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2"/>
  </p:notesMasterIdLst>
  <p:sldIdLst>
    <p:sldId id="256" r:id="rId2"/>
    <p:sldId id="259" r:id="rId3"/>
    <p:sldId id="262" r:id="rId4"/>
    <p:sldId id="258" r:id="rId5"/>
    <p:sldId id="260" r:id="rId6"/>
    <p:sldId id="261" r:id="rId7"/>
    <p:sldId id="263" r:id="rId8"/>
    <p:sldId id="275" r:id="rId9"/>
    <p:sldId id="278" r:id="rId10"/>
    <p:sldId id="264" r:id="rId11"/>
    <p:sldId id="276" r:id="rId12"/>
    <p:sldId id="279" r:id="rId13"/>
    <p:sldId id="265" r:id="rId14"/>
    <p:sldId id="267" r:id="rId15"/>
    <p:sldId id="268" r:id="rId16"/>
    <p:sldId id="269" r:id="rId17"/>
    <p:sldId id="270" r:id="rId18"/>
    <p:sldId id="273" r:id="rId19"/>
    <p:sldId id="274"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04" autoAdjust="0"/>
    <p:restoredTop sz="94660"/>
  </p:normalViewPr>
  <p:slideViewPr>
    <p:cSldViewPr snapToGrid="0">
      <p:cViewPr varScale="1">
        <p:scale>
          <a:sx n="118" d="100"/>
          <a:sy n="118" d="100"/>
        </p:scale>
        <p:origin x="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B402A8-1227-46F6-8BD2-4BD64B4CB0AE}" type="datetimeFigureOut">
              <a:rPr lang="it-IT" smtClean="0"/>
              <a:t>09/09/2024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63318-88AA-4C8E-A3A7-1A8AABA7D0A6}" type="slidenum">
              <a:rPr lang="it-IT" smtClean="0"/>
              <a:t>‹#›</a:t>
            </a:fld>
            <a:endParaRPr lang="it-IT"/>
          </a:p>
        </p:txBody>
      </p:sp>
    </p:spTree>
    <p:extLst>
      <p:ext uri="{BB962C8B-B14F-4D97-AF65-F5344CB8AC3E}">
        <p14:creationId xmlns:p14="http://schemas.microsoft.com/office/powerpoint/2010/main" val="257807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9E363318-88AA-4C8E-A3A7-1A8AABA7D0A6}" type="slidenum">
              <a:rPr lang="it-IT" smtClean="0"/>
              <a:t>1</a:t>
            </a:fld>
            <a:endParaRPr lang="it-IT"/>
          </a:p>
        </p:txBody>
      </p:sp>
    </p:spTree>
    <p:extLst>
      <p:ext uri="{BB962C8B-B14F-4D97-AF65-F5344CB8AC3E}">
        <p14:creationId xmlns:p14="http://schemas.microsoft.com/office/powerpoint/2010/main" val="3097119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9E363318-88AA-4C8E-A3A7-1A8AABA7D0A6}" type="slidenum">
              <a:rPr lang="it-IT" smtClean="0"/>
              <a:t>14</a:t>
            </a:fld>
            <a:endParaRPr lang="it-IT"/>
          </a:p>
        </p:txBody>
      </p:sp>
    </p:spTree>
    <p:extLst>
      <p:ext uri="{BB962C8B-B14F-4D97-AF65-F5344CB8AC3E}">
        <p14:creationId xmlns:p14="http://schemas.microsoft.com/office/powerpoint/2010/main" val="755434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9E363318-88AA-4C8E-A3A7-1A8AABA7D0A6}" type="slidenum">
              <a:rPr lang="it-IT" smtClean="0"/>
              <a:t>15</a:t>
            </a:fld>
            <a:endParaRPr lang="it-IT"/>
          </a:p>
        </p:txBody>
      </p:sp>
    </p:spTree>
    <p:extLst>
      <p:ext uri="{BB962C8B-B14F-4D97-AF65-F5344CB8AC3E}">
        <p14:creationId xmlns:p14="http://schemas.microsoft.com/office/powerpoint/2010/main" val="1560695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9E363318-88AA-4C8E-A3A7-1A8AABA7D0A6}" type="slidenum">
              <a:rPr lang="it-IT" smtClean="0"/>
              <a:t>16</a:t>
            </a:fld>
            <a:endParaRPr lang="it-IT"/>
          </a:p>
        </p:txBody>
      </p:sp>
    </p:spTree>
    <p:extLst>
      <p:ext uri="{BB962C8B-B14F-4D97-AF65-F5344CB8AC3E}">
        <p14:creationId xmlns:p14="http://schemas.microsoft.com/office/powerpoint/2010/main" val="55039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9E363318-88AA-4C8E-A3A7-1A8AABA7D0A6}" type="slidenum">
              <a:rPr lang="it-IT" smtClean="0"/>
              <a:t>17</a:t>
            </a:fld>
            <a:endParaRPr lang="it-IT"/>
          </a:p>
        </p:txBody>
      </p:sp>
    </p:spTree>
    <p:extLst>
      <p:ext uri="{BB962C8B-B14F-4D97-AF65-F5344CB8AC3E}">
        <p14:creationId xmlns:p14="http://schemas.microsoft.com/office/powerpoint/2010/main" val="97027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9E363318-88AA-4C8E-A3A7-1A8AABA7D0A6}" type="slidenum">
              <a:rPr lang="it-IT" smtClean="0"/>
              <a:t>18</a:t>
            </a:fld>
            <a:endParaRPr lang="it-IT"/>
          </a:p>
        </p:txBody>
      </p:sp>
    </p:spTree>
    <p:extLst>
      <p:ext uri="{BB962C8B-B14F-4D97-AF65-F5344CB8AC3E}">
        <p14:creationId xmlns:p14="http://schemas.microsoft.com/office/powerpoint/2010/main" val="2306131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9E363318-88AA-4C8E-A3A7-1A8AABA7D0A6}" type="slidenum">
              <a:rPr lang="it-IT" smtClean="0"/>
              <a:t>19</a:t>
            </a:fld>
            <a:endParaRPr lang="it-IT"/>
          </a:p>
        </p:txBody>
      </p:sp>
    </p:spTree>
    <p:extLst>
      <p:ext uri="{BB962C8B-B14F-4D97-AF65-F5344CB8AC3E}">
        <p14:creationId xmlns:p14="http://schemas.microsoft.com/office/powerpoint/2010/main" val="3402321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9E363318-88AA-4C8E-A3A7-1A8AABA7D0A6}" type="slidenum">
              <a:rPr lang="it-IT" smtClean="0"/>
              <a:t>6</a:t>
            </a:fld>
            <a:endParaRPr lang="it-IT"/>
          </a:p>
        </p:txBody>
      </p:sp>
    </p:spTree>
    <p:extLst>
      <p:ext uri="{BB962C8B-B14F-4D97-AF65-F5344CB8AC3E}">
        <p14:creationId xmlns:p14="http://schemas.microsoft.com/office/powerpoint/2010/main" val="2975808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9E363318-88AA-4C8E-A3A7-1A8AABA7D0A6}" type="slidenum">
              <a:rPr lang="it-IT" smtClean="0"/>
              <a:t>7</a:t>
            </a:fld>
            <a:endParaRPr lang="it-IT"/>
          </a:p>
        </p:txBody>
      </p:sp>
    </p:spTree>
    <p:extLst>
      <p:ext uri="{BB962C8B-B14F-4D97-AF65-F5344CB8AC3E}">
        <p14:creationId xmlns:p14="http://schemas.microsoft.com/office/powerpoint/2010/main" val="815291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9E363318-88AA-4C8E-A3A7-1A8AABA7D0A6}" type="slidenum">
              <a:rPr lang="it-IT" smtClean="0"/>
              <a:t>8</a:t>
            </a:fld>
            <a:endParaRPr lang="it-IT"/>
          </a:p>
        </p:txBody>
      </p:sp>
    </p:spTree>
    <p:extLst>
      <p:ext uri="{BB962C8B-B14F-4D97-AF65-F5344CB8AC3E}">
        <p14:creationId xmlns:p14="http://schemas.microsoft.com/office/powerpoint/2010/main" val="231377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9E363318-88AA-4C8E-A3A7-1A8AABA7D0A6}" type="slidenum">
              <a:rPr lang="it-IT" smtClean="0"/>
              <a:t>9</a:t>
            </a:fld>
            <a:endParaRPr lang="it-IT"/>
          </a:p>
        </p:txBody>
      </p:sp>
    </p:spTree>
    <p:extLst>
      <p:ext uri="{BB962C8B-B14F-4D97-AF65-F5344CB8AC3E}">
        <p14:creationId xmlns:p14="http://schemas.microsoft.com/office/powerpoint/2010/main" val="1512730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9E363318-88AA-4C8E-A3A7-1A8AABA7D0A6}" type="slidenum">
              <a:rPr lang="it-IT" smtClean="0"/>
              <a:t>10</a:t>
            </a:fld>
            <a:endParaRPr lang="it-IT"/>
          </a:p>
        </p:txBody>
      </p:sp>
    </p:spTree>
    <p:extLst>
      <p:ext uri="{BB962C8B-B14F-4D97-AF65-F5344CB8AC3E}">
        <p14:creationId xmlns:p14="http://schemas.microsoft.com/office/powerpoint/2010/main" val="3738662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9E363318-88AA-4C8E-A3A7-1A8AABA7D0A6}" type="slidenum">
              <a:rPr lang="it-IT" smtClean="0"/>
              <a:t>11</a:t>
            </a:fld>
            <a:endParaRPr lang="it-IT"/>
          </a:p>
        </p:txBody>
      </p:sp>
    </p:spTree>
    <p:extLst>
      <p:ext uri="{BB962C8B-B14F-4D97-AF65-F5344CB8AC3E}">
        <p14:creationId xmlns:p14="http://schemas.microsoft.com/office/powerpoint/2010/main" val="347650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9E363318-88AA-4C8E-A3A7-1A8AABA7D0A6}" type="slidenum">
              <a:rPr lang="it-IT" smtClean="0"/>
              <a:t>12</a:t>
            </a:fld>
            <a:endParaRPr lang="it-IT"/>
          </a:p>
        </p:txBody>
      </p:sp>
    </p:spTree>
    <p:extLst>
      <p:ext uri="{BB962C8B-B14F-4D97-AF65-F5344CB8AC3E}">
        <p14:creationId xmlns:p14="http://schemas.microsoft.com/office/powerpoint/2010/main" val="3566792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a:p>
        </p:txBody>
      </p:sp>
      <p:sp>
        <p:nvSpPr>
          <p:cNvPr id="4" name="Slide Number Placeholder 3"/>
          <p:cNvSpPr>
            <a:spLocks noGrp="1"/>
          </p:cNvSpPr>
          <p:nvPr>
            <p:ph type="sldNum" sz="quarter" idx="5"/>
          </p:nvPr>
        </p:nvSpPr>
        <p:spPr/>
        <p:txBody>
          <a:bodyPr/>
          <a:lstStyle/>
          <a:p>
            <a:fld id="{9E363318-88AA-4C8E-A3A7-1A8AABA7D0A6}" type="slidenum">
              <a:rPr lang="it-IT" smtClean="0"/>
              <a:t>13</a:t>
            </a:fld>
            <a:endParaRPr lang="it-IT"/>
          </a:p>
        </p:txBody>
      </p:sp>
    </p:spTree>
    <p:extLst>
      <p:ext uri="{BB962C8B-B14F-4D97-AF65-F5344CB8AC3E}">
        <p14:creationId xmlns:p14="http://schemas.microsoft.com/office/powerpoint/2010/main" val="19918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B230F4-80DC-413C-9C5C-C17BE4AFAA28}" type="datetimeFigureOut">
              <a:rPr lang="it-IT" smtClean="0"/>
              <a:t>09/09/2024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3ADEA84-1F73-41C2-922B-658445C8027A}" type="slidenum">
              <a:rPr lang="it-IT" smtClean="0"/>
              <a:t>‹#›</a:t>
            </a:fld>
            <a:endParaRPr lang="it-IT"/>
          </a:p>
        </p:txBody>
      </p:sp>
    </p:spTree>
    <p:extLst>
      <p:ext uri="{BB962C8B-B14F-4D97-AF65-F5344CB8AC3E}">
        <p14:creationId xmlns:p14="http://schemas.microsoft.com/office/powerpoint/2010/main" val="75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230F4-80DC-413C-9C5C-C17BE4AFAA28}" type="datetimeFigureOut">
              <a:rPr lang="it-IT" smtClean="0"/>
              <a:t>09/09/2024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3ADEA84-1F73-41C2-922B-658445C8027A}" type="slidenum">
              <a:rPr lang="it-IT" smtClean="0"/>
              <a:t>‹#›</a:t>
            </a:fld>
            <a:endParaRPr lang="it-IT"/>
          </a:p>
        </p:txBody>
      </p:sp>
    </p:spTree>
    <p:extLst>
      <p:ext uri="{BB962C8B-B14F-4D97-AF65-F5344CB8AC3E}">
        <p14:creationId xmlns:p14="http://schemas.microsoft.com/office/powerpoint/2010/main" val="101114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230F4-80DC-413C-9C5C-C17BE4AFAA28}" type="datetimeFigureOut">
              <a:rPr lang="it-IT" smtClean="0"/>
              <a:t>09/09/2024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3ADEA84-1F73-41C2-922B-658445C8027A}" type="slidenum">
              <a:rPr lang="it-IT" smtClean="0"/>
              <a:t>‹#›</a:t>
            </a:fld>
            <a:endParaRPr lang="it-IT"/>
          </a:p>
        </p:txBody>
      </p:sp>
    </p:spTree>
    <p:extLst>
      <p:ext uri="{BB962C8B-B14F-4D97-AF65-F5344CB8AC3E}">
        <p14:creationId xmlns:p14="http://schemas.microsoft.com/office/powerpoint/2010/main" val="204890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230F4-80DC-413C-9C5C-C17BE4AFAA28}" type="datetimeFigureOut">
              <a:rPr lang="it-IT" smtClean="0"/>
              <a:t>09/09/2024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3ADEA84-1F73-41C2-922B-658445C8027A}" type="slidenum">
              <a:rPr lang="it-IT" smtClean="0"/>
              <a:t>‹#›</a:t>
            </a:fld>
            <a:endParaRPr lang="it-IT"/>
          </a:p>
        </p:txBody>
      </p:sp>
    </p:spTree>
    <p:extLst>
      <p:ext uri="{BB962C8B-B14F-4D97-AF65-F5344CB8AC3E}">
        <p14:creationId xmlns:p14="http://schemas.microsoft.com/office/powerpoint/2010/main" val="421865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B230F4-80DC-413C-9C5C-C17BE4AFAA28}" type="datetimeFigureOut">
              <a:rPr lang="it-IT" smtClean="0"/>
              <a:t>09/09/2024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3ADEA84-1F73-41C2-922B-658445C8027A}" type="slidenum">
              <a:rPr lang="it-IT" smtClean="0"/>
              <a:t>‹#›</a:t>
            </a:fld>
            <a:endParaRPr lang="it-IT"/>
          </a:p>
        </p:txBody>
      </p:sp>
    </p:spTree>
    <p:extLst>
      <p:ext uri="{BB962C8B-B14F-4D97-AF65-F5344CB8AC3E}">
        <p14:creationId xmlns:p14="http://schemas.microsoft.com/office/powerpoint/2010/main" val="249060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B230F4-80DC-413C-9C5C-C17BE4AFAA28}" type="datetimeFigureOut">
              <a:rPr lang="it-IT" smtClean="0"/>
              <a:t>09/09/2024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3ADEA84-1F73-41C2-922B-658445C8027A}" type="slidenum">
              <a:rPr lang="it-IT" smtClean="0"/>
              <a:t>‹#›</a:t>
            </a:fld>
            <a:endParaRPr lang="it-IT"/>
          </a:p>
        </p:txBody>
      </p:sp>
    </p:spTree>
    <p:extLst>
      <p:ext uri="{BB962C8B-B14F-4D97-AF65-F5344CB8AC3E}">
        <p14:creationId xmlns:p14="http://schemas.microsoft.com/office/powerpoint/2010/main" val="1100399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B230F4-80DC-413C-9C5C-C17BE4AFAA28}" type="datetimeFigureOut">
              <a:rPr lang="it-IT" smtClean="0"/>
              <a:t>09/09/2024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E3ADEA84-1F73-41C2-922B-658445C8027A}" type="slidenum">
              <a:rPr lang="it-IT" smtClean="0"/>
              <a:t>‹#›</a:t>
            </a:fld>
            <a:endParaRPr lang="it-IT"/>
          </a:p>
        </p:txBody>
      </p:sp>
    </p:spTree>
    <p:extLst>
      <p:ext uri="{BB962C8B-B14F-4D97-AF65-F5344CB8AC3E}">
        <p14:creationId xmlns:p14="http://schemas.microsoft.com/office/powerpoint/2010/main" val="249932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B230F4-80DC-413C-9C5C-C17BE4AFAA28}" type="datetimeFigureOut">
              <a:rPr lang="it-IT" smtClean="0"/>
              <a:t>09/09/2024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E3ADEA84-1F73-41C2-922B-658445C8027A}" type="slidenum">
              <a:rPr lang="it-IT" smtClean="0"/>
              <a:t>‹#›</a:t>
            </a:fld>
            <a:endParaRPr lang="it-IT"/>
          </a:p>
        </p:txBody>
      </p:sp>
    </p:spTree>
    <p:extLst>
      <p:ext uri="{BB962C8B-B14F-4D97-AF65-F5344CB8AC3E}">
        <p14:creationId xmlns:p14="http://schemas.microsoft.com/office/powerpoint/2010/main" val="291622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B230F4-80DC-413C-9C5C-C17BE4AFAA28}" type="datetimeFigureOut">
              <a:rPr lang="it-IT" smtClean="0"/>
              <a:t>09/09/2024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E3ADEA84-1F73-41C2-922B-658445C8027A}" type="slidenum">
              <a:rPr lang="it-IT" smtClean="0"/>
              <a:t>‹#›</a:t>
            </a:fld>
            <a:endParaRPr lang="it-IT"/>
          </a:p>
        </p:txBody>
      </p:sp>
    </p:spTree>
    <p:extLst>
      <p:ext uri="{BB962C8B-B14F-4D97-AF65-F5344CB8AC3E}">
        <p14:creationId xmlns:p14="http://schemas.microsoft.com/office/powerpoint/2010/main" val="194761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B230F4-80DC-413C-9C5C-C17BE4AFAA28}" type="datetimeFigureOut">
              <a:rPr lang="it-IT" smtClean="0"/>
              <a:t>09/09/2024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3ADEA84-1F73-41C2-922B-658445C8027A}" type="slidenum">
              <a:rPr lang="it-IT" smtClean="0"/>
              <a:t>‹#›</a:t>
            </a:fld>
            <a:endParaRPr lang="it-IT"/>
          </a:p>
        </p:txBody>
      </p:sp>
    </p:spTree>
    <p:extLst>
      <p:ext uri="{BB962C8B-B14F-4D97-AF65-F5344CB8AC3E}">
        <p14:creationId xmlns:p14="http://schemas.microsoft.com/office/powerpoint/2010/main" val="335000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B230F4-80DC-413C-9C5C-C17BE4AFAA28}" type="datetimeFigureOut">
              <a:rPr lang="it-IT" smtClean="0"/>
              <a:t>09/09/2024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3ADEA84-1F73-41C2-922B-658445C8027A}" type="slidenum">
              <a:rPr lang="it-IT" smtClean="0"/>
              <a:t>‹#›</a:t>
            </a:fld>
            <a:endParaRPr lang="it-IT"/>
          </a:p>
        </p:txBody>
      </p:sp>
    </p:spTree>
    <p:extLst>
      <p:ext uri="{BB962C8B-B14F-4D97-AF65-F5344CB8AC3E}">
        <p14:creationId xmlns:p14="http://schemas.microsoft.com/office/powerpoint/2010/main" val="344348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99B230F4-80DC-413C-9C5C-C17BE4AFAA28}" type="datetimeFigureOut">
              <a:rPr lang="it-IT" smtClean="0"/>
              <a:t>09/09/2024</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E3ADEA84-1F73-41C2-922B-658445C8027A}" type="slidenum">
              <a:rPr lang="it-IT" smtClean="0"/>
              <a:t>‹#›</a:t>
            </a:fld>
            <a:endParaRPr lang="it-IT"/>
          </a:p>
        </p:txBody>
      </p:sp>
    </p:spTree>
    <p:extLst>
      <p:ext uri="{BB962C8B-B14F-4D97-AF65-F5344CB8AC3E}">
        <p14:creationId xmlns:p14="http://schemas.microsoft.com/office/powerpoint/2010/main" val="2161975084"/>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priyamchoksi/spotify-dataset-114k-songs" TargetMode="External"/><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www.kaggle.com/datasets/byomokeshsenapati/spotify-song-attribut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D9DC-35CC-69B5-EFB8-2E997EF0F767}"/>
              </a:ext>
            </a:extLst>
          </p:cNvPr>
          <p:cNvSpPr>
            <a:spLocks noGrp="1"/>
          </p:cNvSpPr>
          <p:nvPr>
            <p:ph type="ctrTitle"/>
          </p:nvPr>
        </p:nvSpPr>
        <p:spPr>
          <a:xfrm>
            <a:off x="1524000" y="352426"/>
            <a:ext cx="9144000" cy="1247774"/>
          </a:xfrm>
        </p:spPr>
        <p:txBody>
          <a:bodyPr>
            <a:normAutofit/>
          </a:bodyPr>
          <a:lstStyle/>
          <a:p>
            <a:r>
              <a:rPr lang="en-US" sz="7200" b="1"/>
              <a:t>Spotify by Attributes</a:t>
            </a:r>
            <a:endParaRPr lang="it-IT" sz="7200" b="1"/>
          </a:p>
        </p:txBody>
      </p:sp>
      <p:sp>
        <p:nvSpPr>
          <p:cNvPr id="3" name="Subtitle 2">
            <a:extLst>
              <a:ext uri="{FF2B5EF4-FFF2-40B4-BE49-F238E27FC236}">
                <a16:creationId xmlns:a16="http://schemas.microsoft.com/office/drawing/2014/main" id="{B5CEC09C-2E48-C475-8E76-C797E8D73FA0}"/>
              </a:ext>
            </a:extLst>
          </p:cNvPr>
          <p:cNvSpPr>
            <a:spLocks noGrp="1"/>
          </p:cNvSpPr>
          <p:nvPr>
            <p:ph type="subTitle" idx="1"/>
          </p:nvPr>
        </p:nvSpPr>
        <p:spPr>
          <a:xfrm>
            <a:off x="1524000" y="5381624"/>
            <a:ext cx="9144000" cy="1247773"/>
          </a:xfrm>
        </p:spPr>
        <p:txBody>
          <a:bodyPr>
            <a:normAutofit lnSpcReduction="10000"/>
          </a:bodyPr>
          <a:lstStyle/>
          <a:p>
            <a:r>
              <a:rPr lang="en-US" b="1"/>
              <a:t>Un’analisi </a:t>
            </a:r>
            <a:r>
              <a:rPr lang="en-US" b="1" err="1"/>
              <a:t>degli</a:t>
            </a:r>
            <a:r>
              <a:rPr lang="en-US" b="1"/>
              <a:t> </a:t>
            </a:r>
            <a:r>
              <a:rPr lang="en-US" b="1" err="1"/>
              <a:t>attributi</a:t>
            </a:r>
            <a:r>
              <a:rPr lang="en-US" b="1"/>
              <a:t> </a:t>
            </a:r>
            <a:r>
              <a:rPr lang="en-US" b="1" err="1"/>
              <a:t>delle</a:t>
            </a:r>
            <a:r>
              <a:rPr lang="en-US" b="1"/>
              <a:t> canzoni </a:t>
            </a:r>
            <a:r>
              <a:rPr lang="en-US" b="1" err="1"/>
              <a:t>su</a:t>
            </a:r>
            <a:r>
              <a:rPr lang="en-US" b="1"/>
              <a:t> Spotify</a:t>
            </a:r>
          </a:p>
          <a:p>
            <a:r>
              <a:rPr lang="it-IT" b="1"/>
              <a:t>Basata su dataset di kaggle.com</a:t>
            </a:r>
          </a:p>
          <a:p>
            <a:r>
              <a:rPr lang="it-IT" b="1"/>
              <a:t>Di Nicholas Chanine</a:t>
            </a:r>
          </a:p>
        </p:txBody>
      </p:sp>
      <p:sp>
        <p:nvSpPr>
          <p:cNvPr id="4" name="TextBox 3">
            <a:extLst>
              <a:ext uri="{FF2B5EF4-FFF2-40B4-BE49-F238E27FC236}">
                <a16:creationId xmlns:a16="http://schemas.microsoft.com/office/drawing/2014/main" id="{42719BAA-F741-5BBB-3338-C7E7C27FE493}"/>
              </a:ext>
            </a:extLst>
          </p:cNvPr>
          <p:cNvSpPr txBox="1"/>
          <p:nvPr/>
        </p:nvSpPr>
        <p:spPr>
          <a:xfrm>
            <a:off x="7524750" y="6581772"/>
            <a:ext cx="4667251" cy="276228"/>
          </a:xfrm>
          <a:prstGeom prst="rect">
            <a:avLst/>
          </a:prstGeom>
          <a:noFill/>
        </p:spPr>
        <p:txBody>
          <a:bodyPr wrap="square" rtlCol="0">
            <a:noAutofit/>
          </a:bodyPr>
          <a:lstStyle/>
          <a:p>
            <a:pPr algn="r"/>
            <a:r>
              <a:rPr lang="it-IT" sz="1400" b="1"/>
              <a:t>nicholas.chanine@studenti.unimi.it</a:t>
            </a:r>
            <a:endParaRPr lang="en-US" sz="1400" b="1"/>
          </a:p>
        </p:txBody>
      </p:sp>
    </p:spTree>
    <p:extLst>
      <p:ext uri="{BB962C8B-B14F-4D97-AF65-F5344CB8AC3E}">
        <p14:creationId xmlns:p14="http://schemas.microsoft.com/office/powerpoint/2010/main" val="39804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4" y="259134"/>
            <a:ext cx="4784354" cy="963038"/>
          </a:xfrm>
          <a:solidFill>
            <a:schemeClr val="bg1"/>
          </a:solidFill>
        </p:spPr>
        <p:txBody>
          <a:bodyPr anchor="ctr" anchorCtr="1">
            <a:noAutofit/>
          </a:bodyPr>
          <a:lstStyle/>
          <a:p>
            <a:pPr algn="ctr"/>
            <a:r>
              <a:rPr lang="en-US" sz="2400" b="1"/>
              <a:t>Quali sono i generi delle canzoni più popolari?</a:t>
            </a:r>
            <a:endParaRPr lang="it-IT" sz="2400"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98462" y="1222172"/>
            <a:ext cx="4784726" cy="5283403"/>
          </a:xfrm>
          <a:solidFill>
            <a:schemeClr val="bg1"/>
          </a:solidFill>
        </p:spPr>
        <p:txBody>
          <a:bodyPr anchor="t" anchorCtr="0">
            <a:normAutofit/>
          </a:bodyPr>
          <a:lstStyle/>
          <a:p>
            <a:pPr algn="just"/>
            <a:r>
              <a:rPr lang="en-US"/>
              <a:t>Notiamo che il </a:t>
            </a:r>
            <a:r>
              <a:rPr lang="en-US" b="1"/>
              <a:t>pop e il reggaeton</a:t>
            </a:r>
            <a:r>
              <a:rPr lang="en-US"/>
              <a:t>, insieme alla </a:t>
            </a:r>
            <a:r>
              <a:rPr lang="en-US" b="1"/>
              <a:t>musica latino-americana </a:t>
            </a:r>
            <a:r>
              <a:rPr lang="en-US"/>
              <a:t>in generale, compongono </a:t>
            </a:r>
            <a:r>
              <a:rPr lang="en-US" b="1"/>
              <a:t>più del 50% </a:t>
            </a:r>
            <a:r>
              <a:rPr lang="en-US"/>
              <a:t>delle canzoni più popolari (con l’attributo “popularity” </a:t>
            </a:r>
            <a:r>
              <a:rPr lang="en-US" i="1"/>
              <a:t>arbitrariamente scelto come superiore a 88</a:t>
            </a:r>
            <a:r>
              <a:rPr lang="en-US"/>
              <a:t>).</a:t>
            </a:r>
          </a:p>
          <a:p>
            <a:pPr algn="just"/>
            <a:r>
              <a:rPr lang="en-US"/>
              <a:t>Oltre a questi generi super-popolari, rimangono popolari il </a:t>
            </a:r>
            <a:r>
              <a:rPr lang="en-US" b="1"/>
              <a:t>rap, il rock e la musica dance</a:t>
            </a:r>
            <a:r>
              <a:rPr lang="en-US"/>
              <a:t>.</a:t>
            </a:r>
          </a:p>
        </p:txBody>
      </p:sp>
      <p:pic>
        <p:nvPicPr>
          <p:cNvPr id="7" name="Picture Placeholder 6" descr="A green and blue pie chart&#10;&#10;Description automatically generated">
            <a:extLst>
              <a:ext uri="{FF2B5EF4-FFF2-40B4-BE49-F238E27FC236}">
                <a16:creationId xmlns:a16="http://schemas.microsoft.com/office/drawing/2014/main" id="{A50CBD97-DCB6-E22E-0425-E967BB728166}"/>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t="2412" b="2412"/>
          <a:stretch>
            <a:fillRect/>
          </a:stretch>
        </p:blipFill>
        <p:spPr>
          <a:xfrm>
            <a:off x="5183188" y="258763"/>
            <a:ext cx="6610350" cy="6246812"/>
          </a:xfrm>
        </p:spPr>
      </p:pic>
    </p:spTree>
    <p:extLst>
      <p:ext uri="{BB962C8B-B14F-4D97-AF65-F5344CB8AC3E}">
        <p14:creationId xmlns:p14="http://schemas.microsoft.com/office/powerpoint/2010/main" val="228052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4" y="259134"/>
            <a:ext cx="2791838" cy="963038"/>
          </a:xfrm>
          <a:solidFill>
            <a:schemeClr val="bg1"/>
          </a:solidFill>
        </p:spPr>
        <p:txBody>
          <a:bodyPr anchor="ctr" anchorCtr="1">
            <a:noAutofit/>
          </a:bodyPr>
          <a:lstStyle/>
          <a:p>
            <a:pPr algn="ctr"/>
            <a:r>
              <a:rPr lang="en-US" sz="2400" b="1"/>
              <a:t>Le canzoni esplicite sono più popolari? 1</a:t>
            </a:r>
            <a:endParaRPr lang="it-IT" sz="2400"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98834" y="1222172"/>
            <a:ext cx="2791838" cy="5023200"/>
          </a:xfrm>
          <a:solidFill>
            <a:schemeClr val="bg1"/>
          </a:solidFill>
        </p:spPr>
        <p:txBody>
          <a:bodyPr anchor="t" anchorCtr="0">
            <a:normAutofit/>
          </a:bodyPr>
          <a:lstStyle/>
          <a:p>
            <a:pPr algn="just"/>
            <a:r>
              <a:rPr lang="en-US"/>
              <a:t>Sebbene in media siano sotto il 10%, le canzoni più popolari in assoluto tendono ad essere </a:t>
            </a:r>
            <a:r>
              <a:rPr lang="en-US" b="1"/>
              <a:t>esplicite più spesso</a:t>
            </a:r>
            <a:r>
              <a:rPr lang="en-US"/>
              <a:t>: per popolarità maggiore di 90 sono quasi il </a:t>
            </a:r>
            <a:r>
              <a:rPr lang="en-US" b="1"/>
              <a:t>40%</a:t>
            </a:r>
            <a:r>
              <a:rPr lang="en-US"/>
              <a:t>.</a:t>
            </a:r>
          </a:p>
        </p:txBody>
      </p:sp>
      <p:pic>
        <p:nvPicPr>
          <p:cNvPr id="12" name="Picture Placeholder 11">
            <a:extLst>
              <a:ext uri="{FF2B5EF4-FFF2-40B4-BE49-F238E27FC236}">
                <a16:creationId xmlns:a16="http://schemas.microsoft.com/office/drawing/2014/main" id="{CCCA288A-C935-DC3B-EE64-9CA4CF72E670}"/>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70" r="70"/>
          <a:stretch/>
        </p:blipFill>
        <p:spPr>
          <a:xfrm>
            <a:off x="3190874" y="258763"/>
            <a:ext cx="8724605" cy="5986608"/>
          </a:xfrm>
        </p:spPr>
      </p:pic>
    </p:spTree>
    <p:extLst>
      <p:ext uri="{BB962C8B-B14F-4D97-AF65-F5344CB8AC3E}">
        <p14:creationId xmlns:p14="http://schemas.microsoft.com/office/powerpoint/2010/main" val="2998493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4" y="259134"/>
            <a:ext cx="2791838" cy="963038"/>
          </a:xfrm>
          <a:solidFill>
            <a:schemeClr val="bg1"/>
          </a:solidFill>
        </p:spPr>
        <p:txBody>
          <a:bodyPr anchor="ctr" anchorCtr="1">
            <a:noAutofit/>
          </a:bodyPr>
          <a:lstStyle/>
          <a:p>
            <a:pPr algn="ctr"/>
            <a:r>
              <a:rPr lang="en-US" sz="2400" b="1"/>
              <a:t>I brani strumentali sono popolari?</a:t>
            </a:r>
            <a:endParaRPr lang="it-IT" sz="2400"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98834" y="1222172"/>
            <a:ext cx="2791838" cy="5023200"/>
          </a:xfrm>
          <a:solidFill>
            <a:schemeClr val="bg1"/>
          </a:solidFill>
        </p:spPr>
        <p:txBody>
          <a:bodyPr anchor="t" anchorCtr="0">
            <a:normAutofit/>
          </a:bodyPr>
          <a:lstStyle/>
          <a:p>
            <a:pPr algn="just"/>
            <a:r>
              <a:rPr lang="en-US"/>
              <a:t>Come ci si può aspettare, i brani strumentali non sono popolari come le canzoni, anche se sono comunque rappresentati fino all’intervallo 80-90.</a:t>
            </a:r>
          </a:p>
        </p:txBody>
      </p:sp>
      <p:pic>
        <p:nvPicPr>
          <p:cNvPr id="12" name="Picture Placeholder 11">
            <a:extLst>
              <a:ext uri="{FF2B5EF4-FFF2-40B4-BE49-F238E27FC236}">
                <a16:creationId xmlns:a16="http://schemas.microsoft.com/office/drawing/2014/main" id="{CCCA288A-C935-DC3B-EE64-9CA4CF72E670}"/>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70" r="70"/>
          <a:stretch/>
        </p:blipFill>
        <p:spPr>
          <a:xfrm>
            <a:off x="3190874" y="258763"/>
            <a:ext cx="8724605" cy="5986608"/>
          </a:xfrm>
        </p:spPr>
      </p:pic>
    </p:spTree>
    <p:extLst>
      <p:ext uri="{BB962C8B-B14F-4D97-AF65-F5344CB8AC3E}">
        <p14:creationId xmlns:p14="http://schemas.microsoft.com/office/powerpoint/2010/main" val="68298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4" y="259134"/>
            <a:ext cx="11394332" cy="963038"/>
          </a:xfrm>
          <a:solidFill>
            <a:schemeClr val="bg1"/>
          </a:solidFill>
        </p:spPr>
        <p:txBody>
          <a:bodyPr anchor="ctr" anchorCtr="1">
            <a:noAutofit/>
          </a:bodyPr>
          <a:lstStyle/>
          <a:p>
            <a:pPr algn="ctr"/>
            <a:r>
              <a:rPr lang="en-US" sz="2400" b="1"/>
              <a:t>Esiste un legame tra energia e popolarità?</a:t>
            </a:r>
            <a:endParaRPr lang="it-IT" sz="2400"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98834" y="1222171"/>
            <a:ext cx="11394332" cy="5283403"/>
          </a:xfrm>
          <a:solidFill>
            <a:schemeClr val="bg1"/>
          </a:solidFill>
        </p:spPr>
        <p:txBody>
          <a:bodyPr anchor="t" anchorCtr="0">
            <a:normAutofit/>
          </a:bodyPr>
          <a:lstStyle/>
          <a:p>
            <a:pPr algn="just"/>
            <a:r>
              <a:rPr lang="en-US" sz="1400"/>
              <a:t>Notiamo che in media l’energia dei brani è piuttosto elevata. Al di sotto di 10, dove si concentra la maggioranza dei brani, i brani non sono stati ancora riconosciuti dall’algoritmo e/o non provengono da artisti affermati o case discografiche famose. </a:t>
            </a:r>
          </a:p>
          <a:p>
            <a:pPr algn="just"/>
            <a:r>
              <a:rPr lang="en-US" sz="1400"/>
              <a:t>Tra i 10 e i 35 si trovano tracce ad </a:t>
            </a:r>
            <a:r>
              <a:rPr lang="en-US" sz="1400" b="1"/>
              <a:t>altissima intensità</a:t>
            </a:r>
            <a:r>
              <a:rPr lang="en-US" sz="1400"/>
              <a:t>; la discontinuità oltre i 35 sembra suggerire un </a:t>
            </a:r>
            <a:r>
              <a:rPr lang="en-US" sz="1400" b="1"/>
              <a:t>intervento da parte dell’algoritmo </a:t>
            </a:r>
            <a:r>
              <a:rPr lang="en-US" sz="1400"/>
              <a:t>di Spotify nel selezionare brani, ovvero l’inserimento in playlist editoriali. Con popolarità oltre 80 si nota una leggera diminuzione dell’energia.</a:t>
            </a:r>
          </a:p>
        </p:txBody>
      </p:sp>
      <p:pic>
        <p:nvPicPr>
          <p:cNvPr id="12" name="Picture Placeholder 11" descr="A green and white gradient&#10;&#10;Description automatically generated">
            <a:extLst>
              <a:ext uri="{FF2B5EF4-FFF2-40B4-BE49-F238E27FC236}">
                <a16:creationId xmlns:a16="http://schemas.microsoft.com/office/drawing/2014/main" id="{0F9F0E8D-A36B-9D27-5109-D9BDB0D8BB02}"/>
              </a:ext>
            </a:extLst>
          </p:cNvPr>
          <p:cNvPicPr preferRelativeResize="0">
            <a:picLocks noGrp="1"/>
          </p:cNvPicPr>
          <p:nvPr>
            <p:ph type="pic" idx="1"/>
          </p:nvPr>
        </p:nvPicPr>
        <p:blipFill>
          <a:blip r:embed="rId4">
            <a:extLst>
              <a:ext uri="{28A0092B-C50C-407E-A947-70E740481C1C}">
                <a14:useLocalDpi xmlns:a14="http://schemas.microsoft.com/office/drawing/2010/main" val="0"/>
              </a:ext>
            </a:extLst>
          </a:blip>
          <a:stretch>
            <a:fillRect/>
          </a:stretch>
        </p:blipFill>
        <p:spPr>
          <a:xfrm>
            <a:off x="2081775" y="2276909"/>
            <a:ext cx="8028450" cy="4228665"/>
          </a:xfrm>
        </p:spPr>
      </p:pic>
      <p:sp>
        <p:nvSpPr>
          <p:cNvPr id="13" name="TextBox 12">
            <a:extLst>
              <a:ext uri="{FF2B5EF4-FFF2-40B4-BE49-F238E27FC236}">
                <a16:creationId xmlns:a16="http://schemas.microsoft.com/office/drawing/2014/main" id="{85E8CA86-3DC5-0560-B9E2-EB7A835D6317}"/>
              </a:ext>
            </a:extLst>
          </p:cNvPr>
          <p:cNvSpPr txBox="1"/>
          <p:nvPr/>
        </p:nvSpPr>
        <p:spPr>
          <a:xfrm>
            <a:off x="398833" y="4505325"/>
            <a:ext cx="1682941" cy="2000250"/>
          </a:xfrm>
          <a:prstGeom prst="rect">
            <a:avLst/>
          </a:prstGeom>
          <a:noFill/>
        </p:spPr>
        <p:txBody>
          <a:bodyPr wrap="square" rtlCol="0">
            <a:normAutofit fontScale="70000" lnSpcReduction="20000"/>
          </a:bodyPr>
          <a:lstStyle/>
          <a:p>
            <a:pPr algn="r"/>
            <a:r>
              <a:rPr lang="en-US" b="1"/>
              <a:t>Nota</a:t>
            </a:r>
            <a:r>
              <a:rPr lang="en-US"/>
              <a:t>: il numero di brani diminuisce notevolmente all’aumentare della popolarità: un quadrato verde chiaro a sinistra potrebbe contenere molte più tracce che un quadrato nero a destra.</a:t>
            </a:r>
            <a:endParaRPr lang="it-IT"/>
          </a:p>
        </p:txBody>
      </p:sp>
    </p:spTree>
    <p:extLst>
      <p:ext uri="{BB962C8B-B14F-4D97-AF65-F5344CB8AC3E}">
        <p14:creationId xmlns:p14="http://schemas.microsoft.com/office/powerpoint/2010/main" val="1644804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4" y="259134"/>
            <a:ext cx="11394332" cy="963038"/>
          </a:xfrm>
          <a:solidFill>
            <a:schemeClr val="bg1"/>
          </a:solidFill>
        </p:spPr>
        <p:txBody>
          <a:bodyPr anchor="ctr" anchorCtr="1">
            <a:noAutofit/>
          </a:bodyPr>
          <a:lstStyle/>
          <a:p>
            <a:pPr algn="ctr"/>
            <a:r>
              <a:rPr lang="en-US" sz="2400" b="1"/>
              <a:t>Esiste un legame tra ballabilità e popolarità?</a:t>
            </a:r>
            <a:endParaRPr lang="it-IT" sz="2400"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98834" y="1222171"/>
            <a:ext cx="11394332" cy="5283403"/>
          </a:xfrm>
          <a:solidFill>
            <a:schemeClr val="bg1"/>
          </a:solidFill>
        </p:spPr>
        <p:txBody>
          <a:bodyPr anchor="t" anchorCtr="0">
            <a:normAutofit/>
          </a:bodyPr>
          <a:lstStyle/>
          <a:p>
            <a:pPr algn="just"/>
            <a:r>
              <a:rPr lang="en-US" sz="1400"/>
              <a:t>Le stesse fasce si possono all’incirca ritrovare per l’aspetto di ballabilità, dove nel lato sinistro del grafico l’andamento è più discontinuo. In questo caso, possiamo notare una </a:t>
            </a:r>
            <a:r>
              <a:rPr lang="en-US" sz="1400" b="1"/>
              <a:t>correlazione tra ballabilità  e popolarità </a:t>
            </a:r>
            <a:r>
              <a:rPr lang="en-US" sz="1400"/>
              <a:t>maggiore di 70: </a:t>
            </a:r>
            <a:r>
              <a:rPr lang="en-US" sz="1400" b="1"/>
              <a:t>le tracce più popolari in assoluto sono più ballabili</a:t>
            </a:r>
            <a:r>
              <a:rPr lang="en-US" sz="1400"/>
              <a:t>.</a:t>
            </a:r>
          </a:p>
        </p:txBody>
      </p:sp>
      <p:pic>
        <p:nvPicPr>
          <p:cNvPr id="12" name="Picture Placeholder 11">
            <a:extLst>
              <a:ext uri="{FF2B5EF4-FFF2-40B4-BE49-F238E27FC236}">
                <a16:creationId xmlns:a16="http://schemas.microsoft.com/office/drawing/2014/main" id="{0F9F0E8D-A36B-9D27-5109-D9BDB0D8BB02}"/>
              </a:ext>
            </a:extLst>
          </p:cNvPr>
          <p:cNvPicPr preferRelativeResize="0">
            <a:picLocks noGrp="1"/>
          </p:cNvPicPr>
          <p:nvPr>
            <p:ph type="pic" idx="1"/>
          </p:nvPr>
        </p:nvPicPr>
        <p:blipFill>
          <a:blip r:embed="rId4">
            <a:extLst>
              <a:ext uri="{28A0092B-C50C-407E-A947-70E740481C1C}">
                <a14:useLocalDpi xmlns:a14="http://schemas.microsoft.com/office/drawing/2010/main" val="0"/>
              </a:ext>
            </a:extLst>
          </a:blip>
          <a:srcRect/>
          <a:stretch/>
        </p:blipFill>
        <p:spPr>
          <a:xfrm>
            <a:off x="2081775" y="2276909"/>
            <a:ext cx="8028450" cy="4228665"/>
          </a:xfrm>
        </p:spPr>
      </p:pic>
      <p:sp>
        <p:nvSpPr>
          <p:cNvPr id="13" name="TextBox 12">
            <a:extLst>
              <a:ext uri="{FF2B5EF4-FFF2-40B4-BE49-F238E27FC236}">
                <a16:creationId xmlns:a16="http://schemas.microsoft.com/office/drawing/2014/main" id="{85E8CA86-3DC5-0560-B9E2-EB7A835D6317}"/>
              </a:ext>
            </a:extLst>
          </p:cNvPr>
          <p:cNvSpPr txBox="1"/>
          <p:nvPr/>
        </p:nvSpPr>
        <p:spPr>
          <a:xfrm>
            <a:off x="398833" y="4505325"/>
            <a:ext cx="1682941" cy="2000250"/>
          </a:xfrm>
          <a:prstGeom prst="rect">
            <a:avLst/>
          </a:prstGeom>
          <a:noFill/>
        </p:spPr>
        <p:txBody>
          <a:bodyPr wrap="square" rtlCol="0">
            <a:normAutofit fontScale="70000" lnSpcReduction="20000"/>
          </a:bodyPr>
          <a:lstStyle/>
          <a:p>
            <a:pPr algn="r"/>
            <a:r>
              <a:rPr lang="en-US" b="1"/>
              <a:t>Nota</a:t>
            </a:r>
            <a:r>
              <a:rPr lang="en-US"/>
              <a:t>: il numero di brani diminuisce notevolmente all’aumentare della popolarità: un quadrato verde chiaro a sinistra potrebbe contenere molte più tracce che un quadrato nero a destra.</a:t>
            </a:r>
            <a:endParaRPr lang="it-IT"/>
          </a:p>
        </p:txBody>
      </p:sp>
    </p:spTree>
    <p:extLst>
      <p:ext uri="{BB962C8B-B14F-4D97-AF65-F5344CB8AC3E}">
        <p14:creationId xmlns:p14="http://schemas.microsoft.com/office/powerpoint/2010/main" val="2397951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4" y="259134"/>
            <a:ext cx="5041528" cy="963038"/>
          </a:xfrm>
          <a:solidFill>
            <a:schemeClr val="bg1"/>
          </a:solidFill>
        </p:spPr>
        <p:txBody>
          <a:bodyPr anchor="ctr" anchorCtr="1">
            <a:noAutofit/>
          </a:bodyPr>
          <a:lstStyle/>
          <a:p>
            <a:pPr algn="ctr"/>
            <a:r>
              <a:rPr lang="en-US" sz="2400" b="1"/>
              <a:t>Esiste un legame tra genere e popolarità? 1</a:t>
            </a:r>
            <a:endParaRPr lang="it-IT" sz="2400"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98833" y="1222171"/>
            <a:ext cx="5041529" cy="5283403"/>
          </a:xfrm>
          <a:solidFill>
            <a:schemeClr val="bg1"/>
          </a:solidFill>
        </p:spPr>
        <p:txBody>
          <a:bodyPr anchor="t" anchorCtr="0">
            <a:normAutofit/>
          </a:bodyPr>
          <a:lstStyle/>
          <a:p>
            <a:pPr algn="just"/>
            <a:r>
              <a:rPr lang="en-US" sz="1600"/>
              <a:t>Effettuiamo un analisi dei generi all’interno delle fasce di popolarità che abbiamo individuato nei grafici precedenti, </a:t>
            </a:r>
            <a:r>
              <a:rPr lang="en-US" sz="1600" i="1"/>
              <a:t>dividendo le due fasce 10-35 e 35-100 lungo la metà di ciascuna</a:t>
            </a:r>
            <a:r>
              <a:rPr lang="en-US" sz="1600"/>
              <a:t>, e selezionando i </a:t>
            </a:r>
            <a:r>
              <a:rPr lang="en-US" i="1"/>
              <a:t>12</a:t>
            </a:r>
            <a:r>
              <a:rPr lang="en-US"/>
              <a:t> </a:t>
            </a:r>
            <a:r>
              <a:rPr lang="en-US" sz="1600" i="1"/>
              <a:t>generi più rappresentati</a:t>
            </a:r>
            <a:r>
              <a:rPr lang="en-US" sz="1600"/>
              <a:t>.</a:t>
            </a:r>
          </a:p>
          <a:p>
            <a:pPr algn="just"/>
            <a:r>
              <a:rPr lang="en-US"/>
              <a:t>Notiamo che i generi più rappresentati in ciascuna fascia sono molto vari. Analizziamo più attentamente.</a:t>
            </a:r>
          </a:p>
        </p:txBody>
      </p:sp>
      <p:pic>
        <p:nvPicPr>
          <p:cNvPr id="7" name="Picture Placeholder 6">
            <a:extLst>
              <a:ext uri="{FF2B5EF4-FFF2-40B4-BE49-F238E27FC236}">
                <a16:creationId xmlns:a16="http://schemas.microsoft.com/office/drawing/2014/main" id="{A50CBD97-DCB6-E22E-0425-E967BB728166}"/>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t="-201" b="2587"/>
          <a:stretch/>
        </p:blipFill>
        <p:spPr>
          <a:xfrm>
            <a:off x="5440363" y="258762"/>
            <a:ext cx="6610350" cy="6246812"/>
          </a:xfrm>
        </p:spPr>
      </p:pic>
    </p:spTree>
    <p:extLst>
      <p:ext uri="{BB962C8B-B14F-4D97-AF65-F5344CB8AC3E}">
        <p14:creationId xmlns:p14="http://schemas.microsoft.com/office/powerpoint/2010/main" val="3921492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3" y="259134"/>
            <a:ext cx="11394333" cy="963038"/>
          </a:xfrm>
          <a:solidFill>
            <a:schemeClr val="bg1"/>
          </a:solidFill>
        </p:spPr>
        <p:txBody>
          <a:bodyPr anchor="ctr" anchorCtr="1">
            <a:noAutofit/>
          </a:bodyPr>
          <a:lstStyle/>
          <a:p>
            <a:pPr algn="ctr"/>
            <a:r>
              <a:rPr lang="en-US" sz="2400" b="1"/>
              <a:t>Esiste un legame tra genere e popolarità? 2</a:t>
            </a:r>
            <a:endParaRPr lang="it-IT" sz="2400"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98833" y="1222171"/>
            <a:ext cx="11394333" cy="5283403"/>
          </a:xfrm>
          <a:solidFill>
            <a:schemeClr val="bg1"/>
          </a:solidFill>
        </p:spPr>
        <p:txBody>
          <a:bodyPr anchor="t" anchorCtr="0">
            <a:normAutofit/>
          </a:bodyPr>
          <a:lstStyle/>
          <a:p>
            <a:pPr algn="ctr"/>
            <a:r>
              <a:rPr lang="en-US"/>
              <a:t>Tra 10 e 35, i generi prevalenti sembrano essere </a:t>
            </a:r>
            <a:r>
              <a:rPr lang="en-US" b="1"/>
              <a:t>derivati del metal e dell’EDM</a:t>
            </a:r>
            <a:r>
              <a:rPr lang="en-US"/>
              <a:t>.</a:t>
            </a:r>
          </a:p>
        </p:txBody>
      </p:sp>
      <p:pic>
        <p:nvPicPr>
          <p:cNvPr id="7" name="Picture Placeholder 6">
            <a:extLst>
              <a:ext uri="{FF2B5EF4-FFF2-40B4-BE49-F238E27FC236}">
                <a16:creationId xmlns:a16="http://schemas.microsoft.com/office/drawing/2014/main" id="{A50CBD97-DCB6-E22E-0425-E967BB728166}"/>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tretch/>
        </p:blipFill>
        <p:spPr>
          <a:xfrm>
            <a:off x="1190504" y="1638301"/>
            <a:ext cx="9810990" cy="4600574"/>
          </a:xfrm>
        </p:spPr>
      </p:pic>
    </p:spTree>
    <p:extLst>
      <p:ext uri="{BB962C8B-B14F-4D97-AF65-F5344CB8AC3E}">
        <p14:creationId xmlns:p14="http://schemas.microsoft.com/office/powerpoint/2010/main" val="2643958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3" y="259134"/>
            <a:ext cx="11394333" cy="963038"/>
          </a:xfrm>
          <a:solidFill>
            <a:schemeClr val="bg1"/>
          </a:solidFill>
        </p:spPr>
        <p:txBody>
          <a:bodyPr anchor="ctr" anchorCtr="1">
            <a:noAutofit/>
          </a:bodyPr>
          <a:lstStyle/>
          <a:p>
            <a:pPr algn="ctr"/>
            <a:r>
              <a:rPr lang="en-US" sz="2400" b="1"/>
              <a:t>Esiste un legame tra genere e popolarità? 3</a:t>
            </a:r>
            <a:endParaRPr lang="it-IT" sz="2400"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98833" y="1222171"/>
            <a:ext cx="11394333" cy="5283403"/>
          </a:xfrm>
          <a:solidFill>
            <a:schemeClr val="bg1"/>
          </a:solidFill>
        </p:spPr>
        <p:txBody>
          <a:bodyPr anchor="t" anchorCtr="0">
            <a:normAutofit/>
          </a:bodyPr>
          <a:lstStyle/>
          <a:p>
            <a:pPr algn="just"/>
            <a:r>
              <a:rPr lang="en-US"/>
              <a:t>Tra 35 e 67, i generi principali sembrano </a:t>
            </a:r>
            <a:r>
              <a:rPr lang="en-US" b="1"/>
              <a:t>musica tipica </a:t>
            </a:r>
            <a:r>
              <a:rPr lang="en-US"/>
              <a:t>di diversi paesi, tra cui indiana, turca e brasiliana (5 generi su 12 sono di musica brasiliana). Tra 67 e 100, si ritrovano principalmente i generi più vicini al </a:t>
            </a:r>
            <a:r>
              <a:rPr lang="en-US" b="1"/>
              <a:t>pop</a:t>
            </a:r>
            <a:r>
              <a:rPr lang="en-US"/>
              <a:t> e alla musica </a:t>
            </a:r>
            <a:r>
              <a:rPr lang="en-US" b="1"/>
              <a:t>latino-americana</a:t>
            </a:r>
            <a:r>
              <a:rPr lang="en-US"/>
              <a:t>.</a:t>
            </a:r>
          </a:p>
        </p:txBody>
      </p:sp>
      <p:pic>
        <p:nvPicPr>
          <p:cNvPr id="7" name="Picture Placeholder 6">
            <a:extLst>
              <a:ext uri="{FF2B5EF4-FFF2-40B4-BE49-F238E27FC236}">
                <a16:creationId xmlns:a16="http://schemas.microsoft.com/office/drawing/2014/main" id="{A50CBD97-DCB6-E22E-0425-E967BB728166}"/>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a:stretch/>
        </p:blipFill>
        <p:spPr>
          <a:xfrm>
            <a:off x="1701685" y="1915150"/>
            <a:ext cx="8788629" cy="4333505"/>
          </a:xfrm>
        </p:spPr>
      </p:pic>
    </p:spTree>
    <p:extLst>
      <p:ext uri="{BB962C8B-B14F-4D97-AF65-F5344CB8AC3E}">
        <p14:creationId xmlns:p14="http://schemas.microsoft.com/office/powerpoint/2010/main" val="154157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3" y="259134"/>
            <a:ext cx="11394333" cy="963038"/>
          </a:xfrm>
          <a:solidFill>
            <a:schemeClr val="bg1"/>
          </a:solidFill>
        </p:spPr>
        <p:txBody>
          <a:bodyPr anchor="ctr" anchorCtr="1">
            <a:noAutofit/>
          </a:bodyPr>
          <a:lstStyle/>
          <a:p>
            <a:pPr algn="ctr"/>
            <a:r>
              <a:rPr lang="en-US" sz="2400" b="1"/>
              <a:t>Le canzoni allegre sono più popolari?</a:t>
            </a:r>
            <a:endParaRPr lang="it-IT" sz="2400"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98833" y="1222171"/>
            <a:ext cx="11394333" cy="5283403"/>
          </a:xfrm>
          <a:solidFill>
            <a:schemeClr val="bg1"/>
          </a:solidFill>
        </p:spPr>
        <p:txBody>
          <a:bodyPr anchor="t" anchorCtr="0">
            <a:normAutofit/>
          </a:bodyPr>
          <a:lstStyle/>
          <a:p>
            <a:pPr algn="ctr"/>
            <a:r>
              <a:rPr lang="en-US"/>
              <a:t>Le canzoni </a:t>
            </a:r>
            <a:r>
              <a:rPr lang="en-US" b="1"/>
              <a:t>tristi</a:t>
            </a:r>
            <a:r>
              <a:rPr lang="en-US"/>
              <a:t>, serie o “arrabbiate” sembrano essere </a:t>
            </a:r>
            <a:r>
              <a:rPr lang="en-US" b="1"/>
              <a:t>apprezzate di più </a:t>
            </a:r>
            <a:r>
              <a:rPr lang="en-US"/>
              <a:t>rispetto a quelle allegre, che rimangono comunque ben rappresentate tra le canzoni più popolari. Tuttavia, le canzoni più popolari in assoluto non sembrano trovarsi mai su nessuno degli estremi.</a:t>
            </a:r>
          </a:p>
        </p:txBody>
      </p:sp>
      <p:pic>
        <p:nvPicPr>
          <p:cNvPr id="3" name="Picture Placeholder 11">
            <a:extLst>
              <a:ext uri="{FF2B5EF4-FFF2-40B4-BE49-F238E27FC236}">
                <a16:creationId xmlns:a16="http://schemas.microsoft.com/office/drawing/2014/main" id="{AAC9D64A-455F-83DE-DBD2-29E8DF2B4CDF}"/>
              </a:ext>
            </a:extLst>
          </p:cNvPr>
          <p:cNvPicPr preferRelativeResize="0">
            <a:picLocks noGrp="1"/>
          </p:cNvPicPr>
          <p:nvPr>
            <p:ph type="pic" idx="1"/>
          </p:nvPr>
        </p:nvPicPr>
        <p:blipFill>
          <a:blip r:embed="rId4">
            <a:extLst>
              <a:ext uri="{28A0092B-C50C-407E-A947-70E740481C1C}">
                <a14:useLocalDpi xmlns:a14="http://schemas.microsoft.com/office/drawing/2010/main" val="0"/>
              </a:ext>
            </a:extLst>
          </a:blip>
          <a:srcRect/>
          <a:stretch/>
        </p:blipFill>
        <p:spPr>
          <a:xfrm>
            <a:off x="2081775" y="2276909"/>
            <a:ext cx="8028450" cy="4228665"/>
          </a:xfrm>
        </p:spPr>
      </p:pic>
      <p:sp>
        <p:nvSpPr>
          <p:cNvPr id="5" name="TextBox 4">
            <a:extLst>
              <a:ext uri="{FF2B5EF4-FFF2-40B4-BE49-F238E27FC236}">
                <a16:creationId xmlns:a16="http://schemas.microsoft.com/office/drawing/2014/main" id="{2B37D32B-B4B3-7EB2-8039-86C0655C92A0}"/>
              </a:ext>
            </a:extLst>
          </p:cNvPr>
          <p:cNvSpPr txBox="1"/>
          <p:nvPr/>
        </p:nvSpPr>
        <p:spPr>
          <a:xfrm>
            <a:off x="398833" y="4505325"/>
            <a:ext cx="1682941" cy="2000250"/>
          </a:xfrm>
          <a:prstGeom prst="rect">
            <a:avLst/>
          </a:prstGeom>
          <a:noFill/>
        </p:spPr>
        <p:txBody>
          <a:bodyPr wrap="square" rtlCol="0">
            <a:normAutofit fontScale="70000" lnSpcReduction="20000"/>
          </a:bodyPr>
          <a:lstStyle/>
          <a:p>
            <a:pPr algn="r"/>
            <a:r>
              <a:rPr lang="en-US" b="1"/>
              <a:t>Nota</a:t>
            </a:r>
            <a:r>
              <a:rPr lang="en-US"/>
              <a:t>: il numero di brani diminuisce notevolmente all’aumentare della popolarità: un quadrato verde chiaro a sinistra potrebbe contenere molte più tracce che un quadrato nero a destra.</a:t>
            </a:r>
            <a:endParaRPr lang="it-IT"/>
          </a:p>
        </p:txBody>
      </p:sp>
    </p:spTree>
    <p:extLst>
      <p:ext uri="{BB962C8B-B14F-4D97-AF65-F5344CB8AC3E}">
        <p14:creationId xmlns:p14="http://schemas.microsoft.com/office/powerpoint/2010/main" val="54719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3" y="259134"/>
            <a:ext cx="11394333" cy="963038"/>
          </a:xfrm>
          <a:solidFill>
            <a:schemeClr val="bg1"/>
          </a:solidFill>
        </p:spPr>
        <p:txBody>
          <a:bodyPr anchor="ctr" anchorCtr="1">
            <a:noAutofit/>
          </a:bodyPr>
          <a:lstStyle/>
          <a:p>
            <a:pPr algn="ctr"/>
            <a:r>
              <a:rPr lang="en-US" sz="2400" b="1"/>
              <a:t>Il tempo di un brano incide sulla sua popolarità?</a:t>
            </a:r>
            <a:endParaRPr lang="it-IT" sz="2400"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98833" y="1222171"/>
            <a:ext cx="11394333" cy="5283403"/>
          </a:xfrm>
          <a:solidFill>
            <a:schemeClr val="bg1"/>
          </a:solidFill>
        </p:spPr>
        <p:txBody>
          <a:bodyPr anchor="t" anchorCtr="0">
            <a:normAutofit/>
          </a:bodyPr>
          <a:lstStyle/>
          <a:p>
            <a:pPr algn="just"/>
            <a:r>
              <a:rPr lang="en-US"/>
              <a:t>Dall’intervallo 0-10 possiamo notare un’elevatissima densità di brani intorno ai 125 BPM*, tipici della musica da club, tuttavia la popolarità di un brano non è fortemente correlata al tempo (anzi: l’abbondanza dei 125 BPM non ne rispecchia l’apprezzamento). </a:t>
            </a:r>
          </a:p>
          <a:p>
            <a:pPr algn="ctr"/>
            <a:r>
              <a:rPr lang="en-US"/>
              <a:t>Tra le canzoni più popolari invece si nota una leggera </a:t>
            </a:r>
            <a:r>
              <a:rPr lang="en-US" b="1"/>
              <a:t>preferenza ai BPM tra 90 e 105, tipici del reggaeton</a:t>
            </a:r>
            <a:r>
              <a:rPr lang="en-US"/>
              <a:t>. </a:t>
            </a:r>
          </a:p>
        </p:txBody>
      </p:sp>
      <p:pic>
        <p:nvPicPr>
          <p:cNvPr id="3" name="Picture Placeholder 11">
            <a:extLst>
              <a:ext uri="{FF2B5EF4-FFF2-40B4-BE49-F238E27FC236}">
                <a16:creationId xmlns:a16="http://schemas.microsoft.com/office/drawing/2014/main" id="{C7B40B12-C0E7-510E-22DC-7206651219BA}"/>
              </a:ext>
            </a:extLst>
          </p:cNvPr>
          <p:cNvPicPr preferRelativeResize="0">
            <a:picLocks noGrp="1"/>
          </p:cNvPicPr>
          <p:nvPr>
            <p:ph type="pic" idx="1"/>
          </p:nvPr>
        </p:nvPicPr>
        <p:blipFill>
          <a:blip r:embed="rId4">
            <a:extLst>
              <a:ext uri="{28A0092B-C50C-407E-A947-70E740481C1C}">
                <a14:useLocalDpi xmlns:a14="http://schemas.microsoft.com/office/drawing/2010/main" val="0"/>
              </a:ext>
            </a:extLst>
          </a:blip>
          <a:srcRect/>
          <a:stretch/>
        </p:blipFill>
        <p:spPr>
          <a:xfrm>
            <a:off x="2081775" y="2276909"/>
            <a:ext cx="8028450" cy="4228665"/>
          </a:xfrm>
        </p:spPr>
      </p:pic>
      <p:sp>
        <p:nvSpPr>
          <p:cNvPr id="5" name="TextBox 4">
            <a:extLst>
              <a:ext uri="{FF2B5EF4-FFF2-40B4-BE49-F238E27FC236}">
                <a16:creationId xmlns:a16="http://schemas.microsoft.com/office/drawing/2014/main" id="{24C2A491-2F6B-52B7-0979-C715F6F75A2F}"/>
              </a:ext>
            </a:extLst>
          </p:cNvPr>
          <p:cNvSpPr txBox="1"/>
          <p:nvPr/>
        </p:nvSpPr>
        <p:spPr>
          <a:xfrm>
            <a:off x="398833" y="4505325"/>
            <a:ext cx="1682941" cy="2000250"/>
          </a:xfrm>
          <a:prstGeom prst="rect">
            <a:avLst/>
          </a:prstGeom>
          <a:noFill/>
        </p:spPr>
        <p:txBody>
          <a:bodyPr wrap="square" rtlCol="0">
            <a:normAutofit fontScale="70000" lnSpcReduction="20000"/>
          </a:bodyPr>
          <a:lstStyle/>
          <a:p>
            <a:pPr algn="r"/>
            <a:r>
              <a:rPr lang="en-US" b="1"/>
              <a:t>Nota</a:t>
            </a:r>
            <a:r>
              <a:rPr lang="en-US"/>
              <a:t>: il numero di brani diminuisce notevolmente all’aumentare della popolarità: un quadrato verde chiaro a sinistra potrebbe contenere molte più tracce che un quadrato nero a destra.</a:t>
            </a:r>
            <a:endParaRPr lang="it-IT"/>
          </a:p>
        </p:txBody>
      </p:sp>
      <p:sp>
        <p:nvSpPr>
          <p:cNvPr id="6" name="TextBox 5">
            <a:extLst>
              <a:ext uri="{FF2B5EF4-FFF2-40B4-BE49-F238E27FC236}">
                <a16:creationId xmlns:a16="http://schemas.microsoft.com/office/drawing/2014/main" id="{B55F57A5-CCB7-1243-4B24-49E61C795253}"/>
              </a:ext>
            </a:extLst>
          </p:cNvPr>
          <p:cNvSpPr txBox="1"/>
          <p:nvPr/>
        </p:nvSpPr>
        <p:spPr>
          <a:xfrm>
            <a:off x="10110225" y="5905410"/>
            <a:ext cx="1682941" cy="600164"/>
          </a:xfrm>
          <a:prstGeom prst="rect">
            <a:avLst/>
          </a:prstGeom>
          <a:noFill/>
        </p:spPr>
        <p:txBody>
          <a:bodyPr wrap="square" rtlCol="0">
            <a:spAutoFit/>
          </a:bodyPr>
          <a:lstStyle/>
          <a:p>
            <a:pPr algn="just"/>
            <a:r>
              <a:rPr lang="en-US" sz="1100"/>
              <a:t>*: Battiti al minuto, misura del tempo di un brano</a:t>
            </a:r>
            <a:endParaRPr lang="it-IT" sz="1100"/>
          </a:p>
        </p:txBody>
      </p:sp>
    </p:spTree>
    <p:extLst>
      <p:ext uri="{BB962C8B-B14F-4D97-AF65-F5344CB8AC3E}">
        <p14:creationId xmlns:p14="http://schemas.microsoft.com/office/powerpoint/2010/main" val="3310087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4" y="259134"/>
            <a:ext cx="11394332" cy="963038"/>
          </a:xfrm>
          <a:solidFill>
            <a:schemeClr val="bg1"/>
          </a:solidFill>
        </p:spPr>
        <p:txBody>
          <a:bodyPr anchor="ctr" anchorCtr="1">
            <a:noAutofit/>
          </a:bodyPr>
          <a:lstStyle/>
          <a:p>
            <a:r>
              <a:rPr lang="en-US" b="1"/>
              <a:t>Cos’è Spotify?</a:t>
            </a:r>
            <a:endParaRPr lang="it-IT"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98834" y="1222171"/>
            <a:ext cx="11394332" cy="5140529"/>
          </a:xfrm>
          <a:solidFill>
            <a:schemeClr val="bg1"/>
          </a:solidFill>
        </p:spPr>
        <p:txBody>
          <a:bodyPr anchor="t" anchorCtr="0">
            <a:normAutofit/>
          </a:bodyPr>
          <a:lstStyle/>
          <a:p>
            <a:pPr algn="just"/>
            <a:r>
              <a:rPr lang="it-IT"/>
              <a:t>Spotify è una piattaforma di streaming musicale creata da Daniel Ek e Martin Lorentzon che ha trasformato l'accesso alla musica, soppiantando le piattaforme di streaming illegali come Napster in favore di un modello che coinvolge direttamente gli artisti offrendo loro un pagamento in base a quanti ascolti riceve ciascun brano. </a:t>
            </a:r>
          </a:p>
          <a:p>
            <a:pPr algn="just"/>
            <a:r>
              <a:rPr lang="it-IT"/>
              <a:t>Lanciata ufficialmente nel 2008, Spotify ha reso la musica disponibile on-demand, offrendo agli utenti uno sconfinato catalogo di brani in streaming gratuito o tramite abbonamenti premium. </a:t>
            </a:r>
          </a:p>
          <a:p>
            <a:pPr algn="just"/>
            <a:r>
              <a:rPr lang="it-IT"/>
              <a:t>Grazie alla sua facilità d’uso e efficacia degli algoritmi di raccomandazione, Spotify ha rapidamente guadagnato popolarità a livello globale, ridefinendo il modo in cui le persone ascoltano e scoprono la musica.</a:t>
            </a:r>
          </a:p>
        </p:txBody>
      </p:sp>
    </p:spTree>
    <p:extLst>
      <p:ext uri="{BB962C8B-B14F-4D97-AF65-F5344CB8AC3E}">
        <p14:creationId xmlns:p14="http://schemas.microsoft.com/office/powerpoint/2010/main" val="2428772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4" y="259133"/>
            <a:ext cx="11394332" cy="6286045"/>
          </a:xfrm>
          <a:solidFill>
            <a:schemeClr val="bg1"/>
          </a:solidFill>
        </p:spPr>
        <p:txBody>
          <a:bodyPr anchor="ctr" anchorCtr="1">
            <a:noAutofit/>
          </a:bodyPr>
          <a:lstStyle/>
          <a:p>
            <a:r>
              <a:rPr lang="en-US" b="1"/>
              <a:t>Grazie per l’attenzione!</a:t>
            </a:r>
            <a:endParaRPr lang="it-IT" b="1"/>
          </a:p>
        </p:txBody>
      </p:sp>
    </p:spTree>
    <p:extLst>
      <p:ext uri="{BB962C8B-B14F-4D97-AF65-F5344CB8AC3E}">
        <p14:creationId xmlns:p14="http://schemas.microsoft.com/office/powerpoint/2010/main" val="64084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4" y="259134"/>
            <a:ext cx="11394332" cy="963038"/>
          </a:xfrm>
          <a:solidFill>
            <a:schemeClr val="bg1"/>
          </a:solidFill>
        </p:spPr>
        <p:txBody>
          <a:bodyPr anchor="ctr" anchorCtr="1">
            <a:noAutofit/>
          </a:bodyPr>
          <a:lstStyle/>
          <a:p>
            <a:r>
              <a:rPr lang="en-US" b="1"/>
              <a:t>Il dataset</a:t>
            </a:r>
            <a:endParaRPr lang="it-IT"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98834" y="1222171"/>
            <a:ext cx="11394332" cy="5140529"/>
          </a:xfrm>
          <a:solidFill>
            <a:schemeClr val="bg1"/>
          </a:solidFill>
        </p:spPr>
        <p:txBody>
          <a:bodyPr anchor="t" anchorCtr="0">
            <a:normAutofit/>
          </a:bodyPr>
          <a:lstStyle/>
          <a:p>
            <a:pPr algn="just"/>
            <a:r>
              <a:rPr lang="en-US"/>
              <a:t>È stata usata come base un dataset, “114000 Spotify Songs” (</a:t>
            </a:r>
            <a:r>
              <a:rPr lang="en-US">
                <a:hlinkClick r:id="rId3"/>
              </a:rPr>
              <a:t>https://www.kaggle.com/datasets/priyamchoksi/spotify-dataset-114k-songs</a:t>
            </a:r>
            <a:r>
              <a:rPr lang="en-US"/>
              <a:t>), aggiornato fino al 2023, che è stato poi integrato con una parte molto ristretta di un altro dataset più recente, “Spotify Song Attributes” (</a:t>
            </a:r>
            <a:r>
              <a:rPr lang="en-US">
                <a:hlinkClick r:id="rId4"/>
              </a:rPr>
              <a:t>https://www.kaggle.com/datasets/byomokeshsenapati/spotify-song-attributes</a:t>
            </a:r>
            <a:r>
              <a:rPr lang="en-US"/>
              <a:t>), per poter effettuare analisi anche su un nuovo genere musicale (il cosiddetto “phonk”).</a:t>
            </a:r>
          </a:p>
          <a:p>
            <a:pPr algn="just"/>
            <a:r>
              <a:rPr lang="en-US"/>
              <a:t>È giusto menzionare che questo secondo dataset è stato </a:t>
            </a:r>
            <a:r>
              <a:rPr lang="en-US" b="1"/>
              <a:t>modificato</a:t>
            </a:r>
            <a:r>
              <a:rPr lang="en-US"/>
              <a:t> per ridurre il numero di sottogeneri da 5 a 2: semplicemente, alcuni generi erano rappresentati da poche tracce o addirittura una sola, rendendo impossibile effettuare alcuna considerazione su questi gruppi. </a:t>
            </a:r>
          </a:p>
          <a:p>
            <a:pPr algn="just"/>
            <a:r>
              <a:rPr lang="en-US"/>
              <a:t>Anche con questi accorgimenti, questi due sottogeneri contengono molte meno canzoni (circa 100 ciascuno) rispetto a un qualsiasi genere dell’altro dataset (più di 200 canzoni ciascuno), rendendo </a:t>
            </a:r>
            <a:r>
              <a:rPr lang="en-US" i="1"/>
              <a:t>alcune considerazioni possibilmente meno accurate</a:t>
            </a:r>
            <a:r>
              <a:rPr lang="en-US"/>
              <a:t>.</a:t>
            </a:r>
          </a:p>
          <a:p>
            <a:pPr algn="just"/>
            <a:endParaRPr lang="en-US"/>
          </a:p>
          <a:p>
            <a:pPr algn="just"/>
            <a:r>
              <a:rPr lang="en-US"/>
              <a:t>L’immagine di sfondo proviene da Google Immagini.</a:t>
            </a:r>
            <a:endParaRPr lang="it-IT"/>
          </a:p>
        </p:txBody>
      </p:sp>
    </p:spTree>
    <p:extLst>
      <p:ext uri="{BB962C8B-B14F-4D97-AF65-F5344CB8AC3E}">
        <p14:creationId xmlns:p14="http://schemas.microsoft.com/office/powerpoint/2010/main" val="3141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4" y="259134"/>
            <a:ext cx="2791838" cy="963038"/>
          </a:xfrm>
          <a:solidFill>
            <a:schemeClr val="bg1"/>
          </a:solidFill>
        </p:spPr>
        <p:txBody>
          <a:bodyPr anchor="ctr" anchorCtr="1">
            <a:noAutofit/>
          </a:bodyPr>
          <a:lstStyle/>
          <a:p>
            <a:r>
              <a:rPr lang="en-US" b="1"/>
              <a:t>Loudness per genere</a:t>
            </a:r>
            <a:endParaRPr lang="it-IT"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190672" y="259134"/>
            <a:ext cx="8686800" cy="963038"/>
          </a:xfrm>
          <a:solidFill>
            <a:schemeClr val="bg1"/>
          </a:solidFill>
        </p:spPr>
        <p:txBody>
          <a:bodyPr anchor="ctr" anchorCtr="1">
            <a:normAutofit/>
          </a:bodyPr>
          <a:lstStyle/>
          <a:p>
            <a:pPr algn="just"/>
            <a:r>
              <a:rPr lang="en-US"/>
              <a:t>Le canzoni con i </a:t>
            </a:r>
            <a:r>
              <a:rPr lang="en-US" b="1"/>
              <a:t>volumi più elevati </a:t>
            </a:r>
            <a:r>
              <a:rPr lang="en-US"/>
              <a:t>appartengono ai </a:t>
            </a:r>
            <a:r>
              <a:rPr lang="en-US" b="1"/>
              <a:t>generi di musica più pesanti </a:t>
            </a:r>
            <a:r>
              <a:rPr lang="en-US"/>
              <a:t>come phonk, metal e EDM, mentre quelle con loudness media più bassa sono sulla linea di musica classica o colonne sonore, il che riflette l’intensità generalmente minore di questi generi.</a:t>
            </a:r>
            <a:endParaRPr lang="it-IT"/>
          </a:p>
        </p:txBody>
      </p:sp>
      <p:pic>
        <p:nvPicPr>
          <p:cNvPr id="9" name="Picture Placeholder 8">
            <a:extLst>
              <a:ext uri="{FF2B5EF4-FFF2-40B4-BE49-F238E27FC236}">
                <a16:creationId xmlns:a16="http://schemas.microsoft.com/office/drawing/2014/main" id="{21AEDBC1-2651-5006-8D04-3E5E425417B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485" r="485"/>
          <a:stretch/>
        </p:blipFill>
        <p:spPr>
          <a:xfrm>
            <a:off x="398463" y="1222375"/>
            <a:ext cx="11479212" cy="5256213"/>
          </a:xfrm>
        </p:spPr>
      </p:pic>
    </p:spTree>
    <p:extLst>
      <p:ext uri="{BB962C8B-B14F-4D97-AF65-F5344CB8AC3E}">
        <p14:creationId xmlns:p14="http://schemas.microsoft.com/office/powerpoint/2010/main" val="1078770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4" y="259134"/>
            <a:ext cx="2791838" cy="963038"/>
          </a:xfrm>
          <a:solidFill>
            <a:schemeClr val="bg1"/>
          </a:solidFill>
        </p:spPr>
        <p:txBody>
          <a:bodyPr anchor="ctr" anchorCtr="1">
            <a:noAutofit/>
          </a:bodyPr>
          <a:lstStyle/>
          <a:p>
            <a:r>
              <a:rPr lang="en-US" b="1"/>
              <a:t>Per curiosità...</a:t>
            </a:r>
            <a:endParaRPr lang="it-IT"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190672" y="259134"/>
            <a:ext cx="8686800" cy="963038"/>
          </a:xfrm>
          <a:solidFill>
            <a:schemeClr val="bg1"/>
          </a:solidFill>
        </p:spPr>
        <p:txBody>
          <a:bodyPr anchor="ctr" anchorCtr="1">
            <a:normAutofit/>
          </a:bodyPr>
          <a:lstStyle/>
          <a:p>
            <a:pPr algn="just"/>
            <a:r>
              <a:rPr lang="en-US"/>
              <a:t>Alcuni generi hanno </a:t>
            </a:r>
            <a:r>
              <a:rPr lang="en-US" b="1"/>
              <a:t>varianza estrema</a:t>
            </a:r>
            <a:r>
              <a:rPr lang="en-US"/>
              <a:t>: verifichiamo se questa varianza è dovuta più a scarsa continuità di volumi tra un brano e l’altro a parità di intensità o semplicemente a un mood diverso (se il brano è tranquillo o aggressivo).</a:t>
            </a:r>
            <a:endParaRPr lang="it-IT"/>
          </a:p>
        </p:txBody>
      </p:sp>
      <p:pic>
        <p:nvPicPr>
          <p:cNvPr id="6" name="Picture Placeholder 8">
            <a:extLst>
              <a:ext uri="{FF2B5EF4-FFF2-40B4-BE49-F238E27FC236}">
                <a16:creationId xmlns:a16="http://schemas.microsoft.com/office/drawing/2014/main" id="{0671E951-E29A-8A84-D2F9-827C064EA243}"/>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485" r="485"/>
          <a:stretch/>
        </p:blipFill>
        <p:spPr>
          <a:xfrm>
            <a:off x="398463" y="1222375"/>
            <a:ext cx="11479212" cy="5256213"/>
          </a:xfrm>
        </p:spPr>
      </p:pic>
    </p:spTree>
    <p:extLst>
      <p:ext uri="{BB962C8B-B14F-4D97-AF65-F5344CB8AC3E}">
        <p14:creationId xmlns:p14="http://schemas.microsoft.com/office/powerpoint/2010/main" val="144329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4" y="259134"/>
            <a:ext cx="2791838" cy="963038"/>
          </a:xfrm>
          <a:solidFill>
            <a:schemeClr val="bg1"/>
          </a:solidFill>
        </p:spPr>
        <p:txBody>
          <a:bodyPr anchor="ctr" anchorCtr="1">
            <a:noAutofit/>
          </a:bodyPr>
          <a:lstStyle/>
          <a:p>
            <a:pPr algn="ctr"/>
            <a:r>
              <a:rPr lang="en-US" b="1"/>
              <a:t>Energia VS</a:t>
            </a:r>
            <a:br>
              <a:rPr lang="en-US" b="1"/>
            </a:br>
            <a:r>
              <a:rPr lang="en-US" b="1"/>
              <a:t>Loudness</a:t>
            </a:r>
            <a:endParaRPr lang="it-IT"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98834" y="1222172"/>
            <a:ext cx="2791838" cy="5023200"/>
          </a:xfrm>
          <a:solidFill>
            <a:schemeClr val="bg1"/>
          </a:solidFill>
        </p:spPr>
        <p:txBody>
          <a:bodyPr anchor="t" anchorCtr="0">
            <a:normAutofit/>
          </a:bodyPr>
          <a:lstStyle/>
          <a:p>
            <a:pPr algn="just"/>
            <a:r>
              <a:rPr lang="en-US"/>
              <a:t>È presente una </a:t>
            </a:r>
            <a:r>
              <a:rPr lang="en-US" b="1"/>
              <a:t>forte correlazione</a:t>
            </a:r>
            <a:r>
              <a:rPr lang="en-US"/>
              <a:t> tra energia e loudness.</a:t>
            </a:r>
          </a:p>
          <a:p>
            <a:pPr algn="just"/>
            <a:r>
              <a:rPr lang="en-US"/>
              <a:t>Da questo grafico è resa evidente la differenza di filosofia sulla qualità del suono tra la musica classica, dove le registrazioni vengono pubblicate senza trattamento per preservare </a:t>
            </a:r>
            <a:r>
              <a:rPr lang="en-US" b="1"/>
              <a:t>l’integrità della registazione</a:t>
            </a:r>
            <a:r>
              <a:rPr lang="en-US"/>
              <a:t>, e la musica elettronica, dove è presente molta </a:t>
            </a:r>
            <a:r>
              <a:rPr lang="en-US" b="1"/>
              <a:t>attenzione a mantenere volumi simili </a:t>
            </a:r>
            <a:r>
              <a:rPr lang="en-US"/>
              <a:t>tra una traccia e l’altra a parità di intensità, ed è molto sentita la “</a:t>
            </a:r>
            <a:r>
              <a:rPr lang="en-US" b="1"/>
              <a:t>loudness war</a:t>
            </a:r>
            <a:r>
              <a:rPr lang="en-US"/>
              <a:t>”, ovvero la sfida tra produttori a creare canzoni con i volumi più alti possibili.</a:t>
            </a:r>
          </a:p>
        </p:txBody>
      </p:sp>
      <p:pic>
        <p:nvPicPr>
          <p:cNvPr id="12" name="Picture Placeholder 11">
            <a:extLst>
              <a:ext uri="{FF2B5EF4-FFF2-40B4-BE49-F238E27FC236}">
                <a16:creationId xmlns:a16="http://schemas.microsoft.com/office/drawing/2014/main" id="{CCCA288A-C935-DC3B-EE64-9CA4CF72E670}"/>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t="290" b="290"/>
          <a:stretch/>
        </p:blipFill>
        <p:spPr>
          <a:xfrm>
            <a:off x="3190874" y="258763"/>
            <a:ext cx="8724605" cy="5986608"/>
          </a:xfrm>
        </p:spPr>
      </p:pic>
    </p:spTree>
    <p:extLst>
      <p:ext uri="{BB962C8B-B14F-4D97-AF65-F5344CB8AC3E}">
        <p14:creationId xmlns:p14="http://schemas.microsoft.com/office/powerpoint/2010/main" val="286826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4" y="259134"/>
            <a:ext cx="2791838" cy="963038"/>
          </a:xfrm>
          <a:solidFill>
            <a:schemeClr val="bg1"/>
          </a:solidFill>
        </p:spPr>
        <p:txBody>
          <a:bodyPr anchor="ctr" anchorCtr="1">
            <a:noAutofit/>
          </a:bodyPr>
          <a:lstStyle/>
          <a:p>
            <a:pPr algn="ctr"/>
            <a:r>
              <a:rPr lang="en-US" sz="2400" b="1"/>
              <a:t>Varianza di Loudness per intervallo di energia</a:t>
            </a:r>
            <a:endParaRPr lang="it-IT" sz="2400"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98834" y="1222172"/>
            <a:ext cx="2791838" cy="5023200"/>
          </a:xfrm>
          <a:solidFill>
            <a:schemeClr val="bg1"/>
          </a:solidFill>
        </p:spPr>
        <p:txBody>
          <a:bodyPr anchor="t" anchorCtr="0">
            <a:normAutofit fontScale="92500" lnSpcReduction="20000"/>
          </a:bodyPr>
          <a:lstStyle/>
          <a:p>
            <a:pPr algn="just"/>
            <a:r>
              <a:rPr lang="en-US"/>
              <a:t>Più è bassa la varianza per un dato intervallo di energia, maggiore è la </a:t>
            </a:r>
            <a:r>
              <a:rPr lang="en-US" b="1"/>
              <a:t>continuità dei volumi</a:t>
            </a:r>
            <a:r>
              <a:rPr lang="en-US"/>
              <a:t> tra un brano e l’altro. Nella musica classica e al pianoforte non ci si cura di questa </a:t>
            </a:r>
            <a:r>
              <a:rPr lang="en-US" b="1"/>
              <a:t>elevata disparità</a:t>
            </a:r>
            <a:r>
              <a:rPr lang="en-US"/>
              <a:t>, mentre nell’elettronica sì. </a:t>
            </a:r>
          </a:p>
          <a:p>
            <a:pPr algn="just"/>
            <a:r>
              <a:rPr lang="en-US"/>
              <a:t>Ma esiste una motivazione: i DJ hanno bisogno di far suonare bene i </a:t>
            </a:r>
            <a:r>
              <a:rPr lang="en-US" b="1"/>
              <a:t>passaggi da un brano all’altro</a:t>
            </a:r>
            <a:r>
              <a:rPr lang="en-US"/>
              <a:t>, e la coerenza tra i volumi aiuta.</a:t>
            </a:r>
          </a:p>
          <a:p>
            <a:pPr algn="just"/>
            <a:r>
              <a:rPr lang="en-US"/>
              <a:t>Spotify si avvale dell’attributo loudness proprio per </a:t>
            </a:r>
            <a:r>
              <a:rPr lang="en-US" b="1"/>
              <a:t>regolare il volume di ciascun brano </a:t>
            </a:r>
            <a:r>
              <a:rPr lang="en-US"/>
              <a:t>in modo da mantenerlo consistente tra un brano e l’altro, lavorando come una sorta di DJ digitale.</a:t>
            </a:r>
          </a:p>
          <a:p>
            <a:pPr algn="just"/>
            <a:r>
              <a:rPr lang="en-US"/>
              <a:t>Notiamo che la </a:t>
            </a:r>
            <a:r>
              <a:rPr lang="en-US" b="1"/>
              <a:t>varianza è più bassa a intensità più elevate</a:t>
            </a:r>
            <a:r>
              <a:rPr lang="en-US"/>
              <a:t>, in quanto più è alta la loudness più ci si avvicina al </a:t>
            </a:r>
            <a:r>
              <a:rPr lang="en-US" b="1"/>
              <a:t>limite fisico </a:t>
            </a:r>
            <a:r>
              <a:rPr lang="en-US"/>
              <a:t>del volume raggiungibile in un file audio, e questo limite aiuta a rendere i livelli più uniformi.</a:t>
            </a:r>
          </a:p>
        </p:txBody>
      </p:sp>
      <p:pic>
        <p:nvPicPr>
          <p:cNvPr id="12" name="Picture Placeholder 11">
            <a:extLst>
              <a:ext uri="{FF2B5EF4-FFF2-40B4-BE49-F238E27FC236}">
                <a16:creationId xmlns:a16="http://schemas.microsoft.com/office/drawing/2014/main" id="{CCCA288A-C935-DC3B-EE64-9CA4CF72E670}"/>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t="290" b="290"/>
          <a:stretch/>
        </p:blipFill>
        <p:spPr>
          <a:xfrm>
            <a:off x="3190874" y="258763"/>
            <a:ext cx="8724605" cy="5986608"/>
          </a:xfrm>
        </p:spPr>
      </p:pic>
    </p:spTree>
    <p:extLst>
      <p:ext uri="{BB962C8B-B14F-4D97-AF65-F5344CB8AC3E}">
        <p14:creationId xmlns:p14="http://schemas.microsoft.com/office/powerpoint/2010/main" val="3661146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4" y="259134"/>
            <a:ext cx="11394332" cy="963038"/>
          </a:xfrm>
          <a:solidFill>
            <a:schemeClr val="bg1"/>
          </a:solidFill>
        </p:spPr>
        <p:txBody>
          <a:bodyPr anchor="ctr" anchorCtr="1">
            <a:noAutofit/>
          </a:bodyPr>
          <a:lstStyle/>
          <a:p>
            <a:pPr algn="ctr"/>
            <a:r>
              <a:rPr lang="en-US" sz="2400" b="1"/>
              <a:t>Cosa intende Spotify per popolarità?</a:t>
            </a:r>
            <a:endParaRPr lang="it-IT" sz="2400"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98834" y="1222171"/>
            <a:ext cx="11394332" cy="5283403"/>
          </a:xfrm>
          <a:solidFill>
            <a:schemeClr val="bg1"/>
          </a:solidFill>
        </p:spPr>
        <p:txBody>
          <a:bodyPr anchor="t" anchorCtr="0">
            <a:normAutofit/>
          </a:bodyPr>
          <a:lstStyle/>
          <a:p>
            <a:pPr algn="just"/>
            <a:r>
              <a:rPr lang="en-US" sz="1400"/>
              <a:t>Spotify classifica la popolarità di un brano attraverso un </a:t>
            </a:r>
            <a:r>
              <a:rPr lang="en-US" sz="1400" b="1"/>
              <a:t>indice da 0 a 100 </a:t>
            </a:r>
            <a:r>
              <a:rPr lang="en-US" sz="1400"/>
              <a:t>denominato “popularity”. Questo punteggio viene attribuito in base a diverse metriche, tra cui il numero di ascolti e la data di pubblicazione.</a:t>
            </a:r>
          </a:p>
          <a:p>
            <a:pPr algn="just"/>
            <a:r>
              <a:rPr lang="en-US" sz="1400"/>
              <a:t>Una canzone con popolarità </a:t>
            </a:r>
            <a:r>
              <a:rPr lang="en-US" sz="1400" b="1"/>
              <a:t>25</a:t>
            </a:r>
            <a:r>
              <a:rPr lang="en-US" sz="1400"/>
              <a:t> potrebbe appartenere a un </a:t>
            </a:r>
            <a:r>
              <a:rPr lang="en-US" sz="1400" b="1"/>
              <a:t>genere di nicchia, ma con un forte seguito</a:t>
            </a:r>
            <a:r>
              <a:rPr lang="en-US" sz="1400"/>
              <a:t>; una canzone con punteggio vicino a </a:t>
            </a:r>
            <a:r>
              <a:rPr lang="en-US" sz="1400" b="1"/>
              <a:t>100</a:t>
            </a:r>
            <a:r>
              <a:rPr lang="en-US" sz="1400"/>
              <a:t> solitamente è musica che gode di un </a:t>
            </a:r>
            <a:r>
              <a:rPr lang="en-US" sz="1400" b="1"/>
              <a:t>appeal generale </a:t>
            </a:r>
            <a:r>
              <a:rPr lang="en-US" sz="1400"/>
              <a:t>come la musica pop, o musica diventata </a:t>
            </a:r>
            <a:r>
              <a:rPr lang="en-US" sz="1400" b="1"/>
              <a:t>virale</a:t>
            </a:r>
            <a:r>
              <a:rPr lang="en-US" sz="1400"/>
              <a:t> grazie ai social media.</a:t>
            </a:r>
          </a:p>
        </p:txBody>
      </p:sp>
    </p:spTree>
    <p:extLst>
      <p:ext uri="{BB962C8B-B14F-4D97-AF65-F5344CB8AC3E}">
        <p14:creationId xmlns:p14="http://schemas.microsoft.com/office/powerpoint/2010/main" val="87477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DBAD-8EF7-41F8-CD5E-808BB97C7FB2}"/>
              </a:ext>
            </a:extLst>
          </p:cNvPr>
          <p:cNvSpPr>
            <a:spLocks noGrp="1"/>
          </p:cNvSpPr>
          <p:nvPr>
            <p:ph type="title"/>
          </p:nvPr>
        </p:nvSpPr>
        <p:spPr>
          <a:xfrm>
            <a:off x="398834" y="259134"/>
            <a:ext cx="2791838" cy="963038"/>
          </a:xfrm>
          <a:solidFill>
            <a:schemeClr val="bg1"/>
          </a:solidFill>
        </p:spPr>
        <p:txBody>
          <a:bodyPr anchor="ctr" anchorCtr="1">
            <a:noAutofit/>
          </a:bodyPr>
          <a:lstStyle/>
          <a:p>
            <a:pPr algn="ctr"/>
            <a:r>
              <a:rPr lang="en-US" sz="2400" b="1"/>
              <a:t>Numero di brani per popolarità</a:t>
            </a:r>
            <a:endParaRPr lang="it-IT" sz="2400" b="1"/>
          </a:p>
        </p:txBody>
      </p:sp>
      <p:sp>
        <p:nvSpPr>
          <p:cNvPr id="4" name="Text Placeholder 3">
            <a:extLst>
              <a:ext uri="{FF2B5EF4-FFF2-40B4-BE49-F238E27FC236}">
                <a16:creationId xmlns:a16="http://schemas.microsoft.com/office/drawing/2014/main" id="{EA3707C3-E096-0DF6-3CAF-4BBFAA076917}"/>
              </a:ext>
            </a:extLst>
          </p:cNvPr>
          <p:cNvSpPr>
            <a:spLocks noGrp="1"/>
          </p:cNvSpPr>
          <p:nvPr>
            <p:ph type="body" sz="half" idx="2"/>
          </p:nvPr>
        </p:nvSpPr>
        <p:spPr>
          <a:xfrm>
            <a:off x="398834" y="1222172"/>
            <a:ext cx="2791838" cy="5023200"/>
          </a:xfrm>
          <a:solidFill>
            <a:schemeClr val="bg1"/>
          </a:solidFill>
        </p:spPr>
        <p:txBody>
          <a:bodyPr anchor="t" anchorCtr="0">
            <a:normAutofit/>
          </a:bodyPr>
          <a:lstStyle/>
          <a:p>
            <a:pPr algn="just"/>
            <a:r>
              <a:rPr lang="en-US"/>
              <a:t>La maggior parte dei brani ha popolarità pari a 0; solo relativamente </a:t>
            </a:r>
            <a:r>
              <a:rPr lang="en-US" b="1"/>
              <a:t>pochi brani </a:t>
            </a:r>
            <a:r>
              <a:rPr lang="en-US"/>
              <a:t>ricevono numeri consistenti di ascolti.</a:t>
            </a:r>
          </a:p>
          <a:p>
            <a:pPr algn="just"/>
            <a:r>
              <a:rPr lang="en-US"/>
              <a:t>La scarsità di brani tra i livelli di popolarità 10 e 20 sembra indicare un intervento dell’algoritmo di Spotify nel promuovere o declassare i brani presenti in questo intervallo.</a:t>
            </a:r>
          </a:p>
        </p:txBody>
      </p:sp>
      <p:pic>
        <p:nvPicPr>
          <p:cNvPr id="12" name="Picture Placeholder 11">
            <a:extLst>
              <a:ext uri="{FF2B5EF4-FFF2-40B4-BE49-F238E27FC236}">
                <a16:creationId xmlns:a16="http://schemas.microsoft.com/office/drawing/2014/main" id="{CCCA288A-C935-DC3B-EE64-9CA4CF72E670}"/>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t="813" b="813"/>
          <a:stretch/>
        </p:blipFill>
        <p:spPr>
          <a:xfrm>
            <a:off x="3190874" y="258763"/>
            <a:ext cx="8724605" cy="5986608"/>
          </a:xfrm>
        </p:spPr>
      </p:pic>
    </p:spTree>
    <p:extLst>
      <p:ext uri="{BB962C8B-B14F-4D97-AF65-F5344CB8AC3E}">
        <p14:creationId xmlns:p14="http://schemas.microsoft.com/office/powerpoint/2010/main" val="24284809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2228</TotalTime>
  <Words>1542</Words>
  <Application>Microsoft Office PowerPoint</Application>
  <PresentationFormat>Widescreen</PresentationFormat>
  <Paragraphs>78</Paragraphs>
  <Slides>20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Aptos Display</vt:lpstr>
      <vt:lpstr>Arial</vt:lpstr>
      <vt:lpstr>Office Theme</vt:lpstr>
      <vt:lpstr>Spotify by Attributes</vt:lpstr>
      <vt:lpstr>Cos’è Spotify?</vt:lpstr>
      <vt:lpstr>Il dataset</vt:lpstr>
      <vt:lpstr>Loudness per genere</vt:lpstr>
      <vt:lpstr>Per curiosità...</vt:lpstr>
      <vt:lpstr>Energia VS Loudness</vt:lpstr>
      <vt:lpstr>Varianza di Loudness per intervallo di energia</vt:lpstr>
      <vt:lpstr>Cosa intende Spotify per popolarità?</vt:lpstr>
      <vt:lpstr>Numero di brani per popolarità</vt:lpstr>
      <vt:lpstr>Quali sono i generi delle canzoni più popolari?</vt:lpstr>
      <vt:lpstr>Le canzoni esplicite sono più popolari? 1</vt:lpstr>
      <vt:lpstr>I brani strumentali sono popolari?</vt:lpstr>
      <vt:lpstr>Esiste un legame tra energia e popolarità?</vt:lpstr>
      <vt:lpstr>Esiste un legame tra ballabilità e popolarità?</vt:lpstr>
      <vt:lpstr>Esiste un legame tra genere e popolarità? 1</vt:lpstr>
      <vt:lpstr>Esiste un legame tra genere e popolarità? 2</vt:lpstr>
      <vt:lpstr>Esiste un legame tra genere e popolarità? 3</vt:lpstr>
      <vt:lpstr>Le canzoni allegre sono più popolari?</vt:lpstr>
      <vt:lpstr>Il tempo di un brano incide sulla sua popolarità?</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Alexei Chanine</dc:creator>
  <cp:lastModifiedBy>Alexei Chanine</cp:lastModifiedBy>
  <cp:revision>20</cp:revision>
  <dcterms:created xsi:type="dcterms:W3CDTF">2024-09-03T13:58:33Z</dcterms:created>
  <dcterms:modified xsi:type="dcterms:W3CDTF">2024-09-09T16:05:52Z</dcterms:modified>
</cp:coreProperties>
</file>