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Lst>
  <p:notesMasterIdLst>
    <p:notesMasterId r:id="rId15"/>
  </p:notesMasterIdLst>
  <p:sldIdLst>
    <p:sldId id="256" r:id="rId3"/>
    <p:sldId id="258" r:id="rId4"/>
    <p:sldId id="257" r:id="rId5"/>
    <p:sldId id="270" r:id="rId6"/>
    <p:sldId id="259" r:id="rId7"/>
    <p:sldId id="271" r:id="rId8"/>
    <p:sldId id="261" r:id="rId9"/>
    <p:sldId id="269" r:id="rId10"/>
    <p:sldId id="272" r:id="rId11"/>
    <p:sldId id="260" r:id="rId12"/>
    <p:sldId id="262" r:id="rId13"/>
    <p:sldId id="263"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882"/>
    <p:restoredTop sz="73360"/>
  </p:normalViewPr>
  <p:slideViewPr>
    <p:cSldViewPr snapToGrid="0" snapToObjects="1">
      <p:cViewPr>
        <p:scale>
          <a:sx n="77" d="100"/>
          <a:sy n="77" d="100"/>
        </p:scale>
        <p:origin x="10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388620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680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lang="en-US"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348899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lang="en-US" sz="1200" b="0" i="0" u="none">
              <a:solidFill>
                <a:srgbClr val="000000"/>
              </a:solidFill>
              <a:latin typeface="Times New Roman"/>
              <a:ea typeface="Times New Roman"/>
              <a:cs typeface="Times New Roman"/>
              <a:sym typeface="Times New Roman"/>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r>
              <a:rPr lang="en-US" altLang="zh-CN" sz="1800" b="0" i="0" u="none" strike="noStrike" kern="1200" cap="none" dirty="0" smtClean="0">
                <a:solidFill>
                  <a:schemeClr val="tx1"/>
                </a:solidFill>
                <a:effectLst/>
                <a:latin typeface="+mn-lt"/>
                <a:ea typeface="+mn-ea"/>
                <a:cs typeface="+mn-cs"/>
              </a:rPr>
              <a:t>Hi everyone we are the Fun with Solar group. I’m so excited to present to all of you our web application. </a:t>
            </a:r>
            <a:endParaRPr lang="zh-CN" altLang="zh-CN" sz="1800" b="0" i="0" u="none" strike="noStrike" kern="1200" cap="none" dirty="0" smtClean="0">
              <a:solidFill>
                <a:schemeClr val="tx1"/>
              </a:solidFill>
              <a:effectLst/>
              <a:latin typeface="+mn-lt"/>
              <a:ea typeface="+mn-ea"/>
              <a:cs typeface="+mn-cs"/>
            </a:endParaRPr>
          </a:p>
          <a:p>
            <a:r>
              <a:rPr lang="en-US" altLang="zh-CN" sz="1800" b="0" i="0" u="none" strike="noStrike" kern="1200" cap="none" dirty="0" smtClean="0">
                <a:solidFill>
                  <a:schemeClr val="tx1"/>
                </a:solidFill>
                <a:effectLst/>
                <a:latin typeface="+mn-lt"/>
                <a:ea typeface="+mn-ea"/>
                <a:cs typeface="+mn-cs"/>
              </a:rPr>
              <a:t> </a:t>
            </a:r>
            <a:endParaRPr lang="zh-CN" altLang="zh-CN" sz="1800" b="0" i="0" u="none" strike="noStrike" kern="1200" cap="none" dirty="0" smtClean="0">
              <a:solidFill>
                <a:schemeClr val="tx1"/>
              </a:solidFill>
              <a:effectLst/>
              <a:latin typeface="+mn-lt"/>
              <a:ea typeface="+mn-ea"/>
              <a:cs typeface="+mn-cs"/>
            </a:endParaRPr>
          </a:p>
          <a:p>
            <a:r>
              <a:rPr lang="en-US" altLang="zh-CN" sz="1800" b="0" i="0" u="none" strike="noStrike" kern="1200" cap="none" dirty="0" smtClean="0">
                <a:solidFill>
                  <a:schemeClr val="tx1"/>
                </a:solidFill>
                <a:effectLst/>
                <a:latin typeface="+mn-lt"/>
                <a:ea typeface="+mn-ea"/>
                <a:cs typeface="+mn-cs"/>
              </a:rPr>
              <a:t>The design purpose of this application, the basic inspiration of the idea is that our teammates’ multiple backgrounds. We vary from power to the optoelectronic. And we figured out the combination of our backgrounds can make a great idea. </a:t>
            </a:r>
            <a:endParaRPr lang="zh-CN" altLang="zh-CN" sz="1800" b="0" i="0" u="none" strike="noStrike" kern="1200" cap="none"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130958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67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183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1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r>
              <a:rPr lang="en-US" altLang="zh-CN" sz="1800" b="0" i="0" u="none" strike="noStrike" kern="1200" cap="none" dirty="0" smtClean="0">
                <a:solidFill>
                  <a:schemeClr val="tx1"/>
                </a:solidFill>
                <a:effectLst/>
                <a:latin typeface="+mn-lt"/>
                <a:ea typeface="+mn-ea"/>
                <a:cs typeface="+mn-cs"/>
              </a:rPr>
              <a:t>Our web application project generally speaking, is to analyze open data to decide if a place is suitable for building solar power plants and output this result to users. The potential user what we aiming to provide a service about the web application are PV industry contractors and government related departments. Unlike in China, the solar resources are used more comprehensively. People can set up their own eco-energy system and build their solar energy even on their roof. It is more flexible. </a:t>
            </a:r>
            <a:r>
              <a:rPr lang="en-US" altLang="zh-CN" sz="1800" b="1" i="1" u="none" strike="noStrike" kern="1200" cap="none" dirty="0" smtClean="0">
                <a:solidFill>
                  <a:schemeClr val="tx1"/>
                </a:solidFill>
                <a:effectLst/>
                <a:latin typeface="+mn-lt"/>
                <a:ea typeface="+mn-ea"/>
                <a:cs typeface="+mn-cs"/>
              </a:rPr>
              <a:t>Estimation the potential (</a:t>
            </a:r>
            <a:r>
              <a:rPr lang="zh-CN" altLang="zh-CN" sz="1800" b="1" i="1" u="none" strike="noStrike" kern="1200" cap="none" dirty="0" smtClean="0">
                <a:solidFill>
                  <a:schemeClr val="tx1"/>
                </a:solidFill>
                <a:effectLst/>
                <a:latin typeface="+mn-lt"/>
                <a:ea typeface="+mn-ea"/>
                <a:cs typeface="+mn-cs"/>
              </a:rPr>
              <a:t>投入产出比</a:t>
            </a:r>
            <a:r>
              <a:rPr lang="en-US" altLang="zh-CN" sz="1800" b="1" i="1" u="none" strike="noStrike" kern="1200" cap="none" dirty="0" smtClean="0">
                <a:solidFill>
                  <a:schemeClr val="tx1"/>
                </a:solidFill>
                <a:effectLst/>
                <a:latin typeface="+mn-lt"/>
                <a:ea typeface="+mn-ea"/>
                <a:cs typeface="+mn-cs"/>
              </a:rPr>
              <a:t>)of building a family-level solar power plant.</a:t>
            </a:r>
            <a:r>
              <a:rPr lang="en-US" altLang="zh-CN" sz="1800" b="1" i="0" u="none" strike="noStrike" kern="1200" cap="none" dirty="0" smtClean="0">
                <a:solidFill>
                  <a:schemeClr val="tx1"/>
                </a:solidFill>
                <a:effectLst/>
                <a:latin typeface="+mn-lt"/>
                <a:ea typeface="+mn-ea"/>
                <a:cs typeface="+mn-cs"/>
              </a:rPr>
              <a:t> </a:t>
            </a:r>
            <a:r>
              <a:rPr lang="en-US" altLang="zh-CN" sz="1800" b="0" i="0" u="none" strike="noStrike" kern="1200" cap="none" dirty="0" smtClean="0">
                <a:solidFill>
                  <a:schemeClr val="tx1"/>
                </a:solidFill>
                <a:effectLst/>
                <a:latin typeface="+mn-lt"/>
                <a:ea typeface="+mn-ea"/>
                <a:cs typeface="+mn-cs"/>
              </a:rPr>
              <a:t>What we can help is that make their decision easier to make. </a:t>
            </a:r>
            <a:endParaRPr lang="zh-CN" altLang="zh-CN" sz="1800" b="0" i="0" u="none" strike="noStrike" kern="1200" cap="none" dirty="0" smtClean="0">
              <a:solidFill>
                <a:schemeClr val="tx1"/>
              </a:solidFill>
              <a:effectLst/>
              <a:latin typeface="+mn-lt"/>
              <a:ea typeface="+mn-ea"/>
              <a:cs typeface="+mn-cs"/>
            </a:endParaRPr>
          </a:p>
          <a:p>
            <a:r>
              <a:rPr lang="en-US" altLang="zh-CN" sz="1800" b="0" i="0" u="none" strike="noStrike" kern="1200" cap="none" dirty="0" smtClean="0">
                <a:solidFill>
                  <a:schemeClr val="tx1"/>
                </a:solidFill>
                <a:effectLst/>
                <a:latin typeface="+mn-lt"/>
                <a:ea typeface="+mn-ea"/>
                <a:cs typeface="+mn-cs"/>
              </a:rPr>
              <a:t> </a:t>
            </a:r>
            <a:endParaRPr lang="zh-CN" altLang="zh-CN" sz="1800" b="0" i="0" u="none" strike="noStrike" kern="1200" cap="none" dirty="0" smtClean="0">
              <a:solidFill>
                <a:schemeClr val="tx1"/>
              </a:solidFill>
              <a:effectLst/>
              <a:latin typeface="+mn-lt"/>
              <a:ea typeface="+mn-ea"/>
              <a:cs typeface="+mn-cs"/>
            </a:endParaRPr>
          </a:p>
          <a:p>
            <a:r>
              <a:rPr lang="en-US" altLang="zh-CN" sz="1800" b="0" i="0" u="none" strike="noStrike" kern="1200" cap="none" dirty="0" smtClean="0">
                <a:solidFill>
                  <a:schemeClr val="tx1"/>
                </a:solidFill>
                <a:effectLst/>
                <a:latin typeface="+mn-lt"/>
                <a:ea typeface="+mn-ea"/>
                <a:cs typeface="+mn-cs"/>
              </a:rPr>
              <a:t>When it comes to building a solar power plants, the government plays an important role. Usually they have their plan for the distribution of these power plants that make use of renewable energy sources. They should know where to build solar power plants and where to build wind power plants. </a:t>
            </a:r>
            <a:endParaRPr lang="zh-CN" altLang="zh-CN" sz="1800" b="0" i="0" u="none" strike="noStrike" kern="1200" cap="none"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67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cap="none" dirty="0" smtClean="0">
                <a:solidFill>
                  <a:schemeClr val="tx1"/>
                </a:solidFill>
                <a:effectLst/>
                <a:latin typeface="+mn-lt"/>
                <a:ea typeface="+mn-ea"/>
                <a:cs typeface="+mn-cs"/>
              </a:rPr>
              <a:t>As we can see that the structure of our application is mainly divided into three parts: the data that we collect to support our app is from National Renewable Energy Laboratory (NREL) and NASA</a:t>
            </a:r>
            <a:r>
              <a:rPr lang="en-US" altLang="zh-CN" sz="1800" b="0" i="0" u="none" strike="noStrike" kern="1200" cap="none" smtClean="0">
                <a:solidFill>
                  <a:schemeClr val="tx1"/>
                </a:solidFill>
                <a:effectLst/>
                <a:latin typeface="+mn-lt"/>
                <a:ea typeface="+mn-ea"/>
                <a:cs typeface="+mn-cs"/>
              </a:rPr>
              <a:t>. </a:t>
            </a:r>
            <a:endParaRPr lang="zh-CN" altLang="zh-CN" sz="1800" b="0" i="0" u="none" strike="noStrike" kern="1200" cap="none" dirty="0">
              <a:solidFill>
                <a:schemeClr val="tx1"/>
              </a:solidFill>
              <a:effectLst/>
              <a:latin typeface="+mn-lt"/>
              <a:ea typeface="+mn-ea"/>
              <a:cs typeface="+mn-cs"/>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346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cap="none" dirty="0" smtClean="0">
                <a:solidFill>
                  <a:schemeClr val="tx1"/>
                </a:solidFill>
                <a:effectLst/>
                <a:latin typeface="+mn-lt"/>
                <a:ea typeface="+mn-ea"/>
                <a:cs typeface="+mn-cs"/>
              </a:rPr>
              <a:t>Cause the amount of the data is way too large, we set up the database with </a:t>
            </a:r>
            <a:r>
              <a:rPr lang="en-US" altLang="zh-CN" sz="1800" b="0" i="0" u="none" strike="noStrike" kern="1200" cap="none" dirty="0" err="1" smtClean="0">
                <a:solidFill>
                  <a:schemeClr val="tx1"/>
                </a:solidFill>
                <a:effectLst/>
                <a:latin typeface="+mn-lt"/>
                <a:ea typeface="+mn-ea"/>
                <a:cs typeface="+mn-cs"/>
              </a:rPr>
              <a:t>Mongodb</a:t>
            </a:r>
            <a:r>
              <a:rPr lang="en-US" altLang="zh-CN" sz="1800" b="0" i="0" u="none" strike="noStrike" kern="1200" cap="none" dirty="0" smtClean="0">
                <a:solidFill>
                  <a:schemeClr val="tx1"/>
                </a:solidFill>
                <a:effectLst/>
                <a:latin typeface="+mn-lt"/>
                <a:ea typeface="+mn-ea"/>
                <a:cs typeface="+mn-cs"/>
              </a:rPr>
              <a:t> to manage the data, set the filter to get the data we want and analyze large amount of data we have downloaded and present it in our web application, make it visualized. We designed the website via HTML and CSS. Also, in order to connect our data visualization tools and maps to our website, we managed the APIs.</a:t>
            </a:r>
            <a:endParaRPr lang="zh-CN" altLang="zh-CN" sz="1800" b="0" i="0" u="none" strike="noStrike" kern="1200" cap="none"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75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15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938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37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71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85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16002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ubTitle" idx="1"/>
          </p:nvPr>
        </p:nvSpPr>
        <p:spPr>
          <a:xfrm>
            <a:off x="1371600" y="3200400"/>
            <a:ext cx="6400799" cy="1752600"/>
          </a:xfrm>
          <a:prstGeom prst="rect">
            <a:avLst/>
          </a:prstGeom>
          <a:noFill/>
          <a:ln>
            <a:noFill/>
          </a:ln>
        </p:spPr>
        <p:txBody>
          <a:bodyPr lIns="91425" tIns="91425" rIns="91425" bIns="91425" anchor="t" anchorCtr="0"/>
          <a:lstStyle>
            <a:lvl1pPr marL="0" marR="0" lvl="0" indent="0" algn="ctr" rtl="0">
              <a:spcBef>
                <a:spcPts val="480"/>
              </a:spcBef>
              <a:spcAft>
                <a:spcPts val="0"/>
              </a:spcAft>
              <a:buClr>
                <a:srgbClr val="2675B4"/>
              </a:buClr>
              <a:buFont typeface="Noto Sans Symbols"/>
              <a:buNone/>
              <a:defRPr sz="2400" b="0" i="0" u="none" strike="noStrike" cap="none">
                <a:solidFill>
                  <a:srgbClr val="CCCCCC"/>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rgbClr val="2675B4"/>
              </a:buClr>
              <a:buFont typeface="Noto Sans Symbols"/>
              <a:buNone/>
              <a:defRPr sz="2400" b="1">
                <a:solidFill>
                  <a:schemeClr val="dk1"/>
                </a:solidFill>
                <a:latin typeface="Arial"/>
                <a:ea typeface="Arial"/>
                <a:cs typeface="Arial"/>
                <a:sym typeface="Arial"/>
              </a:defRPr>
            </a:lvl1pPr>
            <a:lvl2pPr marL="457200" marR="0" lvl="1" indent="0" algn="l" rtl="0">
              <a:spcBef>
                <a:spcPts val="400"/>
              </a:spcBef>
              <a:spcAft>
                <a:spcPts val="0"/>
              </a:spcAft>
              <a:buClr>
                <a:srgbClr val="2675B4"/>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rgbClr val="2675B4"/>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5875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rgbClr val="2675B4"/>
              </a:buClr>
              <a:buFont typeface="Noto Sans Symbols"/>
              <a:buNone/>
              <a:defRPr sz="2400" b="1">
                <a:solidFill>
                  <a:schemeClr val="dk1"/>
                </a:solidFill>
                <a:latin typeface="Arial"/>
                <a:ea typeface="Arial"/>
                <a:cs typeface="Arial"/>
                <a:sym typeface="Arial"/>
              </a:defRPr>
            </a:lvl1pPr>
            <a:lvl2pPr marL="457200" marR="0" lvl="1" indent="0" algn="l" rtl="0">
              <a:spcBef>
                <a:spcPts val="400"/>
              </a:spcBef>
              <a:spcAft>
                <a:spcPts val="0"/>
              </a:spcAft>
              <a:buClr>
                <a:srgbClr val="2675B4"/>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rgbClr val="2675B4"/>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5875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2" name="Shape 82"/>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83" name="Shape 83"/>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1"/>
          </p:nvPr>
        </p:nvSpPr>
        <p:spPr>
          <a:xfrm>
            <a:off x="609600" y="1828800"/>
            <a:ext cx="3886200" cy="38862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rgbClr val="2675B4"/>
              </a:buClr>
              <a:buSzPct val="100000"/>
              <a:buFont typeface="Noto Sans Symbols"/>
              <a:buChar char="▪"/>
              <a:defRPr sz="2800">
                <a:solidFill>
                  <a:schemeClr val="dk1"/>
                </a:solidFill>
                <a:latin typeface="Arial"/>
                <a:ea typeface="Arial"/>
                <a:cs typeface="Arial"/>
                <a:sym typeface="Arial"/>
              </a:defRPr>
            </a:lvl1pPr>
            <a:lvl2pPr marL="742950" marR="0" lvl="1" indent="-13335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body" idx="2"/>
          </p:nvPr>
        </p:nvSpPr>
        <p:spPr>
          <a:xfrm>
            <a:off x="4648200" y="1828800"/>
            <a:ext cx="3886200" cy="38862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rgbClr val="2675B4"/>
              </a:buClr>
              <a:buSzPct val="100000"/>
              <a:buFont typeface="Noto Sans Symbols"/>
              <a:buChar char="▪"/>
              <a:defRPr sz="2800">
                <a:solidFill>
                  <a:schemeClr val="dk1"/>
                </a:solidFill>
                <a:latin typeface="Arial"/>
                <a:ea typeface="Arial"/>
                <a:cs typeface="Arial"/>
                <a:sym typeface="Arial"/>
              </a:defRPr>
            </a:lvl1pPr>
            <a:lvl2pPr marL="742950" marR="0" lvl="1" indent="-13335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9" name="Shape 89"/>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90" name="Shape 90"/>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609600" y="1828800"/>
            <a:ext cx="7924799" cy="3886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33" name="Shape 33"/>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2675B4"/>
              </a:buClr>
              <a:buFont typeface="Noto Sans Symbols"/>
              <a:buNone/>
              <a:defRPr sz="2000">
                <a:solidFill>
                  <a:schemeClr val="dk1"/>
                </a:solidFill>
                <a:latin typeface="Arial"/>
                <a:ea typeface="Arial"/>
                <a:cs typeface="Arial"/>
                <a:sym typeface="Arial"/>
              </a:defRPr>
            </a:lvl1pPr>
            <a:lvl2pPr marL="457200" marR="0" lvl="1" indent="0" algn="l" rtl="0">
              <a:spcBef>
                <a:spcPts val="360"/>
              </a:spcBef>
              <a:spcAft>
                <a:spcPts val="0"/>
              </a:spcAft>
              <a:buClr>
                <a:srgbClr val="2675B4"/>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rgbClr val="2675B4"/>
              </a:buClr>
              <a:buFont typeface="Noto Sans Symbols"/>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39" name="Shape 39"/>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rot="5400000">
            <a:off x="5067300" y="2247900"/>
            <a:ext cx="4953000" cy="19811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1"/>
          </p:nvPr>
        </p:nvSpPr>
        <p:spPr>
          <a:xfrm rot="5400000">
            <a:off x="1028699" y="342900"/>
            <a:ext cx="4953000" cy="5791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45" name="Shape 45"/>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1"/>
          </p:nvPr>
        </p:nvSpPr>
        <p:spPr>
          <a:xfrm rot="5400000">
            <a:off x="2628900" y="-190499"/>
            <a:ext cx="3886200" cy="7924799"/>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51" name="Shape 51"/>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54" name="Shape 54"/>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rgbClr val="2675B4"/>
              </a:buClr>
              <a:buFont typeface="Noto Sans Symbols"/>
              <a:buNone/>
              <a:defRPr sz="3200">
                <a:solidFill>
                  <a:schemeClr val="dk1"/>
                </a:solidFill>
                <a:latin typeface="Arial"/>
                <a:ea typeface="Arial"/>
                <a:cs typeface="Arial"/>
                <a:sym typeface="Arial"/>
              </a:defRPr>
            </a:lvl1pPr>
            <a:lvl2pPr marL="457200" marR="0" lvl="1" indent="0" algn="l" rtl="0">
              <a:spcBef>
                <a:spcPts val="560"/>
              </a:spcBef>
              <a:spcAft>
                <a:spcPts val="0"/>
              </a:spcAft>
              <a:buClr>
                <a:srgbClr val="2675B4"/>
              </a:buClr>
              <a:buFont typeface="Noto Sans Symbols"/>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rgbClr val="2675B4"/>
              </a:buClr>
              <a:buFont typeface="Noto Sans Symbols"/>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rgbClr val="2675B4"/>
              </a:buClr>
              <a:buFont typeface="Noto Sans Symbols"/>
              <a:buNone/>
              <a:defRPr sz="1400">
                <a:solidFill>
                  <a:schemeClr val="dk1"/>
                </a:solidFill>
                <a:latin typeface="Arial"/>
                <a:ea typeface="Arial"/>
                <a:cs typeface="Arial"/>
                <a:sym typeface="Arial"/>
              </a:defRPr>
            </a:lvl1pPr>
            <a:lvl2pPr marL="457200" marR="0" lvl="1" indent="0" algn="l" rtl="0">
              <a:spcBef>
                <a:spcPts val="240"/>
              </a:spcBef>
              <a:spcAft>
                <a:spcPts val="0"/>
              </a:spcAft>
              <a:buClr>
                <a:srgbClr val="2675B4"/>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rgbClr val="2675B4"/>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7" name="Shape 57"/>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58" name="Shape 58"/>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rgbClr val="2675B4"/>
              </a:buClr>
              <a:buSzPct val="100000"/>
              <a:buFont typeface="Noto Sans Symbols"/>
              <a:buChar char="▪"/>
              <a:defRPr sz="3200">
                <a:solidFill>
                  <a:schemeClr val="dk1"/>
                </a:solidFill>
                <a:latin typeface="Arial"/>
                <a:ea typeface="Arial"/>
                <a:cs typeface="Arial"/>
                <a:sym typeface="Arial"/>
              </a:defRPr>
            </a:lvl1pPr>
            <a:lvl2pPr marL="742950" marR="0" lvl="1" indent="-107950" algn="l" rtl="0">
              <a:spcBef>
                <a:spcPts val="560"/>
              </a:spcBef>
              <a:spcAft>
                <a:spcPts val="0"/>
              </a:spcAft>
              <a:buClr>
                <a:srgbClr val="2675B4"/>
              </a:buClr>
              <a:buSzPct val="100000"/>
              <a:buFont typeface="Noto Sans Symbols"/>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rgbClr val="2675B4"/>
              </a:buClr>
              <a:buFont typeface="Noto Sans Symbols"/>
              <a:buNone/>
              <a:defRPr sz="1400">
                <a:solidFill>
                  <a:schemeClr val="dk1"/>
                </a:solidFill>
                <a:latin typeface="Arial"/>
                <a:ea typeface="Arial"/>
                <a:cs typeface="Arial"/>
                <a:sym typeface="Arial"/>
              </a:defRPr>
            </a:lvl1pPr>
            <a:lvl2pPr marL="457200" marR="0" lvl="1" indent="0" algn="l" rtl="0">
              <a:spcBef>
                <a:spcPts val="240"/>
              </a:spcBef>
              <a:spcAft>
                <a:spcPts val="0"/>
              </a:spcAft>
              <a:buClr>
                <a:srgbClr val="2675B4"/>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rgbClr val="2675B4"/>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65" name="Shape 65"/>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8" name="Shape 68"/>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69" name="Shape 69"/>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74" name="Shape 74"/>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0" y="-76200"/>
            <a:ext cx="9144000" cy="5791200"/>
          </a:xfrm>
          <a:prstGeom prst="rect">
            <a:avLst/>
          </a:prstGeom>
          <a:gradFill>
            <a:gsLst>
              <a:gs pos="0">
                <a:schemeClr val="dk1"/>
              </a:gs>
              <a:gs pos="100000">
                <a:srgbClr val="333333"/>
              </a:gs>
            </a:gsLst>
            <a:lin ang="54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 name="Shape 11"/>
          <p:cNvSpPr txBox="1"/>
          <p:nvPr/>
        </p:nvSpPr>
        <p:spPr>
          <a:xfrm>
            <a:off x="0" y="5638800"/>
            <a:ext cx="9144000" cy="1219199"/>
          </a:xfrm>
          <a:prstGeom prst="rect">
            <a:avLst/>
          </a:pr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12" name="Shape 12"/>
          <p:cNvCxnSpPr/>
          <p:nvPr/>
        </p:nvCxnSpPr>
        <p:spPr>
          <a:xfrm>
            <a:off x="0" y="5638800"/>
            <a:ext cx="9144000" cy="0"/>
          </a:xfrm>
          <a:prstGeom prst="straightConnector1">
            <a:avLst/>
          </a:prstGeom>
          <a:noFill/>
          <a:ln w="9525" cap="flat" cmpd="sng">
            <a:solidFill>
              <a:srgbClr val="4D4D4D"/>
            </a:solidFill>
            <a:prstDash val="solid"/>
            <a:miter/>
            <a:headEnd type="none" w="med" len="med"/>
            <a:tailEnd type="none" w="med" len="med"/>
          </a:ln>
        </p:spPr>
      </p:cxnSp>
      <p:pic>
        <p:nvPicPr>
          <p:cNvPr id="13" name="Shape 13"/>
          <p:cNvPicPr preferRelativeResize="0"/>
          <p:nvPr/>
        </p:nvPicPr>
        <p:blipFill rotWithShape="1">
          <a:blip r:embed="rId3">
            <a:alphaModFix/>
          </a:blip>
          <a:srcRect/>
          <a:stretch/>
        </p:blipFill>
        <p:spPr>
          <a:xfrm>
            <a:off x="4038600" y="6019800"/>
            <a:ext cx="968374" cy="434974"/>
          </a:xfrm>
          <a:prstGeom prst="rect">
            <a:avLst/>
          </a:prstGeom>
          <a:noFill/>
          <a:ln>
            <a:noFill/>
          </a:ln>
        </p:spPr>
      </p:pic>
      <p:sp>
        <p:nvSpPr>
          <p:cNvPr id="14" name="Shape 14"/>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609600" y="1828800"/>
            <a:ext cx="7924799" cy="3886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Shape 20"/>
          <p:cNvSpPr txBox="1"/>
          <p:nvPr/>
        </p:nvSpPr>
        <p:spPr>
          <a:xfrm>
            <a:off x="0" y="-42861"/>
            <a:ext cx="9144000" cy="347662"/>
          </a:xfrm>
          <a:prstGeom prst="rect">
            <a:avLst/>
          </a:prstGeom>
          <a:gradFill>
            <a:gsLst>
              <a:gs pos="0">
                <a:srgbClr val="333333"/>
              </a:gs>
              <a:gs pos="100000">
                <a:schemeClr val="dk1"/>
              </a:gs>
            </a:gsLst>
            <a:lin ang="54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 name="Shape 21"/>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609600" y="1828800"/>
            <a:ext cx="7924799" cy="3886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25" name="Shape 25"/>
          <p:cNvSpPr txBox="1"/>
          <p:nvPr/>
        </p:nvSpPr>
        <p:spPr>
          <a:xfrm>
            <a:off x="609600" y="1524000"/>
            <a:ext cx="7924799" cy="27463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200" b="1" i="0" u="none">
                <a:solidFill>
                  <a:schemeClr val="lt1"/>
                </a:solidFill>
                <a:latin typeface="Arial"/>
                <a:ea typeface="Arial"/>
                <a:cs typeface="Arial"/>
                <a:sym typeface="Arial"/>
              </a:rPr>
              <a:t>Boston University</a:t>
            </a:r>
            <a:r>
              <a:rPr lang="en-US" sz="1200" b="0" i="0" u="none">
                <a:solidFill>
                  <a:schemeClr val="lt1"/>
                </a:solidFill>
                <a:latin typeface="Arial"/>
                <a:ea typeface="Arial"/>
                <a:cs typeface="Arial"/>
                <a:sym typeface="Arial"/>
              </a:rPr>
              <a:t> Slideshow Title Goes Here</a:t>
            </a:r>
          </a:p>
        </p:txBody>
      </p:sp>
      <p:sp>
        <p:nvSpPr>
          <p:cNvPr id="26" name="Shape 26"/>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pic>
        <p:nvPicPr>
          <p:cNvPr id="27" name="Shape 27" descr="ece_sub_sig.png"/>
          <p:cNvPicPr preferRelativeResize="0"/>
          <p:nvPr/>
        </p:nvPicPr>
        <p:blipFill rotWithShape="1">
          <a:blip r:embed="rId12">
            <a:alphaModFix/>
          </a:blip>
          <a:srcRect/>
          <a:stretch/>
        </p:blipFill>
        <p:spPr>
          <a:xfrm>
            <a:off x="609600" y="6096000"/>
            <a:ext cx="5364161" cy="3651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obyvessalius/nasaopendataProject" TargetMode="External"/><Relationship Id="rId4" Type="http://schemas.openxmlformats.org/officeDocument/2006/relationships/hyperlink" Target="https://trello.com/b/0PP00J8r/ec601-nasa-project" TargetMode="External"/><Relationship Id="rId5" Type="http://schemas.openxmlformats.org/officeDocument/2006/relationships/hyperlink" Target="mailto:zhangxr@bu.edu" TargetMode="External"/><Relationship Id="rId6" Type="http://schemas.openxmlformats.org/officeDocument/2006/relationships/hyperlink" Target="mailto:tobychen@bu.edu" TargetMode="External"/><Relationship Id="rId7" Type="http://schemas.openxmlformats.org/officeDocument/2006/relationships/hyperlink" Target="mailto:hemingh@bu.edu" TargetMode="External"/><Relationship Id="rId8" Type="http://schemas.openxmlformats.org/officeDocument/2006/relationships/hyperlink" Target="mailto:siyuew@bu.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www.nrel.gov/renewable_resources/" TargetMode="External"/><Relationship Id="rId4" Type="http://schemas.openxmlformats.org/officeDocument/2006/relationships/hyperlink" Target="http://www.earthobservatory.nasa.gov/Features/SORCE/" TargetMode="External"/><Relationship Id="rId5" Type="http://schemas.openxmlformats.org/officeDocument/2006/relationships/hyperlink" Target="https://docs.mongodb.com/v3.2/tutorial/" TargetMode="External"/><Relationship Id="rId6" Type="http://schemas.openxmlformats.org/officeDocument/2006/relationships/hyperlink" Target="https://developers.google.com/maps/documentation/javascript" TargetMode="External"/><Relationship Id="rId7" Type="http://schemas.openxmlformats.org/officeDocument/2006/relationships/hyperlink" Target="https://developers.google.com/maps/documentation/streetview/" TargetMode="External"/><Relationship Id="rId8" Type="http://schemas.openxmlformats.org/officeDocument/2006/relationships/hyperlink" Target="https://onlinehelp.tableau.com/current/api/js_api/en-us/JavaScriptAPI/js_api.htm" TargetMode="External"/><Relationship Id="rId9" Type="http://schemas.openxmlformats.org/officeDocument/2006/relationships/hyperlink" Target="http://www.tableau.com/learn/tutorials/on-demand/getting-started"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1cyl9m8kfhf2i.cloudfront.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p:nvPr>
        </p:nvSpPr>
        <p:spPr>
          <a:xfrm>
            <a:off x="685800" y="1546345"/>
            <a:ext cx="77724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altLang="zh-CN" sz="4400" b="1" i="0" u="none" strike="noStrike" cap="none" dirty="0" smtClean="0">
                <a:solidFill>
                  <a:schemeClr val="lt1"/>
                </a:solidFill>
                <a:latin typeface="+mn-lt"/>
                <a:ea typeface="Courier New" charset="0"/>
                <a:cs typeface="Courier New" charset="0"/>
                <a:sym typeface="Arial"/>
              </a:rPr>
              <a:t>Fun with solar</a:t>
            </a:r>
            <a:endParaRPr lang="en-US" sz="4400" b="1" i="0" u="none" strike="noStrike" cap="none" dirty="0">
              <a:solidFill>
                <a:schemeClr val="lt1"/>
              </a:solidFill>
              <a:latin typeface="+mn-lt"/>
              <a:ea typeface="Courier New" charset="0"/>
              <a:cs typeface="Courier New" charset="0"/>
              <a:sym typeface="Arial"/>
            </a:endParaRPr>
          </a:p>
        </p:txBody>
      </p:sp>
      <p:sp>
        <p:nvSpPr>
          <p:cNvPr id="97" name="Shape 97"/>
          <p:cNvSpPr txBox="1">
            <a:spLocks noGrp="1"/>
          </p:cNvSpPr>
          <p:nvPr>
            <p:ph type="subTitle" idx="1"/>
          </p:nvPr>
        </p:nvSpPr>
        <p:spPr>
          <a:xfrm>
            <a:off x="156259" y="3420319"/>
            <a:ext cx="8831482" cy="1752600"/>
          </a:xfrm>
          <a:prstGeom prst="rect">
            <a:avLst/>
          </a:prstGeom>
          <a:noFill/>
          <a:ln>
            <a:noFill/>
          </a:ln>
        </p:spPr>
        <p:txBody>
          <a:bodyPr lIns="91425" tIns="45700" rIns="91425" bIns="45700" anchor="t" anchorCtr="0">
            <a:noAutofit/>
          </a:bodyPr>
          <a:lstStyle/>
          <a:p>
            <a:pPr lvl="0">
              <a:buSzPct val="25000"/>
            </a:pPr>
            <a:r>
              <a:rPr lang="en-US" dirty="0" err="1" smtClean="0"/>
              <a:t>Github</a:t>
            </a:r>
            <a:r>
              <a:rPr lang="en-US" dirty="0" smtClean="0"/>
              <a:t>: </a:t>
            </a:r>
            <a:r>
              <a:rPr lang="en-US" dirty="0" smtClean="0">
                <a:hlinkClick r:id="rId3"/>
              </a:rPr>
              <a:t>https</a:t>
            </a:r>
            <a:r>
              <a:rPr lang="en-US" dirty="0">
                <a:hlinkClick r:id="rId3"/>
              </a:rPr>
              <a:t>://github.com/tobyvessalius/nasaopendataProject</a:t>
            </a:r>
            <a:endParaRPr lang="en-US" dirty="0"/>
          </a:p>
          <a:p>
            <a:pPr lvl="0">
              <a:buSzPct val="25000"/>
            </a:pPr>
            <a:r>
              <a:rPr lang="en-US" dirty="0"/>
              <a:t>Trello: </a:t>
            </a:r>
            <a:r>
              <a:rPr lang="en-US" dirty="0">
                <a:hlinkClick r:id="rId4"/>
              </a:rPr>
              <a:t>https://</a:t>
            </a:r>
            <a:r>
              <a:rPr lang="en-US" dirty="0" err="1">
                <a:hlinkClick r:id="rId4"/>
              </a:rPr>
              <a:t>trello.com</a:t>
            </a:r>
            <a:r>
              <a:rPr lang="en-US" dirty="0">
                <a:hlinkClick r:id="rId4"/>
              </a:rPr>
              <a:t>/b/0PP00J8r/ec601-nasa-project</a:t>
            </a:r>
            <a:endParaRPr lang="en-US" dirty="0"/>
          </a:p>
        </p:txBody>
      </p:sp>
      <p:sp>
        <p:nvSpPr>
          <p:cNvPr id="4" name="文本框 3"/>
          <p:cNvSpPr txBox="1"/>
          <p:nvPr/>
        </p:nvSpPr>
        <p:spPr>
          <a:xfrm>
            <a:off x="6333065" y="5903893"/>
            <a:ext cx="2878667" cy="954107"/>
          </a:xfrm>
          <a:prstGeom prst="rect">
            <a:avLst/>
          </a:prstGeom>
          <a:noFill/>
        </p:spPr>
        <p:txBody>
          <a:bodyPr wrap="square" rtlCol="0">
            <a:spAutoFit/>
          </a:bodyPr>
          <a:lstStyle/>
          <a:p>
            <a:r>
              <a:rPr kumimoji="1" lang="en-US" altLang="zh-CN" dirty="0" smtClean="0">
                <a:solidFill>
                  <a:schemeClr val="bg1"/>
                </a:solidFill>
              </a:rPr>
              <a:t>Xinran Zhang </a:t>
            </a:r>
            <a:r>
              <a:rPr kumimoji="1" lang="en-US" altLang="zh-CN" dirty="0" smtClean="0">
                <a:solidFill>
                  <a:schemeClr val="bg1"/>
                </a:solidFill>
                <a:hlinkClick r:id="rId5"/>
              </a:rPr>
              <a:t>zhangxr@bu.edu</a:t>
            </a:r>
            <a:endParaRPr kumimoji="1" lang="en-US" altLang="zh-CN" dirty="0" smtClean="0">
              <a:solidFill>
                <a:schemeClr val="bg1"/>
              </a:solidFill>
            </a:endParaRPr>
          </a:p>
          <a:p>
            <a:r>
              <a:rPr kumimoji="1" lang="en-US" altLang="zh-CN" dirty="0" err="1" smtClean="0">
                <a:solidFill>
                  <a:schemeClr val="bg1"/>
                </a:solidFill>
              </a:rPr>
              <a:t>Jiahao</a:t>
            </a:r>
            <a:r>
              <a:rPr kumimoji="1" lang="en-US" altLang="zh-CN" dirty="0" smtClean="0">
                <a:solidFill>
                  <a:schemeClr val="bg1"/>
                </a:solidFill>
              </a:rPr>
              <a:t> Chen </a:t>
            </a:r>
            <a:r>
              <a:rPr kumimoji="1" lang="en-US" altLang="zh-CN" dirty="0" smtClean="0">
                <a:solidFill>
                  <a:schemeClr val="bg1"/>
                </a:solidFill>
                <a:hlinkClick r:id="rId6"/>
              </a:rPr>
              <a:t>tobychen@bu.edu</a:t>
            </a:r>
            <a:endParaRPr kumimoji="1" lang="en-US" altLang="zh-CN" dirty="0" smtClean="0">
              <a:solidFill>
                <a:schemeClr val="bg1"/>
              </a:solidFill>
            </a:endParaRPr>
          </a:p>
          <a:p>
            <a:r>
              <a:rPr kumimoji="1" lang="en-US" altLang="zh-CN" dirty="0" smtClean="0">
                <a:solidFill>
                  <a:schemeClr val="bg1"/>
                </a:solidFill>
              </a:rPr>
              <a:t>Heming Huang </a:t>
            </a:r>
            <a:r>
              <a:rPr kumimoji="1" lang="en-US" altLang="zh-CN" dirty="0" smtClean="0">
                <a:solidFill>
                  <a:schemeClr val="bg1"/>
                </a:solidFill>
                <a:hlinkClick r:id="rId7"/>
              </a:rPr>
              <a:t>hemingh@bu.edu</a:t>
            </a:r>
          </a:p>
          <a:p>
            <a:r>
              <a:rPr kumimoji="1" lang="en-US" altLang="zh-CN" dirty="0" smtClean="0">
                <a:solidFill>
                  <a:schemeClr val="bg1"/>
                </a:solidFill>
              </a:rPr>
              <a:t>Siyue Wang </a:t>
            </a:r>
            <a:r>
              <a:rPr kumimoji="1" lang="en-US" altLang="zh-CN" dirty="0" smtClean="0">
                <a:solidFill>
                  <a:schemeClr val="bg1"/>
                </a:solidFill>
                <a:hlinkClick r:id="rId8"/>
              </a:rPr>
              <a:t>siyuew@bu.edu</a:t>
            </a:r>
            <a:endParaRPr kumimoji="1" lang="zh-CN" alt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smtClean="0"/>
              <a:t>Perspective Optimization</a:t>
            </a:r>
            <a:endParaRPr lang="en-US" dirty="0"/>
          </a:p>
        </p:txBody>
      </p:sp>
      <p:sp>
        <p:nvSpPr>
          <p:cNvPr id="125" name="Shape 125"/>
          <p:cNvSpPr txBox="1">
            <a:spLocks noGrp="1"/>
          </p:cNvSpPr>
          <p:nvPr>
            <p:ph type="body" idx="1"/>
          </p:nvPr>
        </p:nvSpPr>
        <p:spPr>
          <a:xfrm>
            <a:off x="502721" y="2017712"/>
            <a:ext cx="7924799"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2675B4"/>
              </a:buClr>
              <a:buSzPct val="100000"/>
              <a:buFont typeface="Noto Sans Symbols"/>
              <a:buChar char="▪"/>
            </a:pPr>
            <a:r>
              <a:rPr lang="en-US" altLang="zh-CN" dirty="0" smtClean="0"/>
              <a:t>Put</a:t>
            </a:r>
            <a:r>
              <a:rPr lang="zh-CN" altLang="en-US" dirty="0"/>
              <a:t> </a:t>
            </a:r>
            <a:r>
              <a:rPr lang="en-US" altLang="zh-CN" dirty="0" smtClean="0"/>
              <a:t>the</a:t>
            </a:r>
            <a:r>
              <a:rPr lang="zh-CN" altLang="en-US" dirty="0" smtClean="0"/>
              <a:t> </a:t>
            </a:r>
            <a:r>
              <a:rPr lang="en-US" altLang="zh-CN" dirty="0" smtClean="0"/>
              <a:t>database</a:t>
            </a:r>
            <a:r>
              <a:rPr lang="zh-CN" altLang="en-US" dirty="0" smtClean="0"/>
              <a:t> </a:t>
            </a:r>
            <a:r>
              <a:rPr lang="en-US" altLang="zh-CN" dirty="0" smtClean="0"/>
              <a:t>online</a:t>
            </a:r>
            <a:r>
              <a:rPr lang="zh-CN" altLang="en-US" dirty="0"/>
              <a:t> </a:t>
            </a:r>
            <a:r>
              <a:rPr lang="en-US" altLang="zh-CN" dirty="0" smtClean="0"/>
              <a:t>and</a:t>
            </a:r>
            <a:r>
              <a:rPr lang="zh-CN" altLang="en-US" dirty="0" smtClean="0"/>
              <a:t> </a:t>
            </a:r>
            <a:r>
              <a:rPr lang="en-US" altLang="zh-CN" dirty="0" smtClean="0"/>
              <a:t>update</a:t>
            </a:r>
            <a:r>
              <a:rPr lang="zh-CN" altLang="en-US" dirty="0" smtClean="0"/>
              <a:t> </a:t>
            </a:r>
            <a:r>
              <a:rPr lang="en-US" altLang="zh-CN" dirty="0" smtClean="0"/>
              <a:t>it</a:t>
            </a:r>
            <a:r>
              <a:rPr lang="zh-CN" altLang="en-US" dirty="0" smtClean="0"/>
              <a:t> </a:t>
            </a:r>
            <a:r>
              <a:rPr lang="en-US" altLang="zh-CN" dirty="0" smtClean="0"/>
              <a:t>more</a:t>
            </a:r>
            <a:r>
              <a:rPr lang="zh-CN" altLang="en-US" dirty="0" smtClean="0"/>
              <a:t> </a:t>
            </a:r>
            <a:r>
              <a:rPr lang="en-US" altLang="zh-CN" dirty="0" smtClean="0"/>
              <a:t>often</a:t>
            </a:r>
            <a:r>
              <a:rPr lang="zh-CN" altLang="en-US" dirty="0" smtClean="0"/>
              <a:t> </a:t>
            </a:r>
            <a:r>
              <a:rPr lang="en-US" altLang="zh-CN" dirty="0" smtClean="0"/>
              <a:t>on</a:t>
            </a:r>
            <a:r>
              <a:rPr lang="zh-CN" altLang="en-US" dirty="0" smtClean="0"/>
              <a:t> </a:t>
            </a:r>
            <a:r>
              <a:rPr lang="en-US" altLang="zh-CN" dirty="0" smtClean="0"/>
              <a:t>cloud</a:t>
            </a:r>
            <a:r>
              <a:rPr lang="zh-CN" altLang="en-US" dirty="0" smtClean="0"/>
              <a:t> </a:t>
            </a:r>
            <a:r>
              <a:rPr lang="en-US" altLang="zh-CN" dirty="0" smtClean="0"/>
              <a:t>using</a:t>
            </a:r>
            <a:r>
              <a:rPr lang="zh-CN" altLang="en-US" dirty="0" smtClean="0"/>
              <a:t> </a:t>
            </a:r>
            <a:r>
              <a:rPr lang="en-US" altLang="zh-CN" dirty="0" smtClean="0"/>
              <a:t>web</a:t>
            </a:r>
            <a:r>
              <a:rPr lang="zh-CN" altLang="en-US" dirty="0" smtClean="0"/>
              <a:t> </a:t>
            </a:r>
            <a:r>
              <a:rPr lang="en-US" altLang="zh-CN" dirty="0" smtClean="0"/>
              <a:t>service.</a:t>
            </a:r>
          </a:p>
          <a:p>
            <a:pPr marL="342900" marR="0" lvl="0" indent="-342900" algn="l" rtl="0">
              <a:lnSpc>
                <a:spcPct val="100000"/>
              </a:lnSpc>
              <a:spcBef>
                <a:spcPts val="0"/>
              </a:spcBef>
              <a:spcAft>
                <a:spcPts val="0"/>
              </a:spcAft>
              <a:buClr>
                <a:srgbClr val="2675B4"/>
              </a:buClr>
              <a:buSzPct val="100000"/>
              <a:buFont typeface="Noto Sans Symbols"/>
              <a:buChar char="▪"/>
            </a:pPr>
            <a:r>
              <a:rPr lang="en-US" altLang="zh-CN" dirty="0" smtClean="0"/>
              <a:t>Build</a:t>
            </a:r>
            <a:r>
              <a:rPr lang="zh-CN" altLang="en-US" dirty="0" smtClean="0"/>
              <a:t> </a:t>
            </a:r>
            <a:r>
              <a:rPr lang="en-US" altLang="zh-CN" dirty="0" smtClean="0"/>
              <a:t>up</a:t>
            </a:r>
            <a:r>
              <a:rPr lang="zh-CN" altLang="en-US" dirty="0" smtClean="0"/>
              <a:t> </a:t>
            </a:r>
            <a:r>
              <a:rPr lang="en-US" altLang="zh-CN" dirty="0" smtClean="0"/>
              <a:t>models</a:t>
            </a:r>
            <a:r>
              <a:rPr lang="zh-CN" altLang="en-US" dirty="0"/>
              <a:t> </a:t>
            </a:r>
            <a:r>
              <a:rPr lang="en-US" altLang="zh-CN" dirty="0" smtClean="0"/>
              <a:t>to</a:t>
            </a:r>
            <a:r>
              <a:rPr lang="zh-CN" altLang="en-US" dirty="0" smtClean="0"/>
              <a:t> </a:t>
            </a:r>
            <a:r>
              <a:rPr lang="en-US" altLang="zh-CN" dirty="0" smtClean="0"/>
              <a:t>create</a:t>
            </a:r>
            <a:r>
              <a:rPr lang="zh-CN" altLang="en-US" dirty="0" smtClean="0"/>
              <a:t> </a:t>
            </a:r>
            <a:r>
              <a:rPr lang="en-US" altLang="zh-CN" dirty="0" smtClean="0"/>
              <a:t>systematic</a:t>
            </a:r>
            <a:r>
              <a:rPr lang="zh-CN" altLang="en-US" dirty="0" smtClean="0"/>
              <a:t> </a:t>
            </a:r>
            <a:r>
              <a:rPr lang="en-US" altLang="zh-CN" dirty="0" smtClean="0"/>
              <a:t>plans</a:t>
            </a:r>
            <a:r>
              <a:rPr lang="zh-CN" altLang="en-US" dirty="0" smtClean="0"/>
              <a:t> </a:t>
            </a:r>
            <a:r>
              <a:rPr lang="en-US" altLang="zh-CN" dirty="0" smtClean="0"/>
              <a:t>for</a:t>
            </a:r>
            <a:r>
              <a:rPr lang="zh-CN" altLang="en-US" dirty="0" smtClean="0"/>
              <a:t> </a:t>
            </a:r>
            <a:r>
              <a:rPr lang="en-US" altLang="zh-CN" dirty="0" smtClean="0"/>
              <a:t>consumers.</a:t>
            </a:r>
            <a:r>
              <a:rPr lang="zh-CN" altLang="en-US" dirty="0" smtClean="0"/>
              <a:t> </a:t>
            </a:r>
            <a:endParaRPr lang="en-US" altLang="zh-CN" dirty="0" smtClean="0"/>
          </a:p>
          <a:p>
            <a:pPr marL="342900" marR="0" lvl="0" indent="-342900" algn="l" rtl="0">
              <a:lnSpc>
                <a:spcPct val="100000"/>
              </a:lnSpc>
              <a:spcBef>
                <a:spcPts val="0"/>
              </a:spcBef>
              <a:spcAft>
                <a:spcPts val="0"/>
              </a:spcAft>
              <a:buClr>
                <a:srgbClr val="2675B4"/>
              </a:buClr>
              <a:buSzPct val="100000"/>
              <a:buFont typeface="Noto Sans Symbols"/>
              <a:buChar char="▪"/>
            </a:pPr>
            <a:r>
              <a:rPr lang="en-US" altLang="zh-CN" dirty="0" smtClean="0"/>
              <a:t>Using</a:t>
            </a:r>
            <a:r>
              <a:rPr lang="zh-CN" altLang="en-US" dirty="0" smtClean="0"/>
              <a:t> </a:t>
            </a:r>
            <a:r>
              <a:rPr lang="en-US" altLang="zh-CN" dirty="0" smtClean="0"/>
              <a:t>multiple</a:t>
            </a:r>
            <a:r>
              <a:rPr lang="zh-CN" altLang="en-US" dirty="0" smtClean="0"/>
              <a:t> </a:t>
            </a:r>
            <a:r>
              <a:rPr lang="en-US" altLang="zh-CN" dirty="0" smtClean="0"/>
              <a:t>APIs</a:t>
            </a:r>
            <a:r>
              <a:rPr lang="zh-CN" altLang="en-US" dirty="0" smtClean="0"/>
              <a:t> </a:t>
            </a:r>
            <a:r>
              <a:rPr lang="en-US" altLang="zh-CN" dirty="0" smtClean="0"/>
              <a:t>to</a:t>
            </a:r>
            <a:r>
              <a:rPr lang="zh-CN" altLang="en-US" dirty="0" smtClean="0"/>
              <a:t> </a:t>
            </a:r>
            <a:r>
              <a:rPr lang="en-US" altLang="zh-CN" dirty="0" smtClean="0"/>
              <a:t>embedded</a:t>
            </a:r>
            <a:r>
              <a:rPr lang="zh-CN" altLang="en-US" dirty="0" smtClean="0"/>
              <a:t> </a:t>
            </a:r>
            <a:r>
              <a:rPr lang="en-US" altLang="zh-CN" dirty="0" smtClean="0"/>
              <a:t>the</a:t>
            </a:r>
            <a:r>
              <a:rPr lang="zh-CN" altLang="en-US" dirty="0" smtClean="0"/>
              <a:t> </a:t>
            </a:r>
            <a:r>
              <a:rPr lang="en-US" altLang="zh-CN" dirty="0" smtClean="0"/>
              <a:t>cost</a:t>
            </a:r>
            <a:r>
              <a:rPr lang="zh-CN" altLang="en-US" dirty="0" smtClean="0"/>
              <a:t> </a:t>
            </a:r>
            <a:r>
              <a:rPr lang="en-US" altLang="zh-CN" dirty="0" smtClean="0"/>
              <a:t>evaluation</a:t>
            </a:r>
          </a:p>
          <a:p>
            <a:pPr marL="342900" marR="0" lvl="0" indent="-342900" algn="l" rtl="0">
              <a:lnSpc>
                <a:spcPct val="100000"/>
              </a:lnSpc>
              <a:spcBef>
                <a:spcPts val="0"/>
              </a:spcBef>
              <a:spcAft>
                <a:spcPts val="0"/>
              </a:spcAft>
              <a:buClr>
                <a:srgbClr val="2675B4"/>
              </a:buClr>
              <a:buSzPct val="100000"/>
              <a:buFont typeface="Noto Sans Symbols"/>
              <a:buChar char="▪"/>
            </a:pPr>
            <a:r>
              <a:rPr lang="en-US" altLang="zh-CN" dirty="0" smtClean="0"/>
              <a:t>Evaluation parts can be improved</a:t>
            </a:r>
            <a:r>
              <a:rPr lang="is-IS" altLang="zh-CN" dirty="0" smtClean="0"/>
              <a:t>……</a:t>
            </a:r>
            <a:endParaRPr lang="en-US" altLang="zh-CN" dirty="0" smtClean="0"/>
          </a:p>
        </p:txBody>
      </p:sp>
      <p:sp>
        <p:nvSpPr>
          <p:cNvPr id="126" name="Shape 126"/>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10</a:t>
            </a:fld>
            <a:endParaRPr lang="en-US" sz="4400" b="1" i="0" u="none">
              <a:solidFill>
                <a:srgbClr val="D9D9D9"/>
              </a:solidFill>
              <a:latin typeface="Arial"/>
              <a:ea typeface="Arial"/>
              <a:cs typeface="Arial"/>
              <a:sym typeface="Arial"/>
            </a:endParaRPr>
          </a:p>
        </p:txBody>
      </p:sp>
      <p:sp>
        <p:nvSpPr>
          <p:cNvPr id="127" name="Shape 127"/>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62672" y="625527"/>
            <a:ext cx="7924800" cy="685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altLang="zh-CN" dirty="0" smtClean="0"/>
              <a:t>Reference</a:t>
            </a:r>
            <a:r>
              <a:rPr lang="zh-CN" altLang="en-US" dirty="0" smtClean="0"/>
              <a:t> </a:t>
            </a:r>
            <a:r>
              <a:rPr lang="en-US" altLang="zh-CN" dirty="0" smtClean="0"/>
              <a:t>links</a:t>
            </a:r>
            <a:endParaRPr lang="en-US" dirty="0"/>
          </a:p>
        </p:txBody>
      </p:sp>
      <p:sp>
        <p:nvSpPr>
          <p:cNvPr id="140" name="Shape 140"/>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11</a:t>
            </a:fld>
            <a:endParaRPr lang="en-US" sz="4400" b="1" i="0" u="none">
              <a:solidFill>
                <a:srgbClr val="D9D9D9"/>
              </a:solidFill>
              <a:latin typeface="Arial"/>
              <a:ea typeface="Arial"/>
              <a:cs typeface="Arial"/>
              <a:sym typeface="Arial"/>
            </a:endParaRPr>
          </a:p>
        </p:txBody>
      </p:sp>
      <p:sp>
        <p:nvSpPr>
          <p:cNvPr id="141" name="Shape 141"/>
          <p:cNvSpPr txBox="1"/>
          <p:nvPr/>
        </p:nvSpPr>
        <p:spPr>
          <a:xfrm>
            <a:off x="6629400" y="0"/>
            <a:ext cx="1905000" cy="3048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11" name="Shape 117"/>
          <p:cNvSpPr txBox="1">
            <a:spLocks noGrp="1"/>
          </p:cNvSpPr>
          <p:nvPr>
            <p:ph type="body" idx="1"/>
          </p:nvPr>
        </p:nvSpPr>
        <p:spPr>
          <a:xfrm>
            <a:off x="362672" y="1311327"/>
            <a:ext cx="8021307" cy="382256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lvl="0" indent="-342900"/>
            <a:r>
              <a:rPr lang="en-US" altLang="zh-CN" dirty="0" smtClean="0"/>
              <a:t>NREL:</a:t>
            </a:r>
            <a:r>
              <a:rPr lang="zh-CN" altLang="en-US" dirty="0" smtClean="0"/>
              <a:t> </a:t>
            </a:r>
            <a:r>
              <a:rPr lang="en-US" altLang="zh-CN" dirty="0"/>
              <a:t> </a:t>
            </a:r>
            <a:r>
              <a:rPr lang="en-US" altLang="zh-CN" sz="2000" dirty="0">
                <a:hlinkClick r:id="rId3"/>
              </a:rPr>
              <a:t>http://www.nrel.gov/renewable_resources</a:t>
            </a:r>
            <a:r>
              <a:rPr lang="en-US" altLang="zh-CN" sz="2000" dirty="0" smtClean="0">
                <a:hlinkClick r:id="rId3"/>
              </a:rPr>
              <a:t>/</a:t>
            </a:r>
            <a:endParaRPr lang="en-US" altLang="zh-CN" sz="2000" dirty="0" smtClean="0"/>
          </a:p>
          <a:p>
            <a:pPr lvl="0" indent="-342900"/>
            <a:r>
              <a:rPr lang="en-US" altLang="zh-CN" dirty="0"/>
              <a:t>NASA: </a:t>
            </a:r>
            <a:r>
              <a:rPr lang="en-US" altLang="zh-CN" sz="2000" dirty="0">
                <a:hlinkClick r:id="rId4"/>
              </a:rPr>
              <a:t>http://www.earthobservatory.nasa.gov/Features/SORCE</a:t>
            </a:r>
            <a:r>
              <a:rPr lang="en-US" altLang="zh-CN" sz="2000" dirty="0" smtClean="0">
                <a:hlinkClick r:id="rId4"/>
              </a:rPr>
              <a:t>/</a:t>
            </a:r>
            <a:endParaRPr lang="en-US" altLang="zh-CN" dirty="0"/>
          </a:p>
          <a:p>
            <a:pPr lvl="0" indent="-342900"/>
            <a:r>
              <a:rPr lang="en-US" altLang="zh-CN" dirty="0" err="1" smtClean="0"/>
              <a:t>Mongodb</a:t>
            </a:r>
            <a:r>
              <a:rPr lang="en-US" altLang="zh-CN" dirty="0"/>
              <a:t> </a:t>
            </a:r>
            <a:r>
              <a:rPr lang="en-US" altLang="zh-CN" dirty="0" smtClean="0"/>
              <a:t>Tutorial</a:t>
            </a:r>
            <a:r>
              <a:rPr lang="en-US" altLang="zh-CN" dirty="0"/>
              <a:t>:</a:t>
            </a:r>
            <a:r>
              <a:rPr lang="en-US" altLang="zh-CN" dirty="0" smtClean="0"/>
              <a:t> </a:t>
            </a:r>
            <a:r>
              <a:rPr lang="en-US" altLang="zh-CN" sz="2000" dirty="0" smtClean="0">
                <a:hlinkClick r:id="rId5"/>
              </a:rPr>
              <a:t>https</a:t>
            </a:r>
            <a:r>
              <a:rPr lang="en-US" altLang="zh-CN" sz="2000" dirty="0">
                <a:hlinkClick r:id="rId5"/>
              </a:rPr>
              <a:t>://docs.mongodb.com/v3.2/tutorial</a:t>
            </a:r>
            <a:r>
              <a:rPr lang="en-US" altLang="zh-CN" sz="2000" dirty="0" smtClean="0">
                <a:hlinkClick r:id="rId5"/>
              </a:rPr>
              <a:t>/</a:t>
            </a:r>
            <a:endParaRPr lang="en-US" altLang="zh-CN" sz="2000" dirty="0"/>
          </a:p>
          <a:p>
            <a:pPr lvl="0" indent="-342900"/>
            <a:r>
              <a:rPr lang="en-US" altLang="zh-CN" dirty="0" smtClean="0"/>
              <a:t>APIs: </a:t>
            </a:r>
          </a:p>
          <a:p>
            <a:pPr lvl="0" indent="-342900"/>
            <a:r>
              <a:rPr lang="en-US" altLang="zh-CN" sz="1800" dirty="0" smtClean="0">
                <a:hlinkClick r:id="rId6"/>
              </a:rPr>
              <a:t>https</a:t>
            </a:r>
            <a:r>
              <a:rPr lang="en-US" altLang="zh-CN" sz="1800" dirty="0">
                <a:hlinkClick r:id="rId6"/>
              </a:rPr>
              <a:t>://</a:t>
            </a:r>
            <a:r>
              <a:rPr lang="en-US" altLang="zh-CN" sz="1800" dirty="0" smtClean="0">
                <a:hlinkClick r:id="rId6"/>
              </a:rPr>
              <a:t>developers.google.com/maps/documentation/javascript</a:t>
            </a:r>
            <a:r>
              <a:rPr lang="en-US" altLang="zh-CN" sz="1800" dirty="0" smtClean="0"/>
              <a:t>   </a:t>
            </a:r>
            <a:r>
              <a:rPr lang="en-US" altLang="zh-CN" sz="1800" dirty="0" smtClean="0">
                <a:hlinkClick r:id="rId7"/>
              </a:rPr>
              <a:t>https</a:t>
            </a:r>
            <a:r>
              <a:rPr lang="en-US" altLang="zh-CN" sz="1800" dirty="0">
                <a:hlinkClick r:id="rId7"/>
              </a:rPr>
              <a:t>://developers.google.com/maps/documentation/streetview</a:t>
            </a:r>
            <a:r>
              <a:rPr lang="en-US" altLang="zh-CN" sz="1800" dirty="0" smtClean="0">
                <a:hlinkClick r:id="rId7"/>
              </a:rPr>
              <a:t>/</a:t>
            </a:r>
            <a:r>
              <a:rPr lang="en-US" altLang="zh-CN" sz="1800" dirty="0"/>
              <a:t> </a:t>
            </a:r>
            <a:r>
              <a:rPr lang="en-US" altLang="zh-CN" sz="1800" dirty="0" smtClean="0"/>
              <a:t>                   </a:t>
            </a:r>
            <a:r>
              <a:rPr lang="en-US" altLang="zh-CN" sz="1800" dirty="0" smtClean="0">
                <a:hlinkClick r:id="rId8"/>
              </a:rPr>
              <a:t>https</a:t>
            </a:r>
            <a:r>
              <a:rPr lang="en-US" altLang="zh-CN" sz="1800" dirty="0">
                <a:hlinkClick r:id="rId8"/>
              </a:rPr>
              <a:t>://</a:t>
            </a:r>
            <a:r>
              <a:rPr lang="en-US" altLang="zh-CN" sz="1800" dirty="0" smtClean="0">
                <a:hlinkClick r:id="rId8"/>
              </a:rPr>
              <a:t>onlinehelp.tableau.com/current/api/js_api/en-us/JavaScriptAPI/js_api.htm</a:t>
            </a:r>
            <a:endParaRPr lang="en-US" altLang="zh-CN" sz="1800" dirty="0"/>
          </a:p>
          <a:p>
            <a:pPr lvl="0" indent="-342900"/>
            <a:r>
              <a:rPr lang="en-US" altLang="zh-CN" dirty="0" smtClean="0"/>
              <a:t>Tableau </a:t>
            </a:r>
            <a:r>
              <a:rPr lang="en-US" altLang="zh-CN" dirty="0"/>
              <a:t>Tutorial: </a:t>
            </a:r>
          </a:p>
          <a:p>
            <a:pPr lvl="0" indent="-342900"/>
            <a:r>
              <a:rPr lang="en-US" altLang="zh-CN" sz="2000" dirty="0" smtClean="0">
                <a:hlinkClick r:id="rId9"/>
              </a:rPr>
              <a:t>http</a:t>
            </a:r>
            <a:r>
              <a:rPr lang="en-US" altLang="zh-CN" sz="2000" dirty="0">
                <a:hlinkClick r:id="rId9"/>
              </a:rPr>
              <a:t>://</a:t>
            </a:r>
            <a:r>
              <a:rPr lang="en-US" altLang="zh-CN" sz="2000" dirty="0" smtClean="0">
                <a:hlinkClick r:id="rId9"/>
              </a:rPr>
              <a:t>www.tableau.com/learn/tutorials/on-demand/getting-started</a:t>
            </a:r>
            <a:endParaRPr lang="en-US" altLang="zh-CN" sz="2000" dirty="0" smtClean="0"/>
          </a:p>
          <a:p>
            <a:pPr lvl="0" indent="-342900"/>
            <a:endParaRPr lang="en-US" altLang="zh-CN" sz="2000" dirty="0"/>
          </a:p>
          <a:p>
            <a:pPr lvl="0" indent="-342900"/>
            <a:endParaRPr lang="en-US" sz="2000"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2515487" y="2673101"/>
            <a:ext cx="7772400" cy="13620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4000" b="1" i="0" u="none" strike="noStrike" cap="none">
                <a:solidFill>
                  <a:schemeClr val="dk1"/>
                </a:solidFill>
                <a:latin typeface="Arial"/>
                <a:ea typeface="Arial"/>
                <a:cs typeface="Arial"/>
                <a:sym typeface="Arial"/>
              </a:rPr>
              <a:t>THANK YOU</a:t>
            </a:r>
          </a:p>
        </p:txBody>
      </p:sp>
      <p:sp>
        <p:nvSpPr>
          <p:cNvPr id="147" name="Shape 147"/>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12</a:t>
            </a:fld>
            <a:endParaRPr lang="en-US" sz="4400" b="1" i="0" u="none" dirty="0">
              <a:solidFill>
                <a:srgbClr val="D9D9D9"/>
              </a:solidFill>
              <a:latin typeface="Arial"/>
              <a:ea typeface="Arial"/>
              <a:cs typeface="Arial"/>
              <a:sym typeface="Arial"/>
            </a:endParaRPr>
          </a:p>
        </p:txBody>
      </p:sp>
      <p:sp>
        <p:nvSpPr>
          <p:cNvPr id="148" name="Shape 148"/>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09600" y="762000"/>
            <a:ext cx="833762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smtClean="0"/>
              <a:t>Web Application</a:t>
            </a:r>
            <a:r>
              <a:rPr lang="zh-CN" altLang="en-US" dirty="0" smtClean="0"/>
              <a:t> </a:t>
            </a:r>
            <a:r>
              <a:rPr lang="en-US" altLang="zh-CN" dirty="0" smtClean="0"/>
              <a:t>Aiming</a:t>
            </a:r>
            <a:r>
              <a:rPr lang="zh-CN" altLang="en-US" dirty="0" smtClean="0"/>
              <a:t> </a:t>
            </a:r>
            <a:r>
              <a:rPr lang="en-US" altLang="zh-CN" dirty="0" smtClean="0"/>
              <a:t>to:</a:t>
            </a:r>
            <a:r>
              <a:rPr lang="en-US" dirty="0" smtClean="0"/>
              <a:t> </a:t>
            </a:r>
            <a:endParaRPr lang="en-US" dirty="0"/>
          </a:p>
        </p:txBody>
      </p:sp>
      <p:sp>
        <p:nvSpPr>
          <p:cNvPr id="110" name="Shape 110"/>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2</a:t>
            </a:fld>
            <a:endParaRPr lang="en-US" sz="4400" b="1" i="0" u="none">
              <a:solidFill>
                <a:srgbClr val="D9D9D9"/>
              </a:solidFill>
              <a:latin typeface="Arial"/>
              <a:ea typeface="Arial"/>
              <a:cs typeface="Arial"/>
              <a:sym typeface="Arial"/>
            </a:endParaRPr>
          </a:p>
        </p:txBody>
      </p:sp>
      <p:sp>
        <p:nvSpPr>
          <p:cNvPr id="111" name="Shape 111"/>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41" name="矩形 40"/>
          <p:cNvSpPr/>
          <p:nvPr/>
        </p:nvSpPr>
        <p:spPr>
          <a:xfrm>
            <a:off x="182089" y="4948430"/>
            <a:ext cx="2228126" cy="507831"/>
          </a:xfrm>
          <a:prstGeom prst="rect">
            <a:avLst/>
          </a:prstGeom>
        </p:spPr>
        <p:txBody>
          <a:bodyPr wrap="square">
            <a:spAutoFit/>
          </a:bodyPr>
          <a:lstStyle/>
          <a:p>
            <a:r>
              <a:rPr lang="zh-CN" altLang="en-US" sz="900" dirty="0"/>
              <a:t>https://www.solarcostguide.com/guides/wp-content/uploads/2015/06/Solar-Panel-Installer-1024x682.jpg</a:t>
            </a:r>
          </a:p>
        </p:txBody>
      </p:sp>
      <p:pic>
        <p:nvPicPr>
          <p:cNvPr id="42" name="图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5000"/>
            <a:ext cx="2837726" cy="2180493"/>
          </a:xfrm>
          <a:prstGeom prst="rect">
            <a:avLst/>
          </a:prstGeom>
        </p:spPr>
      </p:pic>
      <p:pic>
        <p:nvPicPr>
          <p:cNvPr id="43" name="图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992" y="1904998"/>
            <a:ext cx="2988850" cy="2149661"/>
          </a:xfrm>
          <a:prstGeom prst="rect">
            <a:avLst/>
          </a:prstGeom>
        </p:spPr>
      </p:pic>
      <p:sp>
        <p:nvSpPr>
          <p:cNvPr id="44" name="矩形 43"/>
          <p:cNvSpPr/>
          <p:nvPr/>
        </p:nvSpPr>
        <p:spPr>
          <a:xfrm>
            <a:off x="6451270" y="4948430"/>
            <a:ext cx="3341017" cy="369332"/>
          </a:xfrm>
          <a:prstGeom prst="rect">
            <a:avLst/>
          </a:prstGeom>
        </p:spPr>
        <p:txBody>
          <a:bodyPr wrap="square">
            <a:spAutoFit/>
          </a:bodyPr>
          <a:lstStyle/>
          <a:p>
            <a:r>
              <a:rPr lang="zh-CN" altLang="en-US" sz="900" dirty="0"/>
              <a:t>http://blog.hackerrank.com/wp-content/uploads/2015/10/government.jpg</a:t>
            </a:r>
          </a:p>
        </p:txBody>
      </p:sp>
      <p:pic>
        <p:nvPicPr>
          <p:cNvPr id="45" name="图片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108" y="1904999"/>
            <a:ext cx="3111823" cy="2149661"/>
          </a:xfrm>
          <a:prstGeom prst="rect">
            <a:avLst/>
          </a:prstGeom>
        </p:spPr>
      </p:pic>
      <p:sp>
        <p:nvSpPr>
          <p:cNvPr id="46" name="矩形 45"/>
          <p:cNvSpPr/>
          <p:nvPr/>
        </p:nvSpPr>
        <p:spPr>
          <a:xfrm>
            <a:off x="3310304" y="4948430"/>
            <a:ext cx="2671538" cy="369332"/>
          </a:xfrm>
          <a:prstGeom prst="rect">
            <a:avLst/>
          </a:prstGeom>
        </p:spPr>
        <p:txBody>
          <a:bodyPr wrap="square">
            <a:spAutoFit/>
          </a:bodyPr>
          <a:lstStyle/>
          <a:p>
            <a:r>
              <a:rPr lang="zh-CN" altLang="en-US" sz="900" dirty="0"/>
              <a:t>http://bramptondentalarts.com/wp-content/uploads/2013/08/FAMILY1.jpg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smtClean="0"/>
              <a:t>Project Structure</a:t>
            </a:r>
            <a:endParaRPr lang="en-US" dirty="0"/>
          </a:p>
        </p:txBody>
      </p:sp>
      <p:sp>
        <p:nvSpPr>
          <p:cNvPr id="103" name="Shape 103"/>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3</a:t>
            </a:fld>
            <a:endParaRPr lang="en-US" sz="4400" b="1" i="0" u="none">
              <a:solidFill>
                <a:srgbClr val="D9D9D9"/>
              </a:solidFill>
              <a:latin typeface="Arial"/>
              <a:ea typeface="Arial"/>
              <a:cs typeface="Arial"/>
              <a:sym typeface="Arial"/>
            </a:endParaRPr>
          </a:p>
        </p:txBody>
      </p:sp>
      <p:sp>
        <p:nvSpPr>
          <p:cNvPr id="104" name="Shape 104"/>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800" y="1496785"/>
            <a:ext cx="7554484" cy="4555467"/>
          </a:xfrm>
          <a:prstGeom prst="rect">
            <a:avLst/>
          </a:prstGeom>
        </p:spPr>
      </p:pic>
      <p:sp>
        <p:nvSpPr>
          <p:cNvPr id="2" name="矩形 1"/>
          <p:cNvSpPr/>
          <p:nvPr/>
        </p:nvSpPr>
        <p:spPr>
          <a:xfrm flipH="1">
            <a:off x="4527029" y="3043003"/>
            <a:ext cx="148027" cy="308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 name="直线连接符 3"/>
          <p:cNvCxnSpPr/>
          <p:nvPr/>
        </p:nvCxnSpPr>
        <p:spPr>
          <a:xfrm>
            <a:off x="4594171" y="2985272"/>
            <a:ext cx="0" cy="42846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09600" y="762000"/>
            <a:ext cx="833762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smtClean="0"/>
              <a:t>Application System Diagram</a:t>
            </a:r>
            <a:endParaRPr lang="en-US" dirty="0"/>
          </a:p>
        </p:txBody>
      </p:sp>
      <p:sp>
        <p:nvSpPr>
          <p:cNvPr id="110" name="Shape 110"/>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4</a:t>
            </a:fld>
            <a:endParaRPr lang="en-US" sz="4400" b="1" i="0" u="none">
              <a:solidFill>
                <a:srgbClr val="D9D9D9"/>
              </a:solidFill>
              <a:latin typeface="Arial"/>
              <a:ea typeface="Arial"/>
              <a:cs typeface="Arial"/>
              <a:sym typeface="Arial"/>
            </a:endParaRPr>
          </a:p>
        </p:txBody>
      </p:sp>
      <p:sp>
        <p:nvSpPr>
          <p:cNvPr id="111" name="Shape 111"/>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4" name="圆角矩形 3"/>
          <p:cNvSpPr/>
          <p:nvPr/>
        </p:nvSpPr>
        <p:spPr>
          <a:xfrm>
            <a:off x="3113588" y="1771894"/>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Open Data</a:t>
            </a:r>
            <a:endParaRPr kumimoji="1" lang="zh-CN" altLang="en-US" sz="2800" dirty="0">
              <a:solidFill>
                <a:schemeClr val="tx1"/>
              </a:solidFill>
            </a:endParaRPr>
          </a:p>
        </p:txBody>
      </p:sp>
      <p:cxnSp>
        <p:nvCxnSpPr>
          <p:cNvPr id="8" name="直线箭头连接符 7"/>
          <p:cNvCxnSpPr>
            <a:stCxn id="4" idx="2"/>
          </p:cNvCxnSpPr>
          <p:nvPr/>
        </p:nvCxnSpPr>
        <p:spPr>
          <a:xfrm>
            <a:off x="4571999" y="2419113"/>
            <a:ext cx="1" cy="45141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115513" y="2873419"/>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Database</a:t>
            </a:r>
            <a:endParaRPr kumimoji="1" lang="zh-CN" altLang="en-US" sz="2800" dirty="0">
              <a:solidFill>
                <a:schemeClr val="tx1"/>
              </a:solidFill>
            </a:endParaRPr>
          </a:p>
        </p:txBody>
      </p:sp>
      <p:cxnSp>
        <p:nvCxnSpPr>
          <p:cNvPr id="13" name="直线箭头连接符 12"/>
          <p:cNvCxnSpPr/>
          <p:nvPr/>
        </p:nvCxnSpPr>
        <p:spPr>
          <a:xfrm>
            <a:off x="4573924" y="3520638"/>
            <a:ext cx="1" cy="45141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7718" y="2862645"/>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Data Analyses</a:t>
            </a:r>
            <a:endParaRPr kumimoji="1" lang="zh-CN" altLang="en-US" sz="2800" dirty="0">
              <a:solidFill>
                <a:schemeClr val="tx1"/>
              </a:solidFill>
            </a:endParaRPr>
          </a:p>
        </p:txBody>
      </p:sp>
      <p:cxnSp>
        <p:nvCxnSpPr>
          <p:cNvPr id="15" name="直线箭头连接符 14"/>
          <p:cNvCxnSpPr/>
          <p:nvPr/>
        </p:nvCxnSpPr>
        <p:spPr>
          <a:xfrm>
            <a:off x="4571999" y="4619269"/>
            <a:ext cx="1" cy="45141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3113588" y="5067304"/>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Web Application</a:t>
            </a:r>
            <a:endParaRPr kumimoji="1" lang="zh-CN" altLang="en-US" sz="2800" dirty="0">
              <a:solidFill>
                <a:schemeClr val="tx1"/>
              </a:solidFill>
            </a:endParaRPr>
          </a:p>
        </p:txBody>
      </p:sp>
      <p:sp>
        <p:nvSpPr>
          <p:cNvPr id="19" name="圆角矩形 18"/>
          <p:cNvSpPr/>
          <p:nvPr/>
        </p:nvSpPr>
        <p:spPr>
          <a:xfrm>
            <a:off x="6969407" y="1771893"/>
            <a:ext cx="1977822"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smtClean="0">
                <a:solidFill>
                  <a:schemeClr val="tx1"/>
                </a:solidFill>
              </a:rPr>
              <a:t>NASA</a:t>
            </a:r>
            <a:endParaRPr kumimoji="1" lang="zh-CN" altLang="en-US" sz="2800" dirty="0">
              <a:solidFill>
                <a:schemeClr val="tx1"/>
              </a:solidFill>
            </a:endParaRPr>
          </a:p>
        </p:txBody>
      </p:sp>
      <p:sp>
        <p:nvSpPr>
          <p:cNvPr id="20" name="圆角矩形 19"/>
          <p:cNvSpPr/>
          <p:nvPr/>
        </p:nvSpPr>
        <p:spPr>
          <a:xfrm>
            <a:off x="609600" y="1771893"/>
            <a:ext cx="1682186"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NREL</a:t>
            </a:r>
            <a:endParaRPr kumimoji="1" lang="zh-CN" altLang="en-US" sz="2800" dirty="0">
              <a:solidFill>
                <a:schemeClr val="tx1"/>
              </a:solidFill>
            </a:endParaRPr>
          </a:p>
        </p:txBody>
      </p:sp>
      <p:cxnSp>
        <p:nvCxnSpPr>
          <p:cNvPr id="11" name="直线箭头连接符 10"/>
          <p:cNvCxnSpPr>
            <a:stCxn id="20" idx="3"/>
            <a:endCxn id="4" idx="1"/>
          </p:cNvCxnSpPr>
          <p:nvPr/>
        </p:nvCxnSpPr>
        <p:spPr>
          <a:xfrm>
            <a:off x="2291786" y="2095503"/>
            <a:ext cx="821802"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19" idx="1"/>
            <a:endCxn id="4" idx="3"/>
          </p:cNvCxnSpPr>
          <p:nvPr/>
        </p:nvCxnSpPr>
        <p:spPr>
          <a:xfrm flipH="1">
            <a:off x="6030409" y="2095503"/>
            <a:ext cx="938998"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969407" y="2866589"/>
            <a:ext cx="1977822" cy="76156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smtClean="0">
                <a:solidFill>
                  <a:schemeClr val="tx1"/>
                </a:solidFill>
              </a:rPr>
              <a:t>MongoDB</a:t>
            </a:r>
            <a:endParaRPr kumimoji="1" lang="zh-CN" altLang="en-US" sz="2800" dirty="0">
              <a:solidFill>
                <a:schemeClr val="tx1"/>
              </a:solidFill>
            </a:endParaRPr>
          </a:p>
        </p:txBody>
      </p:sp>
      <p:cxnSp>
        <p:nvCxnSpPr>
          <p:cNvPr id="29" name="直线箭头连接符 28"/>
          <p:cNvCxnSpPr/>
          <p:nvPr/>
        </p:nvCxnSpPr>
        <p:spPr>
          <a:xfrm flipH="1">
            <a:off x="6030409" y="3190199"/>
            <a:ext cx="938998"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405119" y="3866698"/>
            <a:ext cx="1977823" cy="820614"/>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smtClean="0">
                <a:solidFill>
                  <a:schemeClr val="tx1"/>
                </a:solidFill>
              </a:rPr>
              <a:t>Evaluation </a:t>
            </a:r>
            <a:r>
              <a:rPr kumimoji="1" lang="en-US" altLang="zh-CN" sz="2800" dirty="0" smtClean="0">
                <a:solidFill>
                  <a:schemeClr val="tx1"/>
                </a:solidFill>
              </a:rPr>
              <a:t>System</a:t>
            </a:r>
            <a:endParaRPr kumimoji="1" lang="zh-CN" altLang="en-US" sz="2800" dirty="0">
              <a:solidFill>
                <a:schemeClr val="tx1"/>
              </a:solidFill>
            </a:endParaRPr>
          </a:p>
        </p:txBody>
      </p:sp>
      <p:sp>
        <p:nvSpPr>
          <p:cNvPr id="32" name="圆角矩形 31"/>
          <p:cNvSpPr/>
          <p:nvPr/>
        </p:nvSpPr>
        <p:spPr>
          <a:xfrm>
            <a:off x="6969407" y="4795558"/>
            <a:ext cx="1977823" cy="61134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JavaScript</a:t>
            </a:r>
            <a:endParaRPr kumimoji="1" lang="zh-CN" altLang="en-US" sz="2800" dirty="0">
              <a:solidFill>
                <a:schemeClr val="tx1"/>
              </a:solidFill>
            </a:endParaRPr>
          </a:p>
        </p:txBody>
      </p:sp>
      <p:sp>
        <p:nvSpPr>
          <p:cNvPr id="33" name="圆角矩形 32"/>
          <p:cNvSpPr/>
          <p:nvPr/>
        </p:nvSpPr>
        <p:spPr>
          <a:xfrm>
            <a:off x="609600" y="5066745"/>
            <a:ext cx="1682186"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HTML</a:t>
            </a:r>
            <a:endParaRPr kumimoji="1" lang="zh-CN" altLang="en-US" sz="2800" dirty="0">
              <a:solidFill>
                <a:schemeClr val="tx1"/>
              </a:solidFill>
            </a:endParaRPr>
          </a:p>
        </p:txBody>
      </p:sp>
      <p:cxnSp>
        <p:nvCxnSpPr>
          <p:cNvPr id="34" name="直线箭头连接符 33"/>
          <p:cNvCxnSpPr>
            <a:endCxn id="34" idx="1"/>
          </p:cNvCxnSpPr>
          <p:nvPr/>
        </p:nvCxnSpPr>
        <p:spPr>
          <a:xfrm>
            <a:off x="2291786" y="5390355"/>
            <a:ext cx="821802"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endCxn id="34" idx="3"/>
          </p:cNvCxnSpPr>
          <p:nvPr/>
        </p:nvCxnSpPr>
        <p:spPr>
          <a:xfrm flipH="1">
            <a:off x="6030409" y="5390355"/>
            <a:ext cx="938998"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圆角矩形 31"/>
          <p:cNvSpPr/>
          <p:nvPr/>
        </p:nvSpPr>
        <p:spPr>
          <a:xfrm>
            <a:off x="6969407" y="5406907"/>
            <a:ext cx="1977823" cy="578244"/>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CSS</a:t>
            </a:r>
            <a:endParaRPr kumimoji="1" lang="zh-CN" altLang="en-US" sz="2800" dirty="0">
              <a:solidFill>
                <a:schemeClr val="tx1"/>
              </a:solidFill>
            </a:endParaRPr>
          </a:p>
        </p:txBody>
      </p:sp>
      <p:sp>
        <p:nvSpPr>
          <p:cNvPr id="27" name="圆角矩形 32"/>
          <p:cNvSpPr/>
          <p:nvPr/>
        </p:nvSpPr>
        <p:spPr>
          <a:xfrm>
            <a:off x="3368970" y="3965778"/>
            <a:ext cx="2400292"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Visualization</a:t>
            </a:r>
            <a:endParaRPr kumimoji="1" lang="zh-CN" altLang="en-US" sz="2800" dirty="0">
              <a:solidFill>
                <a:schemeClr val="tx1"/>
              </a:solidFill>
            </a:endParaRPr>
          </a:p>
        </p:txBody>
      </p:sp>
      <p:cxnSp>
        <p:nvCxnSpPr>
          <p:cNvPr id="37" name="直线箭头连接符 36"/>
          <p:cNvCxnSpPr>
            <a:stCxn id="12" idx="1"/>
            <a:endCxn id="14" idx="3"/>
          </p:cNvCxnSpPr>
          <p:nvPr/>
        </p:nvCxnSpPr>
        <p:spPr>
          <a:xfrm flipH="1" flipV="1">
            <a:off x="2909103" y="3186255"/>
            <a:ext cx="206410" cy="1077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30" idx="3"/>
            <a:endCxn id="27" idx="1"/>
          </p:cNvCxnSpPr>
          <p:nvPr/>
        </p:nvCxnSpPr>
        <p:spPr>
          <a:xfrm>
            <a:off x="2382942" y="4277005"/>
            <a:ext cx="986028" cy="12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227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lvl="0">
              <a:buClr>
                <a:schemeClr val="dk1"/>
              </a:buClr>
              <a:buSzPct val="25000"/>
            </a:pPr>
            <a:r>
              <a:rPr lang="en" altLang="zh-CN" dirty="0"/>
              <a:t>Product Highlights</a:t>
            </a:r>
            <a:endParaRPr lang="en-US" dirty="0"/>
          </a:p>
        </p:txBody>
      </p:sp>
      <p:sp>
        <p:nvSpPr>
          <p:cNvPr id="118" name="Shape 118"/>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5</a:t>
            </a:fld>
            <a:endParaRPr lang="en-US" sz="4400" b="1" i="0" u="none">
              <a:solidFill>
                <a:srgbClr val="D9D9D9"/>
              </a:solidFill>
              <a:latin typeface="Arial"/>
              <a:ea typeface="Arial"/>
              <a:cs typeface="Arial"/>
              <a:sym typeface="Arial"/>
            </a:endParaRPr>
          </a:p>
        </p:txBody>
      </p:sp>
      <p:sp>
        <p:nvSpPr>
          <p:cNvPr id="119" name="Shape 119"/>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8" name="Shape 117"/>
          <p:cNvSpPr txBox="1">
            <a:spLocks noGrp="1"/>
          </p:cNvSpPr>
          <p:nvPr>
            <p:ph type="body" idx="1"/>
          </p:nvPr>
        </p:nvSpPr>
        <p:spPr>
          <a:xfrm>
            <a:off x="609600" y="1340921"/>
            <a:ext cx="7764379" cy="382256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lvl="0" indent="-342900"/>
            <a:r>
              <a:rPr lang="en-US" altLang="zh-CN" dirty="0"/>
              <a:t>Original</a:t>
            </a:r>
            <a:r>
              <a:rPr lang="zh-CN" altLang="en-US" dirty="0"/>
              <a:t> </a:t>
            </a:r>
            <a:r>
              <a:rPr lang="en-US" altLang="zh-CN" dirty="0"/>
              <a:t>Data</a:t>
            </a:r>
            <a:r>
              <a:rPr lang="zh-CN" altLang="en-US" dirty="0"/>
              <a:t> </a:t>
            </a:r>
            <a:r>
              <a:rPr lang="en-US" altLang="zh-CN" dirty="0"/>
              <a:t>from</a:t>
            </a:r>
            <a:r>
              <a:rPr lang="zh-CN" altLang="en-US" dirty="0"/>
              <a:t> </a:t>
            </a:r>
            <a:r>
              <a:rPr lang="en-US" altLang="zh-CN" dirty="0"/>
              <a:t>NREL and NASA</a:t>
            </a:r>
            <a:r>
              <a:rPr lang="zh-CN" altLang="en-US" dirty="0"/>
              <a:t> </a:t>
            </a:r>
            <a:endParaRPr lang="en-US" altLang="zh-CN" dirty="0"/>
          </a:p>
          <a:p>
            <a:pPr lvl="0" indent="-342900"/>
            <a:r>
              <a:rPr lang="en-US" altLang="zh-CN" dirty="0"/>
              <a:t>Data</a:t>
            </a:r>
            <a:r>
              <a:rPr lang="zh-CN" altLang="en-US" dirty="0"/>
              <a:t> </a:t>
            </a:r>
            <a:r>
              <a:rPr lang="en-US" altLang="zh-CN" dirty="0"/>
              <a:t>Screening</a:t>
            </a:r>
            <a:r>
              <a:rPr lang="zh-CN" altLang="en-US" dirty="0"/>
              <a:t> </a:t>
            </a:r>
            <a:r>
              <a:rPr lang="en-US" altLang="zh-CN" dirty="0"/>
              <a:t>by</a:t>
            </a:r>
            <a:r>
              <a:rPr lang="zh-CN" altLang="en-US" dirty="0"/>
              <a:t> </a:t>
            </a:r>
            <a:r>
              <a:rPr lang="en-US" altLang="zh-CN" dirty="0"/>
              <a:t>scripts</a:t>
            </a:r>
          </a:p>
          <a:p>
            <a:pPr lvl="0" indent="-342900"/>
            <a:r>
              <a:rPr lang="en-US" altLang="zh-CN" dirty="0"/>
              <a:t>Website and</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Design</a:t>
            </a:r>
            <a:r>
              <a:rPr lang="zh-CN" altLang="en-US" dirty="0"/>
              <a:t> </a:t>
            </a:r>
            <a:r>
              <a:rPr lang="en-US" altLang="zh-CN" dirty="0"/>
              <a:t>based on Bootstrap</a:t>
            </a:r>
          </a:p>
          <a:p>
            <a:pPr lvl="0" indent="-342900"/>
            <a:r>
              <a:rPr lang="en-US" altLang="zh-CN" dirty="0" err="1"/>
              <a:t>Mongodb</a:t>
            </a:r>
            <a:r>
              <a:rPr lang="zh-CN" altLang="en-US" dirty="0"/>
              <a:t> </a:t>
            </a:r>
            <a:r>
              <a:rPr lang="en-US" altLang="zh-CN" dirty="0"/>
              <a:t>database</a:t>
            </a:r>
            <a:r>
              <a:rPr lang="zh-CN" altLang="en-US" dirty="0"/>
              <a:t> </a:t>
            </a:r>
            <a:r>
              <a:rPr lang="en-US" altLang="zh-CN" dirty="0"/>
              <a:t>managed</a:t>
            </a:r>
            <a:r>
              <a:rPr lang="zh-CN" altLang="en-US" dirty="0"/>
              <a:t> </a:t>
            </a:r>
            <a:r>
              <a:rPr lang="en-US" altLang="zh-CN" dirty="0"/>
              <a:t>data</a:t>
            </a:r>
            <a:r>
              <a:rPr lang="zh-CN" altLang="en-US" dirty="0"/>
              <a:t> </a:t>
            </a:r>
            <a:endParaRPr lang="en-US" altLang="zh-CN" dirty="0"/>
          </a:p>
          <a:p>
            <a:pPr lvl="0" indent="-342900"/>
            <a:r>
              <a:rPr lang="en-US" altLang="zh-CN" dirty="0"/>
              <a:t>Build up web user </a:t>
            </a:r>
            <a:r>
              <a:rPr lang="en-US" altLang="zh-CN" dirty="0" smtClean="0"/>
              <a:t>interface</a:t>
            </a:r>
            <a:endParaRPr lang="en-US" altLang="zh-CN" dirty="0"/>
          </a:p>
          <a:p>
            <a:pPr lvl="0" indent="-342900"/>
            <a:r>
              <a:rPr lang="en-US" altLang="zh-CN" dirty="0" smtClean="0"/>
              <a:t>Connect </a:t>
            </a:r>
            <a:r>
              <a:rPr lang="en-US" altLang="zh-CN" dirty="0"/>
              <a:t>our </a:t>
            </a:r>
            <a:r>
              <a:rPr lang="en-US" altLang="zh-CN" dirty="0" smtClean="0"/>
              <a:t>local database with Visualization tools</a:t>
            </a:r>
            <a:endParaRPr lang="en-US" altLang="zh-CN" dirty="0"/>
          </a:p>
          <a:p>
            <a:pPr lvl="0" indent="-342900"/>
            <a:r>
              <a:rPr lang="en-US" altLang="zh-CN" dirty="0" smtClean="0"/>
              <a:t>Connect</a:t>
            </a:r>
            <a:r>
              <a:rPr lang="zh-CN" altLang="en-US" dirty="0" smtClean="0"/>
              <a:t> </a:t>
            </a:r>
            <a:r>
              <a:rPr lang="en-US" altLang="zh-CN" dirty="0"/>
              <a:t>our</a:t>
            </a:r>
            <a:r>
              <a:rPr lang="zh-CN" altLang="en-US" dirty="0"/>
              <a:t> </a:t>
            </a:r>
            <a:r>
              <a:rPr lang="en-US" altLang="zh-CN" dirty="0"/>
              <a:t>website</a:t>
            </a:r>
            <a:r>
              <a:rPr lang="zh-CN" altLang="en-US" dirty="0"/>
              <a:t> </a:t>
            </a:r>
            <a:r>
              <a:rPr lang="en-US" altLang="zh-CN" dirty="0"/>
              <a:t>to</a:t>
            </a:r>
            <a:r>
              <a:rPr lang="zh-CN" altLang="en-US" dirty="0"/>
              <a:t> </a:t>
            </a:r>
            <a:r>
              <a:rPr lang="en-US" altLang="zh-CN" dirty="0"/>
              <a:t>AWS</a:t>
            </a:r>
            <a:r>
              <a:rPr lang="zh-CN" altLang="en-US" dirty="0"/>
              <a:t> </a:t>
            </a:r>
            <a:r>
              <a:rPr lang="en-US" altLang="zh-CN" dirty="0"/>
              <a:t>cloud</a:t>
            </a:r>
            <a:r>
              <a:rPr lang="zh-CN" altLang="en-US" dirty="0"/>
              <a:t> </a:t>
            </a:r>
            <a:r>
              <a:rPr lang="en-US" altLang="zh-CN" dirty="0" smtClean="0"/>
              <a:t>service</a:t>
            </a:r>
          </a:p>
          <a:p>
            <a:pPr indent="-342900"/>
            <a:r>
              <a:rPr lang="en-US" altLang="zh-CN" dirty="0"/>
              <a:t>Write</a:t>
            </a:r>
            <a:r>
              <a:rPr lang="zh-CN" altLang="en-US" dirty="0"/>
              <a:t> </a:t>
            </a:r>
            <a:r>
              <a:rPr lang="en-US" altLang="zh-CN" dirty="0"/>
              <a:t>two</a:t>
            </a:r>
            <a:r>
              <a:rPr lang="zh-CN" altLang="en-US" dirty="0"/>
              <a:t> </a:t>
            </a:r>
            <a:r>
              <a:rPr lang="en-US" altLang="zh-CN" dirty="0"/>
              <a:t>original</a:t>
            </a:r>
            <a:r>
              <a:rPr lang="zh-CN" altLang="en-US" dirty="0"/>
              <a:t> </a:t>
            </a:r>
            <a:r>
              <a:rPr lang="en-US" altLang="zh-CN" dirty="0" smtClean="0"/>
              <a:t>scripts.</a:t>
            </a:r>
            <a:endParaRPr lang="en-US" altLang="zh-CN" dirty="0"/>
          </a:p>
          <a:p>
            <a:pPr lvl="0" indent="-342900"/>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lvl="0">
              <a:buClr>
                <a:schemeClr val="dk1"/>
              </a:buClr>
              <a:buSzPct val="25000"/>
            </a:pPr>
            <a:r>
              <a:rPr lang="en-US" altLang="zh-CN" dirty="0" smtClean="0"/>
              <a:t>DEMO</a:t>
            </a:r>
            <a:endParaRPr lang="en-US" dirty="0"/>
          </a:p>
        </p:txBody>
      </p:sp>
      <p:sp>
        <p:nvSpPr>
          <p:cNvPr id="118" name="Shape 118"/>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6</a:t>
            </a:fld>
            <a:endParaRPr lang="en-US" sz="4400" b="1" i="0" u="none">
              <a:solidFill>
                <a:srgbClr val="D9D9D9"/>
              </a:solidFill>
              <a:latin typeface="Arial"/>
              <a:ea typeface="Arial"/>
              <a:cs typeface="Arial"/>
              <a:sym typeface="Arial"/>
            </a:endParaRPr>
          </a:p>
        </p:txBody>
      </p:sp>
      <p:sp>
        <p:nvSpPr>
          <p:cNvPr id="119" name="Shape 119"/>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2" name="文本占位符 1"/>
          <p:cNvSpPr>
            <a:spLocks noGrp="1"/>
          </p:cNvSpPr>
          <p:nvPr>
            <p:ph type="body" idx="1"/>
          </p:nvPr>
        </p:nvSpPr>
        <p:spPr/>
        <p:txBody>
          <a:bodyPr/>
          <a:lstStyle/>
          <a:p>
            <a:r>
              <a:rPr lang="en-US" altLang="zh-CN">
                <a:hlinkClick r:id="rId3"/>
              </a:rPr>
              <a:t>https://d1cyl9m8kfhf2i.cloudfront.net/</a:t>
            </a:r>
            <a:endParaRPr lang="en-US" altLang="zh-CN"/>
          </a:p>
          <a:p>
            <a:endParaRPr kumimoji="1" lang="zh-CN" altLang="en-US"/>
          </a:p>
        </p:txBody>
      </p:sp>
    </p:spTree>
    <p:extLst>
      <p:ext uri="{BB962C8B-B14F-4D97-AF65-F5344CB8AC3E}">
        <p14:creationId xmlns:p14="http://schemas.microsoft.com/office/powerpoint/2010/main" val="325564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altLang="zh-CN" dirty="0" smtClean="0"/>
              <a:t>Test</a:t>
            </a:r>
            <a:endParaRPr lang="en-US" dirty="0"/>
          </a:p>
        </p:txBody>
      </p:sp>
      <p:sp>
        <p:nvSpPr>
          <p:cNvPr id="133" name="Shape 133"/>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7</a:t>
            </a:fld>
            <a:endParaRPr lang="en-US" sz="4400" b="1" i="0" u="none">
              <a:solidFill>
                <a:srgbClr val="D9D9D9"/>
              </a:solidFill>
              <a:latin typeface="Arial"/>
              <a:ea typeface="Arial"/>
              <a:cs typeface="Arial"/>
              <a:sym typeface="Arial"/>
            </a:endParaRPr>
          </a:p>
        </p:txBody>
      </p:sp>
      <p:sp>
        <p:nvSpPr>
          <p:cNvPr id="134" name="Shape 134"/>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6" name="Shape 117"/>
          <p:cNvSpPr txBox="1">
            <a:spLocks noGrp="1"/>
          </p:cNvSpPr>
          <p:nvPr>
            <p:ph type="body" idx="1"/>
          </p:nvPr>
        </p:nvSpPr>
        <p:spPr>
          <a:xfrm>
            <a:off x="439386" y="1605332"/>
            <a:ext cx="4132613" cy="2318358"/>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indent="-342900"/>
            <a:r>
              <a:rPr lang="en-US" altLang="zh-CN" sz="2800" dirty="0"/>
              <a:t>Browser </a:t>
            </a:r>
            <a:r>
              <a:rPr lang="en-US" altLang="zh-CN" sz="2800" dirty="0" smtClean="0"/>
              <a:t>compatibility</a:t>
            </a:r>
          </a:p>
          <a:p>
            <a:pPr indent="-342900"/>
            <a:r>
              <a:rPr lang="en-US" altLang="zh-CN" dirty="0"/>
              <a:t>Scroll bar </a:t>
            </a:r>
            <a:r>
              <a:rPr lang="en-US" altLang="zh-CN" dirty="0" smtClean="0"/>
              <a:t>function</a:t>
            </a:r>
          </a:p>
          <a:p>
            <a:pPr indent="-342900"/>
            <a:r>
              <a:rPr lang="en-US" altLang="zh-CN" dirty="0"/>
              <a:t>Mouse </a:t>
            </a:r>
            <a:r>
              <a:rPr lang="en-US" altLang="zh-CN" dirty="0" smtClean="0"/>
              <a:t>function</a:t>
            </a:r>
          </a:p>
          <a:p>
            <a:pPr indent="-342900"/>
            <a:r>
              <a:rPr lang="en-US" altLang="zh-CN" dirty="0"/>
              <a:t>Click-on </a:t>
            </a:r>
            <a:r>
              <a:rPr lang="en-US" altLang="zh-CN" dirty="0" smtClean="0"/>
              <a:t>function</a:t>
            </a:r>
          </a:p>
          <a:p>
            <a:pPr indent="-342900"/>
            <a:r>
              <a:rPr lang="en-US" altLang="zh-CN" dirty="0" smtClean="0"/>
              <a:t>Media Play function</a:t>
            </a:r>
          </a:p>
          <a:p>
            <a:pPr indent="-342900"/>
            <a:r>
              <a:rPr lang="en-US" altLang="zh-CN" dirty="0"/>
              <a:t>Jump </a:t>
            </a:r>
            <a:r>
              <a:rPr lang="en-US" altLang="zh-CN" dirty="0" smtClean="0"/>
              <a:t>function</a:t>
            </a:r>
          </a:p>
          <a:p>
            <a:pPr indent="-342900"/>
            <a:r>
              <a:rPr lang="en-US" altLang="zh-CN" dirty="0"/>
              <a:t>Database </a:t>
            </a:r>
            <a:r>
              <a:rPr lang="en-US" altLang="zh-CN" dirty="0" smtClean="0"/>
              <a:t>Authentication</a:t>
            </a:r>
            <a:r>
              <a:rPr lang="is-IS" altLang="zh-CN" dirty="0" smtClean="0"/>
              <a:t>…</a:t>
            </a:r>
            <a:r>
              <a:rPr lang="en-US" altLang="zh-CN" dirty="0" smtClean="0"/>
              <a:t>..</a:t>
            </a:r>
            <a:endParaRPr lang="en-US" altLang="zh-CN" dirty="0"/>
          </a:p>
          <a:p>
            <a:pPr indent="-342900"/>
            <a:endParaRPr lang="en-US" altLang="zh-CN" dirty="0" smtClean="0"/>
          </a:p>
          <a:p>
            <a:pPr indent="-342900"/>
            <a:endParaRPr lang="en-US" altLang="zh-CN" dirty="0"/>
          </a:p>
          <a:p>
            <a:pPr lvl="0" indent="-342900"/>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a:p>
        </p:txBody>
      </p:sp>
      <p:sp>
        <p:nvSpPr>
          <p:cNvPr id="3" name="文本框 2"/>
          <p:cNvSpPr txBox="1"/>
          <p:nvPr/>
        </p:nvSpPr>
        <p:spPr>
          <a:xfrm>
            <a:off x="609600" y="1535668"/>
            <a:ext cx="2411506" cy="369332"/>
          </a:xfrm>
          <a:prstGeom prst="rect">
            <a:avLst/>
          </a:prstGeom>
          <a:noFill/>
        </p:spPr>
        <p:txBody>
          <a:bodyPr wrap="square" rtlCol="0">
            <a:spAutoFit/>
          </a:bodyPr>
          <a:lstStyle/>
          <a:p>
            <a:r>
              <a:rPr kumimoji="1" lang="en-US" altLang="zh-CN" sz="1800" dirty="0" smtClean="0"/>
              <a:t>Via</a:t>
            </a:r>
            <a:r>
              <a:rPr kumimoji="1" lang="zh-CN" altLang="en-US" sz="1800" dirty="0" smtClean="0"/>
              <a:t> </a:t>
            </a:r>
            <a:r>
              <a:rPr kumimoji="1" lang="en-US" altLang="zh-CN" sz="1800" dirty="0" smtClean="0"/>
              <a:t>Monkey</a:t>
            </a:r>
            <a:r>
              <a:rPr kumimoji="1" lang="zh-CN" altLang="en-US" sz="1800" dirty="0" smtClean="0"/>
              <a:t> </a:t>
            </a:r>
            <a:r>
              <a:rPr kumimoji="1" lang="en-US" altLang="zh-CN" sz="1800" dirty="0" smtClean="0"/>
              <a:t>test</a:t>
            </a:r>
            <a:endParaRPr kumimoji="1" lang="zh-CN" altLang="en-US" sz="1800" dirty="0"/>
          </a:p>
        </p:txBody>
      </p:sp>
      <p:sp>
        <p:nvSpPr>
          <p:cNvPr id="5" name="矩形 4"/>
          <p:cNvSpPr/>
          <p:nvPr/>
        </p:nvSpPr>
        <p:spPr>
          <a:xfrm>
            <a:off x="5011387" y="2066306"/>
            <a:ext cx="2885704" cy="2505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5011387" y="2303490"/>
            <a:ext cx="2968831" cy="2031325"/>
          </a:xfrm>
          <a:prstGeom prst="rect">
            <a:avLst/>
          </a:prstGeom>
          <a:noFill/>
        </p:spPr>
        <p:txBody>
          <a:bodyPr wrap="square" rtlCol="0">
            <a:spAutoFit/>
          </a:bodyPr>
          <a:lstStyle/>
          <a:p>
            <a:r>
              <a:rPr kumimoji="1" lang="en-US" altLang="zh-CN" sz="1800" dirty="0" smtClean="0"/>
              <a:t>Defect</a:t>
            </a:r>
            <a:r>
              <a:rPr kumimoji="1" lang="zh-CN" altLang="en-US" sz="1800" dirty="0" smtClean="0"/>
              <a:t> </a:t>
            </a:r>
            <a:r>
              <a:rPr kumimoji="1" lang="en-US" altLang="zh-CN" sz="1800" dirty="0" smtClean="0"/>
              <a:t>Detected</a:t>
            </a:r>
          </a:p>
          <a:p>
            <a:r>
              <a:rPr kumimoji="1" lang="en-US" altLang="zh-CN" sz="1800" dirty="0" smtClean="0"/>
              <a:t>•Media</a:t>
            </a:r>
            <a:r>
              <a:rPr kumimoji="1" lang="zh-CN" altLang="en-US" sz="1800" dirty="0" smtClean="0"/>
              <a:t> </a:t>
            </a:r>
            <a:r>
              <a:rPr kumimoji="1" lang="en-US" altLang="zh-CN" sz="1800" dirty="0" smtClean="0"/>
              <a:t>Play</a:t>
            </a:r>
            <a:r>
              <a:rPr kumimoji="1" lang="zh-CN" altLang="en-US" sz="1800" dirty="0" smtClean="0"/>
              <a:t> </a:t>
            </a:r>
            <a:r>
              <a:rPr kumimoji="1" lang="en-US" altLang="zh-CN" sz="1800" dirty="0" smtClean="0"/>
              <a:t>Function:</a:t>
            </a:r>
          </a:p>
          <a:p>
            <a:r>
              <a:rPr kumimoji="1" lang="en-US" altLang="zh-CN" sz="1800" dirty="0" smtClean="0"/>
              <a:t>Users </a:t>
            </a:r>
            <a:r>
              <a:rPr kumimoji="1" lang="en-US" altLang="zh-CN" sz="1800" dirty="0"/>
              <a:t>click on the A12:H32, and video should be played and when users click the 'x' on the up right side, it should be closed.</a:t>
            </a:r>
            <a:r>
              <a:rPr kumimoji="1" lang="zh-CN" altLang="en-US" sz="1800" dirty="0" smtClean="0"/>
              <a:t> </a:t>
            </a:r>
            <a:endParaRPr kumimoji="1" lang="zh-CN" alt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09600" y="797475"/>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altLang="zh-CN" dirty="0" smtClean="0"/>
              <a:t>Project</a:t>
            </a:r>
            <a:r>
              <a:rPr lang="zh-CN" altLang="en-US" dirty="0" smtClean="0"/>
              <a:t> </a:t>
            </a:r>
            <a:r>
              <a:rPr lang="en-US" altLang="zh-CN" dirty="0" smtClean="0"/>
              <a:t>Summary</a:t>
            </a:r>
            <a:endParaRPr lang="en-US" dirty="0"/>
          </a:p>
        </p:txBody>
      </p:sp>
      <p:sp>
        <p:nvSpPr>
          <p:cNvPr id="133" name="Shape 133"/>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8</a:t>
            </a:fld>
            <a:endParaRPr lang="en-US" sz="4400" b="1" i="0" u="none">
              <a:solidFill>
                <a:srgbClr val="D9D9D9"/>
              </a:solidFill>
              <a:latin typeface="Arial"/>
              <a:ea typeface="Arial"/>
              <a:cs typeface="Arial"/>
              <a:sym typeface="Arial"/>
            </a:endParaRPr>
          </a:p>
        </p:txBody>
      </p:sp>
      <p:sp>
        <p:nvSpPr>
          <p:cNvPr id="134" name="Shape 134"/>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8" name="Shape 117"/>
          <p:cNvSpPr txBox="1">
            <a:spLocks noGrp="1"/>
          </p:cNvSpPr>
          <p:nvPr>
            <p:ph type="body" idx="1"/>
          </p:nvPr>
        </p:nvSpPr>
        <p:spPr>
          <a:xfrm>
            <a:off x="558140" y="2424244"/>
            <a:ext cx="8585859" cy="382256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indent="-342900"/>
            <a:r>
              <a:rPr lang="en-US" altLang="zh-CN" sz="2800" dirty="0" smtClean="0"/>
              <a:t>Switch</a:t>
            </a:r>
            <a:r>
              <a:rPr lang="zh-CN" altLang="en-US" sz="2800" dirty="0" smtClean="0"/>
              <a:t> </a:t>
            </a:r>
            <a:r>
              <a:rPr lang="en-US" altLang="zh-CN" sz="2800" dirty="0"/>
              <a:t>the</a:t>
            </a:r>
            <a:r>
              <a:rPr lang="zh-CN" altLang="en-US" sz="2800" dirty="0"/>
              <a:t> </a:t>
            </a:r>
            <a:r>
              <a:rPr lang="en-US" altLang="zh-CN" sz="2800" dirty="0"/>
              <a:t>direction</a:t>
            </a:r>
            <a:r>
              <a:rPr lang="zh-CN" altLang="en-US" sz="2800" dirty="0"/>
              <a:t> </a:t>
            </a:r>
            <a:r>
              <a:rPr lang="en-US" altLang="zh-CN" sz="2800" dirty="0"/>
              <a:t>and</a:t>
            </a:r>
            <a:r>
              <a:rPr lang="zh-CN" altLang="en-US" sz="2800" dirty="0"/>
              <a:t> </a:t>
            </a:r>
            <a:r>
              <a:rPr lang="en-US" altLang="zh-CN" sz="2800" dirty="0"/>
              <a:t>go</a:t>
            </a:r>
            <a:r>
              <a:rPr lang="zh-CN" altLang="en-US" sz="2800" dirty="0"/>
              <a:t> </a:t>
            </a:r>
            <a:r>
              <a:rPr lang="en-US" altLang="zh-CN" sz="2800" dirty="0"/>
              <a:t>back</a:t>
            </a:r>
            <a:r>
              <a:rPr lang="zh-CN" altLang="en-US" sz="2800" dirty="0"/>
              <a:t> </a:t>
            </a:r>
            <a:r>
              <a:rPr lang="en-US" altLang="zh-CN" sz="2800" dirty="0"/>
              <a:t>to</a:t>
            </a:r>
            <a:r>
              <a:rPr lang="zh-CN" altLang="en-US" sz="2800" dirty="0"/>
              <a:t> </a:t>
            </a:r>
            <a:r>
              <a:rPr lang="en-US" altLang="zh-CN" sz="2800" dirty="0"/>
              <a:t>the</a:t>
            </a:r>
            <a:r>
              <a:rPr lang="zh-CN" altLang="en-US" sz="2800" dirty="0"/>
              <a:t> </a:t>
            </a:r>
            <a:r>
              <a:rPr lang="en-US" altLang="zh-CN" sz="2800" dirty="0"/>
              <a:t>right</a:t>
            </a:r>
            <a:r>
              <a:rPr lang="zh-CN" altLang="en-US" sz="2800" dirty="0"/>
              <a:t> </a:t>
            </a:r>
            <a:r>
              <a:rPr lang="en-US" altLang="zh-CN" sz="2800" dirty="0" smtClean="0"/>
              <a:t>track</a:t>
            </a:r>
          </a:p>
          <a:p>
            <a:pPr lvl="0" indent="-342900"/>
            <a:r>
              <a:rPr lang="en-US" altLang="zh-CN" sz="2800" dirty="0" smtClean="0"/>
              <a:t>Self-learning</a:t>
            </a:r>
            <a:r>
              <a:rPr lang="zh-CN" altLang="en-US" sz="2800" dirty="0" smtClean="0"/>
              <a:t> </a:t>
            </a:r>
            <a:endParaRPr lang="en-US" altLang="zh-CN" sz="2800" dirty="0" smtClean="0"/>
          </a:p>
          <a:p>
            <a:pPr lvl="0" indent="-342900"/>
            <a:r>
              <a:rPr lang="en-US" altLang="zh-CN" sz="2800" dirty="0" smtClean="0"/>
              <a:t>Communication</a:t>
            </a:r>
            <a:r>
              <a:rPr lang="zh-CN" altLang="en-US" dirty="0" smtClean="0"/>
              <a:t> </a:t>
            </a:r>
            <a:endParaRPr lang="en" altLang="zh-CN" dirty="0"/>
          </a:p>
          <a:p>
            <a:pPr indent="-342900"/>
            <a:endParaRPr lang="en-US" altLang="zh-CN" dirty="0"/>
          </a:p>
          <a:p>
            <a:pPr lvl="0" indent="-342900"/>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a:p>
        </p:txBody>
      </p:sp>
      <p:sp>
        <p:nvSpPr>
          <p:cNvPr id="5" name="文本框 4"/>
          <p:cNvSpPr txBox="1"/>
          <p:nvPr/>
        </p:nvSpPr>
        <p:spPr>
          <a:xfrm>
            <a:off x="558140" y="1818889"/>
            <a:ext cx="6388925" cy="738664"/>
          </a:xfrm>
          <a:prstGeom prst="rect">
            <a:avLst/>
          </a:prstGeom>
          <a:noFill/>
        </p:spPr>
        <p:txBody>
          <a:bodyPr wrap="square" rtlCol="0">
            <a:spAutoFit/>
          </a:bodyPr>
          <a:lstStyle/>
          <a:p>
            <a:pPr lvl="0"/>
            <a:r>
              <a:rPr lang="en-US" altLang="zh-CN" sz="2800">
                <a:solidFill>
                  <a:schemeClr val="dk1"/>
                </a:solidFill>
              </a:rPr>
              <a:t>T</a:t>
            </a:r>
            <a:r>
              <a:rPr lang="en" altLang="zh-CN" sz="2800" dirty="0" err="1" smtClean="0">
                <a:solidFill>
                  <a:schemeClr val="dk1"/>
                </a:solidFill>
              </a:rPr>
              <a:t>hings</a:t>
            </a:r>
            <a:r>
              <a:rPr lang="en" altLang="zh-CN" sz="2800" dirty="0" smtClean="0">
                <a:solidFill>
                  <a:schemeClr val="dk1"/>
                </a:solidFill>
              </a:rPr>
              <a:t> </a:t>
            </a:r>
            <a:r>
              <a:rPr lang="en" altLang="zh-CN" sz="2800" dirty="0">
                <a:solidFill>
                  <a:schemeClr val="dk1"/>
                </a:solidFill>
              </a:rPr>
              <a:t>that worked well</a:t>
            </a:r>
            <a:endParaRPr lang="en-US" altLang="zh-CN" sz="2800" dirty="0">
              <a:solidFill>
                <a:schemeClr val="dk1"/>
              </a:solidFill>
            </a:endParaRPr>
          </a:p>
          <a:p>
            <a:endParaRPr kumimoji="1" lang="zh-CN" altLang="en-US" dirty="0"/>
          </a:p>
        </p:txBody>
      </p:sp>
    </p:spTree>
    <p:extLst>
      <p:ext uri="{BB962C8B-B14F-4D97-AF65-F5344CB8AC3E}">
        <p14:creationId xmlns:p14="http://schemas.microsoft.com/office/powerpoint/2010/main" val="182781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09600" y="797475"/>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altLang="zh-CN" dirty="0" smtClean="0"/>
              <a:t>Project</a:t>
            </a:r>
            <a:r>
              <a:rPr lang="zh-CN" altLang="en-US" dirty="0" smtClean="0"/>
              <a:t> </a:t>
            </a:r>
            <a:r>
              <a:rPr lang="en-US" altLang="zh-CN" dirty="0" smtClean="0"/>
              <a:t>Summary</a:t>
            </a:r>
            <a:endParaRPr lang="en-US" dirty="0"/>
          </a:p>
        </p:txBody>
      </p:sp>
      <p:sp>
        <p:nvSpPr>
          <p:cNvPr id="133" name="Shape 133"/>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9</a:t>
            </a:fld>
            <a:endParaRPr lang="en-US" sz="4400" b="1" i="0" u="none">
              <a:solidFill>
                <a:srgbClr val="D9D9D9"/>
              </a:solidFill>
              <a:latin typeface="Arial"/>
              <a:ea typeface="Arial"/>
              <a:cs typeface="Arial"/>
              <a:sym typeface="Arial"/>
            </a:endParaRPr>
          </a:p>
        </p:txBody>
      </p:sp>
      <p:sp>
        <p:nvSpPr>
          <p:cNvPr id="134" name="Shape 134"/>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8" name="Shape 117"/>
          <p:cNvSpPr txBox="1">
            <a:spLocks noGrp="1"/>
          </p:cNvSpPr>
          <p:nvPr>
            <p:ph type="body" idx="1"/>
          </p:nvPr>
        </p:nvSpPr>
        <p:spPr>
          <a:xfrm>
            <a:off x="558140" y="2257989"/>
            <a:ext cx="8585859" cy="382256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indent="-342900"/>
            <a:r>
              <a:rPr lang="en-US" altLang="zh-CN" sz="2800" dirty="0" smtClean="0"/>
              <a:t>Data</a:t>
            </a:r>
            <a:r>
              <a:rPr lang="zh-CN" altLang="en-US" sz="2800" dirty="0" smtClean="0"/>
              <a:t> </a:t>
            </a:r>
            <a:r>
              <a:rPr lang="en-US" altLang="zh-CN" sz="2800" dirty="0" smtClean="0"/>
              <a:t>loss</a:t>
            </a:r>
          </a:p>
          <a:p>
            <a:pPr indent="-342900"/>
            <a:endParaRPr lang="en-US" altLang="zh-CN" sz="2800" dirty="0" smtClean="0"/>
          </a:p>
          <a:p>
            <a:pPr lvl="0" indent="-342900"/>
            <a:endParaRPr lang="en-US" altLang="zh-CN" sz="2800" dirty="0" smtClean="0"/>
          </a:p>
          <a:p>
            <a:pPr lvl="0" indent="-342900"/>
            <a:r>
              <a:rPr lang="en-US" altLang="zh-CN" sz="2800" dirty="0" smtClean="0"/>
              <a:t>Manage</a:t>
            </a:r>
            <a:r>
              <a:rPr lang="zh-CN" altLang="en-US" sz="2800" dirty="0" smtClean="0"/>
              <a:t> </a:t>
            </a:r>
            <a:r>
              <a:rPr lang="en-US" altLang="zh-CN" sz="2800" dirty="0" smtClean="0"/>
              <a:t>online</a:t>
            </a:r>
            <a:r>
              <a:rPr lang="zh-CN" altLang="en-US" sz="2800" dirty="0" smtClean="0"/>
              <a:t> </a:t>
            </a:r>
            <a:r>
              <a:rPr lang="en-US" altLang="zh-CN" sz="2800" dirty="0" smtClean="0"/>
              <a:t>database</a:t>
            </a:r>
          </a:p>
          <a:p>
            <a:pPr lvl="0" indent="-342900"/>
            <a:r>
              <a:rPr lang="en-US" altLang="zh-CN" sz="2800" dirty="0" smtClean="0"/>
              <a:t>Web</a:t>
            </a:r>
            <a:r>
              <a:rPr lang="zh-CN" altLang="en-US" sz="2800" dirty="0" smtClean="0"/>
              <a:t> </a:t>
            </a:r>
            <a:r>
              <a:rPr lang="en-US" altLang="zh-CN" sz="2800" dirty="0" smtClean="0"/>
              <a:t>Test</a:t>
            </a:r>
            <a:r>
              <a:rPr lang="zh-CN" altLang="en-US" dirty="0" smtClean="0"/>
              <a:t> </a:t>
            </a:r>
            <a:endParaRPr lang="en" altLang="zh-CN" dirty="0"/>
          </a:p>
          <a:p>
            <a:pPr indent="-342900"/>
            <a:endParaRPr lang="en-US" altLang="zh-CN" dirty="0"/>
          </a:p>
          <a:p>
            <a:pPr lvl="0" indent="-342900"/>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a:p>
        </p:txBody>
      </p:sp>
      <p:sp>
        <p:nvSpPr>
          <p:cNvPr id="5" name="文本框 4"/>
          <p:cNvSpPr txBox="1"/>
          <p:nvPr/>
        </p:nvSpPr>
        <p:spPr>
          <a:xfrm>
            <a:off x="558140" y="1712012"/>
            <a:ext cx="6388925" cy="738664"/>
          </a:xfrm>
          <a:prstGeom prst="rect">
            <a:avLst/>
          </a:prstGeom>
          <a:noFill/>
        </p:spPr>
        <p:txBody>
          <a:bodyPr wrap="square" rtlCol="0">
            <a:spAutoFit/>
          </a:bodyPr>
          <a:lstStyle/>
          <a:p>
            <a:pPr lvl="0">
              <a:buClr>
                <a:schemeClr val="dk1"/>
              </a:buClr>
              <a:buSzPct val="61111"/>
            </a:pPr>
            <a:r>
              <a:rPr lang="en-US" altLang="zh-CN" sz="2800" dirty="0" smtClean="0"/>
              <a:t>T</a:t>
            </a:r>
            <a:r>
              <a:rPr lang="en" altLang="zh-CN" sz="2800" dirty="0" err="1" smtClean="0"/>
              <a:t>hin</a:t>
            </a:r>
            <a:r>
              <a:rPr lang="en-US" altLang="zh-CN" sz="2800" dirty="0" err="1" smtClean="0"/>
              <a:t>gs</a:t>
            </a:r>
            <a:r>
              <a:rPr lang="en" altLang="zh-CN" sz="2800" dirty="0" smtClean="0"/>
              <a:t> </a:t>
            </a:r>
            <a:r>
              <a:rPr lang="en" altLang="zh-CN" sz="2800" dirty="0"/>
              <a:t>that did not go </a:t>
            </a:r>
            <a:r>
              <a:rPr lang="en" altLang="zh-CN" sz="2800" dirty="0" smtClean="0"/>
              <a:t>well</a:t>
            </a:r>
            <a:r>
              <a:rPr lang="is-IS" altLang="zh-CN" sz="2800" dirty="0" smtClean="0"/>
              <a:t>…</a:t>
            </a:r>
            <a:endParaRPr lang="en" altLang="zh-CN" sz="2800" dirty="0"/>
          </a:p>
          <a:p>
            <a:endParaRPr kumimoji="1" lang="zh-CN" altLang="en-US" dirty="0"/>
          </a:p>
        </p:txBody>
      </p:sp>
      <p:sp>
        <p:nvSpPr>
          <p:cNvPr id="2" name="文本框 1"/>
          <p:cNvSpPr txBox="1"/>
          <p:nvPr/>
        </p:nvSpPr>
        <p:spPr>
          <a:xfrm>
            <a:off x="937177" y="3304391"/>
            <a:ext cx="7827784" cy="646331"/>
          </a:xfrm>
          <a:prstGeom prst="rect">
            <a:avLst/>
          </a:prstGeom>
          <a:noFill/>
        </p:spPr>
        <p:txBody>
          <a:bodyPr wrap="none" rtlCol="0">
            <a:spAutoFit/>
          </a:bodyPr>
          <a:lstStyle/>
          <a:p>
            <a:r>
              <a:rPr kumimoji="1" lang="en-US" altLang="zh-CN" sz="1800" dirty="0" smtClean="0"/>
              <a:t>Essential Data lost by </a:t>
            </a:r>
            <a:r>
              <a:rPr kumimoji="1" lang="en-US" altLang="zh-CN" sz="1800" dirty="0" err="1" smtClean="0"/>
              <a:t>Siyue</a:t>
            </a:r>
            <a:r>
              <a:rPr kumimoji="1" lang="en-US" altLang="zh-CN" sz="1800" dirty="0" smtClean="0"/>
              <a:t> Wang so we had to go with the backup plan.</a:t>
            </a:r>
          </a:p>
          <a:p>
            <a:r>
              <a:rPr kumimoji="1" lang="en-US" altLang="zh-CN" sz="1800" dirty="0" smtClean="0"/>
              <a:t>We used the database re-managing the data and sorted them in right form.</a:t>
            </a:r>
            <a:endParaRPr kumimoji="1" lang="zh-CN" altLang="en-US" sz="1800" dirty="0"/>
          </a:p>
        </p:txBody>
      </p:sp>
    </p:spTree>
    <p:extLst>
      <p:ext uri="{BB962C8B-B14F-4D97-AF65-F5344CB8AC3E}">
        <p14:creationId xmlns:p14="http://schemas.microsoft.com/office/powerpoint/2010/main" val="1634617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1727</TotalTime>
  <Words>659</Words>
  <Application>Microsoft Macintosh PowerPoint</Application>
  <PresentationFormat>全屏显示(4:3)</PresentationFormat>
  <Paragraphs>122</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Courier New</vt:lpstr>
      <vt:lpstr>Noto Sans Symbols</vt:lpstr>
      <vt:lpstr>Times New Roman</vt:lpstr>
      <vt:lpstr>宋体</vt:lpstr>
      <vt:lpstr>Arial</vt:lpstr>
      <vt:lpstr>1_Blank Presentation</vt:lpstr>
      <vt:lpstr>Blank Presentation</vt:lpstr>
      <vt:lpstr>Fun with solar</vt:lpstr>
      <vt:lpstr>Web Application Aiming to: </vt:lpstr>
      <vt:lpstr>Project Structure</vt:lpstr>
      <vt:lpstr>Application System Diagram</vt:lpstr>
      <vt:lpstr>Product Highlights</vt:lpstr>
      <vt:lpstr>DEMO</vt:lpstr>
      <vt:lpstr>Test</vt:lpstr>
      <vt:lpstr>Project Summary</vt:lpstr>
      <vt:lpstr>Project Summary</vt:lpstr>
      <vt:lpstr>Perspective Optimization</vt:lpstr>
      <vt:lpstr>Reference links</vt:lpstr>
      <vt:lpstr>THANK YOU</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c:title>
  <cp:lastModifiedBy>Microsoft Office 用户</cp:lastModifiedBy>
  <cp:revision>106</cp:revision>
  <dcterms:modified xsi:type="dcterms:W3CDTF">2016-12-13T02:18:26Z</dcterms:modified>
</cp:coreProperties>
</file>