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Lst>
  <p:notesMasterIdLst>
    <p:notesMasterId r:id="rId13"/>
  </p:notesMasterIdLst>
  <p:sldIdLst>
    <p:sldId id="256" r:id="rId3"/>
    <p:sldId id="258" r:id="rId4"/>
    <p:sldId id="257" r:id="rId5"/>
    <p:sldId id="259" r:id="rId6"/>
    <p:sldId id="261" r:id="rId7"/>
    <p:sldId id="270" r:id="rId8"/>
    <p:sldId id="269" r:id="rId9"/>
    <p:sldId id="260" r:id="rId10"/>
    <p:sldId id="262" r:id="rId11"/>
    <p:sldId id="263"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69"/>
    <p:restoredTop sz="73333"/>
  </p:normalViewPr>
  <p:slideViewPr>
    <p:cSldViewPr snapToGrid="0" snapToObjects="1">
      <p:cViewPr>
        <p:scale>
          <a:sx n="83" d="100"/>
          <a:sy n="83" d="100"/>
        </p:scale>
        <p:origin x="20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Shape 4"/>
          <p:cNvSpPr txBox="1">
            <a:spLocks noGrp="1"/>
          </p:cNvSpPr>
          <p:nvPr>
            <p:ph type="dt" idx="10"/>
          </p:nvPr>
        </p:nvSpPr>
        <p:spPr>
          <a:xfrm>
            <a:off x="388620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680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Shape 8"/>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lang="en-US"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348899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a:t>
            </a:fld>
            <a:endParaRPr lang="en-US" sz="1200" b="0" i="0" u="none">
              <a:solidFill>
                <a:srgbClr val="000000"/>
              </a:solidFill>
              <a:latin typeface="Times New Roman"/>
              <a:ea typeface="Times New Roman"/>
              <a:cs typeface="Times New Roman"/>
              <a:sym typeface="Times New Roman"/>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r>
              <a:rPr lang="en-US" altLang="zh-CN" sz="1800" b="0" i="0" u="none" strike="noStrike" kern="1200" cap="none" dirty="0" smtClean="0">
                <a:solidFill>
                  <a:schemeClr val="tx1"/>
                </a:solidFill>
                <a:effectLst/>
                <a:latin typeface="+mn-lt"/>
                <a:ea typeface="+mn-ea"/>
                <a:cs typeface="+mn-cs"/>
              </a:rPr>
              <a:t>Hi everyone, my name is</a:t>
            </a:r>
            <a:r>
              <a:rPr lang="en-US" altLang="zh-CN" sz="1800" b="0" i="0" u="none" strike="noStrike" kern="1200" cap="none" baseline="0" dirty="0" smtClean="0">
                <a:solidFill>
                  <a:schemeClr val="tx1"/>
                </a:solidFill>
                <a:effectLst/>
                <a:latin typeface="+mn-lt"/>
                <a:ea typeface="+mn-ea"/>
                <a:cs typeface="+mn-cs"/>
              </a:rPr>
              <a:t> Siyue Wang</a:t>
            </a:r>
            <a:r>
              <a:rPr lang="en-US" altLang="zh-CN" sz="1800" b="0" i="0" u="none" strike="noStrike" kern="1200" cap="none" dirty="0" smtClean="0">
                <a:solidFill>
                  <a:schemeClr val="tx1"/>
                </a:solidFill>
                <a:effectLst/>
                <a:latin typeface="+mn-lt"/>
                <a:ea typeface="+mn-ea"/>
                <a:cs typeface="+mn-cs"/>
              </a:rPr>
              <a:t>. And they are my teammates, </a:t>
            </a:r>
            <a:r>
              <a:rPr lang="en-US" altLang="zh-CN" sz="1800" b="0" i="0" u="none" strike="noStrike" kern="1200" cap="none" dirty="0" err="1" smtClean="0">
                <a:solidFill>
                  <a:schemeClr val="tx1"/>
                </a:solidFill>
                <a:effectLst/>
                <a:latin typeface="+mn-lt"/>
                <a:ea typeface="+mn-ea"/>
                <a:cs typeface="+mn-cs"/>
              </a:rPr>
              <a:t>Jiahao</a:t>
            </a:r>
            <a:r>
              <a:rPr lang="en-US" altLang="zh-CN" sz="1800" b="0" i="0" u="none" strike="noStrike" kern="1200" cap="none" baseline="0" dirty="0" smtClean="0">
                <a:solidFill>
                  <a:schemeClr val="tx1"/>
                </a:solidFill>
                <a:effectLst/>
                <a:latin typeface="+mn-lt"/>
                <a:ea typeface="+mn-ea"/>
                <a:cs typeface="+mn-cs"/>
              </a:rPr>
              <a:t> Chen, </a:t>
            </a:r>
            <a:r>
              <a:rPr lang="en-US" altLang="zh-CN" sz="1800" b="0" i="0" u="none" strike="noStrike" kern="1200" cap="none" dirty="0" smtClean="0">
                <a:solidFill>
                  <a:schemeClr val="tx1"/>
                </a:solidFill>
                <a:effectLst/>
                <a:latin typeface="+mn-lt"/>
                <a:ea typeface="+mn-ea"/>
                <a:cs typeface="+mn-cs"/>
              </a:rPr>
              <a:t>Xinran Zhang, Heming Huang. Our team name is Fun with NASA.</a:t>
            </a:r>
          </a:p>
          <a:p>
            <a:r>
              <a:rPr lang="en-US" altLang="zh-CN" sz="1800" b="0" i="0" u="none" strike="noStrike" kern="1200" cap="none" dirty="0" smtClean="0">
                <a:solidFill>
                  <a:schemeClr val="tx1"/>
                </a:solidFill>
                <a:effectLst/>
                <a:latin typeface="+mn-lt"/>
                <a:ea typeface="+mn-ea"/>
                <a:cs typeface="+mn-cs"/>
              </a:rPr>
              <a:t>Let’s first have a basic review of our project.</a:t>
            </a:r>
            <a:r>
              <a:rPr lang="en-US" altLang="zh-CN" sz="1800" b="0" i="0" u="none" strike="noStrike" kern="1200" cap="none" baseline="0" dirty="0" smtClean="0">
                <a:solidFill>
                  <a:schemeClr val="tx1"/>
                </a:solidFill>
                <a:effectLst/>
                <a:latin typeface="+mn-lt"/>
                <a:ea typeface="+mn-ea"/>
                <a:cs typeface="+mn-cs"/>
              </a:rPr>
              <a:t> Our project is using NASA open data and data provided by NREL which is </a:t>
            </a:r>
            <a:r>
              <a:rPr lang="en-US" altLang="zh-CN" sz="1800" b="0" i="0" u="none" strike="noStrike" kern="1200" cap="none" dirty="0" smtClean="0">
                <a:solidFill>
                  <a:schemeClr val="tx1"/>
                </a:solidFill>
                <a:effectLst/>
                <a:latin typeface="+mn-lt"/>
                <a:ea typeface="+mn-ea"/>
                <a:cs typeface="+mn-cs"/>
              </a:rPr>
              <a:t>National Renewable Energy Laboratory.</a:t>
            </a:r>
            <a:r>
              <a:rPr lang="en-US" altLang="zh-CN" sz="1800" b="0" i="0" u="none" strike="noStrike" kern="1200" cap="none" baseline="0" dirty="0" smtClean="0">
                <a:solidFill>
                  <a:schemeClr val="tx1"/>
                </a:solidFill>
                <a:effectLst/>
                <a:latin typeface="+mn-lt"/>
                <a:ea typeface="+mn-ea"/>
                <a:cs typeface="+mn-cs"/>
              </a:rPr>
              <a:t> And by analyze those data, we provide our evaluation for our users whether </a:t>
            </a:r>
            <a:r>
              <a:rPr lang="en-US" altLang="zh-CN" sz="1800" b="0" i="0" u="none" strike="noStrike" kern="1200" cap="none" dirty="0" smtClean="0">
                <a:solidFill>
                  <a:schemeClr val="tx1"/>
                </a:solidFill>
                <a:effectLst/>
                <a:latin typeface="+mn-lt"/>
                <a:ea typeface="+mn-ea"/>
                <a:cs typeface="+mn-cs"/>
              </a:rPr>
              <a:t>a place is suitable for building solar power plants or not.</a:t>
            </a:r>
            <a:endParaRPr lang="zh-CN" altLang="zh-CN" sz="1800" b="0" i="0" u="none" strike="noStrike" kern="1200" cap="none" dirty="0" smtClean="0">
              <a:solidFill>
                <a:schemeClr val="tx1"/>
              </a:solidFill>
              <a:effectLst/>
              <a:latin typeface="+mn-lt"/>
              <a:ea typeface="+mn-ea"/>
              <a:cs typeface="+mn-cs"/>
            </a:endParaRPr>
          </a:p>
          <a:p>
            <a:endParaRPr lang="zh-CN" altLang="zh-CN" sz="1800" b="0" i="0" u="none" strike="noStrike" kern="1200" cap="none"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130958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1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cap="none" dirty="0" smtClean="0">
                <a:solidFill>
                  <a:schemeClr val="tx1"/>
                </a:solidFill>
                <a:effectLst/>
                <a:latin typeface="+mn-lt"/>
                <a:ea typeface="+mn-ea"/>
                <a:cs typeface="+mn-cs"/>
              </a:rPr>
              <a:t>Here is our system diagram. In</a:t>
            </a:r>
            <a:r>
              <a:rPr lang="en-US" altLang="zh-CN" sz="1800" b="0" i="0" u="none" strike="noStrike" kern="1200" cap="none" baseline="0" dirty="0" smtClean="0">
                <a:solidFill>
                  <a:schemeClr val="tx1"/>
                </a:solidFill>
                <a:effectLst/>
                <a:latin typeface="+mn-lt"/>
                <a:ea typeface="+mn-ea"/>
                <a:cs typeface="+mn-cs"/>
              </a:rPr>
              <a:t> our project, we mainly use the data provided by the NREL(</a:t>
            </a:r>
            <a:r>
              <a:rPr lang="en-US" altLang="zh-CN" sz="1800" b="0" i="0" u="none" strike="noStrike" kern="1200" cap="none" dirty="0" smtClean="0">
                <a:solidFill>
                  <a:schemeClr val="tx1"/>
                </a:solidFill>
                <a:effectLst/>
                <a:latin typeface="+mn-lt"/>
                <a:ea typeface="+mn-ea"/>
                <a:cs typeface="+mn-cs"/>
              </a:rPr>
              <a:t>National Renewable Energy Laboratory). NASA open data is also an important resource of our project.</a:t>
            </a:r>
            <a:r>
              <a:rPr lang="en-US" altLang="zh-CN" sz="1800" b="0" i="0" u="none" strike="noStrike" kern="1200" cap="none" baseline="0" dirty="0" smtClean="0">
                <a:solidFill>
                  <a:schemeClr val="tx1"/>
                </a:solidFill>
                <a:effectLst/>
                <a:latin typeface="+mn-lt"/>
                <a:ea typeface="+mn-ea"/>
                <a:cs typeface="+mn-cs"/>
              </a:rPr>
              <a:t> </a:t>
            </a:r>
            <a:r>
              <a:rPr lang="en-US" altLang="zh-CN" sz="1800" b="0" i="0" u="none" strike="noStrike" kern="1200" cap="none" dirty="0" smtClean="0">
                <a:solidFill>
                  <a:schemeClr val="tx1"/>
                </a:solidFill>
                <a:effectLst/>
                <a:latin typeface="+mn-lt"/>
                <a:ea typeface="+mn-ea"/>
                <a:cs typeface="+mn-cs"/>
              </a:rPr>
              <a:t> We download the data of each</a:t>
            </a:r>
            <a:r>
              <a:rPr lang="en-US" altLang="zh-CN" sz="1800" b="0" i="0" u="none" strike="noStrike" kern="1200" cap="none" baseline="0" dirty="0" smtClean="0">
                <a:solidFill>
                  <a:schemeClr val="tx1"/>
                </a:solidFill>
                <a:effectLst/>
                <a:latin typeface="+mn-lt"/>
                <a:ea typeface="+mn-ea"/>
                <a:cs typeface="+mn-cs"/>
              </a:rPr>
              <a:t> region</a:t>
            </a:r>
            <a:r>
              <a:rPr lang="en-US" altLang="zh-CN" sz="1800" b="0" i="0" u="none" strike="noStrike" kern="1200" cap="none" dirty="0" smtClean="0">
                <a:solidFill>
                  <a:schemeClr val="tx1"/>
                </a:solidFill>
                <a:effectLst/>
                <a:latin typeface="+mn-lt"/>
                <a:ea typeface="+mn-ea"/>
                <a:cs typeface="+mn-cs"/>
              </a:rPr>
              <a:t> we needed and upload</a:t>
            </a:r>
            <a:r>
              <a:rPr lang="en-US" altLang="zh-CN" sz="1800" b="0" i="0" u="none" strike="noStrike" kern="1200" cap="none" baseline="0" dirty="0" smtClean="0">
                <a:solidFill>
                  <a:schemeClr val="tx1"/>
                </a:solidFill>
                <a:effectLst/>
                <a:latin typeface="+mn-lt"/>
                <a:ea typeface="+mn-ea"/>
                <a:cs typeface="+mn-cs"/>
              </a:rPr>
              <a:t> the processed version of the data to our MongoDB</a:t>
            </a:r>
            <a:r>
              <a:rPr lang="en-US" altLang="zh-CN" sz="1800" b="0" i="0" u="none" strike="noStrike" kern="1200" cap="none" dirty="0" smtClean="0">
                <a:solidFill>
                  <a:schemeClr val="tx1"/>
                </a:solidFill>
                <a:effectLst/>
                <a:latin typeface="+mn-lt"/>
                <a:ea typeface="+mn-ea"/>
                <a:cs typeface="+mn-cs"/>
              </a:rPr>
              <a:t>. What’s important</a:t>
            </a:r>
            <a:r>
              <a:rPr lang="en-US" altLang="zh-CN" sz="1800" b="0" i="0" u="none" strike="noStrike" kern="1200" cap="none" baseline="0" dirty="0" smtClean="0">
                <a:solidFill>
                  <a:schemeClr val="tx1"/>
                </a:solidFill>
                <a:effectLst/>
                <a:latin typeface="+mn-lt"/>
                <a:ea typeface="+mn-ea"/>
                <a:cs typeface="+mn-cs"/>
              </a:rPr>
              <a:t> I want to mention that is in our last last sprint, we just create our database, And by this sprint, we have successfully added the visualization part to our database which gives our users a clear and direct overview of the data to each location.</a:t>
            </a:r>
            <a:endParaRPr lang="en-US" altLang="zh-CN" sz="1800" b="0" i="0" u="none" strike="noStrike" kern="1200" cap="none"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cap="none" dirty="0" smtClean="0">
                <a:solidFill>
                  <a:schemeClr val="tx1"/>
                </a:solidFill>
                <a:effectLst/>
                <a:latin typeface="+mn-lt"/>
                <a:ea typeface="+mn-ea"/>
                <a:cs typeface="+mn-cs"/>
              </a:rPr>
              <a:t>By</a:t>
            </a:r>
            <a:r>
              <a:rPr lang="en-US" altLang="zh-CN" sz="1800" b="0" i="0" u="none" strike="noStrike" kern="1200" cap="none" baseline="0" dirty="0" smtClean="0">
                <a:solidFill>
                  <a:schemeClr val="tx1"/>
                </a:solidFill>
                <a:effectLst/>
                <a:latin typeface="+mn-lt"/>
                <a:ea typeface="+mn-ea"/>
                <a:cs typeface="+mn-cs"/>
              </a:rPr>
              <a:t> using our evaluation system for our data, </a:t>
            </a:r>
            <a:r>
              <a:rPr lang="en-US" altLang="zh-CN" sz="1800" b="0" i="0" u="none" strike="noStrike" kern="1200" cap="none" dirty="0" smtClean="0">
                <a:solidFill>
                  <a:schemeClr val="tx1"/>
                </a:solidFill>
                <a:effectLst/>
                <a:latin typeface="+mn-lt"/>
                <a:ea typeface="+mn-ea"/>
                <a:cs typeface="+mn-cs"/>
              </a:rPr>
              <a:t>we eventually show our result in our web application. Our web application is built using HTML, JavaScript and</a:t>
            </a:r>
            <a:r>
              <a:rPr lang="en-US" altLang="zh-CN" sz="1800" b="0" i="0" u="none" strike="noStrike" kern="1200" cap="none" baseline="0" dirty="0" smtClean="0">
                <a:solidFill>
                  <a:schemeClr val="tx1"/>
                </a:solidFill>
                <a:effectLst/>
                <a:latin typeface="+mn-lt"/>
                <a:ea typeface="+mn-ea"/>
                <a:cs typeface="+mn-cs"/>
              </a:rPr>
              <a:t> CSS</a:t>
            </a:r>
            <a:r>
              <a:rPr lang="en-US" altLang="zh-CN" sz="1800" b="0" i="0" u="none" strike="noStrike" kern="1200" cap="none" dirty="0" smtClean="0">
                <a:solidFill>
                  <a:schemeClr val="tx1"/>
                </a:solidFill>
                <a:effectLst/>
                <a:latin typeface="+mn-lt"/>
                <a:ea typeface="+mn-ea"/>
                <a:cs typeface="+mn-cs"/>
              </a:rPr>
              <a:t>.</a:t>
            </a:r>
            <a:endParaRPr lang="zh-CN" altLang="zh-CN" sz="1800" b="0" i="0" u="none" strike="noStrike" kern="1200" cap="none" dirty="0" smtClean="0">
              <a:solidFill>
                <a:schemeClr val="tx1"/>
              </a:solidFill>
              <a:effectLst/>
              <a:latin typeface="+mn-lt"/>
              <a:ea typeface="+mn-ea"/>
              <a:cs typeface="+mn-cs"/>
            </a:endParaRPr>
          </a:p>
          <a:p>
            <a:pPr lvl="0">
              <a:spcBef>
                <a:spcPts val="0"/>
              </a:spcBef>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MongoDB is a free and open-source cross-platform document-oriented database program. Classified as a NoSQL database program, MongoDB uses JSON-like documents with schemas. </a:t>
            </a:r>
            <a:endParaRPr dirty="0"/>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673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r>
              <a:rPr lang="en-US" altLang="zh-CN" sz="1800" b="0" i="0" u="none" strike="noStrike" kern="1200" cap="none" dirty="0" smtClean="0">
                <a:solidFill>
                  <a:schemeClr val="tx1"/>
                </a:solidFill>
                <a:effectLst/>
                <a:latin typeface="+mn-lt"/>
                <a:ea typeface="+mn-ea"/>
                <a:cs typeface="+mn-cs"/>
              </a:rPr>
              <a:t>Here is our Sprint 3</a:t>
            </a:r>
            <a:r>
              <a:rPr lang="en-US" altLang="zh-CN" sz="1800" b="0" i="0" u="none" strike="noStrike" kern="1200" cap="none" baseline="0" dirty="0" smtClean="0">
                <a:solidFill>
                  <a:schemeClr val="tx1"/>
                </a:solidFill>
                <a:effectLst/>
                <a:latin typeface="+mn-lt"/>
                <a:ea typeface="+mn-ea"/>
                <a:cs typeface="+mn-cs"/>
              </a:rPr>
              <a:t> </a:t>
            </a:r>
            <a:r>
              <a:rPr lang="en-US" altLang="zh-CN" sz="1800" b="0" i="0" u="none" strike="noStrike" kern="1200" cap="none" dirty="0" smtClean="0">
                <a:solidFill>
                  <a:schemeClr val="tx1"/>
                </a:solidFill>
                <a:effectLst/>
                <a:latin typeface="+mn-lt"/>
                <a:ea typeface="+mn-ea"/>
                <a:cs typeface="+mn-cs"/>
              </a:rPr>
              <a:t>Diagram on Trello. As we can see from</a:t>
            </a:r>
            <a:r>
              <a:rPr lang="en-US" altLang="zh-CN" sz="1800" b="0" i="0" u="none" strike="noStrike" kern="1200" cap="none" baseline="0" dirty="0" smtClean="0">
                <a:solidFill>
                  <a:schemeClr val="tx1"/>
                </a:solidFill>
                <a:effectLst/>
                <a:latin typeface="+mn-lt"/>
                <a:ea typeface="+mn-ea"/>
                <a:cs typeface="+mn-cs"/>
              </a:rPr>
              <a:t> the </a:t>
            </a:r>
            <a:r>
              <a:rPr lang="en-US" altLang="zh-CN" sz="1800" b="0" i="0" u="none" strike="noStrike" kern="1200" cap="none" baseline="0" dirty="0" err="1" smtClean="0">
                <a:solidFill>
                  <a:schemeClr val="tx1"/>
                </a:solidFill>
                <a:effectLst/>
                <a:latin typeface="+mn-lt"/>
                <a:ea typeface="+mn-ea"/>
                <a:cs typeface="+mn-cs"/>
              </a:rPr>
              <a:t>trello</a:t>
            </a:r>
            <a:r>
              <a:rPr lang="en-US" altLang="zh-CN" sz="1800" b="0" i="0" u="none" strike="noStrike" kern="1200" cap="none" baseline="0" dirty="0" smtClean="0">
                <a:solidFill>
                  <a:schemeClr val="tx1"/>
                </a:solidFill>
                <a:effectLst/>
                <a:latin typeface="+mn-lt"/>
                <a:ea typeface="+mn-ea"/>
                <a:cs typeface="+mn-cs"/>
              </a:rPr>
              <a:t>, we separate our project to data processing, database and web part. And after sprint 2, by working on each concrete part of our project, our team accomplished most part we planed to finish before this sprint.</a:t>
            </a:r>
            <a:endParaRPr lang="zh-CN" altLang="zh-CN" sz="1800" b="0" i="0" u="none" strike="noStrike" kern="1200" cap="none" dirty="0">
              <a:solidFill>
                <a:schemeClr val="tx1"/>
              </a:solidFill>
              <a:effectLst/>
              <a:latin typeface="+mn-lt"/>
              <a:ea typeface="+mn-ea"/>
              <a:cs typeface="+mn-cs"/>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346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we already have the </a:t>
            </a:r>
            <a:r>
              <a:rPr lang="en-US" dirty="0" smtClean="0"/>
              <a:t>great open data provided by NREL and NASA. Before</a:t>
            </a:r>
            <a:r>
              <a:rPr lang="en-US" baseline="0" dirty="0" smtClean="0"/>
              <a:t> this sprint, </a:t>
            </a:r>
            <a:r>
              <a:rPr lang="en-US" dirty="0" smtClean="0"/>
              <a:t>W</a:t>
            </a:r>
            <a:r>
              <a:rPr lang="en-US" baseline="0" dirty="0" smtClean="0"/>
              <a:t>e not only successfully processing the data region by region, but also add time variation to each location by 30 min. so that </a:t>
            </a:r>
            <a:r>
              <a:rPr lang="en-US" altLang="zh-CN" baseline="0" dirty="0" smtClean="0"/>
              <a:t>it increase the accuracy of our evaluation to our data and give our users a better overview.</a:t>
            </a:r>
            <a:endParaRPr lang="en-US" dirty="0" smtClean="0"/>
          </a:p>
          <a:p>
            <a:pPr lvl="0">
              <a:spcBef>
                <a:spcPts val="0"/>
              </a:spcBef>
              <a:buNone/>
            </a:pPr>
            <a:endParaRPr dirty="0"/>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15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537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246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471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dirty="0" smtClean="0"/>
              <a:t>Ex. Adding more impact factors to our data analysis system.</a:t>
            </a:r>
          </a:p>
          <a:p>
            <a:pPr lvl="0">
              <a:spcBef>
                <a:spcPts val="0"/>
              </a:spcBef>
              <a:buNone/>
            </a:pPr>
            <a:endParaRPr dirty="0"/>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67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183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16002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ubTitle" idx="1"/>
          </p:nvPr>
        </p:nvSpPr>
        <p:spPr>
          <a:xfrm>
            <a:off x="1371600" y="3200400"/>
            <a:ext cx="6400799" cy="1752600"/>
          </a:xfrm>
          <a:prstGeom prst="rect">
            <a:avLst/>
          </a:prstGeom>
          <a:noFill/>
          <a:ln>
            <a:noFill/>
          </a:ln>
        </p:spPr>
        <p:txBody>
          <a:bodyPr lIns="91425" tIns="91425" rIns="91425" bIns="91425" anchor="t" anchorCtr="0"/>
          <a:lstStyle>
            <a:lvl1pPr marL="0" marR="0" lvl="0" indent="0" algn="ctr" rtl="0">
              <a:spcBef>
                <a:spcPts val="480"/>
              </a:spcBef>
              <a:spcAft>
                <a:spcPts val="0"/>
              </a:spcAft>
              <a:buClr>
                <a:srgbClr val="2675B4"/>
              </a:buClr>
              <a:buFont typeface="Noto Sans Symbols"/>
              <a:buNone/>
              <a:defRPr sz="2400" b="0" i="0" u="none" strike="noStrike" cap="none">
                <a:solidFill>
                  <a:srgbClr val="CCCCCC"/>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rgbClr val="2675B4"/>
              </a:buClr>
              <a:buFont typeface="Noto Sans Symbols"/>
              <a:buNone/>
              <a:defRPr sz="2400" b="1">
                <a:solidFill>
                  <a:schemeClr val="dk1"/>
                </a:solidFill>
                <a:latin typeface="Arial"/>
                <a:ea typeface="Arial"/>
                <a:cs typeface="Arial"/>
                <a:sym typeface="Arial"/>
              </a:defRPr>
            </a:lvl1pPr>
            <a:lvl2pPr marL="457200" marR="0" lvl="1" indent="0" algn="l" rtl="0">
              <a:spcBef>
                <a:spcPts val="400"/>
              </a:spcBef>
              <a:spcAft>
                <a:spcPts val="0"/>
              </a:spcAft>
              <a:buClr>
                <a:srgbClr val="2675B4"/>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rgbClr val="2675B4"/>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marL="742950" marR="0" lvl="1" indent="-15875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rgbClr val="2675B4"/>
              </a:buClr>
              <a:buFont typeface="Noto Sans Symbols"/>
              <a:buNone/>
              <a:defRPr sz="2400" b="1">
                <a:solidFill>
                  <a:schemeClr val="dk1"/>
                </a:solidFill>
                <a:latin typeface="Arial"/>
                <a:ea typeface="Arial"/>
                <a:cs typeface="Arial"/>
                <a:sym typeface="Arial"/>
              </a:defRPr>
            </a:lvl1pPr>
            <a:lvl2pPr marL="457200" marR="0" lvl="1" indent="0" algn="l" rtl="0">
              <a:spcBef>
                <a:spcPts val="400"/>
              </a:spcBef>
              <a:spcAft>
                <a:spcPts val="0"/>
              </a:spcAft>
              <a:buClr>
                <a:srgbClr val="2675B4"/>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rgbClr val="2675B4"/>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marL="742950" marR="0" lvl="1" indent="-15875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2" name="Shape 82"/>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83" name="Shape 83"/>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1"/>
          </p:nvPr>
        </p:nvSpPr>
        <p:spPr>
          <a:xfrm>
            <a:off x="609600" y="1828800"/>
            <a:ext cx="3886200" cy="38862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rgbClr val="2675B4"/>
              </a:buClr>
              <a:buSzPct val="100000"/>
              <a:buFont typeface="Noto Sans Symbols"/>
              <a:buChar char="▪"/>
              <a:defRPr sz="2800">
                <a:solidFill>
                  <a:schemeClr val="dk1"/>
                </a:solidFill>
                <a:latin typeface="Arial"/>
                <a:ea typeface="Arial"/>
                <a:cs typeface="Arial"/>
                <a:sym typeface="Arial"/>
              </a:defRPr>
            </a:lvl1pPr>
            <a:lvl2pPr marL="742950" marR="0" lvl="1" indent="-13335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body" idx="2"/>
          </p:nvPr>
        </p:nvSpPr>
        <p:spPr>
          <a:xfrm>
            <a:off x="4648200" y="1828800"/>
            <a:ext cx="3886200" cy="38862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rgbClr val="2675B4"/>
              </a:buClr>
              <a:buSzPct val="100000"/>
              <a:buFont typeface="Noto Sans Symbols"/>
              <a:buChar char="▪"/>
              <a:defRPr sz="2800">
                <a:solidFill>
                  <a:schemeClr val="dk1"/>
                </a:solidFill>
                <a:latin typeface="Arial"/>
                <a:ea typeface="Arial"/>
                <a:cs typeface="Arial"/>
                <a:sym typeface="Arial"/>
              </a:defRPr>
            </a:lvl1pPr>
            <a:lvl2pPr marL="742950" marR="0" lvl="1" indent="-13335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9" name="Shape 89"/>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90" name="Shape 90"/>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609600" y="1828800"/>
            <a:ext cx="7924799" cy="38862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2" name="Shape 32"/>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33" name="Shape 33"/>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2675B4"/>
              </a:buClr>
              <a:buFont typeface="Noto Sans Symbols"/>
              <a:buNone/>
              <a:defRPr sz="2000">
                <a:solidFill>
                  <a:schemeClr val="dk1"/>
                </a:solidFill>
                <a:latin typeface="Arial"/>
                <a:ea typeface="Arial"/>
                <a:cs typeface="Arial"/>
                <a:sym typeface="Arial"/>
              </a:defRPr>
            </a:lvl1pPr>
            <a:lvl2pPr marL="457200" marR="0" lvl="1" indent="0" algn="l" rtl="0">
              <a:spcBef>
                <a:spcPts val="360"/>
              </a:spcBef>
              <a:spcAft>
                <a:spcPts val="0"/>
              </a:spcAft>
              <a:buClr>
                <a:srgbClr val="2675B4"/>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rgbClr val="2675B4"/>
              </a:buClr>
              <a:buFont typeface="Noto Sans Symbols"/>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39" name="Shape 39"/>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rot="5400000">
            <a:off x="5067300" y="2247900"/>
            <a:ext cx="4953000" cy="19811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1"/>
          </p:nvPr>
        </p:nvSpPr>
        <p:spPr>
          <a:xfrm rot="5400000">
            <a:off x="1028699" y="342900"/>
            <a:ext cx="4953000" cy="57912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45" name="Shape 45"/>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1"/>
          </p:nvPr>
        </p:nvSpPr>
        <p:spPr>
          <a:xfrm rot="5400000">
            <a:off x="2628900" y="-190499"/>
            <a:ext cx="3886200" cy="7924799"/>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0" name="Shape 50"/>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51" name="Shape 51"/>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54" name="Shape 54"/>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rgbClr val="2675B4"/>
              </a:buClr>
              <a:buFont typeface="Noto Sans Symbols"/>
              <a:buNone/>
              <a:defRPr sz="3200">
                <a:solidFill>
                  <a:schemeClr val="dk1"/>
                </a:solidFill>
                <a:latin typeface="Arial"/>
                <a:ea typeface="Arial"/>
                <a:cs typeface="Arial"/>
                <a:sym typeface="Arial"/>
              </a:defRPr>
            </a:lvl1pPr>
            <a:lvl2pPr marL="457200" marR="0" lvl="1" indent="0" algn="l" rtl="0">
              <a:spcBef>
                <a:spcPts val="560"/>
              </a:spcBef>
              <a:spcAft>
                <a:spcPts val="0"/>
              </a:spcAft>
              <a:buClr>
                <a:srgbClr val="2675B4"/>
              </a:buClr>
              <a:buFont typeface="Noto Sans Symbols"/>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rgbClr val="2675B4"/>
              </a:buClr>
              <a:buFont typeface="Noto Sans Symbols"/>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rgbClr val="2675B4"/>
              </a:buClr>
              <a:buFont typeface="Noto Sans Symbols"/>
              <a:buNone/>
              <a:defRPr sz="1400">
                <a:solidFill>
                  <a:schemeClr val="dk1"/>
                </a:solidFill>
                <a:latin typeface="Arial"/>
                <a:ea typeface="Arial"/>
                <a:cs typeface="Arial"/>
                <a:sym typeface="Arial"/>
              </a:defRPr>
            </a:lvl1pPr>
            <a:lvl2pPr marL="457200" marR="0" lvl="1" indent="0" algn="l" rtl="0">
              <a:spcBef>
                <a:spcPts val="240"/>
              </a:spcBef>
              <a:spcAft>
                <a:spcPts val="0"/>
              </a:spcAft>
              <a:buClr>
                <a:srgbClr val="2675B4"/>
              </a:buClr>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rgbClr val="2675B4"/>
              </a:buClr>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7" name="Shape 57"/>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58" name="Shape 58"/>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rgbClr val="2675B4"/>
              </a:buClr>
              <a:buSzPct val="100000"/>
              <a:buFont typeface="Noto Sans Symbols"/>
              <a:buChar char="▪"/>
              <a:defRPr sz="3200">
                <a:solidFill>
                  <a:schemeClr val="dk1"/>
                </a:solidFill>
                <a:latin typeface="Arial"/>
                <a:ea typeface="Arial"/>
                <a:cs typeface="Arial"/>
                <a:sym typeface="Arial"/>
              </a:defRPr>
            </a:lvl1pPr>
            <a:lvl2pPr marL="742950" marR="0" lvl="1" indent="-107950" algn="l" rtl="0">
              <a:spcBef>
                <a:spcPts val="560"/>
              </a:spcBef>
              <a:spcAft>
                <a:spcPts val="0"/>
              </a:spcAft>
              <a:buClr>
                <a:srgbClr val="2675B4"/>
              </a:buClr>
              <a:buSzPct val="100000"/>
              <a:buFont typeface="Noto Sans Symbols"/>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rgbClr val="2675B4"/>
              </a:buClr>
              <a:buFont typeface="Noto Sans Symbols"/>
              <a:buNone/>
              <a:defRPr sz="1400">
                <a:solidFill>
                  <a:schemeClr val="dk1"/>
                </a:solidFill>
                <a:latin typeface="Arial"/>
                <a:ea typeface="Arial"/>
                <a:cs typeface="Arial"/>
                <a:sym typeface="Arial"/>
              </a:defRPr>
            </a:lvl1pPr>
            <a:lvl2pPr marL="457200" marR="0" lvl="1" indent="0" algn="l" rtl="0">
              <a:spcBef>
                <a:spcPts val="240"/>
              </a:spcBef>
              <a:spcAft>
                <a:spcPts val="0"/>
              </a:spcAft>
              <a:buClr>
                <a:srgbClr val="2675B4"/>
              </a:buClr>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rgbClr val="2675B4"/>
              </a:buClr>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4" name="Shape 64"/>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65" name="Shape 65"/>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8" name="Shape 68"/>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69" name="Shape 69"/>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3" name="Shape 73"/>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74" name="Shape 74"/>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0" y="-76200"/>
            <a:ext cx="9144000" cy="5791200"/>
          </a:xfrm>
          <a:prstGeom prst="rect">
            <a:avLst/>
          </a:prstGeom>
          <a:gradFill>
            <a:gsLst>
              <a:gs pos="0">
                <a:schemeClr val="dk1"/>
              </a:gs>
              <a:gs pos="100000">
                <a:srgbClr val="333333"/>
              </a:gs>
            </a:gsLst>
            <a:lin ang="54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 name="Shape 11"/>
          <p:cNvSpPr txBox="1"/>
          <p:nvPr/>
        </p:nvSpPr>
        <p:spPr>
          <a:xfrm>
            <a:off x="0" y="5638800"/>
            <a:ext cx="9144000" cy="1219199"/>
          </a:xfrm>
          <a:prstGeom prst="rect">
            <a:avLst/>
          </a:pr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12" name="Shape 12"/>
          <p:cNvCxnSpPr/>
          <p:nvPr/>
        </p:nvCxnSpPr>
        <p:spPr>
          <a:xfrm>
            <a:off x="0" y="5638800"/>
            <a:ext cx="9144000" cy="0"/>
          </a:xfrm>
          <a:prstGeom prst="straightConnector1">
            <a:avLst/>
          </a:prstGeom>
          <a:noFill/>
          <a:ln w="9525" cap="flat" cmpd="sng">
            <a:solidFill>
              <a:srgbClr val="4D4D4D"/>
            </a:solidFill>
            <a:prstDash val="solid"/>
            <a:miter/>
            <a:headEnd type="none" w="med" len="med"/>
            <a:tailEnd type="none" w="med" len="med"/>
          </a:ln>
        </p:spPr>
      </p:cxnSp>
      <p:pic>
        <p:nvPicPr>
          <p:cNvPr id="13" name="Shape 13"/>
          <p:cNvPicPr preferRelativeResize="0"/>
          <p:nvPr/>
        </p:nvPicPr>
        <p:blipFill rotWithShape="1">
          <a:blip r:embed="rId3">
            <a:alphaModFix/>
          </a:blip>
          <a:srcRect/>
          <a:stretch/>
        </p:blipFill>
        <p:spPr>
          <a:xfrm>
            <a:off x="4038600" y="6019800"/>
            <a:ext cx="968374" cy="434974"/>
          </a:xfrm>
          <a:prstGeom prst="rect">
            <a:avLst/>
          </a:prstGeom>
          <a:noFill/>
          <a:ln>
            <a:noFill/>
          </a:ln>
        </p:spPr>
      </p:pic>
      <p:sp>
        <p:nvSpPr>
          <p:cNvPr id="14" name="Shape 14"/>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609600" y="1828800"/>
            <a:ext cx="7924799" cy="38862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Shape 20"/>
          <p:cNvSpPr txBox="1"/>
          <p:nvPr/>
        </p:nvSpPr>
        <p:spPr>
          <a:xfrm>
            <a:off x="0" y="-42861"/>
            <a:ext cx="9144000" cy="347662"/>
          </a:xfrm>
          <a:prstGeom prst="rect">
            <a:avLst/>
          </a:prstGeom>
          <a:gradFill>
            <a:gsLst>
              <a:gs pos="0">
                <a:srgbClr val="333333"/>
              </a:gs>
              <a:gs pos="100000">
                <a:schemeClr val="dk1"/>
              </a:gs>
            </a:gsLst>
            <a:lin ang="54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1" name="Shape 21"/>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body" idx="1"/>
          </p:nvPr>
        </p:nvSpPr>
        <p:spPr>
          <a:xfrm>
            <a:off x="609600" y="1828800"/>
            <a:ext cx="7924799" cy="38862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25" name="Shape 25"/>
          <p:cNvSpPr txBox="1"/>
          <p:nvPr/>
        </p:nvSpPr>
        <p:spPr>
          <a:xfrm>
            <a:off x="609600" y="1524000"/>
            <a:ext cx="7924799" cy="27463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200" b="1" i="0" u="none">
                <a:solidFill>
                  <a:schemeClr val="lt1"/>
                </a:solidFill>
                <a:latin typeface="Arial"/>
                <a:ea typeface="Arial"/>
                <a:cs typeface="Arial"/>
                <a:sym typeface="Arial"/>
              </a:rPr>
              <a:t>Boston University</a:t>
            </a:r>
            <a:r>
              <a:rPr lang="en-US" sz="1200" b="0" i="0" u="none">
                <a:solidFill>
                  <a:schemeClr val="lt1"/>
                </a:solidFill>
                <a:latin typeface="Arial"/>
                <a:ea typeface="Arial"/>
                <a:cs typeface="Arial"/>
                <a:sym typeface="Arial"/>
              </a:rPr>
              <a:t> Slideshow Title Goes Here</a:t>
            </a:r>
          </a:p>
        </p:txBody>
      </p:sp>
      <p:sp>
        <p:nvSpPr>
          <p:cNvPr id="26" name="Shape 26"/>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pic>
        <p:nvPicPr>
          <p:cNvPr id="27" name="Shape 27" descr="ece_sub_sig.png"/>
          <p:cNvPicPr preferRelativeResize="0"/>
          <p:nvPr/>
        </p:nvPicPr>
        <p:blipFill rotWithShape="1">
          <a:blip r:embed="rId12">
            <a:alphaModFix/>
          </a:blip>
          <a:srcRect/>
          <a:stretch/>
        </p:blipFill>
        <p:spPr>
          <a:xfrm>
            <a:off x="609600" y="6096000"/>
            <a:ext cx="5364161" cy="3651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obyvessalius/nasaopendataProject" TargetMode="External"/><Relationship Id="rId4" Type="http://schemas.openxmlformats.org/officeDocument/2006/relationships/hyperlink" Target="https://trello.com/b/0PP00J8r/ec601-nasa-project" TargetMode="External"/><Relationship Id="rId5" Type="http://schemas.openxmlformats.org/officeDocument/2006/relationships/hyperlink" Target="mailto:zhangxr@bu.edu" TargetMode="External"/><Relationship Id="rId6" Type="http://schemas.openxmlformats.org/officeDocument/2006/relationships/hyperlink" Target="mailto:tobychen@bu.edu" TargetMode="External"/><Relationship Id="rId7" Type="http://schemas.openxmlformats.org/officeDocument/2006/relationships/hyperlink" Target="mailto:hemingh@bu.edu" TargetMode="External"/><Relationship Id="rId8" Type="http://schemas.openxmlformats.org/officeDocument/2006/relationships/hyperlink" Target="mailto:siyuew@bu.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3e7otyrj2qhlb.cloudfront.n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ctrTitle"/>
          </p:nvPr>
        </p:nvSpPr>
        <p:spPr>
          <a:xfrm>
            <a:off x="685800" y="1600200"/>
            <a:ext cx="77724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altLang="zh-CN" sz="3600" b="0" i="0" u="none" strike="noStrike" cap="none" dirty="0" smtClean="0">
                <a:solidFill>
                  <a:schemeClr val="lt1"/>
                </a:solidFill>
                <a:latin typeface="Arial"/>
                <a:ea typeface="Arial"/>
                <a:cs typeface="Arial"/>
                <a:sym typeface="Arial"/>
              </a:rPr>
              <a:t>Fun with solar</a:t>
            </a:r>
            <a:endParaRPr lang="en-US" sz="3600" b="0" i="0" u="none" strike="noStrike" cap="none" dirty="0">
              <a:solidFill>
                <a:schemeClr val="lt1"/>
              </a:solidFill>
              <a:latin typeface="Arial"/>
              <a:ea typeface="Arial"/>
              <a:cs typeface="Arial"/>
              <a:sym typeface="Arial"/>
            </a:endParaRPr>
          </a:p>
        </p:txBody>
      </p:sp>
      <p:sp>
        <p:nvSpPr>
          <p:cNvPr id="97" name="Shape 97"/>
          <p:cNvSpPr txBox="1">
            <a:spLocks noGrp="1"/>
          </p:cNvSpPr>
          <p:nvPr>
            <p:ph type="subTitle" idx="1"/>
          </p:nvPr>
        </p:nvSpPr>
        <p:spPr>
          <a:xfrm>
            <a:off x="156259" y="3420319"/>
            <a:ext cx="8831482" cy="1752600"/>
          </a:xfrm>
          <a:prstGeom prst="rect">
            <a:avLst/>
          </a:prstGeom>
          <a:noFill/>
          <a:ln>
            <a:noFill/>
          </a:ln>
        </p:spPr>
        <p:txBody>
          <a:bodyPr lIns="91425" tIns="45700" rIns="91425" bIns="45700" anchor="t" anchorCtr="0">
            <a:noAutofit/>
          </a:bodyPr>
          <a:lstStyle/>
          <a:p>
            <a:pPr marL="0" marR="0" lvl="0" indent="0" algn="ctr" rtl="0">
              <a:lnSpc>
                <a:spcPct val="100000"/>
              </a:lnSpc>
              <a:spcBef>
                <a:spcPts val="480"/>
              </a:spcBef>
              <a:spcAft>
                <a:spcPts val="0"/>
              </a:spcAft>
              <a:buClr>
                <a:srgbClr val="2675B4"/>
              </a:buClr>
              <a:buSzPct val="25000"/>
              <a:buFont typeface="Noto Sans Symbols"/>
              <a:buNone/>
            </a:pPr>
            <a:r>
              <a:rPr lang="en-US" dirty="0" smtClean="0"/>
              <a:t>11/30/2016</a:t>
            </a:r>
            <a:endParaRPr lang="en-US" sz="2400" b="0" i="0" u="none" strike="noStrike" cap="none" dirty="0">
              <a:solidFill>
                <a:srgbClr val="CCCCCC"/>
              </a:solidFill>
              <a:latin typeface="Arial"/>
              <a:ea typeface="Arial"/>
              <a:cs typeface="Arial"/>
              <a:sym typeface="Arial"/>
            </a:endParaRPr>
          </a:p>
          <a:p>
            <a:pPr lvl="0">
              <a:buSzPct val="25000"/>
            </a:pPr>
            <a:r>
              <a:rPr lang="en-US" dirty="0" smtClean="0"/>
              <a:t>Github: </a:t>
            </a:r>
            <a:r>
              <a:rPr lang="en-US" dirty="0" smtClean="0">
                <a:hlinkClick r:id="rId3"/>
              </a:rPr>
              <a:t>https</a:t>
            </a:r>
            <a:r>
              <a:rPr lang="en-US" dirty="0">
                <a:hlinkClick r:id="rId3"/>
              </a:rPr>
              <a:t>://github.com/tobyvessalius/nasaopendataProject</a:t>
            </a:r>
            <a:endParaRPr lang="en-US" dirty="0"/>
          </a:p>
          <a:p>
            <a:pPr lvl="0">
              <a:buSzPct val="25000"/>
            </a:pPr>
            <a:r>
              <a:rPr lang="en-US" dirty="0"/>
              <a:t>Trello: </a:t>
            </a:r>
            <a:r>
              <a:rPr lang="en-US" dirty="0">
                <a:hlinkClick r:id="rId4"/>
              </a:rPr>
              <a:t>https://</a:t>
            </a:r>
            <a:r>
              <a:rPr lang="en-US" dirty="0" err="1">
                <a:hlinkClick r:id="rId4"/>
              </a:rPr>
              <a:t>trello.com</a:t>
            </a:r>
            <a:r>
              <a:rPr lang="en-US" dirty="0">
                <a:hlinkClick r:id="rId4"/>
              </a:rPr>
              <a:t>/b/0PP00J8r/ec601-nasa-project</a:t>
            </a:r>
            <a:endParaRPr lang="en-US" dirty="0"/>
          </a:p>
        </p:txBody>
      </p:sp>
      <p:sp>
        <p:nvSpPr>
          <p:cNvPr id="4" name="文本框 3"/>
          <p:cNvSpPr txBox="1"/>
          <p:nvPr/>
        </p:nvSpPr>
        <p:spPr>
          <a:xfrm>
            <a:off x="6333065" y="5903893"/>
            <a:ext cx="2878667" cy="954107"/>
          </a:xfrm>
          <a:prstGeom prst="rect">
            <a:avLst/>
          </a:prstGeom>
          <a:noFill/>
        </p:spPr>
        <p:txBody>
          <a:bodyPr wrap="square" rtlCol="0">
            <a:spAutoFit/>
          </a:bodyPr>
          <a:lstStyle/>
          <a:p>
            <a:r>
              <a:rPr kumimoji="1" lang="en-US" altLang="zh-CN" dirty="0" smtClean="0">
                <a:solidFill>
                  <a:schemeClr val="bg1"/>
                </a:solidFill>
              </a:rPr>
              <a:t>Xinran Zhang </a:t>
            </a:r>
            <a:r>
              <a:rPr kumimoji="1" lang="en-US" altLang="zh-CN" dirty="0" smtClean="0">
                <a:solidFill>
                  <a:schemeClr val="bg1"/>
                </a:solidFill>
                <a:hlinkClick r:id="rId5"/>
              </a:rPr>
              <a:t>zhangxr@bu.edu</a:t>
            </a:r>
            <a:endParaRPr kumimoji="1" lang="en-US" altLang="zh-CN" dirty="0" smtClean="0">
              <a:solidFill>
                <a:schemeClr val="bg1"/>
              </a:solidFill>
            </a:endParaRPr>
          </a:p>
          <a:p>
            <a:r>
              <a:rPr kumimoji="1" lang="en-US" altLang="zh-CN" dirty="0" err="1" smtClean="0">
                <a:solidFill>
                  <a:schemeClr val="bg1"/>
                </a:solidFill>
              </a:rPr>
              <a:t>Jiahao</a:t>
            </a:r>
            <a:r>
              <a:rPr kumimoji="1" lang="en-US" altLang="zh-CN" dirty="0" smtClean="0">
                <a:solidFill>
                  <a:schemeClr val="bg1"/>
                </a:solidFill>
              </a:rPr>
              <a:t> Chen </a:t>
            </a:r>
            <a:r>
              <a:rPr kumimoji="1" lang="en-US" altLang="zh-CN" dirty="0" smtClean="0">
                <a:solidFill>
                  <a:schemeClr val="bg1"/>
                </a:solidFill>
                <a:hlinkClick r:id="rId6"/>
              </a:rPr>
              <a:t>tobychen@bu.edu</a:t>
            </a:r>
            <a:endParaRPr kumimoji="1" lang="en-US" altLang="zh-CN" dirty="0" smtClean="0">
              <a:solidFill>
                <a:schemeClr val="bg1"/>
              </a:solidFill>
            </a:endParaRPr>
          </a:p>
          <a:p>
            <a:r>
              <a:rPr kumimoji="1" lang="en-US" altLang="zh-CN" dirty="0" smtClean="0">
                <a:solidFill>
                  <a:schemeClr val="bg1"/>
                </a:solidFill>
              </a:rPr>
              <a:t>Heming Huang </a:t>
            </a:r>
            <a:r>
              <a:rPr kumimoji="1" lang="en-US" altLang="zh-CN" dirty="0" smtClean="0">
                <a:solidFill>
                  <a:schemeClr val="bg1"/>
                </a:solidFill>
                <a:hlinkClick r:id="rId7"/>
              </a:rPr>
              <a:t>hemingh@bu.edu</a:t>
            </a:r>
          </a:p>
          <a:p>
            <a:r>
              <a:rPr kumimoji="1" lang="en-US" altLang="zh-CN" dirty="0" smtClean="0">
                <a:solidFill>
                  <a:schemeClr val="bg1"/>
                </a:solidFill>
              </a:rPr>
              <a:t>Siyue Wang </a:t>
            </a:r>
            <a:r>
              <a:rPr kumimoji="1" lang="en-US" altLang="zh-CN" dirty="0" smtClean="0">
                <a:solidFill>
                  <a:schemeClr val="bg1"/>
                </a:solidFill>
                <a:hlinkClick r:id="rId8"/>
              </a:rPr>
              <a:t>siyuew@bu.edu</a:t>
            </a:r>
            <a:endParaRPr kumimoji="1" lang="zh-CN" alt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722312" y="4406900"/>
            <a:ext cx="7772400" cy="13620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4000" b="1" i="0" u="none" strike="noStrike" cap="none">
                <a:solidFill>
                  <a:schemeClr val="dk1"/>
                </a:solidFill>
                <a:latin typeface="Arial"/>
                <a:ea typeface="Arial"/>
                <a:cs typeface="Arial"/>
                <a:sym typeface="Arial"/>
              </a:rPr>
              <a:t>THANK YOU</a:t>
            </a:r>
          </a:p>
        </p:txBody>
      </p:sp>
      <p:sp>
        <p:nvSpPr>
          <p:cNvPr id="147" name="Shape 147"/>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10</a:t>
            </a:fld>
            <a:endParaRPr lang="en-US" sz="4400" b="1" i="0" u="none" dirty="0">
              <a:solidFill>
                <a:srgbClr val="D9D9D9"/>
              </a:solidFill>
              <a:latin typeface="Arial"/>
              <a:ea typeface="Arial"/>
              <a:cs typeface="Arial"/>
              <a:sym typeface="Arial"/>
            </a:endParaRPr>
          </a:p>
        </p:txBody>
      </p:sp>
      <p:sp>
        <p:nvSpPr>
          <p:cNvPr id="148" name="Shape 148"/>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a:t>System Diagram</a:t>
            </a:r>
          </a:p>
        </p:txBody>
      </p:sp>
      <p:sp>
        <p:nvSpPr>
          <p:cNvPr id="110" name="Shape 110"/>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2</a:t>
            </a:fld>
            <a:endParaRPr lang="en-US" sz="4400" b="1" i="0" u="none">
              <a:solidFill>
                <a:srgbClr val="D9D9D9"/>
              </a:solidFill>
              <a:latin typeface="Arial"/>
              <a:ea typeface="Arial"/>
              <a:cs typeface="Arial"/>
              <a:sym typeface="Arial"/>
            </a:endParaRPr>
          </a:p>
        </p:txBody>
      </p:sp>
      <p:sp>
        <p:nvSpPr>
          <p:cNvPr id="111" name="Shape 111"/>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4" name="圆角矩形 3"/>
          <p:cNvSpPr/>
          <p:nvPr/>
        </p:nvSpPr>
        <p:spPr>
          <a:xfrm>
            <a:off x="3113588" y="1771894"/>
            <a:ext cx="2916821"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Open Data</a:t>
            </a:r>
            <a:endParaRPr kumimoji="1" lang="zh-CN" altLang="en-US" sz="2800" dirty="0">
              <a:solidFill>
                <a:schemeClr val="tx1"/>
              </a:solidFill>
            </a:endParaRPr>
          </a:p>
        </p:txBody>
      </p:sp>
      <p:cxnSp>
        <p:nvCxnSpPr>
          <p:cNvPr id="8" name="直线箭头连接符 7"/>
          <p:cNvCxnSpPr>
            <a:stCxn id="4" idx="2"/>
          </p:cNvCxnSpPr>
          <p:nvPr/>
        </p:nvCxnSpPr>
        <p:spPr>
          <a:xfrm>
            <a:off x="4571999" y="2419113"/>
            <a:ext cx="1" cy="45141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115513" y="2873419"/>
            <a:ext cx="2916821"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Database</a:t>
            </a:r>
            <a:endParaRPr kumimoji="1" lang="zh-CN" altLang="en-US" sz="2800" dirty="0">
              <a:solidFill>
                <a:schemeClr val="tx1"/>
              </a:solidFill>
            </a:endParaRPr>
          </a:p>
        </p:txBody>
      </p:sp>
      <p:cxnSp>
        <p:nvCxnSpPr>
          <p:cNvPr id="13" name="直线箭头连接符 12"/>
          <p:cNvCxnSpPr/>
          <p:nvPr/>
        </p:nvCxnSpPr>
        <p:spPr>
          <a:xfrm>
            <a:off x="4573924" y="3520638"/>
            <a:ext cx="1" cy="45141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113588" y="3972050"/>
            <a:ext cx="2916821"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Data Analyses</a:t>
            </a:r>
            <a:endParaRPr kumimoji="1" lang="zh-CN" altLang="en-US" sz="2800" dirty="0">
              <a:solidFill>
                <a:schemeClr val="tx1"/>
              </a:solidFill>
            </a:endParaRPr>
          </a:p>
        </p:txBody>
      </p:sp>
      <p:cxnSp>
        <p:nvCxnSpPr>
          <p:cNvPr id="15" name="直线箭头连接符 14"/>
          <p:cNvCxnSpPr/>
          <p:nvPr/>
        </p:nvCxnSpPr>
        <p:spPr>
          <a:xfrm>
            <a:off x="4571999" y="4619269"/>
            <a:ext cx="1" cy="45141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3113588" y="5067304"/>
            <a:ext cx="2916821"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Web Application</a:t>
            </a:r>
            <a:endParaRPr kumimoji="1" lang="zh-CN" altLang="en-US" sz="2800" dirty="0">
              <a:solidFill>
                <a:schemeClr val="tx1"/>
              </a:solidFill>
            </a:endParaRPr>
          </a:p>
        </p:txBody>
      </p:sp>
      <p:sp>
        <p:nvSpPr>
          <p:cNvPr id="19" name="圆角矩形 18"/>
          <p:cNvSpPr/>
          <p:nvPr/>
        </p:nvSpPr>
        <p:spPr>
          <a:xfrm>
            <a:off x="6969407" y="1771893"/>
            <a:ext cx="1977822"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smtClean="0">
                <a:solidFill>
                  <a:schemeClr val="tx1"/>
                </a:solidFill>
              </a:rPr>
              <a:t>NASA</a:t>
            </a:r>
            <a:endParaRPr kumimoji="1" lang="zh-CN" altLang="en-US" sz="2800" dirty="0">
              <a:solidFill>
                <a:schemeClr val="tx1"/>
              </a:solidFill>
            </a:endParaRPr>
          </a:p>
        </p:txBody>
      </p:sp>
      <p:sp>
        <p:nvSpPr>
          <p:cNvPr id="20" name="圆角矩形 19"/>
          <p:cNvSpPr/>
          <p:nvPr/>
        </p:nvSpPr>
        <p:spPr>
          <a:xfrm>
            <a:off x="609600" y="1771893"/>
            <a:ext cx="1682186"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NREL</a:t>
            </a:r>
            <a:endParaRPr kumimoji="1" lang="zh-CN" altLang="en-US" sz="2800" dirty="0">
              <a:solidFill>
                <a:schemeClr val="tx1"/>
              </a:solidFill>
            </a:endParaRPr>
          </a:p>
        </p:txBody>
      </p:sp>
      <p:cxnSp>
        <p:nvCxnSpPr>
          <p:cNvPr id="11" name="直线箭头连接符 10"/>
          <p:cNvCxnSpPr>
            <a:stCxn id="20" idx="3"/>
            <a:endCxn id="4" idx="1"/>
          </p:cNvCxnSpPr>
          <p:nvPr/>
        </p:nvCxnSpPr>
        <p:spPr>
          <a:xfrm>
            <a:off x="2291786" y="2095503"/>
            <a:ext cx="821802"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19" idx="1"/>
            <a:endCxn id="4" idx="3"/>
          </p:cNvCxnSpPr>
          <p:nvPr/>
        </p:nvCxnSpPr>
        <p:spPr>
          <a:xfrm flipH="1">
            <a:off x="6030409" y="2095503"/>
            <a:ext cx="938998"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969407" y="2866589"/>
            <a:ext cx="1977822" cy="76156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smtClean="0">
                <a:solidFill>
                  <a:schemeClr val="tx1"/>
                </a:solidFill>
              </a:rPr>
              <a:t>MongoDB</a:t>
            </a:r>
            <a:endParaRPr kumimoji="1" lang="zh-CN" altLang="en-US" sz="2800" dirty="0">
              <a:solidFill>
                <a:schemeClr val="tx1"/>
              </a:solidFill>
            </a:endParaRPr>
          </a:p>
        </p:txBody>
      </p:sp>
      <p:cxnSp>
        <p:nvCxnSpPr>
          <p:cNvPr id="29" name="直线箭头连接符 28"/>
          <p:cNvCxnSpPr/>
          <p:nvPr/>
        </p:nvCxnSpPr>
        <p:spPr>
          <a:xfrm flipH="1">
            <a:off x="6030409" y="3190199"/>
            <a:ext cx="938998"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6969406" y="3801549"/>
            <a:ext cx="1977823" cy="820614"/>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smtClean="0">
                <a:solidFill>
                  <a:schemeClr val="tx1"/>
                </a:solidFill>
              </a:rPr>
              <a:t>Evaluation </a:t>
            </a:r>
            <a:r>
              <a:rPr kumimoji="1" lang="en-US" altLang="zh-CN" sz="2800" dirty="0" smtClean="0">
                <a:solidFill>
                  <a:schemeClr val="tx1"/>
                </a:solidFill>
              </a:rPr>
              <a:t>System</a:t>
            </a:r>
            <a:endParaRPr kumimoji="1" lang="zh-CN" altLang="en-US" sz="2800" dirty="0">
              <a:solidFill>
                <a:schemeClr val="tx1"/>
              </a:solidFill>
            </a:endParaRPr>
          </a:p>
        </p:txBody>
      </p:sp>
      <p:cxnSp>
        <p:nvCxnSpPr>
          <p:cNvPr id="31" name="直线箭头连接符 30"/>
          <p:cNvCxnSpPr/>
          <p:nvPr/>
        </p:nvCxnSpPr>
        <p:spPr>
          <a:xfrm flipH="1">
            <a:off x="6030409" y="4298553"/>
            <a:ext cx="938998"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6969407" y="4795558"/>
            <a:ext cx="1977823" cy="61134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JavaScript</a:t>
            </a:r>
            <a:endParaRPr kumimoji="1" lang="zh-CN" altLang="en-US" sz="2800" dirty="0">
              <a:solidFill>
                <a:schemeClr val="tx1"/>
              </a:solidFill>
            </a:endParaRPr>
          </a:p>
        </p:txBody>
      </p:sp>
      <p:sp>
        <p:nvSpPr>
          <p:cNvPr id="33" name="圆角矩形 32"/>
          <p:cNvSpPr/>
          <p:nvPr/>
        </p:nvSpPr>
        <p:spPr>
          <a:xfrm>
            <a:off x="609600" y="5066745"/>
            <a:ext cx="1682186"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HTML</a:t>
            </a:r>
            <a:endParaRPr kumimoji="1" lang="zh-CN" altLang="en-US" sz="2800" dirty="0">
              <a:solidFill>
                <a:schemeClr val="tx1"/>
              </a:solidFill>
            </a:endParaRPr>
          </a:p>
        </p:txBody>
      </p:sp>
      <p:cxnSp>
        <p:nvCxnSpPr>
          <p:cNvPr id="34" name="直线箭头连接符 33"/>
          <p:cNvCxnSpPr>
            <a:endCxn id="34" idx="1"/>
          </p:cNvCxnSpPr>
          <p:nvPr/>
        </p:nvCxnSpPr>
        <p:spPr>
          <a:xfrm>
            <a:off x="2291786" y="5390355"/>
            <a:ext cx="821802"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endCxn id="34" idx="3"/>
          </p:cNvCxnSpPr>
          <p:nvPr/>
        </p:nvCxnSpPr>
        <p:spPr>
          <a:xfrm flipH="1">
            <a:off x="6030409" y="5390355"/>
            <a:ext cx="938998"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5" name="圆角矩形 31"/>
          <p:cNvSpPr/>
          <p:nvPr/>
        </p:nvSpPr>
        <p:spPr>
          <a:xfrm>
            <a:off x="6969407" y="5406907"/>
            <a:ext cx="1977823" cy="578244"/>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CSS</a:t>
            </a:r>
            <a:endParaRPr kumimoji="1" lang="zh-CN" altLang="en-US" sz="2800" dirty="0">
              <a:solidFill>
                <a:schemeClr val="tx1"/>
              </a:solidFill>
            </a:endParaRPr>
          </a:p>
        </p:txBody>
      </p:sp>
      <p:sp>
        <p:nvSpPr>
          <p:cNvPr id="27" name="圆角矩形 32"/>
          <p:cNvSpPr/>
          <p:nvPr/>
        </p:nvSpPr>
        <p:spPr>
          <a:xfrm>
            <a:off x="172664" y="2873419"/>
            <a:ext cx="2400292"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smtClean="0">
                <a:solidFill>
                  <a:schemeClr val="tx1"/>
                </a:solidFill>
              </a:rPr>
              <a:t>Visualization</a:t>
            </a:r>
            <a:endParaRPr kumimoji="1" lang="zh-CN" altLang="en-US" sz="2800" dirty="0">
              <a:solidFill>
                <a:schemeClr val="tx1"/>
              </a:solidFill>
            </a:endParaRPr>
          </a:p>
        </p:txBody>
      </p:sp>
      <p:cxnSp>
        <p:nvCxnSpPr>
          <p:cNvPr id="36" name="直线箭头连接符 10"/>
          <p:cNvCxnSpPr>
            <a:stCxn id="12" idx="1"/>
            <a:endCxn id="27" idx="3"/>
          </p:cNvCxnSpPr>
          <p:nvPr/>
        </p:nvCxnSpPr>
        <p:spPr>
          <a:xfrm flipH="1">
            <a:off x="2572956" y="3197029"/>
            <a:ext cx="542557"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a:t>Trello Sprint </a:t>
            </a:r>
            <a:r>
              <a:rPr lang="en-US" dirty="0" smtClean="0"/>
              <a:t>3 </a:t>
            </a:r>
            <a:r>
              <a:rPr lang="en-US" dirty="0"/>
              <a:t>Diagram</a:t>
            </a:r>
          </a:p>
        </p:txBody>
      </p:sp>
      <p:sp>
        <p:nvSpPr>
          <p:cNvPr id="103" name="Shape 103"/>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3</a:t>
            </a:fld>
            <a:endParaRPr lang="en-US" sz="4400" b="1" i="0" u="none">
              <a:solidFill>
                <a:srgbClr val="D9D9D9"/>
              </a:solidFill>
              <a:latin typeface="Arial"/>
              <a:ea typeface="Arial"/>
              <a:cs typeface="Arial"/>
              <a:sym typeface="Arial"/>
            </a:endParaRPr>
          </a:p>
        </p:txBody>
      </p:sp>
      <p:sp>
        <p:nvSpPr>
          <p:cNvPr id="104" name="Shape 104"/>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1447799"/>
            <a:ext cx="7924799" cy="452845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a:t>Accomplishments</a:t>
            </a:r>
          </a:p>
        </p:txBody>
      </p:sp>
      <p:sp>
        <p:nvSpPr>
          <p:cNvPr id="118" name="Shape 118"/>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4</a:t>
            </a:fld>
            <a:endParaRPr lang="en-US" sz="4400" b="1" i="0" u="none">
              <a:solidFill>
                <a:srgbClr val="D9D9D9"/>
              </a:solidFill>
              <a:latin typeface="Arial"/>
              <a:ea typeface="Arial"/>
              <a:cs typeface="Arial"/>
              <a:sym typeface="Arial"/>
            </a:endParaRPr>
          </a:p>
        </p:txBody>
      </p:sp>
      <p:sp>
        <p:nvSpPr>
          <p:cNvPr id="119" name="Shape 119"/>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8" name="Shape 117"/>
          <p:cNvSpPr txBox="1">
            <a:spLocks noGrp="1"/>
          </p:cNvSpPr>
          <p:nvPr>
            <p:ph type="body" idx="1"/>
          </p:nvPr>
        </p:nvSpPr>
        <p:spPr>
          <a:xfrm>
            <a:off x="609600" y="1447799"/>
            <a:ext cx="7764379" cy="3822567"/>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r>
              <a:rPr lang="en-US" dirty="0" smtClean="0"/>
              <a:t>Process our data region by region using python</a:t>
            </a:r>
          </a:p>
          <a:p>
            <a:pPr marL="342900" marR="0" lvl="0" indent="-342900" algn="l" rtl="0">
              <a:lnSpc>
                <a:spcPct val="100000"/>
              </a:lnSpc>
              <a:spcBef>
                <a:spcPts val="480"/>
              </a:spcBef>
              <a:spcAft>
                <a:spcPts val="0"/>
              </a:spcAft>
              <a:buClr>
                <a:srgbClr val="2675B4"/>
              </a:buClr>
              <a:buSzPct val="100000"/>
              <a:buFont typeface="Noto Sans Symbols"/>
              <a:buChar char="▪"/>
            </a:pPr>
            <a:r>
              <a:rPr lang="en-US" dirty="0" smtClean="0"/>
              <a:t>Add time variation to each location</a:t>
            </a:r>
          </a:p>
          <a:p>
            <a:pPr marL="342900" marR="0" lvl="0" indent="-342900" algn="l" rtl="0">
              <a:lnSpc>
                <a:spcPct val="100000"/>
              </a:lnSpc>
              <a:spcBef>
                <a:spcPts val="480"/>
              </a:spcBef>
              <a:spcAft>
                <a:spcPts val="0"/>
              </a:spcAft>
              <a:buClr>
                <a:srgbClr val="2675B4"/>
              </a:buClr>
              <a:buSzPct val="100000"/>
              <a:buFont typeface="Noto Sans Symbols"/>
              <a:buChar char="▪"/>
            </a:pPr>
            <a:r>
              <a:rPr lang="en-US" dirty="0" smtClean="0"/>
              <a:t>Build up MongoDB database</a:t>
            </a:r>
          </a:p>
          <a:p>
            <a:pPr marL="342900" marR="0" lvl="0" indent="-342900" algn="l" rtl="0">
              <a:lnSpc>
                <a:spcPct val="100000"/>
              </a:lnSpc>
              <a:spcBef>
                <a:spcPts val="480"/>
              </a:spcBef>
              <a:spcAft>
                <a:spcPts val="0"/>
              </a:spcAft>
              <a:buClr>
                <a:srgbClr val="2675B4"/>
              </a:buClr>
              <a:buSzPct val="100000"/>
              <a:buFont typeface="Noto Sans Symbols"/>
              <a:buChar char="▪"/>
            </a:pPr>
            <a:r>
              <a:rPr lang="en-US" dirty="0" smtClean="0"/>
              <a:t>Operate and insert large amount of data to MongoDB database using windows script</a:t>
            </a:r>
          </a:p>
          <a:p>
            <a:pPr marL="342900" marR="0" lvl="0" indent="-342900" algn="l" rtl="0">
              <a:lnSpc>
                <a:spcPct val="100000"/>
              </a:lnSpc>
              <a:spcBef>
                <a:spcPts val="480"/>
              </a:spcBef>
              <a:spcAft>
                <a:spcPts val="0"/>
              </a:spcAft>
              <a:buClr>
                <a:srgbClr val="2675B4"/>
              </a:buClr>
              <a:buSzPct val="100000"/>
              <a:buFont typeface="Noto Sans Symbols"/>
              <a:buChar char="▪"/>
            </a:pPr>
            <a:r>
              <a:rPr lang="en-US" dirty="0" smtClean="0"/>
              <a:t>Connecting MongoDB database to </a:t>
            </a:r>
            <a:r>
              <a:rPr lang="en-US" dirty="0" err="1" smtClean="0"/>
              <a:t>RoboMongo</a:t>
            </a:r>
            <a:r>
              <a:rPr lang="en-US" dirty="0" smtClean="0"/>
              <a:t> in order to view data in a more straightforward way</a:t>
            </a:r>
          </a:p>
          <a:p>
            <a:pPr marL="342900" marR="0" lvl="0" indent="-342900" algn="l" rtl="0">
              <a:lnSpc>
                <a:spcPct val="100000"/>
              </a:lnSpc>
              <a:spcBef>
                <a:spcPts val="480"/>
              </a:spcBef>
              <a:spcAft>
                <a:spcPts val="0"/>
              </a:spcAft>
              <a:buClr>
                <a:srgbClr val="2675B4"/>
              </a:buClr>
              <a:buSzPct val="100000"/>
              <a:buFont typeface="Noto Sans Symbols"/>
              <a:buChar char="▪"/>
            </a:pPr>
            <a:r>
              <a:rPr lang="en-US" dirty="0" smtClean="0"/>
              <a:t>Data visualization</a:t>
            </a:r>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smtClean="0"/>
              <a:t>Visualization</a:t>
            </a:r>
            <a:endParaRPr lang="en-US" dirty="0"/>
          </a:p>
        </p:txBody>
      </p:sp>
      <p:sp>
        <p:nvSpPr>
          <p:cNvPr id="133" name="Shape 133"/>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5</a:t>
            </a:fld>
            <a:endParaRPr lang="en-US" sz="4400" b="1" i="0" u="none">
              <a:solidFill>
                <a:srgbClr val="D9D9D9"/>
              </a:solidFill>
              <a:latin typeface="Arial"/>
              <a:ea typeface="Arial"/>
              <a:cs typeface="Arial"/>
              <a:sym typeface="Arial"/>
            </a:endParaRPr>
          </a:p>
        </p:txBody>
      </p:sp>
      <p:sp>
        <p:nvSpPr>
          <p:cNvPr id="134" name="Shape 134"/>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a:t>DEMO</a:t>
            </a:r>
          </a:p>
        </p:txBody>
      </p:sp>
      <p:sp>
        <p:nvSpPr>
          <p:cNvPr id="133" name="Shape 133"/>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6</a:t>
            </a:fld>
            <a:endParaRPr lang="en-US" sz="4400" b="1" i="0" u="none">
              <a:solidFill>
                <a:srgbClr val="D9D9D9"/>
              </a:solidFill>
              <a:latin typeface="Arial"/>
              <a:ea typeface="Arial"/>
              <a:cs typeface="Arial"/>
              <a:sym typeface="Arial"/>
            </a:endParaRPr>
          </a:p>
        </p:txBody>
      </p:sp>
      <p:sp>
        <p:nvSpPr>
          <p:cNvPr id="134" name="Shape 134"/>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Tree>
    <p:extLst>
      <p:ext uri="{BB962C8B-B14F-4D97-AF65-F5344CB8AC3E}">
        <p14:creationId xmlns:p14="http://schemas.microsoft.com/office/powerpoint/2010/main" val="1334982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a:t>DEMO</a:t>
            </a:r>
          </a:p>
        </p:txBody>
      </p:sp>
      <p:sp>
        <p:nvSpPr>
          <p:cNvPr id="133" name="Shape 133"/>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7</a:t>
            </a:fld>
            <a:endParaRPr lang="en-US" sz="4400" b="1" i="0" u="none">
              <a:solidFill>
                <a:srgbClr val="D9D9D9"/>
              </a:solidFill>
              <a:latin typeface="Arial"/>
              <a:ea typeface="Arial"/>
              <a:cs typeface="Arial"/>
              <a:sym typeface="Arial"/>
            </a:endParaRPr>
          </a:p>
        </p:txBody>
      </p:sp>
      <p:sp>
        <p:nvSpPr>
          <p:cNvPr id="134" name="Shape 134"/>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2" name="Rectangle 1"/>
          <p:cNvSpPr/>
          <p:nvPr/>
        </p:nvSpPr>
        <p:spPr>
          <a:xfrm>
            <a:off x="2784983" y="2796578"/>
            <a:ext cx="4499220" cy="307777"/>
          </a:xfrm>
          <a:prstGeom prst="rect">
            <a:avLst/>
          </a:prstGeom>
        </p:spPr>
        <p:txBody>
          <a:bodyPr wrap="square">
            <a:spAutoFit/>
          </a:bodyPr>
          <a:lstStyle/>
          <a:p>
            <a:r>
              <a:rPr lang="en-US"/>
              <a:t>https://</a:t>
            </a:r>
            <a:r>
              <a:rPr lang="en-US">
                <a:hlinkClick r:id="rId3"/>
              </a:rPr>
              <a:t>d3e7otyrj2qhlb.cloudfront.net</a:t>
            </a:r>
            <a:r>
              <a:rPr lang="en-US"/>
              <a:t>/</a:t>
            </a:r>
          </a:p>
        </p:txBody>
      </p:sp>
    </p:spTree>
    <p:extLst>
      <p:ext uri="{BB962C8B-B14F-4D97-AF65-F5344CB8AC3E}">
        <p14:creationId xmlns:p14="http://schemas.microsoft.com/office/powerpoint/2010/main" val="182781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a:t>Challenges </a:t>
            </a:r>
          </a:p>
        </p:txBody>
      </p:sp>
      <p:sp>
        <p:nvSpPr>
          <p:cNvPr id="125" name="Shape 125"/>
          <p:cNvSpPr txBox="1">
            <a:spLocks noGrp="1"/>
          </p:cNvSpPr>
          <p:nvPr>
            <p:ph type="body" idx="1"/>
          </p:nvPr>
        </p:nvSpPr>
        <p:spPr>
          <a:xfrm>
            <a:off x="609599" y="1525507"/>
            <a:ext cx="7924799"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2675B4"/>
              </a:buClr>
              <a:buSzPct val="100000"/>
              <a:buFont typeface="Noto Sans Symbols"/>
              <a:buChar char="▪"/>
            </a:pPr>
            <a:r>
              <a:rPr lang="en-US" dirty="0" smtClean="0"/>
              <a:t>Things that we are not yet accomplished?</a:t>
            </a:r>
            <a:endParaRPr lang="en-US" dirty="0"/>
          </a:p>
        </p:txBody>
      </p:sp>
      <p:sp>
        <p:nvSpPr>
          <p:cNvPr id="126" name="Shape 126"/>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8</a:t>
            </a:fld>
            <a:endParaRPr lang="en-US" sz="4400" b="1" i="0" u="none">
              <a:solidFill>
                <a:srgbClr val="D9D9D9"/>
              </a:solidFill>
              <a:latin typeface="Arial"/>
              <a:ea typeface="Arial"/>
              <a:cs typeface="Arial"/>
              <a:sym typeface="Arial"/>
            </a:endParaRPr>
          </a:p>
        </p:txBody>
      </p:sp>
      <p:sp>
        <p:nvSpPr>
          <p:cNvPr id="127" name="Shape 127"/>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2" name="文本框 1"/>
          <p:cNvSpPr txBox="1"/>
          <p:nvPr/>
        </p:nvSpPr>
        <p:spPr>
          <a:xfrm>
            <a:off x="450215" y="1792795"/>
            <a:ext cx="8461310" cy="6740307"/>
          </a:xfrm>
          <a:prstGeom prst="rect">
            <a:avLst/>
          </a:prstGeom>
          <a:noFill/>
        </p:spPr>
        <p:txBody>
          <a:bodyPr wrap="square" rtlCol="0">
            <a:spAutoFit/>
          </a:bodyPr>
          <a:lstStyle/>
          <a:p>
            <a:pPr marL="342900" indent="-342900">
              <a:buAutoNum type="arabicParenR"/>
            </a:pPr>
            <a:endParaRPr kumimoji="1" lang="en-US" altLang="zh-CN" sz="2400" dirty="0" smtClean="0"/>
          </a:p>
          <a:p>
            <a:pPr marL="342900" indent="-342900">
              <a:buAutoNum type="arabicParenR"/>
            </a:pPr>
            <a:r>
              <a:rPr kumimoji="1" lang="en-US" altLang="zh-CN" sz="2400" dirty="0"/>
              <a:t>C</a:t>
            </a:r>
            <a:r>
              <a:rPr kumimoji="1" lang="en-US" altLang="zh-CN" sz="2400" dirty="0" smtClean="0"/>
              <a:t>onnecting our database with our Visualization Tools </a:t>
            </a:r>
          </a:p>
          <a:p>
            <a:pPr marL="342900" indent="-342900">
              <a:buAutoNum type="arabicParenR"/>
            </a:pPr>
            <a:endParaRPr kumimoji="1" lang="en-US" altLang="zh-CN" sz="2400" dirty="0" smtClean="0"/>
          </a:p>
          <a:p>
            <a:pPr marL="342900" indent="-342900">
              <a:buAutoNum type="arabicParenR"/>
            </a:pPr>
            <a:r>
              <a:rPr kumimoji="1" lang="en-US" altLang="zh-CN" sz="2400" dirty="0" smtClean="0"/>
              <a:t>Figure out better ways to evaluate the data that been used. </a:t>
            </a:r>
          </a:p>
          <a:p>
            <a:pPr marL="342900" indent="-342900">
              <a:buAutoNum type="arabicParenR"/>
            </a:pPr>
            <a:endParaRPr kumimoji="1" lang="en-US" altLang="zh-CN" sz="2400" dirty="0" smtClean="0"/>
          </a:p>
          <a:p>
            <a:pPr marL="342900" indent="-342900">
              <a:buAutoNum type="arabicParenR"/>
            </a:pPr>
            <a:r>
              <a:rPr kumimoji="1" lang="en-US" altLang="zh-CN" sz="2400" dirty="0" smtClean="0"/>
              <a:t>Connect our database to web application.</a:t>
            </a:r>
          </a:p>
          <a:p>
            <a:pPr marL="342900" indent="-342900">
              <a:buAutoNum type="arabicParenR"/>
            </a:pPr>
            <a:endParaRPr kumimoji="1" lang="en-US" altLang="zh-CN" sz="2400" dirty="0"/>
          </a:p>
          <a:p>
            <a:pPr marL="342900" indent="-342900">
              <a:buAutoNum type="arabicParenR"/>
            </a:pPr>
            <a:r>
              <a:rPr kumimoji="1" lang="en-US" altLang="zh-CN" sz="2400" dirty="0" smtClean="0"/>
              <a:t>How to display our data in a more direct way through time variation</a:t>
            </a:r>
          </a:p>
          <a:p>
            <a:pPr marL="342900" indent="-342900">
              <a:buAutoNum type="arabicParenR"/>
            </a:pPr>
            <a:endParaRPr kumimoji="1" lang="en-US" altLang="zh-CN" sz="2400" dirty="0"/>
          </a:p>
          <a:p>
            <a:pPr marL="342900" indent="-342900">
              <a:buAutoNum type="arabicParenR"/>
            </a:pPr>
            <a:endParaRPr kumimoji="1" lang="en-US" altLang="zh-CN" sz="2400" dirty="0" smtClean="0"/>
          </a:p>
          <a:p>
            <a:pPr marL="342900" indent="-342900">
              <a:buAutoNum type="arabicParenR"/>
            </a:pPr>
            <a:endParaRPr kumimoji="1" lang="en-US" altLang="zh-CN" sz="2400" dirty="0"/>
          </a:p>
          <a:p>
            <a:pPr marL="342900" indent="-342900">
              <a:buAutoNum type="arabicParenR"/>
            </a:pPr>
            <a:endParaRPr kumimoji="1" lang="en-US" altLang="zh-CN" sz="2400" dirty="0" smtClean="0"/>
          </a:p>
          <a:p>
            <a:pPr marL="342900" indent="-342900">
              <a:buAutoNum type="arabicParenR"/>
            </a:pPr>
            <a:endParaRPr kumimoji="1" lang="en-US" altLang="zh-CN" sz="2400" dirty="0" smtClean="0"/>
          </a:p>
          <a:p>
            <a:pPr marL="342900" indent="-342900">
              <a:buAutoNum type="arabicParenR"/>
            </a:pPr>
            <a:endParaRPr kumimoji="1" lang="en-US" altLang="zh-CN" sz="2400" dirty="0" smtClean="0"/>
          </a:p>
          <a:p>
            <a:pPr marL="342900" indent="-342900">
              <a:buAutoNum type="arabicParenR"/>
            </a:pPr>
            <a:endParaRPr kumimoji="1" lang="en-US" altLang="zh-CN" sz="2400" dirty="0" smtClean="0"/>
          </a:p>
          <a:p>
            <a:pPr marL="342900" indent="-342900">
              <a:buAutoNum type="arabicParenR"/>
            </a:pPr>
            <a:endParaRPr kumimoji="1" lang="en-US" altLang="zh-CN" sz="2400" dirty="0" smtClean="0"/>
          </a:p>
          <a:p>
            <a:pPr marL="342900" indent="-342900">
              <a:buAutoNum type="arabicParenR"/>
            </a:pPr>
            <a:endParaRPr kumimoji="1"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609600" y="762000"/>
            <a:ext cx="7924800" cy="685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mtClean="0"/>
              <a:t>Sprint 4  </a:t>
            </a:r>
            <a:r>
              <a:rPr lang="en-US" dirty="0"/>
              <a:t>Plan</a:t>
            </a:r>
          </a:p>
        </p:txBody>
      </p:sp>
      <p:sp>
        <p:nvSpPr>
          <p:cNvPr id="140" name="Shape 140"/>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9</a:t>
            </a:fld>
            <a:endParaRPr lang="en-US" sz="4400" b="1" i="0" u="none">
              <a:solidFill>
                <a:srgbClr val="D9D9D9"/>
              </a:solidFill>
              <a:latin typeface="Arial"/>
              <a:ea typeface="Arial"/>
              <a:cs typeface="Arial"/>
              <a:sym typeface="Arial"/>
            </a:endParaRPr>
          </a:p>
        </p:txBody>
      </p:sp>
      <p:sp>
        <p:nvSpPr>
          <p:cNvPr id="141" name="Shape 141"/>
          <p:cNvSpPr txBox="1"/>
          <p:nvPr/>
        </p:nvSpPr>
        <p:spPr>
          <a:xfrm>
            <a:off x="6629400" y="0"/>
            <a:ext cx="1905000" cy="3048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761446"/>
            <a:ext cx="7997125" cy="366296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TotalTime>
  <Words>533</Words>
  <Application>Microsoft Macintosh PowerPoint</Application>
  <PresentationFormat>On-screen Show (4:3)</PresentationFormat>
  <Paragraphs>82</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Noto Sans Symbols</vt:lpstr>
      <vt:lpstr>Times New Roman</vt:lpstr>
      <vt:lpstr>宋体</vt:lpstr>
      <vt:lpstr>Arial</vt:lpstr>
      <vt:lpstr>1_Blank Presentation</vt:lpstr>
      <vt:lpstr>Blank Presentation</vt:lpstr>
      <vt:lpstr>Fun with solar</vt:lpstr>
      <vt:lpstr>System Diagram</vt:lpstr>
      <vt:lpstr>Trello Sprint 3 Diagram</vt:lpstr>
      <vt:lpstr>Accomplishments</vt:lpstr>
      <vt:lpstr>Visualization</vt:lpstr>
      <vt:lpstr>DEMO</vt:lpstr>
      <vt:lpstr>DEMO</vt:lpstr>
      <vt:lpstr>Challenges </vt:lpstr>
      <vt:lpstr>Sprint 4  Plan</vt:lpstr>
      <vt:lpstr>THANK YOU</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c:title>
  <cp:lastModifiedBy>Wang, Siyue</cp:lastModifiedBy>
  <cp:revision>71</cp:revision>
  <dcterms:modified xsi:type="dcterms:W3CDTF">2016-11-30T01:48:11Z</dcterms:modified>
</cp:coreProperties>
</file>