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56" r:id="rId3"/>
    <p:sldId id="258" r:id="rId4"/>
    <p:sldId id="257" r:id="rId5"/>
    <p:sldId id="270" r:id="rId6"/>
    <p:sldId id="259" r:id="rId7"/>
    <p:sldId id="271" r:id="rId8"/>
    <p:sldId id="261" r:id="rId9"/>
    <p:sldId id="269" r:id="rId10"/>
    <p:sldId id="272" r:id="rId11"/>
    <p:sldId id="260" r:id="rId12"/>
    <p:sldId id="262" r:id="rId13"/>
    <p:sldId id="26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82"/>
    <p:restoredTop sz="73353"/>
  </p:normalViewPr>
  <p:slideViewPr>
    <p:cSldViewPr snapToGrid="0" snapToObjects="1">
      <p:cViewPr>
        <p:scale>
          <a:sx n="234" d="100"/>
          <a:sy n="234" d="100"/>
        </p:scale>
        <p:origin x="-2824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8899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my name is</a:t>
            </a:r>
            <a:r>
              <a:rPr lang="en-US" altLang="zh-CN" sz="1800" b="0" i="0" u="none" strike="noStrike" kern="1200" cap="none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Siyue Wang</a:t>
            </a: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they are my teammates, </a:t>
            </a:r>
            <a:r>
              <a:rPr lang="en-US" altLang="zh-CN" sz="1800" b="0" i="0" u="none" strike="noStrike" kern="1200" cap="none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Jiahao</a:t>
            </a:r>
            <a:r>
              <a:rPr lang="en-US" altLang="zh-CN" sz="1800" b="0" i="0" u="none" strike="noStrike" kern="1200" cap="none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Chen, </a:t>
            </a: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Xinran Zhang, Heming Huang. Our team name is Fun with NASA.</a:t>
            </a:r>
          </a:p>
          <a:p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first have a basic review of our project.</a:t>
            </a:r>
            <a:r>
              <a:rPr lang="en-US" altLang="zh-CN" sz="1800" b="0" i="0" u="none" strike="noStrike" kern="1200" cap="none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project is using NASA open data and data provided by NREL which is </a:t>
            </a: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Renewable Energy Laboratory.</a:t>
            </a:r>
            <a:r>
              <a:rPr lang="en-US" altLang="zh-CN" sz="1800" b="0" i="0" u="none" strike="noStrike" kern="1200" cap="none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by analyze those data, we provide our evaluation for our users whether </a:t>
            </a: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place is suitable for building solar power plants or not.</a:t>
            </a:r>
            <a:endParaRPr lang="zh-CN" altLang="zh-CN" sz="18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8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95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6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18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1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7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zh-CN" altLang="zh-CN" sz="1800" b="0" i="0" u="none" strike="noStrike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34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75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15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38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3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71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5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byvessalius/nasaopendataProject" TargetMode="External"/><Relationship Id="rId4" Type="http://schemas.openxmlformats.org/officeDocument/2006/relationships/hyperlink" Target="https://trello.com/b/0PP00J8r/ec601-nasa-project" TargetMode="External"/><Relationship Id="rId5" Type="http://schemas.openxmlformats.org/officeDocument/2006/relationships/hyperlink" Target="mailto:zhangxr@bu.edu" TargetMode="External"/><Relationship Id="rId6" Type="http://schemas.openxmlformats.org/officeDocument/2006/relationships/hyperlink" Target="mailto:tobychen@bu.edu" TargetMode="External"/><Relationship Id="rId7" Type="http://schemas.openxmlformats.org/officeDocument/2006/relationships/hyperlink" Target="mailto:hemingh@bu.edu" TargetMode="External"/><Relationship Id="rId8" Type="http://schemas.openxmlformats.org/officeDocument/2006/relationships/hyperlink" Target="mailto:siyuew@b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el.gov/renewable_resources/" TargetMode="External"/><Relationship Id="rId4" Type="http://schemas.openxmlformats.org/officeDocument/2006/relationships/hyperlink" Target="http://www.earthobservatory.nasa.gov/Features/SORCE/" TargetMode="External"/><Relationship Id="rId5" Type="http://schemas.openxmlformats.org/officeDocument/2006/relationships/hyperlink" Target="https://docs.mongodb.com/v3.2/tutorial/" TargetMode="External"/><Relationship Id="rId6" Type="http://schemas.openxmlformats.org/officeDocument/2006/relationships/hyperlink" Target="https://developers.google.com/maps/documentation/javascript" TargetMode="External"/><Relationship Id="rId7" Type="http://schemas.openxmlformats.org/officeDocument/2006/relationships/hyperlink" Target="https://developers.google.com/maps/documentation/streetview/" TargetMode="External"/><Relationship Id="rId8" Type="http://schemas.openxmlformats.org/officeDocument/2006/relationships/hyperlink" Target="https://onlinehelp.tableau.com/current/api/js_api/en-us/JavaScriptAPI/js_api.htm" TargetMode="External"/><Relationship Id="rId9" Type="http://schemas.openxmlformats.org/officeDocument/2006/relationships/hyperlink" Target="http://www.tableau.com/learn/tutorials/on-demand/getting-star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5463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zh-CN" sz="4400" b="1" i="0" u="none" strike="noStrike" cap="none" dirty="0" smtClean="0">
                <a:solidFill>
                  <a:schemeClr val="lt1"/>
                </a:solidFill>
                <a:latin typeface="+mn-lt"/>
                <a:ea typeface="Courier New" charset="0"/>
                <a:cs typeface="Courier New" charset="0"/>
                <a:sym typeface="Arial"/>
              </a:rPr>
              <a:t>Fun with solar</a:t>
            </a:r>
            <a:endParaRPr lang="en-US" sz="4400" b="1" i="0" u="none" strike="noStrike" cap="none" dirty="0">
              <a:solidFill>
                <a:schemeClr val="lt1"/>
              </a:solidFill>
              <a:latin typeface="+mn-lt"/>
              <a:ea typeface="Courier New" charset="0"/>
              <a:cs typeface="Courier New" charset="0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56259" y="3420319"/>
            <a:ext cx="8831482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://github.com/tobyvessalius/nasaopendataProject</a:t>
            </a:r>
            <a:endParaRPr lang="en-US" dirty="0"/>
          </a:p>
          <a:p>
            <a:pPr lvl="0">
              <a:buSzPct val="25000"/>
            </a:pPr>
            <a:r>
              <a:rPr lang="en-US" dirty="0"/>
              <a:t>Trello: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trello.com</a:t>
            </a:r>
            <a:r>
              <a:rPr lang="en-US" dirty="0">
                <a:hlinkClick r:id="rId4"/>
              </a:rPr>
              <a:t>/b/0PP00J8r/ec601-nasa-project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33065" y="5903893"/>
            <a:ext cx="287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Xinran Zhang </a:t>
            </a:r>
            <a:r>
              <a:rPr kumimoji="1" lang="en-US" altLang="zh-CN" dirty="0" smtClean="0">
                <a:solidFill>
                  <a:schemeClr val="bg1"/>
                </a:solidFill>
                <a:hlinkClick r:id="rId5"/>
              </a:rPr>
              <a:t>zhangxr@bu.edu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Jiahao</a:t>
            </a:r>
            <a:r>
              <a:rPr kumimoji="1" lang="en-US" altLang="zh-CN" dirty="0" smtClean="0">
                <a:solidFill>
                  <a:schemeClr val="bg1"/>
                </a:solidFill>
              </a:rPr>
              <a:t> Chen </a:t>
            </a:r>
            <a:r>
              <a:rPr kumimoji="1" lang="en-US" altLang="zh-CN" dirty="0" smtClean="0">
                <a:solidFill>
                  <a:schemeClr val="bg1"/>
                </a:solidFill>
                <a:hlinkClick r:id="rId6"/>
              </a:rPr>
              <a:t>tobychen@bu.edu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Heming Huang </a:t>
            </a:r>
            <a:r>
              <a:rPr kumimoji="1" lang="en-US" altLang="zh-CN" dirty="0" smtClean="0">
                <a:solidFill>
                  <a:schemeClr val="bg1"/>
                </a:solidFill>
                <a:hlinkClick r:id="rId7"/>
              </a:rPr>
              <a:t>hemingh@bu.edu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Siyue Wang </a:t>
            </a:r>
            <a:r>
              <a:rPr kumimoji="1" lang="en-US" altLang="zh-CN" dirty="0" smtClean="0">
                <a:solidFill>
                  <a:schemeClr val="bg1"/>
                </a:solidFill>
                <a:hlinkClick r:id="rId8"/>
              </a:rPr>
              <a:t>siyuew@bu.edu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Perspective Optimization</a:t>
            </a:r>
            <a:endParaRPr lang="en-US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02721" y="2017712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altLang="zh-CN" dirty="0" smtClean="0"/>
              <a:t>Put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consumers.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altLang="zh-CN" dirty="0" smtClean="0"/>
              <a:t>Evaluation parts can be improved</a:t>
            </a:r>
            <a:r>
              <a:rPr lang="is-IS" altLang="zh-CN" dirty="0" smtClean="0"/>
              <a:t>……</a:t>
            </a:r>
            <a:endParaRPr lang="en-US" altLang="zh-CN" dirty="0" smtClean="0"/>
          </a:p>
        </p:txBody>
      </p:sp>
      <p:sp>
        <p:nvSpPr>
          <p:cNvPr id="126" name="Shape 126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62672" y="625527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  <a:endParaRPr lang="en-US" dirty="0"/>
          </a:p>
        </p:txBody>
      </p:sp>
      <p:sp>
        <p:nvSpPr>
          <p:cNvPr id="140" name="Shape 14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" name="Shape 117"/>
          <p:cNvSpPr txBox="1">
            <a:spLocks noGrp="1"/>
          </p:cNvSpPr>
          <p:nvPr>
            <p:ph type="body" idx="1"/>
          </p:nvPr>
        </p:nvSpPr>
        <p:spPr>
          <a:xfrm>
            <a:off x="362672" y="1311327"/>
            <a:ext cx="8021307" cy="38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lvl="0" indent="-342900"/>
            <a:r>
              <a:rPr lang="en-US" altLang="zh-CN" dirty="0" smtClean="0"/>
              <a:t>NREL:</a:t>
            </a:r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sz="2000" dirty="0">
                <a:hlinkClick r:id="rId3"/>
              </a:rPr>
              <a:t>http://www.nrel.gov/renewable_resources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lvl="0" indent="-342900"/>
            <a:r>
              <a:rPr lang="en-US" altLang="zh-CN" dirty="0"/>
              <a:t>NASA: </a:t>
            </a:r>
            <a:r>
              <a:rPr lang="en-US" altLang="zh-CN" sz="2000" dirty="0">
                <a:hlinkClick r:id="rId4"/>
              </a:rPr>
              <a:t>http://www.earthobservatory.nasa.gov/Features/SORCE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dirty="0"/>
          </a:p>
          <a:p>
            <a:pPr lvl="0" indent="-342900"/>
            <a:r>
              <a:rPr lang="en-US" altLang="zh-CN" dirty="0" err="1" smtClean="0"/>
              <a:t>Mongodb</a:t>
            </a:r>
            <a:r>
              <a:rPr lang="en-US" altLang="zh-CN" dirty="0"/>
              <a:t> </a:t>
            </a:r>
            <a:r>
              <a:rPr lang="en-US" altLang="zh-CN" dirty="0" smtClean="0"/>
              <a:t>Tutorial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sz="2000" dirty="0" smtClean="0">
                <a:hlinkClick r:id="rId5"/>
              </a:rPr>
              <a:t>https</a:t>
            </a:r>
            <a:r>
              <a:rPr lang="en-US" altLang="zh-CN" sz="2000" dirty="0">
                <a:hlinkClick r:id="rId5"/>
              </a:rPr>
              <a:t>://docs.mongodb.com/v3.2/tutorial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/>
          </a:p>
          <a:p>
            <a:pPr lvl="0" indent="-342900"/>
            <a:r>
              <a:rPr lang="en-US" altLang="zh-CN" dirty="0" smtClean="0"/>
              <a:t>APIs: </a:t>
            </a:r>
          </a:p>
          <a:p>
            <a:pPr lvl="0" indent="-342900"/>
            <a:r>
              <a:rPr lang="en-US" altLang="zh-CN" sz="1800" dirty="0" smtClean="0">
                <a:hlinkClick r:id="rId6"/>
              </a:rPr>
              <a:t>https</a:t>
            </a:r>
            <a:r>
              <a:rPr lang="en-US" altLang="zh-CN" sz="1800" dirty="0">
                <a:hlinkClick r:id="rId6"/>
              </a:rPr>
              <a:t>://</a:t>
            </a:r>
            <a:r>
              <a:rPr lang="en-US" altLang="zh-CN" sz="1800" dirty="0" smtClean="0">
                <a:hlinkClick r:id="rId6"/>
              </a:rPr>
              <a:t>developers.google.com/maps/documentation/javascript</a:t>
            </a:r>
            <a:r>
              <a:rPr lang="en-US" altLang="zh-CN" sz="1800" dirty="0" smtClean="0"/>
              <a:t>   </a:t>
            </a:r>
            <a:r>
              <a:rPr lang="en-US" altLang="zh-CN" sz="1800" dirty="0" smtClean="0">
                <a:hlinkClick r:id="rId7"/>
              </a:rPr>
              <a:t>https</a:t>
            </a:r>
            <a:r>
              <a:rPr lang="en-US" altLang="zh-CN" sz="1800" dirty="0">
                <a:hlinkClick r:id="rId7"/>
              </a:rPr>
              <a:t>://developers.google.com/maps/documentation/streetview</a:t>
            </a:r>
            <a:r>
              <a:rPr lang="en-US" altLang="zh-CN" sz="1800" dirty="0" smtClean="0">
                <a:hlinkClick r:id="rId7"/>
              </a:rPr>
              <a:t>/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</a:t>
            </a:r>
            <a:r>
              <a:rPr lang="en-US" altLang="zh-CN" sz="1800" dirty="0" smtClean="0">
                <a:hlinkClick r:id="rId8"/>
              </a:rPr>
              <a:t>https</a:t>
            </a:r>
            <a:r>
              <a:rPr lang="en-US" altLang="zh-CN" sz="1800" dirty="0">
                <a:hlinkClick r:id="rId8"/>
              </a:rPr>
              <a:t>://</a:t>
            </a:r>
            <a:r>
              <a:rPr lang="en-US" altLang="zh-CN" sz="1800" dirty="0" smtClean="0">
                <a:hlinkClick r:id="rId8"/>
              </a:rPr>
              <a:t>onlinehelp.tableau.com/current/api/js_api/en-us/JavaScriptAPI/js_api.htm</a:t>
            </a:r>
            <a:endParaRPr lang="en-US" altLang="zh-CN" sz="1800" dirty="0"/>
          </a:p>
          <a:p>
            <a:pPr lvl="0" indent="-342900"/>
            <a:r>
              <a:rPr lang="en-US" altLang="zh-CN" dirty="0" smtClean="0"/>
              <a:t>Tableau </a:t>
            </a:r>
            <a:r>
              <a:rPr lang="en-US" altLang="zh-CN" dirty="0"/>
              <a:t>Tutorial: </a:t>
            </a:r>
          </a:p>
          <a:p>
            <a:pPr lvl="0" indent="-342900"/>
            <a:r>
              <a:rPr lang="en-US" altLang="zh-CN" sz="2000" dirty="0" smtClean="0">
                <a:hlinkClick r:id="rId9"/>
              </a:rPr>
              <a:t>http</a:t>
            </a:r>
            <a:r>
              <a:rPr lang="en-US" altLang="zh-CN" sz="2000" dirty="0">
                <a:hlinkClick r:id="rId9"/>
              </a:rPr>
              <a:t>://</a:t>
            </a:r>
            <a:r>
              <a:rPr lang="en-US" altLang="zh-CN" sz="2000" dirty="0" smtClean="0">
                <a:hlinkClick r:id="rId9"/>
              </a:rPr>
              <a:t>www.tableau.com/learn/tutorials/on-demand/getting-started</a:t>
            </a:r>
            <a:endParaRPr lang="en-US" altLang="zh-CN" sz="2000" dirty="0" smtClean="0"/>
          </a:p>
          <a:p>
            <a:pPr lvl="0" indent="-342900"/>
            <a:endParaRPr lang="en-US" altLang="zh-CN" sz="2000" dirty="0"/>
          </a:p>
          <a:p>
            <a:pPr lvl="0" indent="-342900"/>
            <a:endParaRPr lang="en-US" sz="2000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15487" y="26731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833762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Web 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1" name="矩形 40"/>
          <p:cNvSpPr/>
          <p:nvPr/>
        </p:nvSpPr>
        <p:spPr>
          <a:xfrm>
            <a:off x="182089" y="4948430"/>
            <a:ext cx="22281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https://www.solarcostguide.com/guides/wp-content/uploads/2015/06/Solar-Panel-Installer-1024x682.jpg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2837726" cy="218049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92" y="1904998"/>
            <a:ext cx="2988850" cy="2149661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451270" y="4948430"/>
            <a:ext cx="334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http://blog.hackerrank.com/wp-content/uploads/2015/10/government.jpg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08" y="1904999"/>
            <a:ext cx="3111823" cy="2149661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310304" y="4948430"/>
            <a:ext cx="2671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http://bramptondentalarts.com/wp-content/uploads/2013/08/FAMILY1.jpg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0" y="1496785"/>
            <a:ext cx="7554484" cy="45554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H="1">
            <a:off x="4527029" y="3043003"/>
            <a:ext cx="148027" cy="3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>
            <a:off x="4594171" y="2985272"/>
            <a:ext cx="0" cy="42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833762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Application System Diagram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3588" y="1771894"/>
            <a:ext cx="2916821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Open Data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4" idx="2"/>
          </p:cNvCxnSpPr>
          <p:nvPr/>
        </p:nvCxnSpPr>
        <p:spPr>
          <a:xfrm>
            <a:off x="4571999" y="2419113"/>
            <a:ext cx="1" cy="45141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115513" y="2873419"/>
            <a:ext cx="2916821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Database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573924" y="3520638"/>
            <a:ext cx="1" cy="45141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-7718" y="2862645"/>
            <a:ext cx="2916821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Data Analyses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4571999" y="4619269"/>
            <a:ext cx="1" cy="45141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113588" y="5067304"/>
            <a:ext cx="2916821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Web Application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969407" y="1771893"/>
            <a:ext cx="1977822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NASA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9600" y="1771893"/>
            <a:ext cx="1682186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NREL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>
            <a:stCxn id="20" idx="3"/>
            <a:endCxn id="4" idx="1"/>
          </p:cNvCxnSpPr>
          <p:nvPr/>
        </p:nvCxnSpPr>
        <p:spPr>
          <a:xfrm>
            <a:off x="2291786" y="2095503"/>
            <a:ext cx="821802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9" idx="1"/>
            <a:endCxn id="4" idx="3"/>
          </p:cNvCxnSpPr>
          <p:nvPr/>
        </p:nvCxnSpPr>
        <p:spPr>
          <a:xfrm flipH="1">
            <a:off x="6030409" y="2095503"/>
            <a:ext cx="938998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969407" y="2866589"/>
            <a:ext cx="1977822" cy="76156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MongoDB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6030409" y="3190199"/>
            <a:ext cx="938998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05119" y="3866698"/>
            <a:ext cx="1977823" cy="82061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>
                <a:solidFill>
                  <a:schemeClr val="tx1"/>
                </a:solidFill>
              </a:rPr>
              <a:t>Evaluation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System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969407" y="4795558"/>
            <a:ext cx="1977823" cy="61134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JavaScript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09600" y="5066745"/>
            <a:ext cx="1682186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HTML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>
            <a:endCxn id="34" idx="1"/>
          </p:cNvCxnSpPr>
          <p:nvPr/>
        </p:nvCxnSpPr>
        <p:spPr>
          <a:xfrm>
            <a:off x="2291786" y="5390355"/>
            <a:ext cx="821802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34" idx="3"/>
          </p:cNvCxnSpPr>
          <p:nvPr/>
        </p:nvCxnSpPr>
        <p:spPr>
          <a:xfrm flipH="1">
            <a:off x="6030409" y="5390355"/>
            <a:ext cx="938998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6969407" y="5406907"/>
            <a:ext cx="1977823" cy="5782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CSS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圆角矩形 32"/>
          <p:cNvSpPr/>
          <p:nvPr/>
        </p:nvSpPr>
        <p:spPr>
          <a:xfrm>
            <a:off x="3368970" y="3965778"/>
            <a:ext cx="2400292" cy="64721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Visualization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>
            <a:stCxn id="12" idx="1"/>
            <a:endCxn id="14" idx="3"/>
          </p:cNvCxnSpPr>
          <p:nvPr/>
        </p:nvCxnSpPr>
        <p:spPr>
          <a:xfrm flipH="1" flipV="1">
            <a:off x="2909103" y="3186255"/>
            <a:ext cx="206410" cy="107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30" idx="3"/>
            <a:endCxn id="27" idx="1"/>
          </p:cNvCxnSpPr>
          <p:nvPr/>
        </p:nvCxnSpPr>
        <p:spPr>
          <a:xfrm>
            <a:off x="2382942" y="4277005"/>
            <a:ext cx="986028" cy="1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" altLang="zh-CN" dirty="0"/>
              <a:t>Product Highlights</a:t>
            </a:r>
            <a:endParaRPr lang="en-US" dirty="0"/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340921"/>
            <a:ext cx="7764379" cy="38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lvl="0" indent="-342900"/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NREL and NASA</a:t>
            </a:r>
            <a:r>
              <a:rPr lang="zh-CN" altLang="en-US" dirty="0"/>
              <a:t> </a:t>
            </a:r>
            <a:endParaRPr lang="en-US" altLang="zh-CN" dirty="0"/>
          </a:p>
          <a:p>
            <a:pPr lvl="0" indent="-342900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Screening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</a:p>
          <a:p>
            <a:pPr lvl="0" indent="-342900"/>
            <a:r>
              <a:rPr lang="en-US" altLang="zh-CN" dirty="0"/>
              <a:t>Website and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based on Bootstrap</a:t>
            </a:r>
          </a:p>
          <a:p>
            <a:pPr lvl="0" indent="-342900"/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endParaRPr lang="en-US" altLang="zh-CN" dirty="0"/>
          </a:p>
          <a:p>
            <a:pPr lvl="0" indent="-342900"/>
            <a:r>
              <a:rPr lang="en-US" altLang="zh-CN" dirty="0"/>
              <a:t>Build up web user </a:t>
            </a:r>
            <a:r>
              <a:rPr lang="en-US" altLang="zh-CN" dirty="0" smtClean="0"/>
              <a:t>interface</a:t>
            </a:r>
            <a:endParaRPr lang="en-US" altLang="zh-CN" dirty="0"/>
          </a:p>
          <a:p>
            <a:pPr lvl="0" indent="-342900"/>
            <a:r>
              <a:rPr lang="en-US" altLang="zh-CN" dirty="0" smtClean="0"/>
              <a:t>Connect </a:t>
            </a:r>
            <a:r>
              <a:rPr lang="en-US" altLang="zh-CN" dirty="0"/>
              <a:t>our </a:t>
            </a:r>
            <a:r>
              <a:rPr lang="en-US" altLang="zh-CN" dirty="0" smtClean="0"/>
              <a:t>local database with Visualization tools</a:t>
            </a:r>
            <a:endParaRPr lang="en-US" altLang="zh-CN" dirty="0"/>
          </a:p>
          <a:p>
            <a:pPr lvl="0" indent="-342900"/>
            <a:r>
              <a:rPr lang="en-US" altLang="zh-CN" dirty="0" smtClean="0"/>
              <a:t>Connect</a:t>
            </a:r>
            <a:r>
              <a:rPr lang="zh-CN" altLang="en-US" dirty="0" smtClean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 smtClean="0"/>
              <a:t>service</a:t>
            </a:r>
          </a:p>
          <a:p>
            <a:pPr indent="-342900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 smtClean="0"/>
              <a:t>scripts.</a:t>
            </a:r>
            <a:endParaRPr lang="en-US" altLang="zh-CN" dirty="0"/>
          </a:p>
          <a:p>
            <a:pPr lvl="0" indent="-342900"/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dirty="0" smtClean="0"/>
              <a:t>Test</a:t>
            </a:r>
            <a:endParaRPr lang="en-US" dirty="0"/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" name="Shape 117"/>
          <p:cNvSpPr txBox="1">
            <a:spLocks noGrp="1"/>
          </p:cNvSpPr>
          <p:nvPr>
            <p:ph type="body" idx="1"/>
          </p:nvPr>
        </p:nvSpPr>
        <p:spPr>
          <a:xfrm>
            <a:off x="439386" y="1605332"/>
            <a:ext cx="4132613" cy="23183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indent="-342900"/>
            <a:r>
              <a:rPr lang="en-US" altLang="zh-CN" sz="2800" dirty="0"/>
              <a:t>Browser </a:t>
            </a:r>
            <a:r>
              <a:rPr lang="en-US" altLang="zh-CN" sz="2800" dirty="0" smtClean="0"/>
              <a:t>compatibility</a:t>
            </a:r>
          </a:p>
          <a:p>
            <a:pPr indent="-342900"/>
            <a:r>
              <a:rPr lang="en-US" altLang="zh-CN" dirty="0"/>
              <a:t>Scroll bar </a:t>
            </a:r>
            <a:r>
              <a:rPr lang="en-US" altLang="zh-CN" dirty="0" smtClean="0"/>
              <a:t>function</a:t>
            </a:r>
          </a:p>
          <a:p>
            <a:pPr indent="-342900"/>
            <a:r>
              <a:rPr lang="en-US" altLang="zh-CN" dirty="0"/>
              <a:t>Mouse </a:t>
            </a:r>
            <a:r>
              <a:rPr lang="en-US" altLang="zh-CN" dirty="0" smtClean="0"/>
              <a:t>function</a:t>
            </a:r>
          </a:p>
          <a:p>
            <a:pPr indent="-342900"/>
            <a:r>
              <a:rPr lang="en-US" altLang="zh-CN" dirty="0"/>
              <a:t>Click-on </a:t>
            </a:r>
            <a:r>
              <a:rPr lang="en-US" altLang="zh-CN" dirty="0" smtClean="0"/>
              <a:t>function</a:t>
            </a:r>
          </a:p>
          <a:p>
            <a:pPr indent="-342900"/>
            <a:r>
              <a:rPr lang="en-US" altLang="zh-CN" dirty="0" smtClean="0"/>
              <a:t>Media Play function</a:t>
            </a:r>
          </a:p>
          <a:p>
            <a:pPr indent="-342900"/>
            <a:r>
              <a:rPr lang="en-US" altLang="zh-CN" dirty="0"/>
              <a:t>Jump </a:t>
            </a:r>
            <a:r>
              <a:rPr lang="en-US" altLang="zh-CN" dirty="0" smtClean="0"/>
              <a:t>function</a:t>
            </a:r>
          </a:p>
          <a:p>
            <a:pPr indent="-342900"/>
            <a:r>
              <a:rPr lang="en-US" altLang="zh-CN" dirty="0"/>
              <a:t>Database </a:t>
            </a:r>
            <a:r>
              <a:rPr lang="en-US" altLang="zh-CN" dirty="0" smtClean="0"/>
              <a:t>Authentication</a:t>
            </a:r>
            <a:r>
              <a:rPr lang="is-IS" altLang="zh-CN" dirty="0" smtClean="0"/>
              <a:t>…</a:t>
            </a:r>
            <a:r>
              <a:rPr lang="en-US" altLang="zh-CN" dirty="0" smtClean="0"/>
              <a:t>..</a:t>
            </a:r>
            <a:endParaRPr lang="en-US" altLang="zh-CN" dirty="0"/>
          </a:p>
          <a:p>
            <a:pPr indent="-342900"/>
            <a:endParaRPr lang="en-US" altLang="zh-CN" dirty="0" smtClean="0"/>
          </a:p>
          <a:p>
            <a:pPr indent="-342900"/>
            <a:endParaRPr lang="en-US" altLang="zh-CN" dirty="0"/>
          </a:p>
          <a:p>
            <a:pPr lvl="0" indent="-342900"/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535668"/>
            <a:ext cx="206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/>
              <a:t>Via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Monkey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test</a:t>
            </a:r>
            <a:endParaRPr kumimoji="1"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5011387" y="2066306"/>
            <a:ext cx="2885704" cy="250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1387" y="2303490"/>
            <a:ext cx="2968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/>
              <a:t>Defect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Detected</a:t>
            </a:r>
          </a:p>
          <a:p>
            <a:r>
              <a:rPr kumimoji="1" lang="en-US" altLang="zh-CN" sz="1800" dirty="0" smtClean="0"/>
              <a:t>•Media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Play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Function:</a:t>
            </a:r>
          </a:p>
          <a:p>
            <a:r>
              <a:rPr kumimoji="1" lang="en-US" altLang="zh-CN" sz="1800" dirty="0" smtClean="0"/>
              <a:t>Users </a:t>
            </a:r>
            <a:r>
              <a:rPr kumimoji="1" lang="en-US" altLang="zh-CN" sz="1800" dirty="0"/>
              <a:t>click on the A12:H32, and video should be played and when users click the 'x' on the up right side, it should be closed.</a:t>
            </a:r>
            <a:r>
              <a:rPr kumimoji="1" lang="zh-CN" altLang="en-US" sz="1800" dirty="0" smtClean="0"/>
              <a:t> </a:t>
            </a:r>
            <a:endParaRPr kumimoji="1"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797475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" name="Shape 117"/>
          <p:cNvSpPr txBox="1">
            <a:spLocks noGrp="1"/>
          </p:cNvSpPr>
          <p:nvPr>
            <p:ph type="body" idx="1"/>
          </p:nvPr>
        </p:nvSpPr>
        <p:spPr>
          <a:xfrm>
            <a:off x="558140" y="2424244"/>
            <a:ext cx="8585859" cy="38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indent="-342900"/>
            <a:r>
              <a:rPr lang="en-US" altLang="zh-CN" sz="2800" dirty="0" smtClean="0"/>
              <a:t>Switch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direction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go</a:t>
            </a:r>
            <a:r>
              <a:rPr lang="zh-CN" altLang="en-US" sz="2800" dirty="0"/>
              <a:t> </a:t>
            </a:r>
            <a:r>
              <a:rPr lang="en-US" altLang="zh-CN" sz="2800" dirty="0"/>
              <a:t>back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right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track</a:t>
            </a:r>
          </a:p>
          <a:p>
            <a:pPr lvl="0" indent="-342900"/>
            <a:r>
              <a:rPr lang="en-US" altLang="zh-CN" sz="2800" dirty="0" smtClean="0"/>
              <a:t>Self-learning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lvl="0" indent="-342900"/>
            <a:r>
              <a:rPr lang="en-US" altLang="zh-CN" sz="2800" dirty="0" smtClean="0"/>
              <a:t>Communication</a:t>
            </a:r>
            <a:r>
              <a:rPr lang="zh-CN" altLang="en-US" dirty="0" smtClean="0"/>
              <a:t> </a:t>
            </a:r>
            <a:endParaRPr lang="en" altLang="zh-CN" dirty="0"/>
          </a:p>
          <a:p>
            <a:pPr indent="-342900"/>
            <a:endParaRPr lang="en-US" altLang="zh-CN" dirty="0"/>
          </a:p>
          <a:p>
            <a:pPr lvl="0" indent="-342900"/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8140" y="1818889"/>
            <a:ext cx="638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>
                <a:solidFill>
                  <a:schemeClr val="dk1"/>
                </a:solidFill>
              </a:rPr>
              <a:t>T</a:t>
            </a:r>
            <a:r>
              <a:rPr lang="en" altLang="zh-CN" sz="2800" dirty="0" err="1" smtClean="0">
                <a:solidFill>
                  <a:schemeClr val="dk1"/>
                </a:solidFill>
              </a:rPr>
              <a:t>hings</a:t>
            </a:r>
            <a:r>
              <a:rPr lang="en" altLang="zh-CN" sz="2800" dirty="0" smtClean="0">
                <a:solidFill>
                  <a:schemeClr val="dk1"/>
                </a:solidFill>
              </a:rPr>
              <a:t> </a:t>
            </a:r>
            <a:r>
              <a:rPr lang="en" altLang="zh-CN" sz="2800" dirty="0">
                <a:solidFill>
                  <a:schemeClr val="dk1"/>
                </a:solidFill>
              </a:rPr>
              <a:t>that worked well</a:t>
            </a:r>
            <a:endParaRPr lang="en-US" altLang="zh-CN" sz="2800" dirty="0">
              <a:solidFill>
                <a:schemeClr val="dk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797475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" name="Shape 117"/>
          <p:cNvSpPr txBox="1">
            <a:spLocks noGrp="1"/>
          </p:cNvSpPr>
          <p:nvPr>
            <p:ph type="body" idx="1"/>
          </p:nvPr>
        </p:nvSpPr>
        <p:spPr>
          <a:xfrm>
            <a:off x="558140" y="2257989"/>
            <a:ext cx="8585859" cy="38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indent="-342900"/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loss!</a:t>
            </a:r>
          </a:p>
          <a:p>
            <a:pPr lvl="0" indent="-342900"/>
            <a:r>
              <a:rPr lang="en-US" altLang="zh-CN" sz="2800" dirty="0" smtClean="0"/>
              <a:t>Manage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</a:t>
            </a:r>
          </a:p>
          <a:p>
            <a:pPr lvl="0" indent="-342900"/>
            <a:r>
              <a:rPr lang="en-US" altLang="zh-CN" sz="2800" dirty="0" smtClean="0"/>
              <a:t>Web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</a:t>
            </a:r>
            <a:r>
              <a:rPr lang="zh-CN" altLang="en-US" dirty="0" smtClean="0"/>
              <a:t> </a:t>
            </a:r>
            <a:endParaRPr lang="en" altLang="zh-CN" dirty="0"/>
          </a:p>
          <a:p>
            <a:pPr indent="-342900"/>
            <a:endParaRPr lang="en-US" altLang="zh-CN" dirty="0"/>
          </a:p>
          <a:p>
            <a:pPr lvl="0" indent="-342900"/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8140" y="1712012"/>
            <a:ext cx="638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altLang="zh-CN" sz="2800" dirty="0" smtClean="0"/>
              <a:t>T</a:t>
            </a:r>
            <a:r>
              <a:rPr lang="en" altLang="zh-CN" sz="2800" dirty="0" err="1" smtClean="0"/>
              <a:t>hings</a:t>
            </a:r>
            <a:r>
              <a:rPr lang="en" altLang="zh-CN" sz="2800" dirty="0" smtClean="0"/>
              <a:t> </a:t>
            </a:r>
            <a:r>
              <a:rPr lang="en" altLang="zh-CN" sz="2800" dirty="0"/>
              <a:t>that did not go </a:t>
            </a:r>
            <a:r>
              <a:rPr lang="en" altLang="zh-CN" sz="2800" dirty="0" smtClean="0"/>
              <a:t>well</a:t>
            </a:r>
            <a:r>
              <a:rPr lang="is-IS" altLang="zh-CN" sz="2800" dirty="0" smtClean="0"/>
              <a:t>…</a:t>
            </a:r>
            <a:endParaRPr lang="en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450</Words>
  <Application>Microsoft Macintosh PowerPoint</Application>
  <PresentationFormat>全屏显示(4:3)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Courier New</vt:lpstr>
      <vt:lpstr>Noto Sans Symbols</vt:lpstr>
      <vt:lpstr>Times New Roman</vt:lpstr>
      <vt:lpstr>宋体</vt:lpstr>
      <vt:lpstr>Arial</vt:lpstr>
      <vt:lpstr>1_Blank Presentation</vt:lpstr>
      <vt:lpstr>Blank Presentation</vt:lpstr>
      <vt:lpstr>Fun with solar</vt:lpstr>
      <vt:lpstr>Web Application Aiming to: </vt:lpstr>
      <vt:lpstr>Project Structure</vt:lpstr>
      <vt:lpstr>Application System Diagram</vt:lpstr>
      <vt:lpstr>Product Highlights</vt:lpstr>
      <vt:lpstr>DEMO</vt:lpstr>
      <vt:lpstr>Test</vt:lpstr>
      <vt:lpstr>Project Summary</vt:lpstr>
      <vt:lpstr>Project Summary</vt:lpstr>
      <vt:lpstr>Perspective Optimization</vt:lpstr>
      <vt:lpstr>Reference links</vt:lpstr>
      <vt:lpstr>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cp:lastModifiedBy>Microsoft Office 用户</cp:lastModifiedBy>
  <cp:revision>100</cp:revision>
  <dcterms:modified xsi:type="dcterms:W3CDTF">2016-12-12T05:12:46Z</dcterms:modified>
</cp:coreProperties>
</file>