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6357" autoAdjust="0"/>
  </p:normalViewPr>
  <p:slideViewPr>
    <p:cSldViewPr snapToGrid="0">
      <p:cViewPr>
        <p:scale>
          <a:sx n="25" d="100"/>
          <a:sy n="25" d="100"/>
        </p:scale>
        <p:origin x="1776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6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347611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1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4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9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1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597F4-1CF2-4E43-B21E-E2231D7DCEBB}"/>
              </a:ext>
            </a:extLst>
          </p:cNvPr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Streszczenie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60"/>
            <a:ext cx="12847320" cy="1876044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Giełda jest miejscem przyciągającym rzesze inwestorów pragnących pomnożyć swój kapitał. Właściwy handel instrumentami finansowymi na giełdzie pozwala na osiąganie dochodów przekraczających zyski z alternatywnych inwestycji, takich jak przykładowo nieruchomości. Skuteczna inwestycja na giełdzie zazwyczaj opiera się na wyborze odpowiednich spółek. Jednak przy aktywnym zarządzaniu portfelem akcji podejmowane decyzje o sprzedaży i kupnie są ważniejsze od doboru spółek. Wiąże się to oczywiście z dużym ryzykiem i wymaga wiedzy z dziedziny ekonomii. A co jeżeli udałoby się opracować model decyzyjny, umożliwiający grę na giełdzie bez posiadania wiedzy eksperckiej?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Celem niniejszej pracy było stworzenie algorytmu decyzyjnego, który umożliwi skuteczne zarządzanie portfelem inwestycyjnym dowolnej osobie. W pracy opisano charakterystykę giełdy, dostępne dane giełdowe oraz różne podejścia do tematu przewidywania cen na giełdzie. Podjęto ponadto próbę stworzenia algorytmów do prognozowania za pomocą modeli z dziedziny uczenia maszynowego. W pracy zostały wykorzystane takie modele, jak: sztuczne sieci neuronowe, maszyny wektorów nośnych, lasy losowe, czy też metoda </a:t>
            </a:r>
            <a:r>
              <a:rPr lang="pl-PL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GBM. Do oceny i porównywania jakości modeli użyto miary dokładności oraz miary AUC. Następnie, w celu dalszej oceny skuteczności, wykonano symulację zautomatyzowanego handlu na giełdzie za pomocą prostego algorytmu decyzyjnego wykorzystującego stworzone modele.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predykcji giełdowej został sprowadzony do zagadnienia klasyfikacji binarnej oraz klasyfikacji na 3 klasy.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Wykorzystane metody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621000" y="7366931"/>
            <a:ext cx="12801600" cy="306324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  <a:spcBef>
                <a:spcPts val="3000"/>
              </a:spcBef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Sieci neuronowe MLP</a:t>
            </a:r>
          </a:p>
          <a:p>
            <a:pPr>
              <a:lnSpc>
                <a:spcPct val="50000"/>
              </a:lnSpc>
              <a:spcBef>
                <a:spcPts val="3000"/>
              </a:spcBef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ts val="3000"/>
              </a:spcBef>
            </a:pPr>
            <a:r>
              <a:rPr lang="pl-PL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ts val="3000"/>
              </a:spcBef>
            </a:pPr>
            <a:r>
              <a:rPr lang="pl-PL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5544800" y="10134600"/>
            <a:ext cx="12801600" cy="1219200"/>
          </a:xfrm>
        </p:spPr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Wyniki Klasyfikacji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788906" y="5838929"/>
            <a:ext cx="12801600" cy="1219200"/>
          </a:xfrm>
        </p:spPr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Symulacja giełdowa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pole tekstowe 10">
            <a:extLst>
              <a:ext uri="{FF2B5EF4-FFF2-40B4-BE49-F238E27FC236}">
                <a16:creationId xmlns:a16="http://schemas.microsoft.com/office/drawing/2014/main" id="{4D7D95EE-9AA8-409D-9D14-4F8052803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038" y="2308781"/>
            <a:ext cx="35455123" cy="264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2297" tIns="16148" rIns="32297" bIns="16148">
            <a:spAutoFit/>
          </a:bodyPr>
          <a:lstStyle/>
          <a:p>
            <a:pPr algn="ctr"/>
            <a:r>
              <a:rPr lang="pl-PL" sz="7000" dirty="0">
                <a:solidFill>
                  <a:schemeClr val="bg1"/>
                </a:solidFill>
                <a:latin typeface="Radikal WUT" pitchFamily="50" charset="-18"/>
              </a:rPr>
              <a:t>Metodyka porównania algorytmów prognozy do wspomagania decyzji giełdowych</a:t>
            </a:r>
          </a:p>
          <a:p>
            <a:pPr algn="ctr"/>
            <a:r>
              <a:rPr lang="pl-PL" altLang="pl-PL" sz="5000" dirty="0">
                <a:solidFill>
                  <a:schemeClr val="bg1"/>
                </a:solidFill>
                <a:latin typeface="Radikal WUT" pitchFamily="50" charset="-18"/>
              </a:rPr>
              <a:t>Autor: inż. Nikodem Wiśniewski </a:t>
            </a:r>
          </a:p>
          <a:p>
            <a:pPr algn="ctr"/>
            <a:r>
              <a:rPr lang="pl-PL" altLang="pl-PL" sz="5000" dirty="0">
                <a:solidFill>
                  <a:schemeClr val="bg1"/>
                </a:solidFill>
                <a:latin typeface="Radikal WUT" pitchFamily="50" charset="-18"/>
              </a:rPr>
              <a:t>Promotor: dr hab. inż. Jerzy Balicki, profesor PW</a:t>
            </a:r>
          </a:p>
        </p:txBody>
      </p:sp>
      <p:pic>
        <p:nvPicPr>
          <p:cNvPr id="33" name="Picture 13" descr="https://ww2.mini.pw.edu.pl/wp-content/uploads/mini_znak_dlugi_60_bm3.png">
            <a:extLst>
              <a:ext uri="{FF2B5EF4-FFF2-40B4-BE49-F238E27FC236}">
                <a16:creationId xmlns:a16="http://schemas.microsoft.com/office/drawing/2014/main" id="{296EB8B3-9A7F-4178-A162-75A6F5C2E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6038" y="548287"/>
            <a:ext cx="23139118" cy="20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Obraz 53" descr="Obraz zawierający tekst, mapa&#10;&#10;Opis wygenerowany automatycznie">
            <a:extLst>
              <a:ext uri="{FF2B5EF4-FFF2-40B4-BE49-F238E27FC236}">
                <a16:creationId xmlns:a16="http://schemas.microsoft.com/office/drawing/2014/main" id="{8E96739F-04D1-4B40-B5EC-BB243B256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86" y="25322252"/>
            <a:ext cx="9397147" cy="7047861"/>
          </a:xfrm>
          <a:prstGeom prst="rect">
            <a:avLst/>
          </a:prstGeom>
        </p:spPr>
      </p:pic>
      <p:pic>
        <p:nvPicPr>
          <p:cNvPr id="57" name="Obraz 56" descr="Obraz zawierający mapa, tekst&#10;&#10;Opis wygenerowany automatycznie">
            <a:extLst>
              <a:ext uri="{FF2B5EF4-FFF2-40B4-BE49-F238E27FC236}">
                <a16:creationId xmlns:a16="http://schemas.microsoft.com/office/drawing/2014/main" id="{D5C87AB8-656E-4F52-9BB6-290965A27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859" y="11436680"/>
            <a:ext cx="11591477" cy="8703047"/>
          </a:xfrm>
          <a:prstGeom prst="rect">
            <a:avLst/>
          </a:prstGeom>
        </p:spPr>
      </p:pic>
      <p:pic>
        <p:nvPicPr>
          <p:cNvPr id="61" name="Obraz 60">
            <a:extLst>
              <a:ext uri="{FF2B5EF4-FFF2-40B4-BE49-F238E27FC236}">
                <a16:creationId xmlns:a16="http://schemas.microsoft.com/office/drawing/2014/main" id="{3614D597-7061-47E6-BAAE-010A478D9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081" y="20946163"/>
            <a:ext cx="11991033" cy="8993275"/>
          </a:xfrm>
          <a:prstGeom prst="rect">
            <a:avLst/>
          </a:prstGeom>
        </p:spPr>
      </p:pic>
      <p:pic>
        <p:nvPicPr>
          <p:cNvPr id="65" name="Obraz 64">
            <a:extLst>
              <a:ext uri="{FF2B5EF4-FFF2-40B4-BE49-F238E27FC236}">
                <a16:creationId xmlns:a16="http://schemas.microsoft.com/office/drawing/2014/main" id="{BF9A3212-E767-446E-BF9D-4487480863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875" y="10254449"/>
            <a:ext cx="12261529" cy="9206132"/>
          </a:xfrm>
          <a:prstGeom prst="rect">
            <a:avLst/>
          </a:prstGeom>
        </p:spPr>
      </p:pic>
      <p:pic>
        <p:nvPicPr>
          <p:cNvPr id="67" name="Obraz 66" descr="Obraz zawierający tekst, mapa&#10;&#10;Opis wygenerowany automatycznie">
            <a:extLst>
              <a:ext uri="{FF2B5EF4-FFF2-40B4-BE49-F238E27FC236}">
                <a16:creationId xmlns:a16="http://schemas.microsoft.com/office/drawing/2014/main" id="{9A27168B-7631-40AB-B3C4-1515600DE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114" y="20775329"/>
            <a:ext cx="13248217" cy="9946951"/>
          </a:xfrm>
          <a:prstGeom prst="rect">
            <a:avLst/>
          </a:prstGeom>
        </p:spPr>
      </p:pic>
      <p:sp>
        <p:nvSpPr>
          <p:cNvPr id="72" name="Content Placeholder 13">
            <a:extLst>
              <a:ext uri="{FF2B5EF4-FFF2-40B4-BE49-F238E27FC236}">
                <a16:creationId xmlns:a16="http://schemas.microsoft.com/office/drawing/2014/main" id="{96450556-6FC0-47FF-B57C-860770FA0C4F}"/>
              </a:ext>
            </a:extLst>
          </p:cNvPr>
          <p:cNvSpPr txBox="1">
            <a:spLocks/>
          </p:cNvSpPr>
          <p:nvPr/>
        </p:nvSpPr>
        <p:spPr>
          <a:xfrm>
            <a:off x="16149859" y="20139727"/>
            <a:ext cx="13165586" cy="918157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Wyniki klasyfikacji na 3 klasy dla modelu </a:t>
            </a:r>
            <a:r>
              <a:rPr lang="pl-PL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GBM dla spółki FB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Content Placeholder 13">
            <a:extLst>
              <a:ext uri="{FF2B5EF4-FFF2-40B4-BE49-F238E27FC236}">
                <a16:creationId xmlns:a16="http://schemas.microsoft.com/office/drawing/2014/main" id="{3AA33B11-5DBD-44AA-B970-A162A63FD368}"/>
              </a:ext>
            </a:extLst>
          </p:cNvPr>
          <p:cNvSpPr txBox="1">
            <a:spLocks/>
          </p:cNvSpPr>
          <p:nvPr/>
        </p:nvSpPr>
        <p:spPr>
          <a:xfrm>
            <a:off x="17086780" y="30006254"/>
            <a:ext cx="9717634" cy="918157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Porównanie jakości modeli w klasyfikacji na 3 klasy</a:t>
            </a:r>
          </a:p>
        </p:txBody>
      </p:sp>
      <p:sp>
        <p:nvSpPr>
          <p:cNvPr id="74" name="Content Placeholder 13">
            <a:extLst>
              <a:ext uri="{FF2B5EF4-FFF2-40B4-BE49-F238E27FC236}">
                <a16:creationId xmlns:a16="http://schemas.microsoft.com/office/drawing/2014/main" id="{BEBCD263-6C68-458D-90FD-675E7285FA3E}"/>
              </a:ext>
            </a:extLst>
          </p:cNvPr>
          <p:cNvSpPr txBox="1">
            <a:spLocks/>
          </p:cNvSpPr>
          <p:nvPr/>
        </p:nvSpPr>
        <p:spPr>
          <a:xfrm>
            <a:off x="29701114" y="19251091"/>
            <a:ext cx="13459184" cy="1219200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Wykres przedstawiający decyzje podejmowane przez algorytm używający sieci neuronowej do wykonywania predykcji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ontent Placeholder 13">
            <a:extLst>
              <a:ext uri="{FF2B5EF4-FFF2-40B4-BE49-F238E27FC236}">
                <a16:creationId xmlns:a16="http://schemas.microsoft.com/office/drawing/2014/main" id="{7240FFC9-A05F-4007-9836-FEBC0B54D330}"/>
              </a:ext>
            </a:extLst>
          </p:cNvPr>
          <p:cNvSpPr txBox="1">
            <a:spLocks/>
          </p:cNvSpPr>
          <p:nvPr/>
        </p:nvSpPr>
        <p:spPr>
          <a:xfrm>
            <a:off x="3997481" y="31873154"/>
            <a:ext cx="7092637" cy="918157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Wykres ceny zamknięcia spółki CSCO</a:t>
            </a:r>
          </a:p>
        </p:txBody>
      </p:sp>
      <p:sp>
        <p:nvSpPr>
          <p:cNvPr id="76" name="pole tekstowe 75">
            <a:extLst>
              <a:ext uri="{FF2B5EF4-FFF2-40B4-BE49-F238E27FC236}">
                <a16:creationId xmlns:a16="http://schemas.microsoft.com/office/drawing/2014/main" id="{81376AC4-698B-466A-867A-9C959522740B}"/>
              </a:ext>
            </a:extLst>
          </p:cNvPr>
          <p:cNvSpPr txBox="1"/>
          <p:nvPr/>
        </p:nvSpPr>
        <p:spPr>
          <a:xfrm>
            <a:off x="29788906" y="7268749"/>
            <a:ext cx="123168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pracy zostały przeprowadzone symulacje giełdowe, w których do handlu został użyty algorytm oparty o stworzone klasyfikatory. Wyniki algorytmu opartego o poszczególne klasyfikatory zostały porównane z metodą biernego udziału na giełdzie </a:t>
            </a:r>
            <a:r>
              <a:rPr lang="pl-PL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pl-PL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pl-PL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400" dirty="0"/>
          </a:p>
        </p:txBody>
      </p:sp>
      <p:sp>
        <p:nvSpPr>
          <p:cNvPr id="77" name="Content Placeholder 13">
            <a:extLst>
              <a:ext uri="{FF2B5EF4-FFF2-40B4-BE49-F238E27FC236}">
                <a16:creationId xmlns:a16="http://schemas.microsoft.com/office/drawing/2014/main" id="{71C4AF49-8B2D-4316-9D73-98100F9ACAC6}"/>
              </a:ext>
            </a:extLst>
          </p:cNvPr>
          <p:cNvSpPr txBox="1">
            <a:spLocks/>
          </p:cNvSpPr>
          <p:nvPr/>
        </p:nvSpPr>
        <p:spPr>
          <a:xfrm>
            <a:off x="29372322" y="30303300"/>
            <a:ext cx="13459184" cy="1219200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Wykres przedstawiający wartość portfela zarządzanego przez algorytm  używający sieci neuronowej w zestawieniu z wartością portfela </a:t>
            </a:r>
            <a:r>
              <a:rPr lang="pl-PL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pl-PL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pl-PL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oletowy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356</Words>
  <Application>Microsoft Office PowerPoint</Application>
  <PresentationFormat>Niestandardowy</PresentationFormat>
  <Paragraphs>21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Radikal WUT</vt:lpstr>
      <vt:lpstr>Times New Roman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Nikodem</dc:creator>
  <cp:lastModifiedBy>Wiśniewski Nikodem (STUD)</cp:lastModifiedBy>
  <cp:revision>64</cp:revision>
  <dcterms:created xsi:type="dcterms:W3CDTF">2013-12-03T00:45:10Z</dcterms:created>
  <dcterms:modified xsi:type="dcterms:W3CDTF">2019-09-08T12:34:28Z</dcterms:modified>
</cp:coreProperties>
</file>