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92" r:id="rId5"/>
    <p:sldId id="289" r:id="rId6"/>
    <p:sldId id="288" r:id="rId7"/>
    <p:sldId id="290" r:id="rId8"/>
    <p:sldId id="293" r:id="rId9"/>
    <p:sldId id="294" r:id="rId10"/>
    <p:sldId id="280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C2B0B9"/>
    <a:srgbClr val="965F77"/>
    <a:srgbClr val="B4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33A-F97A-4342-85D4-27030B3D134F}" type="datetimeFigureOut">
              <a:rPr lang="pl-PL" smtClean="0"/>
              <a:t>08.09.2019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1386-FCCA-3B4B-AA9B-BD8D96073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1386-FCCA-3B4B-AA9B-BD8D960738D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10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48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F063-69EB-C644-8AB1-E5803C20EBE3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1AA-904B-014A-B53D-48D760046CF3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75C-013D-324C-B76E-2FAE353993EB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1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185-5223-A043-AFB5-0E6296B0D09D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E6D5-64EB-F140-8022-7FE4C8839EC4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9E-4599-AE42-B167-0D576E9413BB}" type="datetime1">
              <a:rPr lang="pl-PL" smtClean="0"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618D-7D6E-7640-A0D2-A3244D9470F1}" type="datetime1">
              <a:rPr lang="pl-PL" smtClean="0"/>
              <a:t>08.09.2019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541C-0379-E841-92A8-520A81A3BF19}" type="datetime1">
              <a:rPr lang="pl-PL" smtClean="0"/>
              <a:t>08.09.2019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31-4D44-934A-B8D3-1ACF96370747}" type="datetime1">
              <a:rPr lang="pl-PL" smtClean="0"/>
              <a:t>08.09.2019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0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9067-29AD-9443-B9ED-60DF7C7F8354}" type="datetime1">
              <a:rPr lang="pl-PL" smtClean="0"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7EE6-23CF-C946-AFCC-3993BEF3AF63}" type="datetime1">
              <a:rPr lang="pl-PL" smtClean="0"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5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B82-AE3D-E340-B351-73296EB7519D}" type="datetime1">
              <a:rPr lang="pl-PL" smtClean="0"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341332" y="1881921"/>
            <a:ext cx="870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Metodyka porównania algorytmów prognozy </a:t>
            </a:r>
          </a:p>
          <a:p>
            <a:pPr algn="ctr"/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do wspomagania decyzji giełdowych</a:t>
            </a:r>
          </a:p>
        </p:txBody>
      </p:sp>
      <p:sp>
        <p:nvSpPr>
          <p:cNvPr id="3" name="PoleTekstowe 3">
            <a:extLst>
              <a:ext uri="{FF2B5EF4-FFF2-40B4-BE49-F238E27FC236}">
                <a16:creationId xmlns:a16="http://schemas.microsoft.com/office/drawing/2014/main" id="{A4EFF090-9E11-47AB-ADEA-4EA0B23E2FEF}"/>
              </a:ext>
            </a:extLst>
          </p:cNvPr>
          <p:cNvSpPr txBox="1"/>
          <p:nvPr/>
        </p:nvSpPr>
        <p:spPr>
          <a:xfrm>
            <a:off x="1373178" y="3330337"/>
            <a:ext cx="5912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Comparison methodology of some prediction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 algorithms for stock market decision making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PoleTekstowe 3">
            <a:extLst>
              <a:ext uri="{FF2B5EF4-FFF2-40B4-BE49-F238E27FC236}">
                <a16:creationId xmlns:a16="http://schemas.microsoft.com/office/drawing/2014/main" id="{68C03DC9-0496-4200-9F1F-FB8FE416AA22}"/>
              </a:ext>
            </a:extLst>
          </p:cNvPr>
          <p:cNvSpPr txBox="1"/>
          <p:nvPr/>
        </p:nvSpPr>
        <p:spPr>
          <a:xfrm>
            <a:off x="2156212" y="5437505"/>
            <a:ext cx="5696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Promotor: dr hab. inż. Jerzy Balicki, prof. PW</a:t>
            </a:r>
          </a:p>
        </p:txBody>
      </p:sp>
      <p:sp>
        <p:nvSpPr>
          <p:cNvPr id="7" name="PoleTekstowe 3">
            <a:extLst>
              <a:ext uri="{FF2B5EF4-FFF2-40B4-BE49-F238E27FC236}">
                <a16:creationId xmlns:a16="http://schemas.microsoft.com/office/drawing/2014/main" id="{48E57424-6F98-417B-837B-FCF68667699A}"/>
              </a:ext>
            </a:extLst>
          </p:cNvPr>
          <p:cNvSpPr txBox="1"/>
          <p:nvPr/>
        </p:nvSpPr>
        <p:spPr>
          <a:xfrm>
            <a:off x="2943735" y="4633560"/>
            <a:ext cx="41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Autor: inż. Nikodem Wiśniewski</a:t>
            </a:r>
          </a:p>
        </p:txBody>
      </p:sp>
    </p:spTree>
    <p:extLst>
      <p:ext uri="{BB962C8B-B14F-4D97-AF65-F5344CB8AC3E}">
        <p14:creationId xmlns:p14="http://schemas.microsoft.com/office/powerpoint/2010/main" val="15496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500723" y="3039762"/>
            <a:ext cx="3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19429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Spis treści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021525"/>
            <a:ext cx="81891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Wstęp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Dane giełdowe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Regresja czy klasyfikacja?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Modele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  <a:p>
            <a:pPr algn="just">
              <a:lnSpc>
                <a:spcPct val="150000"/>
              </a:lnSpc>
            </a:pPr>
            <a:endParaRPr lang="pl-PL" sz="2400" dirty="0">
              <a:solidFill>
                <a:srgbClr val="3C3C4C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Wstęp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156715"/>
            <a:ext cx="1079470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Giełda to sesje handlowe realizowane w ustalonym miejscu i czasie.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026" name="Picture 2" descr="Image result for nasdaq floor">
            <a:extLst>
              <a:ext uri="{FF2B5EF4-FFF2-40B4-BE49-F238E27FC236}">
                <a16:creationId xmlns:a16="http://schemas.microsoft.com/office/drawing/2014/main" id="{E76AE10B-AB15-44B8-80D0-9EB016AB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1" y="1969433"/>
            <a:ext cx="5059428" cy="33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06EF360-D72A-41DD-AA97-55AB594C13E6}"/>
              </a:ext>
            </a:extLst>
          </p:cNvPr>
          <p:cNvSpPr txBox="1"/>
          <p:nvPr/>
        </p:nvSpPr>
        <p:spPr>
          <a:xfrm>
            <a:off x="320711" y="2019674"/>
            <a:ext cx="621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Rodzaje giełd: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giełdy towarowe;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instrumentów pieniężnych (walutowe);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usług (np. transportowe, ubezpieczeniowe);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papierów wartościowych.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9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Giełdy papierów wartościowych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4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146" name="Picture 2" descr="Image result for biggest stock markets">
            <a:extLst>
              <a:ext uri="{FF2B5EF4-FFF2-40B4-BE49-F238E27FC236}">
                <a16:creationId xmlns:a16="http://schemas.microsoft.com/office/drawing/2014/main" id="{9B8E8A6D-AD88-4A49-9222-1462C6B2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43" y="882828"/>
            <a:ext cx="10194100" cy="58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9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dostępne na giełdzie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06EF360-D72A-41DD-AA97-55AB594C13E6}"/>
              </a:ext>
            </a:extLst>
          </p:cNvPr>
          <p:cNvSpPr txBox="1"/>
          <p:nvPr/>
        </p:nvSpPr>
        <p:spPr>
          <a:xfrm>
            <a:off x="404601" y="1698475"/>
            <a:ext cx="537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Dostępne dane (dzienne):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otwarcia,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zamknięcia,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ilość akcji w obrocie,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najniższa cena,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najwyższa cena.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B41CC30-2DFB-48A9-B92F-073B7E92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12" y="1055320"/>
            <a:ext cx="6633397" cy="49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Jak dokonać transakcji?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4098" name="Picture 2" descr="Image result for dom maklerski">
            <a:extLst>
              <a:ext uri="{FF2B5EF4-FFF2-40B4-BE49-F238E27FC236}">
                <a16:creationId xmlns:a16="http://schemas.microsoft.com/office/drawing/2014/main" id="{3B3FFBA9-3756-457E-8FC2-3DECD27E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5" y="11538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om maklerski">
            <a:extLst>
              <a:ext uri="{FF2B5EF4-FFF2-40B4-BE49-F238E27FC236}">
                <a16:creationId xmlns:a16="http://schemas.microsoft.com/office/drawing/2014/main" id="{18056AA6-B1BC-4F2F-B45C-FB1074A8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9" y="154977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dom maklerski">
            <a:extLst>
              <a:ext uri="{FF2B5EF4-FFF2-40B4-BE49-F238E27FC236}">
                <a16:creationId xmlns:a16="http://schemas.microsoft.com/office/drawing/2014/main" id="{CA7EDEA3-2187-4DBC-B552-B2D35E943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58" y="92335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dom maklerski">
            <a:extLst>
              <a:ext uri="{FF2B5EF4-FFF2-40B4-BE49-F238E27FC236}">
                <a16:creationId xmlns:a16="http://schemas.microsoft.com/office/drawing/2014/main" id="{9179B5B8-C5DB-4714-AA5F-613703A4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63" y="3397757"/>
            <a:ext cx="4448175" cy="10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dom maklerski">
            <a:extLst>
              <a:ext uri="{FF2B5EF4-FFF2-40B4-BE49-F238E27FC236}">
                <a16:creationId xmlns:a16="http://schemas.microsoft.com/office/drawing/2014/main" id="{720C2997-5241-4A1B-8264-D5F090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26" y="3058855"/>
            <a:ext cx="1760195" cy="17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5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Jak zarobić na giełdzie?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156715"/>
            <a:ext cx="1079470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 celu zarobienia na giełdzie należy sprzedać akcje drożej, niż się je kupiło.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C23BA75-B6D2-46FC-BCB5-9AF4CB8AD259}"/>
              </a:ext>
            </a:extLst>
          </p:cNvPr>
          <p:cNvSpPr txBox="1"/>
          <p:nvPr/>
        </p:nvSpPr>
        <p:spPr>
          <a:xfrm>
            <a:off x="404601" y="2941175"/>
            <a:ext cx="571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Strategia byka versus strategia niedźwiedzia.</a:t>
            </a:r>
            <a:endParaRPr lang="en-US" sz="2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0E8A9EA-FF49-4EAC-A3E7-0AF5854859D8}"/>
              </a:ext>
            </a:extLst>
          </p:cNvPr>
          <p:cNvSpPr txBox="1"/>
          <p:nvPr/>
        </p:nvSpPr>
        <p:spPr>
          <a:xfrm>
            <a:off x="265201" y="3855428"/>
            <a:ext cx="685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Analiza fundamentalna versus analiza techniczna.</a:t>
            </a:r>
            <a:endParaRPr lang="en-US" sz="2400" dirty="0"/>
          </a:p>
        </p:txBody>
      </p:sp>
      <p:pic>
        <p:nvPicPr>
          <p:cNvPr id="2052" name="Picture 4" descr="Image result for stock bear bull">
            <a:extLst>
              <a:ext uri="{FF2B5EF4-FFF2-40B4-BE49-F238E27FC236}">
                <a16:creationId xmlns:a16="http://schemas.microsoft.com/office/drawing/2014/main" id="{095BCC25-FF7C-46B4-9A72-59EEF76E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0" y="2648067"/>
            <a:ext cx="4965881" cy="28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0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Wspomaganie decyzji giełdowych - regresja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5D83915-37D2-4F54-9BD8-C7466E4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2" y="1059038"/>
            <a:ext cx="6932516" cy="51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Wspomaganie decyzji giełdowych - klasyfikacja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C863748-C6B3-496E-8C7A-8AB2FD2E9D68}"/>
              </a:ext>
            </a:extLst>
          </p:cNvPr>
          <p:cNvSpPr txBox="1"/>
          <p:nvPr/>
        </p:nvSpPr>
        <p:spPr>
          <a:xfrm>
            <a:off x="4808483" y="2017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906D782-5470-45F6-9518-58F20024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83" y="1140623"/>
            <a:ext cx="6010634" cy="54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94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Barwy PW">
      <a:dk1>
        <a:srgbClr val="000000"/>
      </a:dk1>
      <a:lt1>
        <a:srgbClr val="FFFFFF"/>
      </a:lt1>
      <a:dk2>
        <a:srgbClr val="44546A"/>
      </a:dk2>
      <a:lt2>
        <a:srgbClr val="B3A0AA"/>
      </a:lt2>
      <a:accent1>
        <a:srgbClr val="7896CF"/>
      </a:accent1>
      <a:accent2>
        <a:srgbClr val="EA7C59"/>
      </a:accent2>
      <a:accent3>
        <a:srgbClr val="FED541"/>
      </a:accent3>
      <a:accent4>
        <a:srgbClr val="69BA9C"/>
      </a:accent4>
      <a:accent5>
        <a:srgbClr val="965F77"/>
      </a:accent5>
      <a:accent6>
        <a:srgbClr val="645959"/>
      </a:accent6>
      <a:hlink>
        <a:srgbClr val="7896CF"/>
      </a:hlink>
      <a:folHlink>
        <a:srgbClr val="965F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176</Words>
  <Application>Microsoft Office PowerPoint</Application>
  <PresentationFormat>Panoramiczny</PresentationFormat>
  <Paragraphs>46</Paragraphs>
  <Slides>10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Adagio_Slab</vt:lpstr>
      <vt:lpstr>Adagio_Slab Medium</vt:lpstr>
      <vt:lpstr>Arial</vt:lpstr>
      <vt:lpstr>Calibri</vt:lpstr>
      <vt:lpstr>Calibri Light</vt:lpstr>
      <vt:lpstr>Radikal WUT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Fryszkowska</dc:creator>
  <cp:lastModifiedBy>Wiśniewski Nikodem (STUD)</cp:lastModifiedBy>
  <cp:revision>70</cp:revision>
  <dcterms:created xsi:type="dcterms:W3CDTF">2017-01-20T08:44:33Z</dcterms:created>
  <dcterms:modified xsi:type="dcterms:W3CDTF">2019-09-08T21:04:59Z</dcterms:modified>
</cp:coreProperties>
</file>