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89" r:id="rId5"/>
    <p:sldId id="300" r:id="rId6"/>
    <p:sldId id="297" r:id="rId7"/>
    <p:sldId id="298" r:id="rId8"/>
    <p:sldId id="292" r:id="rId9"/>
    <p:sldId id="299" r:id="rId10"/>
    <p:sldId id="288" r:id="rId11"/>
    <p:sldId id="310" r:id="rId12"/>
    <p:sldId id="311" r:id="rId13"/>
    <p:sldId id="307" r:id="rId14"/>
    <p:sldId id="290" r:id="rId15"/>
    <p:sldId id="304" r:id="rId16"/>
    <p:sldId id="305" r:id="rId17"/>
    <p:sldId id="306" r:id="rId18"/>
    <p:sldId id="296" r:id="rId19"/>
    <p:sldId id="303" r:id="rId20"/>
    <p:sldId id="308" r:id="rId21"/>
    <p:sldId id="309" r:id="rId22"/>
    <p:sldId id="280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C2B0B9"/>
    <a:srgbClr val="965F77"/>
    <a:srgbClr val="B4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33A-F97A-4342-85D4-27030B3D134F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1386-FCCA-3B4B-AA9B-BD8D96073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1386-FCCA-3B4B-AA9B-BD8D960738D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10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13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6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34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94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6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78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891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24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45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9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0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0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6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F063-69EB-C644-8AB1-E5803C20EBE3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1AA-904B-014A-B53D-48D760046CF3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75C-013D-324C-B76E-2FAE353993EB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1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185-5223-A043-AFB5-0E6296B0D09D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E6D5-64EB-F140-8022-7FE4C8839EC4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9E-4599-AE42-B167-0D576E9413BB}" type="datetime1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618D-7D6E-7640-A0D2-A3244D9470F1}" type="datetime1">
              <a:rPr lang="pl-PL" smtClean="0"/>
              <a:t>17.09.2019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541C-0379-E841-92A8-520A81A3BF19}" type="datetime1">
              <a:rPr lang="pl-PL" smtClean="0"/>
              <a:t>17.09.2019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31-4D44-934A-B8D3-1ACF96370747}" type="datetime1">
              <a:rPr lang="pl-PL" smtClean="0"/>
              <a:t>17.09.2019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0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9067-29AD-9443-B9ED-60DF7C7F8354}" type="datetime1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7EE6-23CF-C946-AFCC-3993BEF3AF63}" type="datetime1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5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B82-AE3D-E340-B351-73296EB7519D}" type="datetime1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1741504" y="1617789"/>
            <a:ext cx="870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Metodyka porównania algorytmów prognozy </a:t>
            </a:r>
          </a:p>
          <a:p>
            <a:pPr algn="ctr"/>
            <a:r>
              <a:rPr lang="pl-PL" sz="36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do wspomagania decyzji giełdowych</a:t>
            </a:r>
          </a:p>
        </p:txBody>
      </p:sp>
      <p:sp>
        <p:nvSpPr>
          <p:cNvPr id="3" name="PoleTekstowe 3">
            <a:extLst>
              <a:ext uri="{FF2B5EF4-FFF2-40B4-BE49-F238E27FC236}">
                <a16:creationId xmlns:a16="http://schemas.microsoft.com/office/drawing/2014/main" id="{A4EFF090-9E11-47AB-ADEA-4EA0B23E2FEF}"/>
              </a:ext>
            </a:extLst>
          </p:cNvPr>
          <p:cNvSpPr txBox="1"/>
          <p:nvPr/>
        </p:nvSpPr>
        <p:spPr>
          <a:xfrm>
            <a:off x="3139545" y="3020809"/>
            <a:ext cx="5912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Comparison methodology of some prediction</a:t>
            </a:r>
            <a:endParaRPr lang="pl-PL" sz="2400" dirty="0">
              <a:solidFill>
                <a:schemeClr val="tx2">
                  <a:lumMod val="75000"/>
                </a:schemeClr>
              </a:solidFill>
              <a:latin typeface="Adagio_Slab" charset="0"/>
              <a:ea typeface="Adagio_Slab" charset="0"/>
              <a:cs typeface="Adagio_Slab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 algorithms for stock market decision making</a:t>
            </a:r>
            <a:endParaRPr lang="pl-PL" sz="2400" dirty="0">
              <a:solidFill>
                <a:schemeClr val="tx2">
                  <a:lumMod val="75000"/>
                </a:schemeClr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PoleTekstowe 3">
            <a:extLst>
              <a:ext uri="{FF2B5EF4-FFF2-40B4-BE49-F238E27FC236}">
                <a16:creationId xmlns:a16="http://schemas.microsoft.com/office/drawing/2014/main" id="{68C03DC9-0496-4200-9F1F-FB8FE416AA22}"/>
              </a:ext>
            </a:extLst>
          </p:cNvPr>
          <p:cNvSpPr txBox="1"/>
          <p:nvPr/>
        </p:nvSpPr>
        <p:spPr>
          <a:xfrm>
            <a:off x="9563100" y="5303705"/>
            <a:ext cx="243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Promotor: dr hab. inż. Jerzy Balicki, prof. uczelni</a:t>
            </a:r>
          </a:p>
        </p:txBody>
      </p:sp>
      <p:sp>
        <p:nvSpPr>
          <p:cNvPr id="7" name="PoleTekstowe 3">
            <a:extLst>
              <a:ext uri="{FF2B5EF4-FFF2-40B4-BE49-F238E27FC236}">
                <a16:creationId xmlns:a16="http://schemas.microsoft.com/office/drawing/2014/main" id="{48E57424-6F98-417B-837B-FCF68667699A}"/>
              </a:ext>
            </a:extLst>
          </p:cNvPr>
          <p:cNvSpPr txBox="1"/>
          <p:nvPr/>
        </p:nvSpPr>
        <p:spPr>
          <a:xfrm>
            <a:off x="210579" y="5303705"/>
            <a:ext cx="284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Autor: inż. Nikodem Wiśniewski</a:t>
            </a:r>
          </a:p>
        </p:txBody>
      </p:sp>
      <p:pic>
        <p:nvPicPr>
          <p:cNvPr id="8" name="Picture 13" descr="https://ww2.mini.pw.edu.pl/wp-content/uploads/mini_znak_dlugi_60_bm3.png">
            <a:extLst>
              <a:ext uri="{FF2B5EF4-FFF2-40B4-BE49-F238E27FC236}">
                <a16:creationId xmlns:a16="http://schemas.microsoft.com/office/drawing/2014/main" id="{01D813F8-7320-468A-8DB3-C244F2A0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66" y="353966"/>
            <a:ext cx="11561806" cy="116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oleTekstowe 3">
            <a:extLst>
              <a:ext uri="{FF2B5EF4-FFF2-40B4-BE49-F238E27FC236}">
                <a16:creationId xmlns:a16="http://schemas.microsoft.com/office/drawing/2014/main" id="{CF5F91AD-5D29-42F0-A058-BC00EAE148F6}"/>
              </a:ext>
            </a:extLst>
          </p:cNvPr>
          <p:cNvSpPr txBox="1"/>
          <p:nvPr/>
        </p:nvSpPr>
        <p:spPr>
          <a:xfrm>
            <a:off x="4660540" y="4239469"/>
            <a:ext cx="2870914" cy="95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Praca magisterska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Kierunek Informatyka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C2C8CB5-F6FF-4C16-8638-5151D683714B}"/>
              </a:ext>
            </a:extLst>
          </p:cNvPr>
          <p:cNvSpPr txBox="1"/>
          <p:nvPr/>
        </p:nvSpPr>
        <p:spPr>
          <a:xfrm>
            <a:off x="4920290" y="6133071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tx2">
                    <a:lumMod val="75000"/>
                  </a:schemeClr>
                </a:solidFill>
                <a:latin typeface="Adagio_Slab" charset="0"/>
                <a:ea typeface="Adagio_Slab" charset="0"/>
                <a:cs typeface="Adagio_Slab" charset="0"/>
              </a:rPr>
              <a:t>26 września 2019</a:t>
            </a:r>
          </a:p>
        </p:txBody>
      </p:sp>
    </p:spTree>
    <p:extLst>
      <p:ext uri="{BB962C8B-B14F-4D97-AF65-F5344CB8AC3E}">
        <p14:creationId xmlns:p14="http://schemas.microsoft.com/office/powerpoint/2010/main" val="15496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21516" y="640263"/>
            <a:ext cx="6204984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Wykorzystane modele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FA92C5-AF5D-4FF7-ADA9-7A0EEA955070}"/>
              </a:ext>
            </a:extLst>
          </p:cNvPr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Sztucznie sieci neuronowe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SVM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Random forest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Light GBM</a:t>
            </a:r>
          </a:p>
        </p:txBody>
      </p:sp>
      <p:pic>
        <p:nvPicPr>
          <p:cNvPr id="1028" name="Picture 4" descr="Image result for random forest">
            <a:extLst>
              <a:ext uri="{FF2B5EF4-FFF2-40B4-BE49-F238E27FC236}">
                <a16:creationId xmlns:a16="http://schemas.microsoft.com/office/drawing/2014/main" id="{67651187-B666-4814-8007-90933B59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3133" y="306909"/>
            <a:ext cx="343524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lp network">
            <a:extLst>
              <a:ext uri="{FF2B5EF4-FFF2-40B4-BE49-F238E27FC236}">
                <a16:creationId xmlns:a16="http://schemas.microsoft.com/office/drawing/2014/main" id="{C04581AB-136E-4FD3-A4CC-334B485C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551" y="3127562"/>
            <a:ext cx="4042410" cy="27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Aplikacja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11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EDB119A-0252-4951-84E5-C2CA22FD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120" y="882828"/>
            <a:ext cx="7723399" cy="563237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8785BD0-7CB5-4C4A-9AC4-C3ED2864B944}"/>
              </a:ext>
            </a:extLst>
          </p:cNvPr>
          <p:cNvSpPr txBox="1"/>
          <p:nvPr/>
        </p:nvSpPr>
        <p:spPr>
          <a:xfrm>
            <a:off x="247481" y="1905506"/>
            <a:ext cx="3757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Moduły aplikacji: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pobieranie danych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analiza danych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przetworzenie danych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symulacja giełdowa</a:t>
            </a:r>
          </a:p>
        </p:txBody>
      </p:sp>
    </p:spTree>
    <p:extLst>
      <p:ext uri="{BB962C8B-B14F-4D97-AF65-F5344CB8AC3E}">
        <p14:creationId xmlns:p14="http://schemas.microsoft.com/office/powerpoint/2010/main" val="400975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Aplikacja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EF57057-26E3-4613-B803-904D6309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619" y="977900"/>
            <a:ext cx="8763000" cy="2057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A46707-DF58-40C3-BFF7-2136126C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56" y="3152994"/>
            <a:ext cx="6134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Aplikacja</a:t>
            </a: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film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/>
              <a:pPr>
                <a:spcAft>
                  <a:spcPts val="600"/>
                </a:spcAft>
              </a:pPr>
              <a:t>13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8575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14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CCBA664-76B7-4FE0-AFE9-A5431C9C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87" y="2238251"/>
            <a:ext cx="5921224" cy="4438280"/>
          </a:xfrm>
          <a:prstGeom prst="rect">
            <a:avLst/>
          </a:prstGeom>
        </p:spPr>
      </p:pic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02122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</a:t>
                      </a:r>
                      <a:r>
                        <a:rPr lang="en-US" dirty="0"/>
                        <a:t>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0,52571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0,501703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0,809715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0,65194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0,50880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0,509316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0,951182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0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0DE035C3-4E17-4DBC-BA6E-50954FDE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45" y="2238251"/>
            <a:ext cx="5917707" cy="4438280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1088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0,56797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0,355975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0,593141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0,63277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0,54921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0,538469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0,785912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9E7B390-8272-4B64-B856-3C78BA8D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19812"/>
            <a:ext cx="6170678" cy="4615132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51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12E222D-3261-42C5-B1A1-ABD663DA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32348"/>
            <a:ext cx="6170678" cy="4622849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010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 descr="Obraz zawierający tekst, mapa&#10;&#10;Opis wygenerowany automatycznie">
            <a:extLst>
              <a:ext uri="{FF2B5EF4-FFF2-40B4-BE49-F238E27FC236}">
                <a16:creationId xmlns:a16="http://schemas.microsoft.com/office/drawing/2014/main" id="{74CA7E6F-8A05-404F-A692-26F52F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20" y="1233487"/>
            <a:ext cx="5848350" cy="43910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940D8E-2E08-4B4F-A549-17A351720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1" y="1234036"/>
            <a:ext cx="584761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porównanie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9037A2C-19A0-4662-B2F5-E63B14D1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8" y="1540831"/>
            <a:ext cx="5751742" cy="43198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0AA1778-EDA6-4501-96DE-BE891FAE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80" y="1540830"/>
            <a:ext cx="5777461" cy="43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Agenda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021525"/>
            <a:ext cx="818914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Wstęp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Dane giełdowe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Regresja czy klasyfikacja?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Wykorzystane modele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Aplikacja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Wnioski i uwagi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Kierunki dalszych badań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Wnioski i uwagi</a:t>
            </a: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8">
            <a:extLst>
              <a:ext uri="{FF2B5EF4-FFF2-40B4-BE49-F238E27FC236}">
                <a16:creationId xmlns:a16="http://schemas.microsoft.com/office/drawing/2014/main" id="{61A7C4D0-6BFB-4FD3-950B-9C0E903D40F4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Wyniki są zadowalające i pozwalają na wypracowanie zysków na giełdzie.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Nie wszystkie modele są w stanie efektywnie prognozować trendy giełdowe. Model lasu losowego oraz model SVM nie są w stanie wyznaczyć znacząco lepszych predykcji od klasyfikatora losowego.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Badania oparto o uproszczony model giełdy, </a:t>
            </a:r>
            <a:r>
              <a:rPr lang="pl-PL" sz="2400"/>
              <a:t>nieuwzględniający wszystkich czynników mających </a:t>
            </a:r>
            <a:r>
              <a:rPr lang="pl-PL" sz="2400" dirty="0"/>
              <a:t>wpływ na efektywne decyzje giełdowe.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0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Kierunki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dalszych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badań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3F29175-2F47-4A6F-AE1B-730D33DAB65B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R</a:t>
            </a:r>
            <a:r>
              <a:rPr lang="en-US" sz="2400" dirty="0" err="1"/>
              <a:t>ozwinięcie</a:t>
            </a:r>
            <a:r>
              <a:rPr lang="en-US" sz="2400" dirty="0"/>
              <a:t> </a:t>
            </a:r>
            <a:r>
              <a:rPr lang="en-US" sz="2400" dirty="0" err="1"/>
              <a:t>algorytmu</a:t>
            </a:r>
            <a:r>
              <a:rPr lang="en-US" sz="2400" dirty="0"/>
              <a:t> </a:t>
            </a:r>
            <a:r>
              <a:rPr lang="en-US" sz="2400" dirty="0" err="1"/>
              <a:t>handlującego</a:t>
            </a:r>
            <a:r>
              <a:rPr lang="en-US" sz="2400" dirty="0"/>
              <a:t> o </a:t>
            </a:r>
            <a:r>
              <a:rPr lang="en-US" sz="2400" dirty="0" err="1"/>
              <a:t>metody</a:t>
            </a:r>
            <a:r>
              <a:rPr lang="en-US" sz="2400" dirty="0"/>
              <a:t>  </a:t>
            </a:r>
            <a:r>
              <a:rPr lang="en-US" sz="2400" dirty="0" err="1"/>
              <a:t>zarządzania</a:t>
            </a:r>
            <a:r>
              <a:rPr lang="en-US" sz="2400" dirty="0"/>
              <a:t> </a:t>
            </a:r>
            <a:r>
              <a:rPr lang="en-US" sz="2400" dirty="0" err="1"/>
              <a:t>portfelem</a:t>
            </a:r>
            <a:r>
              <a:rPr lang="pl-PL" sz="2400" dirty="0"/>
              <a:t>,</a:t>
            </a:r>
            <a:r>
              <a:rPr lang="en-US" sz="2400" dirty="0"/>
              <a:t> np. stop loss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R</a:t>
            </a:r>
            <a:r>
              <a:rPr lang="en-US" sz="2400" dirty="0" err="1"/>
              <a:t>ozszerzenie</a:t>
            </a:r>
            <a:r>
              <a:rPr lang="en-US" sz="2400" dirty="0"/>
              <a:t> </a:t>
            </a:r>
            <a:r>
              <a:rPr lang="en-US" sz="2400" dirty="0" err="1"/>
              <a:t>pracy</a:t>
            </a:r>
            <a:r>
              <a:rPr lang="en-US" sz="2400" dirty="0"/>
              <a:t> o </a:t>
            </a:r>
            <a:r>
              <a:rPr lang="en-US" sz="2400" dirty="0" err="1"/>
              <a:t>zagadnienia</a:t>
            </a:r>
            <a:r>
              <a:rPr lang="en-US" sz="2400" dirty="0"/>
              <a:t> </a:t>
            </a:r>
            <a:r>
              <a:rPr lang="en-US" sz="2400" dirty="0" err="1"/>
              <a:t>ograniczania</a:t>
            </a:r>
            <a:r>
              <a:rPr lang="en-US" sz="2400" dirty="0"/>
              <a:t> </a:t>
            </a:r>
            <a:r>
              <a:rPr lang="en-US" sz="2400" dirty="0" err="1"/>
              <a:t>ryzyka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Badania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doborem</a:t>
            </a:r>
            <a:r>
              <a:rPr lang="en-US" sz="2400" dirty="0"/>
              <a:t> </a:t>
            </a:r>
            <a:r>
              <a:rPr lang="en-US" sz="2400" dirty="0" err="1"/>
              <a:t>spółek</a:t>
            </a:r>
            <a:r>
              <a:rPr lang="en-US" sz="2400" dirty="0"/>
              <a:t> </a:t>
            </a:r>
            <a:r>
              <a:rPr lang="en-US" sz="2400" dirty="0" err="1"/>
              <a:t>giełdowych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A</a:t>
            </a:r>
            <a:r>
              <a:rPr lang="en-US" sz="2400" dirty="0" err="1"/>
              <a:t>naliza</a:t>
            </a:r>
            <a:r>
              <a:rPr lang="en-US" sz="2400" dirty="0"/>
              <a:t> </a:t>
            </a:r>
            <a:r>
              <a:rPr lang="pl-PL" sz="2400" dirty="0"/>
              <a:t>oszacowania</a:t>
            </a:r>
            <a:r>
              <a:rPr lang="en-US" sz="2400" dirty="0"/>
              <a:t> </a:t>
            </a:r>
            <a:r>
              <a:rPr lang="en-US" sz="2400" dirty="0" err="1"/>
              <a:t>progu</a:t>
            </a:r>
            <a:r>
              <a:rPr lang="en-US" sz="2400" dirty="0"/>
              <a:t> </a:t>
            </a:r>
            <a:r>
              <a:rPr lang="en-US" sz="2400" dirty="0" err="1"/>
              <a:t>dla</a:t>
            </a:r>
            <a:r>
              <a:rPr lang="en-US" sz="2400" dirty="0"/>
              <a:t> </a:t>
            </a:r>
            <a:r>
              <a:rPr lang="en-US" sz="2400" dirty="0" err="1"/>
              <a:t>klasy</a:t>
            </a:r>
            <a:r>
              <a:rPr lang="en-US" sz="2400" dirty="0"/>
              <a:t> </a:t>
            </a:r>
            <a:r>
              <a:rPr lang="en-US" sz="2400" dirty="0" err="1"/>
              <a:t>utrzymania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A</a:t>
            </a:r>
            <a:r>
              <a:rPr lang="en-US" sz="2400" dirty="0" err="1"/>
              <a:t>naliza</a:t>
            </a:r>
            <a:r>
              <a:rPr lang="en-US" sz="2400" dirty="0"/>
              <a:t> </a:t>
            </a:r>
            <a:r>
              <a:rPr lang="en-US" sz="2400" dirty="0" err="1"/>
              <a:t>predykcji</a:t>
            </a:r>
            <a:r>
              <a:rPr lang="en-US" sz="2400" dirty="0"/>
              <a:t> w </a:t>
            </a:r>
            <a:r>
              <a:rPr lang="en-US" sz="2400" dirty="0" err="1"/>
              <a:t>innym</a:t>
            </a:r>
            <a:r>
              <a:rPr lang="en-US" sz="2400" dirty="0"/>
              <a:t> </a:t>
            </a:r>
            <a:r>
              <a:rPr lang="en-US" sz="2400" dirty="0" err="1"/>
              <a:t>przedziale</a:t>
            </a:r>
            <a:r>
              <a:rPr lang="en-US" sz="2400" dirty="0"/>
              <a:t> </a:t>
            </a:r>
            <a:r>
              <a:rPr lang="en-US" sz="2400" dirty="0" err="1"/>
              <a:t>czasowym</a:t>
            </a:r>
            <a:r>
              <a:rPr lang="en-US" sz="2400" dirty="0"/>
              <a:t> (np. </a:t>
            </a:r>
            <a:r>
              <a:rPr lang="en-US" sz="2400" dirty="0" err="1"/>
              <a:t>predykcja</a:t>
            </a:r>
            <a:r>
              <a:rPr lang="en-US" sz="2400" dirty="0"/>
              <a:t> </a:t>
            </a:r>
            <a:r>
              <a:rPr lang="en-US" sz="2400" dirty="0" err="1"/>
              <a:t>tygodniowa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Rozwój i ulepszanie klasyfikatorów</a:t>
            </a:r>
            <a:r>
              <a:rPr lang="en-US" sz="2400" dirty="0"/>
              <a:t>.</a:t>
            </a:r>
            <a:endParaRPr lang="pl-PL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3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500723" y="3039762"/>
            <a:ext cx="3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19429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Wstęp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384766" y="895382"/>
            <a:ext cx="1079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Głównym celem pracy jest opracowanie metodyki porównania algorytmów prognozy do wspomagania decyzji giełdowych, a także opracowanie programu wspomagającego inwestorów.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CECFAE-FCD9-488B-8D54-449FFB21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11" y="2038452"/>
            <a:ext cx="6341932" cy="47479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896881D-1F0A-47BD-B441-EC9AA9234900}"/>
              </a:ext>
            </a:extLst>
          </p:cNvPr>
          <p:cNvSpPr txBox="1"/>
          <p:nvPr/>
        </p:nvSpPr>
        <p:spPr>
          <a:xfrm>
            <a:off x="293765" y="2989719"/>
            <a:ext cx="537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Dostępne dane podstawowe (dzienne):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otwarcia,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zamknięcia,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liczba akcji w obrocie,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najniższa cena,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najwyższa cena.</a:t>
            </a:r>
          </a:p>
        </p:txBody>
      </p:sp>
    </p:spTree>
    <p:extLst>
      <p:ext uri="{BB962C8B-B14F-4D97-AF65-F5344CB8AC3E}">
        <p14:creationId xmlns:p14="http://schemas.microsoft.com/office/powerpoint/2010/main" val="13239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Dane giełdowe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3E0144D-4649-4F5C-8049-440DF6D5FA5F}"/>
              </a:ext>
            </a:extLst>
          </p:cNvPr>
          <p:cNvSpPr txBox="1"/>
          <p:nvPr/>
        </p:nvSpPr>
        <p:spPr>
          <a:xfrm>
            <a:off x="520700" y="2853844"/>
            <a:ext cx="3873500" cy="198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/>
              <a:t>Dane podstawowe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pl-PL" sz="2000" dirty="0"/>
              <a:t>do </a:t>
            </a:r>
            <a:r>
              <a:rPr lang="en-US" sz="2000" dirty="0" err="1"/>
              <a:t>analizy</a:t>
            </a:r>
            <a:r>
              <a:rPr lang="en-US" sz="2000" dirty="0"/>
              <a:t> </a:t>
            </a:r>
            <a:r>
              <a:rPr lang="en-US" sz="2000" dirty="0" err="1"/>
              <a:t>fundamentalnej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en-US" sz="2000" dirty="0" err="1"/>
              <a:t>analizy</a:t>
            </a:r>
            <a:r>
              <a:rPr lang="en-US" sz="2000" dirty="0"/>
              <a:t> </a:t>
            </a:r>
            <a:r>
              <a:rPr lang="en-US" sz="2000" dirty="0" err="1"/>
              <a:t>technicznej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Dane </a:t>
            </a:r>
            <a:r>
              <a:rPr lang="pl-PL" sz="2000" dirty="0"/>
              <a:t>analizy sentymentu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0FC146-94B5-41CD-8431-9BD18FC6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977" y="1264386"/>
            <a:ext cx="7069245" cy="43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C09F815-8354-4900-B97F-E82DF2FF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5" y="882828"/>
            <a:ext cx="5670543" cy="4248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DB51203-69F3-4925-B08E-C248EB22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79" y="786493"/>
            <a:ext cx="6528920" cy="59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różnicowanie (ang. d</a:t>
            </a:r>
            <a:r>
              <a:rPr lang="en-US" sz="3200" dirty="0" err="1"/>
              <a:t>ifferencing</a:t>
            </a:r>
            <a:r>
              <a:rPr lang="pl-PL" sz="3200" dirty="0"/>
              <a:t>)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947057-D42F-4743-9C1A-52E99F70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4" y="1350482"/>
            <a:ext cx="6077178" cy="454975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845301A-5157-48F4-A828-69251E5B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0029"/>
            <a:ext cx="5418630" cy="40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szeregów czasowych, uczenie metodą kroczącą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5A0C5AF-AC04-4FE4-A8CD-E389936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3" y="3276600"/>
            <a:ext cx="5038774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4504F2-3387-4FA8-BA18-5E242AFE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83907"/>
            <a:ext cx="5142712" cy="16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B8CCD20-1944-4F02-BEB3-76637D34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95" y="1427218"/>
            <a:ext cx="5375806" cy="21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CA60F51-C9AF-495D-AFDD-E0CBFFB1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487830"/>
            <a:ext cx="5563437" cy="280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1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31CA021-EE8D-46EB-AABC-ED635583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1" y="1276127"/>
            <a:ext cx="6120222" cy="45751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2EF730E-EC26-4ABF-8945-C7FB7755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23" y="1276127"/>
            <a:ext cx="5069403" cy="45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0B1718-1C41-4D6B-A311-B2CB0A82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44" y="882828"/>
            <a:ext cx="7266311" cy="54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724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Barwy PW">
      <a:dk1>
        <a:srgbClr val="000000"/>
      </a:dk1>
      <a:lt1>
        <a:srgbClr val="FFFFFF"/>
      </a:lt1>
      <a:dk2>
        <a:srgbClr val="44546A"/>
      </a:dk2>
      <a:lt2>
        <a:srgbClr val="B3A0AA"/>
      </a:lt2>
      <a:accent1>
        <a:srgbClr val="7896CF"/>
      </a:accent1>
      <a:accent2>
        <a:srgbClr val="EA7C59"/>
      </a:accent2>
      <a:accent3>
        <a:srgbClr val="FED541"/>
      </a:accent3>
      <a:accent4>
        <a:srgbClr val="69BA9C"/>
      </a:accent4>
      <a:accent5>
        <a:srgbClr val="965F77"/>
      </a:accent5>
      <a:accent6>
        <a:srgbClr val="645959"/>
      </a:accent6>
      <a:hlink>
        <a:srgbClr val="7896CF"/>
      </a:hlink>
      <a:folHlink>
        <a:srgbClr val="965F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482</Words>
  <Application>Microsoft Office PowerPoint</Application>
  <PresentationFormat>Panoramiczny</PresentationFormat>
  <Paragraphs>151</Paragraphs>
  <Slides>22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Adagio_Slab</vt:lpstr>
      <vt:lpstr>Adagio_Slab Medium</vt:lpstr>
      <vt:lpstr>Arial</vt:lpstr>
      <vt:lpstr>Calibri</vt:lpstr>
      <vt:lpstr>Calibri Light</vt:lpstr>
      <vt:lpstr>Radikal WUT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Wiśniewski Nikodem (STUD)</dc:creator>
  <cp:lastModifiedBy>Wiśniewski Nikodem (STUD)</cp:lastModifiedBy>
  <cp:revision>34</cp:revision>
  <dcterms:created xsi:type="dcterms:W3CDTF">2019-09-10T20:26:01Z</dcterms:created>
  <dcterms:modified xsi:type="dcterms:W3CDTF">2019-09-17T20:59:05Z</dcterms:modified>
</cp:coreProperties>
</file>