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84" r:id="rId4"/>
    <p:sldId id="289" r:id="rId5"/>
    <p:sldId id="300" r:id="rId6"/>
    <p:sldId id="297" r:id="rId7"/>
    <p:sldId id="298" r:id="rId8"/>
    <p:sldId id="292" r:id="rId9"/>
    <p:sldId id="299" r:id="rId10"/>
    <p:sldId id="288" r:id="rId11"/>
    <p:sldId id="307" r:id="rId12"/>
    <p:sldId id="290" r:id="rId13"/>
    <p:sldId id="304" r:id="rId14"/>
    <p:sldId id="305" r:id="rId15"/>
    <p:sldId id="306" r:id="rId16"/>
    <p:sldId id="296" r:id="rId17"/>
    <p:sldId id="303" r:id="rId18"/>
    <p:sldId id="308" r:id="rId19"/>
    <p:sldId id="309" r:id="rId20"/>
    <p:sldId id="280" r:id="rId2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3C4C"/>
    <a:srgbClr val="C2B0B9"/>
    <a:srgbClr val="965F77"/>
    <a:srgbClr val="B4A3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yl pośredni 2 — Ak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 pośredni 2 — Ak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 pośredni 2 — Ak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yl pośredni 2 — Ak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71" autoAdjust="0"/>
    <p:restoredTop sz="94674"/>
  </p:normalViewPr>
  <p:slideViewPr>
    <p:cSldViewPr snapToGrid="0" snapToObjects="1">
      <p:cViewPr varScale="1">
        <p:scale>
          <a:sx n="114" d="100"/>
          <a:sy n="114" d="100"/>
        </p:scale>
        <p:origin x="4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77833A-F97A-4342-85D4-27030B3D134F}" type="datetimeFigureOut">
              <a:rPr lang="pl-PL" smtClean="0"/>
              <a:t>10.09.2019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4F1386-FCCA-3B4B-AA9B-BD8D960738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53214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F1386-FCCA-3B4B-AA9B-BD8D960738D4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041078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53481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19483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620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34785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98913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32456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84546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1997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985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1071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4307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2166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F063-69EB-C644-8AB1-E5803C20EBE3}" type="datetime1">
              <a:rPr lang="pl-PL" smtClean="0"/>
              <a:t>10.09.2019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E31D-8307-A84B-9D2D-2944E6584E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8755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A91AA-904B-014A-B53D-48D760046CF3}" type="datetime1">
              <a:rPr lang="pl-PL" smtClean="0"/>
              <a:t>10.09.2019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E31D-8307-A84B-9D2D-2944E6584E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616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475C-013D-324C-B76E-2FAE353993EB}" type="datetime1">
              <a:rPr lang="pl-PL" smtClean="0"/>
              <a:t>10.09.2019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E31D-8307-A84B-9D2D-2944E6584E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32127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E185-5223-A043-AFB5-0E6296B0D09D}" type="datetime1">
              <a:rPr lang="pl-PL" smtClean="0"/>
              <a:t>10.09.2019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E31D-8307-A84B-9D2D-2944E6584E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66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BE6D5-64EB-F140-8022-7FE4C8839EC4}" type="datetime1">
              <a:rPr lang="pl-PL" smtClean="0"/>
              <a:t>10.09.2019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E31D-8307-A84B-9D2D-2944E6584E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5439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7FB9E-4599-AE42-B167-0D576E9413BB}" type="datetime1">
              <a:rPr lang="pl-PL" smtClean="0"/>
              <a:t>10.09.2019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E31D-8307-A84B-9D2D-2944E6584E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3772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F618D-7D6E-7640-A0D2-A3244D9470F1}" type="datetime1">
              <a:rPr lang="pl-PL" smtClean="0"/>
              <a:t>10.09.2019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E31D-8307-A84B-9D2D-2944E6584E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74460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541C-0379-E841-92A8-520A81A3BF19}" type="datetime1">
              <a:rPr lang="pl-PL" smtClean="0"/>
              <a:t>10.09.2019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E31D-8307-A84B-9D2D-2944E6584E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43726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4A31-4D44-934A-B8D3-1ACF96370747}" type="datetime1">
              <a:rPr lang="pl-PL" smtClean="0"/>
              <a:t>10.09.2019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E31D-8307-A84B-9D2D-2944E6584E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3011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29067-29AD-9443-B9ED-60DF7C7F8354}" type="datetime1">
              <a:rPr lang="pl-PL" smtClean="0"/>
              <a:t>10.09.2019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E31D-8307-A84B-9D2D-2944E6584E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68313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67EE6-23CF-C946-AFCC-3993BEF3AF63}" type="datetime1">
              <a:rPr lang="pl-PL" smtClean="0"/>
              <a:t>10.09.2019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E31D-8307-A84B-9D2D-2944E6584E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9754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95B82-AE3D-E340-B351-73296EB7519D}" type="datetime1">
              <a:rPr lang="pl-PL" smtClean="0"/>
              <a:t>10.09.2019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BE31D-8307-A84B-9D2D-2944E6584E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661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Tekstowe 3"/>
          <p:cNvSpPr txBox="1"/>
          <p:nvPr/>
        </p:nvSpPr>
        <p:spPr>
          <a:xfrm>
            <a:off x="341332" y="1881921"/>
            <a:ext cx="8708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dirty="0">
                <a:solidFill>
                  <a:schemeClr val="bg1"/>
                </a:solidFill>
                <a:latin typeface="Adagio_Slab" charset="0"/>
                <a:ea typeface="Adagio_Slab" charset="0"/>
                <a:cs typeface="Adagio_Slab" charset="0"/>
              </a:rPr>
              <a:t>Metodyka porównania algorytmów prognozy </a:t>
            </a:r>
          </a:p>
          <a:p>
            <a:pPr algn="ctr"/>
            <a:r>
              <a:rPr lang="pl-PL" sz="3600" dirty="0">
                <a:solidFill>
                  <a:schemeClr val="bg1"/>
                </a:solidFill>
                <a:latin typeface="Adagio_Slab" charset="0"/>
                <a:ea typeface="Adagio_Slab" charset="0"/>
                <a:cs typeface="Adagio_Slab" charset="0"/>
              </a:rPr>
              <a:t>do wspomagania decyzji giełdowych</a:t>
            </a:r>
          </a:p>
        </p:txBody>
      </p:sp>
      <p:sp>
        <p:nvSpPr>
          <p:cNvPr id="3" name="PoleTekstowe 3">
            <a:extLst>
              <a:ext uri="{FF2B5EF4-FFF2-40B4-BE49-F238E27FC236}">
                <a16:creationId xmlns:a16="http://schemas.microsoft.com/office/drawing/2014/main" id="{A4EFF090-9E11-47AB-ADEA-4EA0B23E2FEF}"/>
              </a:ext>
            </a:extLst>
          </p:cNvPr>
          <p:cNvSpPr txBox="1"/>
          <p:nvPr/>
        </p:nvSpPr>
        <p:spPr>
          <a:xfrm>
            <a:off x="1373178" y="3330337"/>
            <a:ext cx="59129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dagio_Slab" charset="0"/>
                <a:ea typeface="Adagio_Slab" charset="0"/>
                <a:cs typeface="Adagio_Slab" charset="0"/>
              </a:rPr>
              <a:t>Comparison methodology of some prediction</a:t>
            </a:r>
            <a:endParaRPr lang="pl-PL" sz="2400" dirty="0">
              <a:solidFill>
                <a:schemeClr val="bg1"/>
              </a:solidFill>
              <a:latin typeface="Adagio_Slab" charset="0"/>
              <a:ea typeface="Adagio_Slab" charset="0"/>
              <a:cs typeface="Adagio_Slab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Adagio_Slab" charset="0"/>
                <a:ea typeface="Adagio_Slab" charset="0"/>
                <a:cs typeface="Adagio_Slab" charset="0"/>
              </a:rPr>
              <a:t> algorithms for stock market decision making</a:t>
            </a:r>
            <a:endParaRPr lang="pl-PL" sz="2400" dirty="0">
              <a:solidFill>
                <a:schemeClr val="bg1"/>
              </a:solidFill>
              <a:latin typeface="Adagio_Slab" charset="0"/>
              <a:ea typeface="Adagio_Slab" charset="0"/>
              <a:cs typeface="Adagio_Slab" charset="0"/>
            </a:endParaRPr>
          </a:p>
        </p:txBody>
      </p:sp>
      <p:sp>
        <p:nvSpPr>
          <p:cNvPr id="5" name="PoleTekstowe 3">
            <a:extLst>
              <a:ext uri="{FF2B5EF4-FFF2-40B4-BE49-F238E27FC236}">
                <a16:creationId xmlns:a16="http://schemas.microsoft.com/office/drawing/2014/main" id="{68C03DC9-0496-4200-9F1F-FB8FE416AA22}"/>
              </a:ext>
            </a:extLst>
          </p:cNvPr>
          <p:cNvSpPr txBox="1"/>
          <p:nvPr/>
        </p:nvSpPr>
        <p:spPr>
          <a:xfrm>
            <a:off x="2156212" y="5437505"/>
            <a:ext cx="6127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solidFill>
                  <a:schemeClr val="bg1"/>
                </a:solidFill>
                <a:latin typeface="Adagio_Slab" charset="0"/>
                <a:ea typeface="Adagio_Slab" charset="0"/>
                <a:cs typeface="Adagio_Slab" charset="0"/>
              </a:rPr>
              <a:t>Promotor: dr hab. inż. Jerzy Balicki, prof. uczelni</a:t>
            </a:r>
          </a:p>
        </p:txBody>
      </p:sp>
      <p:sp>
        <p:nvSpPr>
          <p:cNvPr id="7" name="PoleTekstowe 3">
            <a:extLst>
              <a:ext uri="{FF2B5EF4-FFF2-40B4-BE49-F238E27FC236}">
                <a16:creationId xmlns:a16="http://schemas.microsoft.com/office/drawing/2014/main" id="{48E57424-6F98-417B-837B-FCF68667699A}"/>
              </a:ext>
            </a:extLst>
          </p:cNvPr>
          <p:cNvSpPr txBox="1"/>
          <p:nvPr/>
        </p:nvSpPr>
        <p:spPr>
          <a:xfrm>
            <a:off x="2943735" y="4633560"/>
            <a:ext cx="4139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solidFill>
                  <a:schemeClr val="bg1"/>
                </a:solidFill>
                <a:latin typeface="Adagio_Slab" charset="0"/>
                <a:ea typeface="Adagio_Slab" charset="0"/>
                <a:cs typeface="Adagio_Slab" charset="0"/>
              </a:rPr>
              <a:t>Autor: inż. Nikodem Wiśniewski</a:t>
            </a:r>
          </a:p>
        </p:txBody>
      </p:sp>
    </p:spTree>
    <p:extLst>
      <p:ext uri="{BB962C8B-B14F-4D97-AF65-F5344CB8AC3E}">
        <p14:creationId xmlns:p14="http://schemas.microsoft.com/office/powerpoint/2010/main" val="1549654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oleTekstowe 2"/>
          <p:cNvSpPr txBox="1"/>
          <p:nvPr/>
        </p:nvSpPr>
        <p:spPr>
          <a:xfrm>
            <a:off x="821516" y="640263"/>
            <a:ext cx="6204984" cy="1344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latin typeface="+mj-lt"/>
                <a:ea typeface="+mj-ea"/>
                <a:cs typeface="+mj-cs"/>
              </a:rPr>
              <a:t>Wykorzystane modele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18FA92C5-AF5D-4FF7-ADA9-7A0EEA955070}"/>
              </a:ext>
            </a:extLst>
          </p:cNvPr>
          <p:cNvSpPr txBox="1"/>
          <p:nvPr/>
        </p:nvSpPr>
        <p:spPr>
          <a:xfrm>
            <a:off x="821515" y="2121762"/>
            <a:ext cx="6204984" cy="3626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Sztucznie sieci neuronowe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SVM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Random forest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Light GBM</a:t>
            </a:r>
          </a:p>
        </p:txBody>
      </p:sp>
      <p:pic>
        <p:nvPicPr>
          <p:cNvPr id="1028" name="Picture 4" descr="Image result for random forest">
            <a:extLst>
              <a:ext uri="{FF2B5EF4-FFF2-40B4-BE49-F238E27FC236}">
                <a16:creationId xmlns:a16="http://schemas.microsoft.com/office/drawing/2014/main" id="{67651187-B666-4814-8007-90933B597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33133" y="306909"/>
            <a:ext cx="3435245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mlp network">
            <a:extLst>
              <a:ext uri="{FF2B5EF4-FFF2-40B4-BE49-F238E27FC236}">
                <a16:creationId xmlns:a16="http://schemas.microsoft.com/office/drawing/2014/main" id="{C04581AB-136E-4FD3-A4CC-334B485C6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29551" y="3127562"/>
            <a:ext cx="4042410" cy="2791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35BE31D-8307-A84B-9D2D-2944E6584EB9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55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oleTekstowe 2"/>
          <p:cNvSpPr txBox="1"/>
          <p:nvPr/>
        </p:nvSpPr>
        <p:spPr>
          <a:xfrm>
            <a:off x="4380588" y="965199"/>
            <a:ext cx="6766078" cy="4927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Aplikacja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10225314" y="6553690"/>
            <a:ext cx="1128486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35BE31D-8307-A84B-9D2D-2944E6584EB9}" type="slidenum">
              <a:rPr lang="en-US" sz="1050"/>
              <a:pPr>
                <a:spcAft>
                  <a:spcPts val="600"/>
                </a:spcAft>
              </a:pPr>
              <a:t>11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385758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Tekstowe 2"/>
          <p:cNvSpPr txBox="1"/>
          <p:nvPr/>
        </p:nvSpPr>
        <p:spPr>
          <a:xfrm>
            <a:off x="404601" y="298053"/>
            <a:ext cx="8423810" cy="75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3200" dirty="0">
                <a:solidFill>
                  <a:srgbClr val="3C3C4C"/>
                </a:solidFill>
                <a:latin typeface="Adagio_Slab" charset="0"/>
                <a:ea typeface="Adagio_Slab" charset="0"/>
                <a:cs typeface="Adagio_Slab" charset="0"/>
              </a:rPr>
              <a:t>Wyniki - klasyfikacja binarna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9201319" y="298053"/>
            <a:ext cx="2743200" cy="365125"/>
          </a:xfrm>
        </p:spPr>
        <p:txBody>
          <a:bodyPr/>
          <a:lstStyle/>
          <a:p>
            <a:fld id="{F35BE31D-8307-A84B-9D2D-2944E6584EB9}" type="slidenum">
              <a:rPr lang="pl-PL" sz="4000" smtClean="0">
                <a:solidFill>
                  <a:srgbClr val="3C3C4C"/>
                </a:solidFill>
                <a:latin typeface="Radikal WUT" charset="0"/>
                <a:ea typeface="Radikal WUT" charset="0"/>
                <a:cs typeface="Radikal WUT" charset="0"/>
              </a:rPr>
              <a:pPr/>
              <a:t>12</a:t>
            </a:fld>
            <a:endParaRPr lang="pl-PL" sz="4000" dirty="0">
              <a:solidFill>
                <a:srgbClr val="3C3C4C"/>
              </a:solidFill>
              <a:latin typeface="Radikal WUT" charset="0"/>
              <a:ea typeface="Radikal WUT" charset="0"/>
              <a:cs typeface="Radikal WUT" charset="0"/>
            </a:endParaRPr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FCCBA664-76B7-4FE0-AFE9-A5431C9C7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387" y="2238251"/>
            <a:ext cx="5921224" cy="4438280"/>
          </a:xfrm>
          <a:prstGeom prst="rect">
            <a:avLst/>
          </a:prstGeom>
        </p:spPr>
      </p:pic>
      <p:graphicFrame>
        <p:nvGraphicFramePr>
          <p:cNvPr id="8" name="Tabela 9">
            <a:extLst>
              <a:ext uri="{FF2B5EF4-FFF2-40B4-BE49-F238E27FC236}">
                <a16:creationId xmlns:a16="http://schemas.microsoft.com/office/drawing/2014/main" id="{8A0E7A73-52DE-42C7-A8A7-589DC94F35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402122"/>
              </p:ext>
            </p:extLst>
          </p:nvPr>
        </p:nvGraphicFramePr>
        <p:xfrm>
          <a:off x="2544929" y="1028241"/>
          <a:ext cx="7102141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1634">
                  <a:extLst>
                    <a:ext uri="{9D8B030D-6E8A-4147-A177-3AD203B41FA5}">
                      <a16:colId xmlns:a16="http://schemas.microsoft.com/office/drawing/2014/main" val="467073741"/>
                    </a:ext>
                  </a:extLst>
                </a:gridCol>
                <a:gridCol w="987130">
                  <a:extLst>
                    <a:ext uri="{9D8B030D-6E8A-4147-A177-3AD203B41FA5}">
                      <a16:colId xmlns:a16="http://schemas.microsoft.com/office/drawing/2014/main" val="2801649677"/>
                    </a:ext>
                  </a:extLst>
                </a:gridCol>
                <a:gridCol w="1029159">
                  <a:extLst>
                    <a:ext uri="{9D8B030D-6E8A-4147-A177-3AD203B41FA5}">
                      <a16:colId xmlns:a16="http://schemas.microsoft.com/office/drawing/2014/main" val="2377661150"/>
                    </a:ext>
                  </a:extLst>
                </a:gridCol>
                <a:gridCol w="1829615">
                  <a:extLst>
                    <a:ext uri="{9D8B030D-6E8A-4147-A177-3AD203B41FA5}">
                      <a16:colId xmlns:a16="http://schemas.microsoft.com/office/drawing/2014/main" val="3690161372"/>
                    </a:ext>
                  </a:extLst>
                </a:gridCol>
                <a:gridCol w="1254603">
                  <a:extLst>
                    <a:ext uri="{9D8B030D-6E8A-4147-A177-3AD203B41FA5}">
                      <a16:colId xmlns:a16="http://schemas.microsoft.com/office/drawing/2014/main" val="1438776479"/>
                    </a:ext>
                  </a:extLst>
                </a:gridCol>
              </a:tblGrid>
              <a:tr h="4683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Klasyfikacja binarna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MLP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SVM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Random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forest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Light</a:t>
                      </a:r>
                      <a:r>
                        <a:rPr lang="pl-PL" dirty="0"/>
                        <a:t> GBM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94943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Średnia dokładność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0,7</a:t>
                      </a:r>
                      <a:r>
                        <a:rPr lang="en-US" dirty="0"/>
                        <a:t>7121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0,52571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0,501703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0,809715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59287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Średnie AUC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0,65194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0,50880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0,509316 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0,951182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6830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7608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>
            <a:extLst>
              <a:ext uri="{FF2B5EF4-FFF2-40B4-BE49-F238E27FC236}">
                <a16:creationId xmlns:a16="http://schemas.microsoft.com/office/drawing/2014/main" id="{0DE035C3-4E17-4DBC-BA6E-50954FDE7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145" y="2238251"/>
            <a:ext cx="5917707" cy="4438280"/>
          </a:xfrm>
          <a:prstGeom prst="rect">
            <a:avLst/>
          </a:prstGeom>
        </p:spPr>
      </p:pic>
      <p:sp>
        <p:nvSpPr>
          <p:cNvPr id="3" name="PoleTekstowe 2"/>
          <p:cNvSpPr txBox="1"/>
          <p:nvPr/>
        </p:nvSpPr>
        <p:spPr>
          <a:xfrm>
            <a:off x="404601" y="298053"/>
            <a:ext cx="8423810" cy="75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3200" dirty="0">
                <a:solidFill>
                  <a:srgbClr val="3C3C4C"/>
                </a:solidFill>
                <a:latin typeface="Adagio_Slab" charset="0"/>
                <a:ea typeface="Adagio_Slab" charset="0"/>
                <a:cs typeface="Adagio_Slab" charset="0"/>
              </a:rPr>
              <a:t>Wyniki - klasyfikacja wieloklasowa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9201319" y="298053"/>
            <a:ext cx="2743200" cy="365125"/>
          </a:xfrm>
        </p:spPr>
        <p:txBody>
          <a:bodyPr/>
          <a:lstStyle/>
          <a:p>
            <a:fld id="{F35BE31D-8307-A84B-9D2D-2944E6584EB9}" type="slidenum">
              <a:rPr lang="pl-PL" sz="4000" smtClean="0">
                <a:solidFill>
                  <a:srgbClr val="3C3C4C"/>
                </a:solidFill>
                <a:latin typeface="Radikal WUT" charset="0"/>
                <a:ea typeface="Radikal WUT" charset="0"/>
                <a:cs typeface="Radikal WUT" charset="0"/>
              </a:rPr>
              <a:pPr/>
              <a:t>13</a:t>
            </a:fld>
            <a:endParaRPr lang="pl-PL" sz="4000" dirty="0">
              <a:solidFill>
                <a:srgbClr val="3C3C4C"/>
              </a:solidFill>
              <a:latin typeface="Radikal WUT" charset="0"/>
              <a:ea typeface="Radikal WUT" charset="0"/>
              <a:cs typeface="Radikal WUT" charset="0"/>
            </a:endParaRPr>
          </a:p>
        </p:txBody>
      </p:sp>
      <p:graphicFrame>
        <p:nvGraphicFramePr>
          <p:cNvPr id="8" name="Tabela 9">
            <a:extLst>
              <a:ext uri="{FF2B5EF4-FFF2-40B4-BE49-F238E27FC236}">
                <a16:creationId xmlns:a16="http://schemas.microsoft.com/office/drawing/2014/main" id="{8A0E7A73-52DE-42C7-A8A7-589DC94F35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491088"/>
              </p:ext>
            </p:extLst>
          </p:nvPr>
        </p:nvGraphicFramePr>
        <p:xfrm>
          <a:off x="2544929" y="1028241"/>
          <a:ext cx="7102141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1634">
                  <a:extLst>
                    <a:ext uri="{9D8B030D-6E8A-4147-A177-3AD203B41FA5}">
                      <a16:colId xmlns:a16="http://schemas.microsoft.com/office/drawing/2014/main" val="467073741"/>
                    </a:ext>
                  </a:extLst>
                </a:gridCol>
                <a:gridCol w="987130">
                  <a:extLst>
                    <a:ext uri="{9D8B030D-6E8A-4147-A177-3AD203B41FA5}">
                      <a16:colId xmlns:a16="http://schemas.microsoft.com/office/drawing/2014/main" val="2801649677"/>
                    </a:ext>
                  </a:extLst>
                </a:gridCol>
                <a:gridCol w="1029159">
                  <a:extLst>
                    <a:ext uri="{9D8B030D-6E8A-4147-A177-3AD203B41FA5}">
                      <a16:colId xmlns:a16="http://schemas.microsoft.com/office/drawing/2014/main" val="2377661150"/>
                    </a:ext>
                  </a:extLst>
                </a:gridCol>
                <a:gridCol w="1829615">
                  <a:extLst>
                    <a:ext uri="{9D8B030D-6E8A-4147-A177-3AD203B41FA5}">
                      <a16:colId xmlns:a16="http://schemas.microsoft.com/office/drawing/2014/main" val="3690161372"/>
                    </a:ext>
                  </a:extLst>
                </a:gridCol>
                <a:gridCol w="1254603">
                  <a:extLst>
                    <a:ext uri="{9D8B030D-6E8A-4147-A177-3AD203B41FA5}">
                      <a16:colId xmlns:a16="http://schemas.microsoft.com/office/drawing/2014/main" val="1438776479"/>
                    </a:ext>
                  </a:extLst>
                </a:gridCol>
              </a:tblGrid>
              <a:tr h="4683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Klasyfikacja wieloklasowa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MLP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SVM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Random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forest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Light</a:t>
                      </a:r>
                      <a:r>
                        <a:rPr lang="pl-PL" dirty="0"/>
                        <a:t> GBM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94943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Średnia dokładność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0,56797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0,36843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0,355975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0,593141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59287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Średnie AUC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0,63277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0,54921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0,538469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0,785912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6830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1596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az 10">
            <a:extLst>
              <a:ext uri="{FF2B5EF4-FFF2-40B4-BE49-F238E27FC236}">
                <a16:creationId xmlns:a16="http://schemas.microsoft.com/office/drawing/2014/main" id="{19E7B390-8272-4B64-B856-3C78BA8DF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2502" y="2019812"/>
            <a:ext cx="6170678" cy="4615132"/>
          </a:xfrm>
          <a:prstGeom prst="rect">
            <a:avLst/>
          </a:prstGeom>
        </p:spPr>
      </p:pic>
      <p:sp>
        <p:nvSpPr>
          <p:cNvPr id="3" name="PoleTekstowe 2"/>
          <p:cNvSpPr txBox="1"/>
          <p:nvPr/>
        </p:nvSpPr>
        <p:spPr>
          <a:xfrm>
            <a:off x="404601" y="298053"/>
            <a:ext cx="8423810" cy="75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3200" dirty="0">
                <a:solidFill>
                  <a:srgbClr val="3C3C4C"/>
                </a:solidFill>
                <a:latin typeface="Adagio_Slab" charset="0"/>
                <a:ea typeface="Adagio_Slab" charset="0"/>
                <a:cs typeface="Adagio_Slab" charset="0"/>
              </a:rPr>
              <a:t>Symulacja giełdowa – klasyfikacja binarna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9201319" y="298053"/>
            <a:ext cx="2743200" cy="365125"/>
          </a:xfrm>
        </p:spPr>
        <p:txBody>
          <a:bodyPr/>
          <a:lstStyle/>
          <a:p>
            <a:fld id="{F35BE31D-8307-A84B-9D2D-2944E6584EB9}" type="slidenum">
              <a:rPr lang="pl-PL" sz="4000" smtClean="0">
                <a:solidFill>
                  <a:srgbClr val="3C3C4C"/>
                </a:solidFill>
                <a:latin typeface="Radikal WUT" charset="0"/>
                <a:ea typeface="Radikal WUT" charset="0"/>
                <a:cs typeface="Radikal WUT" charset="0"/>
              </a:rPr>
              <a:pPr/>
              <a:t>14</a:t>
            </a:fld>
            <a:endParaRPr lang="pl-PL" sz="4000" dirty="0">
              <a:solidFill>
                <a:srgbClr val="3C3C4C"/>
              </a:solidFill>
              <a:latin typeface="Radikal WUT" charset="0"/>
              <a:ea typeface="Radikal WUT" charset="0"/>
              <a:cs typeface="Radikal WUT" charset="0"/>
            </a:endParaRPr>
          </a:p>
        </p:txBody>
      </p:sp>
      <p:graphicFrame>
        <p:nvGraphicFramePr>
          <p:cNvPr id="8" name="Tabela 9">
            <a:extLst>
              <a:ext uri="{FF2B5EF4-FFF2-40B4-BE49-F238E27FC236}">
                <a16:creationId xmlns:a16="http://schemas.microsoft.com/office/drawing/2014/main" id="{8A0E7A73-52DE-42C7-A8A7-589DC94F35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625111"/>
              </p:ext>
            </p:extLst>
          </p:nvPr>
        </p:nvGraphicFramePr>
        <p:xfrm>
          <a:off x="2109535" y="1226491"/>
          <a:ext cx="9376612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7841">
                  <a:extLst>
                    <a:ext uri="{9D8B030D-6E8A-4147-A177-3AD203B41FA5}">
                      <a16:colId xmlns:a16="http://schemas.microsoft.com/office/drawing/2014/main" val="467073741"/>
                    </a:ext>
                  </a:extLst>
                </a:gridCol>
                <a:gridCol w="1019780">
                  <a:extLst>
                    <a:ext uri="{9D8B030D-6E8A-4147-A177-3AD203B41FA5}">
                      <a16:colId xmlns:a16="http://schemas.microsoft.com/office/drawing/2014/main" val="1273621924"/>
                    </a:ext>
                  </a:extLst>
                </a:gridCol>
                <a:gridCol w="1019780">
                  <a:extLst>
                    <a:ext uri="{9D8B030D-6E8A-4147-A177-3AD203B41FA5}">
                      <a16:colId xmlns:a16="http://schemas.microsoft.com/office/drawing/2014/main" val="3174608995"/>
                    </a:ext>
                  </a:extLst>
                </a:gridCol>
                <a:gridCol w="1019780">
                  <a:extLst>
                    <a:ext uri="{9D8B030D-6E8A-4147-A177-3AD203B41FA5}">
                      <a16:colId xmlns:a16="http://schemas.microsoft.com/office/drawing/2014/main" val="2801649677"/>
                    </a:ext>
                  </a:extLst>
                </a:gridCol>
                <a:gridCol w="1063199">
                  <a:extLst>
                    <a:ext uri="{9D8B030D-6E8A-4147-A177-3AD203B41FA5}">
                      <a16:colId xmlns:a16="http://schemas.microsoft.com/office/drawing/2014/main" val="2377661150"/>
                    </a:ext>
                  </a:extLst>
                </a:gridCol>
                <a:gridCol w="1890132">
                  <a:extLst>
                    <a:ext uri="{9D8B030D-6E8A-4147-A177-3AD203B41FA5}">
                      <a16:colId xmlns:a16="http://schemas.microsoft.com/office/drawing/2014/main" val="3690161372"/>
                    </a:ext>
                  </a:extLst>
                </a:gridCol>
                <a:gridCol w="1296100">
                  <a:extLst>
                    <a:ext uri="{9D8B030D-6E8A-4147-A177-3AD203B41FA5}">
                      <a16:colId xmlns:a16="http://schemas.microsoft.com/office/drawing/2014/main" val="1438776479"/>
                    </a:ext>
                  </a:extLst>
                </a:gridCol>
              </a:tblGrid>
              <a:tr h="468330"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Klasyfikacja binarna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Indeks S&amp;P 500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Buy</a:t>
                      </a:r>
                      <a:r>
                        <a:rPr lang="pl-PL" dirty="0"/>
                        <a:t> and </a:t>
                      </a:r>
                      <a:r>
                        <a:rPr lang="pl-PL" dirty="0" err="1"/>
                        <a:t>hold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MLP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SVM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Random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forest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Light</a:t>
                      </a:r>
                      <a:r>
                        <a:rPr lang="pl-PL" dirty="0"/>
                        <a:t> GBM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94943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Średni zysk (%)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118.45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124,41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140,01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120,12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107,55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131,74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9287522"/>
                  </a:ext>
                </a:extLst>
              </a:tr>
            </a:tbl>
          </a:graphicData>
        </a:graphic>
      </p:graphicFrame>
      <p:sp>
        <p:nvSpPr>
          <p:cNvPr id="4" name="pole tekstowe 3">
            <a:extLst>
              <a:ext uri="{FF2B5EF4-FFF2-40B4-BE49-F238E27FC236}">
                <a16:creationId xmlns:a16="http://schemas.microsoft.com/office/drawing/2014/main" id="{167FC77C-1FA5-459F-B4A9-4CADD2E658C8}"/>
              </a:ext>
            </a:extLst>
          </p:cNvPr>
          <p:cNvSpPr txBox="1"/>
          <p:nvPr/>
        </p:nvSpPr>
        <p:spPr>
          <a:xfrm>
            <a:off x="404601" y="2915728"/>
            <a:ext cx="31128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Wyniki na podstawie symulacji giełdowej wykonanej na sesjach giełdowych między 1 stycznia 2019, a 6 lipca 2019.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269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A12E222D-3261-42C5-B1A1-ABD663DAD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2502" y="2032348"/>
            <a:ext cx="6170678" cy="4622849"/>
          </a:xfrm>
          <a:prstGeom prst="rect">
            <a:avLst/>
          </a:prstGeom>
        </p:spPr>
      </p:pic>
      <p:sp>
        <p:nvSpPr>
          <p:cNvPr id="3" name="PoleTekstowe 2"/>
          <p:cNvSpPr txBox="1"/>
          <p:nvPr/>
        </p:nvSpPr>
        <p:spPr>
          <a:xfrm>
            <a:off x="404601" y="298053"/>
            <a:ext cx="8423810" cy="75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3200" dirty="0">
                <a:solidFill>
                  <a:srgbClr val="3C3C4C"/>
                </a:solidFill>
                <a:latin typeface="Adagio_Slab" charset="0"/>
                <a:ea typeface="Adagio_Slab" charset="0"/>
                <a:cs typeface="Adagio_Slab" charset="0"/>
              </a:rPr>
              <a:t>Symulacja giełdowa – klasyfikacja wieloklasowa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9201319" y="298053"/>
            <a:ext cx="2743200" cy="365125"/>
          </a:xfrm>
        </p:spPr>
        <p:txBody>
          <a:bodyPr/>
          <a:lstStyle/>
          <a:p>
            <a:fld id="{F35BE31D-8307-A84B-9D2D-2944E6584EB9}" type="slidenum">
              <a:rPr lang="pl-PL" sz="4000" smtClean="0">
                <a:solidFill>
                  <a:srgbClr val="3C3C4C"/>
                </a:solidFill>
                <a:latin typeface="Radikal WUT" charset="0"/>
                <a:ea typeface="Radikal WUT" charset="0"/>
                <a:cs typeface="Radikal WUT" charset="0"/>
              </a:rPr>
              <a:pPr/>
              <a:t>15</a:t>
            </a:fld>
            <a:endParaRPr lang="pl-PL" sz="4000" dirty="0">
              <a:solidFill>
                <a:srgbClr val="3C3C4C"/>
              </a:solidFill>
              <a:latin typeface="Radikal WUT" charset="0"/>
              <a:ea typeface="Radikal WUT" charset="0"/>
              <a:cs typeface="Radikal WUT" charset="0"/>
            </a:endParaRPr>
          </a:p>
        </p:txBody>
      </p:sp>
      <p:graphicFrame>
        <p:nvGraphicFramePr>
          <p:cNvPr id="8" name="Tabela 9">
            <a:extLst>
              <a:ext uri="{FF2B5EF4-FFF2-40B4-BE49-F238E27FC236}">
                <a16:creationId xmlns:a16="http://schemas.microsoft.com/office/drawing/2014/main" id="{8A0E7A73-52DE-42C7-A8A7-589DC94F35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201011"/>
              </p:ext>
            </p:extLst>
          </p:nvPr>
        </p:nvGraphicFramePr>
        <p:xfrm>
          <a:off x="2109535" y="1226491"/>
          <a:ext cx="9376612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7841">
                  <a:extLst>
                    <a:ext uri="{9D8B030D-6E8A-4147-A177-3AD203B41FA5}">
                      <a16:colId xmlns:a16="http://schemas.microsoft.com/office/drawing/2014/main" val="467073741"/>
                    </a:ext>
                  </a:extLst>
                </a:gridCol>
                <a:gridCol w="1019780">
                  <a:extLst>
                    <a:ext uri="{9D8B030D-6E8A-4147-A177-3AD203B41FA5}">
                      <a16:colId xmlns:a16="http://schemas.microsoft.com/office/drawing/2014/main" val="1273621924"/>
                    </a:ext>
                  </a:extLst>
                </a:gridCol>
                <a:gridCol w="1019780">
                  <a:extLst>
                    <a:ext uri="{9D8B030D-6E8A-4147-A177-3AD203B41FA5}">
                      <a16:colId xmlns:a16="http://schemas.microsoft.com/office/drawing/2014/main" val="3174608995"/>
                    </a:ext>
                  </a:extLst>
                </a:gridCol>
                <a:gridCol w="1019780">
                  <a:extLst>
                    <a:ext uri="{9D8B030D-6E8A-4147-A177-3AD203B41FA5}">
                      <a16:colId xmlns:a16="http://schemas.microsoft.com/office/drawing/2014/main" val="2801649677"/>
                    </a:ext>
                  </a:extLst>
                </a:gridCol>
                <a:gridCol w="1063199">
                  <a:extLst>
                    <a:ext uri="{9D8B030D-6E8A-4147-A177-3AD203B41FA5}">
                      <a16:colId xmlns:a16="http://schemas.microsoft.com/office/drawing/2014/main" val="2377661150"/>
                    </a:ext>
                  </a:extLst>
                </a:gridCol>
                <a:gridCol w="1890132">
                  <a:extLst>
                    <a:ext uri="{9D8B030D-6E8A-4147-A177-3AD203B41FA5}">
                      <a16:colId xmlns:a16="http://schemas.microsoft.com/office/drawing/2014/main" val="3690161372"/>
                    </a:ext>
                  </a:extLst>
                </a:gridCol>
                <a:gridCol w="1296100">
                  <a:extLst>
                    <a:ext uri="{9D8B030D-6E8A-4147-A177-3AD203B41FA5}">
                      <a16:colId xmlns:a16="http://schemas.microsoft.com/office/drawing/2014/main" val="1438776479"/>
                    </a:ext>
                  </a:extLst>
                </a:gridCol>
              </a:tblGrid>
              <a:tr h="468330"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Klasyfikacja wieloklasowa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Indeks S&amp;P 500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Buy</a:t>
                      </a:r>
                      <a:r>
                        <a:rPr lang="pl-PL" dirty="0"/>
                        <a:t> and </a:t>
                      </a:r>
                      <a:r>
                        <a:rPr lang="pl-PL" dirty="0" err="1"/>
                        <a:t>hold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MLP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SVM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Random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forest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Light</a:t>
                      </a:r>
                      <a:r>
                        <a:rPr lang="pl-PL" dirty="0"/>
                        <a:t> GBM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94943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Średni zysk (%)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118.45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124,41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140,01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120,12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107,55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131,74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9287522"/>
                  </a:ext>
                </a:extLst>
              </a:tr>
            </a:tbl>
          </a:graphicData>
        </a:graphic>
      </p:graphicFrame>
      <p:sp>
        <p:nvSpPr>
          <p:cNvPr id="4" name="pole tekstowe 3">
            <a:extLst>
              <a:ext uri="{FF2B5EF4-FFF2-40B4-BE49-F238E27FC236}">
                <a16:creationId xmlns:a16="http://schemas.microsoft.com/office/drawing/2014/main" id="{167FC77C-1FA5-459F-B4A9-4CADD2E658C8}"/>
              </a:ext>
            </a:extLst>
          </p:cNvPr>
          <p:cNvSpPr txBox="1"/>
          <p:nvPr/>
        </p:nvSpPr>
        <p:spPr>
          <a:xfrm>
            <a:off x="404601" y="2915728"/>
            <a:ext cx="31128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Wyniki na podstawie symulacji giełdowej wykonanej na sesjach giełdowych między 1 stycznia 2019, a 6 lipca 2019.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229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Tekstowe 2"/>
          <p:cNvSpPr txBox="1"/>
          <p:nvPr/>
        </p:nvSpPr>
        <p:spPr>
          <a:xfrm>
            <a:off x="404601" y="298053"/>
            <a:ext cx="8423810" cy="75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3200" dirty="0">
                <a:solidFill>
                  <a:srgbClr val="3C3C4C"/>
                </a:solidFill>
                <a:latin typeface="Adagio_Slab" charset="0"/>
                <a:ea typeface="Adagio_Slab" charset="0"/>
                <a:cs typeface="Adagio_Slab" charset="0"/>
              </a:rPr>
              <a:t>Symulacja giełdowa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9201319" y="298053"/>
            <a:ext cx="2743200" cy="365125"/>
          </a:xfrm>
        </p:spPr>
        <p:txBody>
          <a:bodyPr/>
          <a:lstStyle/>
          <a:p>
            <a:fld id="{F35BE31D-8307-A84B-9D2D-2944E6584EB9}" type="slidenum">
              <a:rPr lang="pl-PL" sz="4000" smtClean="0">
                <a:solidFill>
                  <a:srgbClr val="3C3C4C"/>
                </a:solidFill>
                <a:latin typeface="Radikal WUT" charset="0"/>
                <a:ea typeface="Radikal WUT" charset="0"/>
                <a:cs typeface="Radikal WUT" charset="0"/>
              </a:rPr>
              <a:pPr/>
              <a:t>16</a:t>
            </a:fld>
            <a:endParaRPr lang="pl-PL" sz="4000" dirty="0">
              <a:solidFill>
                <a:srgbClr val="3C3C4C"/>
              </a:solidFill>
              <a:latin typeface="Radikal WUT" charset="0"/>
              <a:ea typeface="Radikal WUT" charset="0"/>
              <a:cs typeface="Radikal WUT" charset="0"/>
            </a:endParaRPr>
          </a:p>
        </p:txBody>
      </p:sp>
      <p:pic>
        <p:nvPicPr>
          <p:cNvPr id="6" name="Obraz 5" descr="Obraz zawierający tekst, mapa&#10;&#10;Opis wygenerowany automatycznie">
            <a:extLst>
              <a:ext uri="{FF2B5EF4-FFF2-40B4-BE49-F238E27FC236}">
                <a16:creationId xmlns:a16="http://schemas.microsoft.com/office/drawing/2014/main" id="{74CA7E6F-8A05-404F-A692-26F52F666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220" y="1233487"/>
            <a:ext cx="5848350" cy="4391025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B0940D8E-2E08-4B4F-A549-17A351720A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601" y="1234036"/>
            <a:ext cx="5847619" cy="4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458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Tekstowe 2"/>
          <p:cNvSpPr txBox="1"/>
          <p:nvPr/>
        </p:nvSpPr>
        <p:spPr>
          <a:xfrm>
            <a:off x="404601" y="298053"/>
            <a:ext cx="8423810" cy="75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3200" dirty="0">
                <a:solidFill>
                  <a:srgbClr val="3C3C4C"/>
                </a:solidFill>
                <a:latin typeface="Adagio_Slab" charset="0"/>
                <a:ea typeface="Adagio_Slab" charset="0"/>
                <a:cs typeface="Adagio_Slab" charset="0"/>
              </a:rPr>
              <a:t>Symulacja giełdowa – porównanie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9201319" y="298053"/>
            <a:ext cx="2743200" cy="365125"/>
          </a:xfrm>
        </p:spPr>
        <p:txBody>
          <a:bodyPr/>
          <a:lstStyle/>
          <a:p>
            <a:fld id="{F35BE31D-8307-A84B-9D2D-2944E6584EB9}" type="slidenum">
              <a:rPr lang="pl-PL" sz="4000" smtClean="0">
                <a:solidFill>
                  <a:srgbClr val="3C3C4C"/>
                </a:solidFill>
                <a:latin typeface="Radikal WUT" charset="0"/>
                <a:ea typeface="Radikal WUT" charset="0"/>
                <a:cs typeface="Radikal WUT" charset="0"/>
              </a:rPr>
              <a:pPr/>
              <a:t>17</a:t>
            </a:fld>
            <a:endParaRPr lang="pl-PL" sz="4000" dirty="0">
              <a:solidFill>
                <a:srgbClr val="3C3C4C"/>
              </a:solidFill>
              <a:latin typeface="Radikal WUT" charset="0"/>
              <a:ea typeface="Radikal WUT" charset="0"/>
              <a:cs typeface="Radikal WUT" charset="0"/>
            </a:endParaRPr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19037A2C-19A0-4662-B2F5-E63B14D14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38" y="1540831"/>
            <a:ext cx="5751742" cy="4319823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D0AA1778-EDA6-4501-96DE-BE891FAEE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5880" y="1540830"/>
            <a:ext cx="5777461" cy="431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048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oleTekstowe 2"/>
          <p:cNvSpPr txBox="1"/>
          <p:nvPr/>
        </p:nvSpPr>
        <p:spPr>
          <a:xfrm>
            <a:off x="838200" y="963877"/>
            <a:ext cx="3494362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Wnioski i uwagi</a:t>
            </a:r>
          </a:p>
        </p:txBody>
      </p:sp>
      <p:cxnSp>
        <p:nvCxnSpPr>
          <p:cNvPr id="26" name="Straight Connector 15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ole tekstowe 8">
            <a:extLst>
              <a:ext uri="{FF2B5EF4-FFF2-40B4-BE49-F238E27FC236}">
                <a16:creationId xmlns:a16="http://schemas.microsoft.com/office/drawing/2014/main" id="{61A7C4D0-6BFB-4FD3-950B-9C0E903D40F4}"/>
              </a:ext>
            </a:extLst>
          </p:cNvPr>
          <p:cNvSpPr txBox="1"/>
          <p:nvPr/>
        </p:nvSpPr>
        <p:spPr>
          <a:xfrm>
            <a:off x="4976031" y="963877"/>
            <a:ext cx="6377769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2400" dirty="0"/>
              <a:t>Wyniki są bardzo zadowalające i pozwalają na wypracowanie zadowalających zysków na giełdzie.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2400" dirty="0"/>
              <a:t>Nie wszystkie modele są w stanie przewidywać trendy giełdowe. Model lasu losowego oraz model SVM nie były w stanie dać dużo lepszych predykcji od klasyfikatora losowego.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2400" dirty="0"/>
              <a:t>Badania w pracy zostały oparte w uproszczony model giełdy, nie uwzględniający wszystkich czynników mających wpływ na handel.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l-PL" sz="2400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35BE31D-8307-A84B-9D2D-2944E6584EB9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505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oleTekstowe 2"/>
          <p:cNvSpPr txBox="1"/>
          <p:nvPr/>
        </p:nvSpPr>
        <p:spPr>
          <a:xfrm>
            <a:off x="838200" y="963877"/>
            <a:ext cx="3494362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Kierunki</a:t>
            </a:r>
            <a:r>
              <a:rPr lang="en-US" sz="4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dalszych</a:t>
            </a:r>
            <a:r>
              <a:rPr lang="en-US" sz="4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badań</a:t>
            </a:r>
            <a:endParaRPr lang="en-US" sz="44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ole tekstowe 7">
            <a:extLst>
              <a:ext uri="{FF2B5EF4-FFF2-40B4-BE49-F238E27FC236}">
                <a16:creationId xmlns:a16="http://schemas.microsoft.com/office/drawing/2014/main" id="{E3F29175-2F47-4A6F-AE1B-730D33DAB65B}"/>
              </a:ext>
            </a:extLst>
          </p:cNvPr>
          <p:cNvSpPr txBox="1"/>
          <p:nvPr/>
        </p:nvSpPr>
        <p:spPr>
          <a:xfrm>
            <a:off x="4976031" y="963877"/>
            <a:ext cx="6377769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2400" dirty="0"/>
              <a:t>R</a:t>
            </a:r>
            <a:r>
              <a:rPr lang="en-US" sz="2400" dirty="0" err="1"/>
              <a:t>ozwinięcie</a:t>
            </a:r>
            <a:r>
              <a:rPr lang="en-US" sz="2400" dirty="0"/>
              <a:t> </a:t>
            </a:r>
            <a:r>
              <a:rPr lang="en-US" sz="2400" dirty="0" err="1"/>
              <a:t>algorytmu</a:t>
            </a:r>
            <a:r>
              <a:rPr lang="en-US" sz="2400" dirty="0"/>
              <a:t> </a:t>
            </a:r>
            <a:r>
              <a:rPr lang="en-US" sz="2400" dirty="0" err="1"/>
              <a:t>handlującego</a:t>
            </a:r>
            <a:r>
              <a:rPr lang="en-US" sz="2400" dirty="0"/>
              <a:t> o </a:t>
            </a:r>
            <a:r>
              <a:rPr lang="en-US" sz="2400" dirty="0" err="1"/>
              <a:t>metody</a:t>
            </a:r>
            <a:r>
              <a:rPr lang="en-US" sz="2400" dirty="0"/>
              <a:t>  </a:t>
            </a:r>
            <a:r>
              <a:rPr lang="en-US" sz="2400" dirty="0" err="1"/>
              <a:t>zarządzania</a:t>
            </a:r>
            <a:r>
              <a:rPr lang="en-US" sz="2400" dirty="0"/>
              <a:t> </a:t>
            </a:r>
            <a:r>
              <a:rPr lang="en-US" sz="2400" dirty="0" err="1"/>
              <a:t>portfelem</a:t>
            </a:r>
            <a:r>
              <a:rPr lang="en-US" sz="2400" dirty="0"/>
              <a:t> np. stop loss</a:t>
            </a:r>
            <a:r>
              <a:rPr lang="pl-PL" sz="2400" dirty="0"/>
              <a:t>.</a:t>
            </a:r>
            <a:endParaRPr lang="en-US" sz="24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2400" dirty="0"/>
              <a:t>R</a:t>
            </a:r>
            <a:r>
              <a:rPr lang="en-US" sz="2400" dirty="0" err="1"/>
              <a:t>ozszerzenie</a:t>
            </a:r>
            <a:r>
              <a:rPr lang="en-US" sz="2400" dirty="0"/>
              <a:t> </a:t>
            </a:r>
            <a:r>
              <a:rPr lang="en-US" sz="2400" dirty="0" err="1"/>
              <a:t>pracy</a:t>
            </a:r>
            <a:r>
              <a:rPr lang="en-US" sz="2400" dirty="0"/>
              <a:t> o </a:t>
            </a:r>
            <a:r>
              <a:rPr lang="en-US" sz="2400" dirty="0" err="1"/>
              <a:t>zagadnienia</a:t>
            </a:r>
            <a:r>
              <a:rPr lang="en-US" sz="2400" dirty="0"/>
              <a:t> </a:t>
            </a:r>
            <a:r>
              <a:rPr lang="en-US" sz="2400" dirty="0" err="1"/>
              <a:t>ograniczania</a:t>
            </a:r>
            <a:r>
              <a:rPr lang="en-US" sz="2400" dirty="0"/>
              <a:t> </a:t>
            </a:r>
            <a:r>
              <a:rPr lang="en-US" sz="2400" dirty="0" err="1"/>
              <a:t>ryzyka</a:t>
            </a:r>
            <a:r>
              <a:rPr lang="pl-PL" sz="2400" dirty="0"/>
              <a:t>.</a:t>
            </a:r>
            <a:endParaRPr lang="en-US" sz="24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2400" dirty="0"/>
              <a:t>P</a:t>
            </a:r>
            <a:r>
              <a:rPr lang="en-US" sz="2400" dirty="0" err="1"/>
              <a:t>raca</a:t>
            </a:r>
            <a:r>
              <a:rPr lang="en-US" sz="2400" dirty="0"/>
              <a:t> </a:t>
            </a:r>
            <a:r>
              <a:rPr lang="en-US" sz="2400" dirty="0" err="1"/>
              <a:t>nad</a:t>
            </a:r>
            <a:r>
              <a:rPr lang="en-US" sz="2400" dirty="0"/>
              <a:t> </a:t>
            </a:r>
            <a:r>
              <a:rPr lang="en-US" sz="2400" dirty="0" err="1"/>
              <a:t>lepszym</a:t>
            </a:r>
            <a:r>
              <a:rPr lang="en-US" sz="2400" dirty="0"/>
              <a:t> </a:t>
            </a:r>
            <a:r>
              <a:rPr lang="en-US" sz="2400" dirty="0" err="1"/>
              <a:t>doborem</a:t>
            </a:r>
            <a:r>
              <a:rPr lang="en-US" sz="2400" dirty="0"/>
              <a:t> </a:t>
            </a:r>
            <a:r>
              <a:rPr lang="en-US" sz="2400" dirty="0" err="1"/>
              <a:t>spółek</a:t>
            </a:r>
            <a:r>
              <a:rPr lang="en-US" sz="2400" dirty="0"/>
              <a:t> </a:t>
            </a:r>
            <a:r>
              <a:rPr lang="en-US" sz="2400" dirty="0" err="1"/>
              <a:t>giełdowych</a:t>
            </a:r>
            <a:r>
              <a:rPr lang="pl-PL" sz="2400" dirty="0"/>
              <a:t>.</a:t>
            </a:r>
            <a:endParaRPr lang="en-US" sz="24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2400" dirty="0"/>
              <a:t>A</a:t>
            </a:r>
            <a:r>
              <a:rPr lang="en-US" sz="2400" dirty="0" err="1"/>
              <a:t>naliza</a:t>
            </a:r>
            <a:r>
              <a:rPr lang="en-US" sz="2400" dirty="0"/>
              <a:t> </a:t>
            </a:r>
            <a:r>
              <a:rPr lang="en-US" sz="2400" dirty="0" err="1"/>
              <a:t>doboru</a:t>
            </a:r>
            <a:r>
              <a:rPr lang="en-US" sz="2400" dirty="0"/>
              <a:t> </a:t>
            </a:r>
            <a:r>
              <a:rPr lang="en-US" sz="2400" dirty="0" err="1"/>
              <a:t>progu</a:t>
            </a:r>
            <a:r>
              <a:rPr lang="en-US" sz="2400" dirty="0"/>
              <a:t> </a:t>
            </a:r>
            <a:r>
              <a:rPr lang="en-US" sz="2400" dirty="0" err="1"/>
              <a:t>dla</a:t>
            </a:r>
            <a:r>
              <a:rPr lang="en-US" sz="2400" dirty="0"/>
              <a:t> </a:t>
            </a:r>
            <a:r>
              <a:rPr lang="en-US" sz="2400" dirty="0" err="1"/>
              <a:t>klasy</a:t>
            </a:r>
            <a:r>
              <a:rPr lang="en-US" sz="2400" dirty="0"/>
              <a:t> </a:t>
            </a:r>
            <a:r>
              <a:rPr lang="en-US" sz="2400" dirty="0" err="1"/>
              <a:t>utrzymania</a:t>
            </a:r>
            <a:r>
              <a:rPr lang="pl-PL" sz="2400" dirty="0"/>
              <a:t>.</a:t>
            </a:r>
            <a:endParaRPr lang="en-US" sz="24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2400" dirty="0"/>
              <a:t>A</a:t>
            </a:r>
            <a:r>
              <a:rPr lang="en-US" sz="2400" dirty="0" err="1"/>
              <a:t>naliza</a:t>
            </a:r>
            <a:r>
              <a:rPr lang="en-US" sz="2400" dirty="0"/>
              <a:t> </a:t>
            </a:r>
            <a:r>
              <a:rPr lang="en-US" sz="2400" dirty="0" err="1"/>
              <a:t>predykcji</a:t>
            </a:r>
            <a:r>
              <a:rPr lang="en-US" sz="2400" dirty="0"/>
              <a:t> w </a:t>
            </a:r>
            <a:r>
              <a:rPr lang="en-US" sz="2400" dirty="0" err="1"/>
              <a:t>innym</a:t>
            </a:r>
            <a:r>
              <a:rPr lang="en-US" sz="2400" dirty="0"/>
              <a:t> </a:t>
            </a:r>
            <a:r>
              <a:rPr lang="en-US" sz="2400" dirty="0" err="1"/>
              <a:t>przedziale</a:t>
            </a:r>
            <a:r>
              <a:rPr lang="en-US" sz="2400" dirty="0"/>
              <a:t> </a:t>
            </a:r>
            <a:r>
              <a:rPr lang="en-US" sz="2400" dirty="0" err="1"/>
              <a:t>czasowym</a:t>
            </a:r>
            <a:r>
              <a:rPr lang="en-US" sz="2400" dirty="0"/>
              <a:t> (np. </a:t>
            </a:r>
            <a:r>
              <a:rPr lang="en-US" sz="2400" dirty="0" err="1"/>
              <a:t>predykcja</a:t>
            </a:r>
            <a:r>
              <a:rPr lang="en-US" sz="2400" dirty="0"/>
              <a:t> </a:t>
            </a:r>
            <a:r>
              <a:rPr lang="en-US" sz="2400" dirty="0" err="1"/>
              <a:t>tygodniowa</a:t>
            </a:r>
            <a:r>
              <a:rPr lang="pl-PL" sz="2400" dirty="0"/>
              <a:t>.</a:t>
            </a:r>
            <a:endParaRPr lang="en-US" sz="24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2400" dirty="0"/>
              <a:t>Dalszy rozwój i ulepszanie klasyfikatorów</a:t>
            </a:r>
            <a:r>
              <a:rPr lang="en-US" sz="2400" dirty="0"/>
              <a:t>.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35BE31D-8307-A84B-9D2D-2944E6584EB9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832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Tekstowe 2"/>
          <p:cNvSpPr txBox="1"/>
          <p:nvPr/>
        </p:nvSpPr>
        <p:spPr>
          <a:xfrm>
            <a:off x="404601" y="298053"/>
            <a:ext cx="842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>
                <a:solidFill>
                  <a:srgbClr val="3C3C4C"/>
                </a:solidFill>
                <a:latin typeface="Adagio_Slab Medium" charset="0"/>
                <a:ea typeface="Adagio_Slab Medium" charset="0"/>
                <a:cs typeface="Adagio_Slab Medium" charset="0"/>
              </a:rPr>
              <a:t>Agenda</a:t>
            </a:r>
          </a:p>
        </p:txBody>
      </p:sp>
      <p:sp>
        <p:nvSpPr>
          <p:cNvPr id="4" name="PoleTekstowe 3"/>
          <p:cNvSpPr txBox="1"/>
          <p:nvPr/>
        </p:nvSpPr>
        <p:spPr>
          <a:xfrm>
            <a:off x="404601" y="1021525"/>
            <a:ext cx="8189140" cy="5021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l-PL" sz="2400" dirty="0">
                <a:solidFill>
                  <a:srgbClr val="3C3C4C"/>
                </a:solidFill>
                <a:latin typeface="Adagio_Slab" charset="0"/>
                <a:ea typeface="Adagio_Slab" charset="0"/>
                <a:cs typeface="Adagio_Slab" charset="0"/>
              </a:rPr>
              <a:t>Wstęp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l-PL" sz="2400" dirty="0">
                <a:solidFill>
                  <a:srgbClr val="3C3C4C"/>
                </a:solidFill>
                <a:latin typeface="Adagio_Slab" charset="0"/>
                <a:ea typeface="Adagio_Slab" charset="0"/>
                <a:cs typeface="Adagio_Slab" charset="0"/>
              </a:rPr>
              <a:t>Dane giełdowe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l-PL" sz="2400" dirty="0">
                <a:solidFill>
                  <a:srgbClr val="3C3C4C"/>
                </a:solidFill>
                <a:latin typeface="Adagio_Slab" charset="0"/>
                <a:ea typeface="Adagio_Slab" charset="0"/>
                <a:cs typeface="Adagio_Slab" charset="0"/>
              </a:rPr>
              <a:t>Regresja czy klasyfikacja?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l-PL" sz="2400" dirty="0">
                <a:solidFill>
                  <a:srgbClr val="3C3C4C"/>
                </a:solidFill>
                <a:latin typeface="Adagio_Slab" charset="0"/>
                <a:ea typeface="Adagio_Slab" charset="0"/>
                <a:cs typeface="Adagio_Slab" charset="0"/>
              </a:rPr>
              <a:t>Wykorzystane modele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l-PL" sz="2400" dirty="0">
                <a:solidFill>
                  <a:srgbClr val="3C3C4C"/>
                </a:solidFill>
                <a:latin typeface="Adagio_Slab" charset="0"/>
                <a:ea typeface="Adagio_Slab" charset="0"/>
                <a:cs typeface="Adagio_Slab" charset="0"/>
              </a:rPr>
              <a:t>Aplikacja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l-PL" sz="2400" dirty="0">
                <a:solidFill>
                  <a:srgbClr val="3C3C4C"/>
                </a:solidFill>
                <a:latin typeface="Adagio_Slab" charset="0"/>
                <a:ea typeface="Adagio_Slab" charset="0"/>
                <a:cs typeface="Adagio_Slab" charset="0"/>
              </a:rPr>
              <a:t>Wyniki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l-PL" sz="2400" dirty="0">
                <a:solidFill>
                  <a:srgbClr val="3C3C4C"/>
                </a:solidFill>
                <a:latin typeface="Adagio_Slab" charset="0"/>
                <a:ea typeface="Adagio_Slab" charset="0"/>
                <a:cs typeface="Adagio_Slab" charset="0"/>
              </a:rPr>
              <a:t>Symulacja giełdowa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l-PL" sz="2400" dirty="0">
                <a:solidFill>
                  <a:srgbClr val="3C3C4C"/>
                </a:solidFill>
                <a:latin typeface="Adagio_Slab" charset="0"/>
                <a:ea typeface="Adagio_Slab" charset="0"/>
                <a:cs typeface="Adagio_Slab" charset="0"/>
              </a:rPr>
              <a:t>Wnioski i uwagi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l-PL" sz="2400" dirty="0">
                <a:solidFill>
                  <a:srgbClr val="3C3C4C"/>
                </a:solidFill>
                <a:latin typeface="Adagio_Slab" charset="0"/>
                <a:ea typeface="Adagio_Slab" charset="0"/>
                <a:cs typeface="Adagio_Slab" charset="0"/>
              </a:rPr>
              <a:t>Kierunki dalszych badań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9201319" y="298053"/>
            <a:ext cx="2743200" cy="365125"/>
          </a:xfrm>
        </p:spPr>
        <p:txBody>
          <a:bodyPr/>
          <a:lstStyle/>
          <a:p>
            <a:fld id="{F35BE31D-8307-A84B-9D2D-2944E6584EB9}" type="slidenum">
              <a:rPr lang="pl-PL" sz="4000" smtClean="0">
                <a:solidFill>
                  <a:srgbClr val="3C3C4C"/>
                </a:solidFill>
                <a:latin typeface="Radikal WUT" charset="0"/>
                <a:ea typeface="Radikal WUT" charset="0"/>
                <a:cs typeface="Radikal WUT" charset="0"/>
              </a:rPr>
              <a:pPr/>
              <a:t>2</a:t>
            </a:fld>
            <a:endParaRPr lang="pl-PL" sz="4000" dirty="0">
              <a:solidFill>
                <a:srgbClr val="3C3C4C"/>
              </a:solidFill>
              <a:latin typeface="Radikal WUT" charset="0"/>
              <a:ea typeface="Radikal WUT" charset="0"/>
              <a:cs typeface="Radikal WU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78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Tekstowe 3"/>
          <p:cNvSpPr txBox="1"/>
          <p:nvPr/>
        </p:nvSpPr>
        <p:spPr>
          <a:xfrm>
            <a:off x="500723" y="3039762"/>
            <a:ext cx="3725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dirty="0">
                <a:solidFill>
                  <a:schemeClr val="bg1"/>
                </a:solidFill>
                <a:latin typeface="Adagio_Slab" charset="0"/>
                <a:ea typeface="Adagio_Slab" charset="0"/>
                <a:cs typeface="Adagio_Slab" charset="0"/>
              </a:rPr>
              <a:t>Dziękuję za uwagę.</a:t>
            </a:r>
          </a:p>
        </p:txBody>
      </p:sp>
    </p:spTree>
    <p:extLst>
      <p:ext uri="{BB962C8B-B14F-4D97-AF65-F5344CB8AC3E}">
        <p14:creationId xmlns:p14="http://schemas.microsoft.com/office/powerpoint/2010/main" val="1942930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Tekstowe 2"/>
          <p:cNvSpPr txBox="1"/>
          <p:nvPr/>
        </p:nvSpPr>
        <p:spPr>
          <a:xfrm>
            <a:off x="404601" y="298053"/>
            <a:ext cx="842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>
                <a:solidFill>
                  <a:srgbClr val="3C3C4C"/>
                </a:solidFill>
                <a:latin typeface="Adagio_Slab Medium" charset="0"/>
                <a:ea typeface="Adagio_Slab Medium" charset="0"/>
                <a:cs typeface="Adagio_Slab Medium" charset="0"/>
              </a:rPr>
              <a:t>Wstęp</a:t>
            </a:r>
          </a:p>
        </p:txBody>
      </p:sp>
      <p:sp>
        <p:nvSpPr>
          <p:cNvPr id="4" name="PoleTekstowe 3"/>
          <p:cNvSpPr txBox="1"/>
          <p:nvPr/>
        </p:nvSpPr>
        <p:spPr>
          <a:xfrm>
            <a:off x="384766" y="895382"/>
            <a:ext cx="10794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400" dirty="0">
                <a:solidFill>
                  <a:srgbClr val="3C3C4C"/>
                </a:solidFill>
                <a:latin typeface="Adagio_Slab" charset="0"/>
                <a:ea typeface="Adagio_Slab" charset="0"/>
                <a:cs typeface="Adagio_Slab" charset="0"/>
              </a:rPr>
              <a:t>Głównym celem pracy jest opracowanie metodyki porównania algorytmów prognozy do wspomagania decyzji giełdowych, a takie opracowanie wykorzystać do realizacji programu wspomagającego niedoświadczonych inwestorów.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9201319" y="298053"/>
            <a:ext cx="2743200" cy="365125"/>
          </a:xfrm>
        </p:spPr>
        <p:txBody>
          <a:bodyPr/>
          <a:lstStyle/>
          <a:p>
            <a:fld id="{F35BE31D-8307-A84B-9D2D-2944E6584EB9}" type="slidenum">
              <a:rPr lang="pl-PL" sz="4000" smtClean="0">
                <a:solidFill>
                  <a:srgbClr val="3C3C4C"/>
                </a:solidFill>
                <a:latin typeface="Radikal WUT" charset="0"/>
                <a:ea typeface="Radikal WUT" charset="0"/>
                <a:cs typeface="Radikal WUT" charset="0"/>
              </a:rPr>
              <a:pPr/>
              <a:t>3</a:t>
            </a:fld>
            <a:endParaRPr lang="pl-PL" sz="4000" dirty="0">
              <a:solidFill>
                <a:srgbClr val="3C3C4C"/>
              </a:solidFill>
              <a:latin typeface="Radikal WUT" charset="0"/>
              <a:ea typeface="Radikal WUT" charset="0"/>
              <a:cs typeface="Radikal WUT" charset="0"/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FACECFAE-FCD9-488B-8D54-449FFB214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0711" y="2038452"/>
            <a:ext cx="6341932" cy="4747970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3896881D-1F0A-47BD-B441-EC9AA9234900}"/>
              </a:ext>
            </a:extLst>
          </p:cNvPr>
          <p:cNvSpPr txBox="1"/>
          <p:nvPr/>
        </p:nvSpPr>
        <p:spPr>
          <a:xfrm>
            <a:off x="293765" y="2989719"/>
            <a:ext cx="53775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/>
              <a:t>Dostępne dane podstawowe (dzienne):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400" dirty="0"/>
              <a:t>data,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400" dirty="0"/>
              <a:t>cena otwarcia,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400" dirty="0"/>
              <a:t>cena zamknięcia,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400" dirty="0"/>
              <a:t>ilość akcji w obrocie,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400" dirty="0"/>
              <a:t>najniższa cena,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400" dirty="0"/>
              <a:t>najwyższa cena.</a:t>
            </a:r>
          </a:p>
        </p:txBody>
      </p:sp>
    </p:spTree>
    <p:extLst>
      <p:ext uri="{BB962C8B-B14F-4D97-AF65-F5344CB8AC3E}">
        <p14:creationId xmlns:p14="http://schemas.microsoft.com/office/powerpoint/2010/main" val="1323989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oleTekstowe 2"/>
          <p:cNvSpPr txBox="1"/>
          <p:nvPr/>
        </p:nvSpPr>
        <p:spPr>
          <a:xfrm>
            <a:off x="643468" y="623392"/>
            <a:ext cx="3363974" cy="16070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Dane giełdowe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53E0144D-4649-4F5C-8049-440DF6D5FA5F}"/>
              </a:ext>
            </a:extLst>
          </p:cNvPr>
          <p:cNvSpPr txBox="1"/>
          <p:nvPr/>
        </p:nvSpPr>
        <p:spPr>
          <a:xfrm>
            <a:off x="643468" y="2638043"/>
            <a:ext cx="3363974" cy="341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2000"/>
              <a:t>Dane podstawowe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Dane analizy fundamentalnej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Dane analizy technicznej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Dane </a:t>
            </a:r>
            <a:r>
              <a:rPr lang="pl-PL" sz="2000"/>
              <a:t>analizy sentymentu</a:t>
            </a:r>
            <a:endParaRPr lang="en-US" sz="20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F0FC146-94B5-41CD-8431-9BD18FC6F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5977" y="1264386"/>
            <a:ext cx="7069245" cy="4329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35BE31D-8307-A84B-9D2D-2944E6584EB9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7254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Tekstowe 2"/>
          <p:cNvSpPr txBox="1"/>
          <p:nvPr/>
        </p:nvSpPr>
        <p:spPr>
          <a:xfrm>
            <a:off x="404601" y="298053"/>
            <a:ext cx="8929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>
                <a:solidFill>
                  <a:srgbClr val="3C3C4C"/>
                </a:solidFill>
                <a:latin typeface="Adagio_Slab Medium" charset="0"/>
                <a:ea typeface="Adagio_Slab Medium" charset="0"/>
                <a:cs typeface="Adagio_Slab Medium" charset="0"/>
              </a:rPr>
              <a:t>Dane giełdowe – charakterystyka danych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9201319" y="298053"/>
            <a:ext cx="2743200" cy="365125"/>
          </a:xfrm>
        </p:spPr>
        <p:txBody>
          <a:bodyPr/>
          <a:lstStyle/>
          <a:p>
            <a:fld id="{F35BE31D-8307-A84B-9D2D-2944E6584EB9}" type="slidenum">
              <a:rPr lang="pl-PL" sz="4000" smtClean="0">
                <a:solidFill>
                  <a:srgbClr val="3C3C4C"/>
                </a:solidFill>
                <a:latin typeface="Radikal WUT" charset="0"/>
                <a:ea typeface="Radikal WUT" charset="0"/>
                <a:cs typeface="Radikal WUT" charset="0"/>
              </a:rPr>
              <a:pPr/>
              <a:t>5</a:t>
            </a:fld>
            <a:endParaRPr lang="pl-PL" sz="4000" dirty="0">
              <a:solidFill>
                <a:srgbClr val="3C3C4C"/>
              </a:solidFill>
              <a:latin typeface="Radikal WUT" charset="0"/>
              <a:ea typeface="Radikal WUT" charset="0"/>
              <a:cs typeface="Radikal WUT" charset="0"/>
            </a:endParaRPr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4C09F815-8354-4900-B97F-E82DF2FF6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05" y="882828"/>
            <a:ext cx="5670543" cy="4248150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CDB51203-69F3-4925-B08E-C248EB22AF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8479" y="786493"/>
            <a:ext cx="6528920" cy="592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587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Tekstowe 2"/>
          <p:cNvSpPr txBox="1"/>
          <p:nvPr/>
        </p:nvSpPr>
        <p:spPr>
          <a:xfrm>
            <a:off x="404601" y="298053"/>
            <a:ext cx="842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>
                <a:solidFill>
                  <a:srgbClr val="3C3C4C"/>
                </a:solidFill>
                <a:latin typeface="Adagio_Slab Medium" charset="0"/>
                <a:ea typeface="Adagio_Slab Medium" charset="0"/>
                <a:cs typeface="Adagio_Slab Medium" charset="0"/>
              </a:rPr>
              <a:t>Dane giełdowe – różnicowanie (ang. d</a:t>
            </a:r>
            <a:r>
              <a:rPr lang="en-US" sz="3200" dirty="0" err="1"/>
              <a:t>ifferencing</a:t>
            </a:r>
            <a:r>
              <a:rPr lang="pl-PL" sz="3200" dirty="0"/>
              <a:t>)</a:t>
            </a:r>
            <a:endParaRPr lang="pl-PL" sz="3200" dirty="0">
              <a:solidFill>
                <a:srgbClr val="3C3C4C"/>
              </a:solidFill>
              <a:latin typeface="Adagio_Slab Medium" charset="0"/>
              <a:ea typeface="Adagio_Slab Medium" charset="0"/>
              <a:cs typeface="Adagio_Slab Medium" charset="0"/>
            </a:endParaRP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9201319" y="298053"/>
            <a:ext cx="2743200" cy="365125"/>
          </a:xfrm>
        </p:spPr>
        <p:txBody>
          <a:bodyPr/>
          <a:lstStyle/>
          <a:p>
            <a:fld id="{F35BE31D-8307-A84B-9D2D-2944E6584EB9}" type="slidenum">
              <a:rPr lang="pl-PL" sz="4000" smtClean="0">
                <a:solidFill>
                  <a:srgbClr val="3C3C4C"/>
                </a:solidFill>
                <a:latin typeface="Radikal WUT" charset="0"/>
                <a:ea typeface="Radikal WUT" charset="0"/>
                <a:cs typeface="Radikal WUT" charset="0"/>
              </a:rPr>
              <a:pPr/>
              <a:t>6</a:t>
            </a:fld>
            <a:endParaRPr lang="pl-PL" sz="4000" dirty="0">
              <a:solidFill>
                <a:srgbClr val="3C3C4C"/>
              </a:solidFill>
              <a:latin typeface="Radikal WUT" charset="0"/>
              <a:ea typeface="Radikal WUT" charset="0"/>
              <a:cs typeface="Radikal WUT" charset="0"/>
            </a:endParaRP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C2947057-D42F-4743-9C1A-52E99F70E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64" y="1350482"/>
            <a:ext cx="6077178" cy="4549758"/>
          </a:xfrm>
          <a:prstGeom prst="rect">
            <a:avLst/>
          </a:prstGeom>
        </p:spPr>
      </p:pic>
      <p:pic>
        <p:nvPicPr>
          <p:cNvPr id="2" name="Obraz 1">
            <a:extLst>
              <a:ext uri="{FF2B5EF4-FFF2-40B4-BE49-F238E27FC236}">
                <a16:creationId xmlns:a16="http://schemas.microsoft.com/office/drawing/2014/main" id="{9845301A-5157-48F4-A828-69251E5B04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00029"/>
            <a:ext cx="5418630" cy="405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632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Tekstowe 2"/>
          <p:cNvSpPr txBox="1"/>
          <p:nvPr/>
        </p:nvSpPr>
        <p:spPr>
          <a:xfrm>
            <a:off x="404601" y="298053"/>
            <a:ext cx="89298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>
                <a:solidFill>
                  <a:srgbClr val="3C3C4C"/>
                </a:solidFill>
                <a:latin typeface="Adagio_Slab Medium" charset="0"/>
                <a:ea typeface="Adagio_Slab Medium" charset="0"/>
                <a:cs typeface="Adagio_Slab Medium" charset="0"/>
              </a:rPr>
              <a:t>Dane giełdowe – charakterystyka szeregów czasowych, uczenie metodą kroczącą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9201319" y="298053"/>
            <a:ext cx="2743200" cy="365125"/>
          </a:xfrm>
        </p:spPr>
        <p:txBody>
          <a:bodyPr/>
          <a:lstStyle/>
          <a:p>
            <a:fld id="{F35BE31D-8307-A84B-9D2D-2944E6584EB9}" type="slidenum">
              <a:rPr lang="pl-PL" sz="4000" smtClean="0">
                <a:solidFill>
                  <a:srgbClr val="3C3C4C"/>
                </a:solidFill>
                <a:latin typeface="Radikal WUT" charset="0"/>
                <a:ea typeface="Radikal WUT" charset="0"/>
                <a:cs typeface="Radikal WUT" charset="0"/>
              </a:rPr>
              <a:pPr/>
              <a:t>7</a:t>
            </a:fld>
            <a:endParaRPr lang="pl-PL" sz="4000" dirty="0">
              <a:solidFill>
                <a:srgbClr val="3C3C4C"/>
              </a:solidFill>
              <a:latin typeface="Radikal WUT" charset="0"/>
              <a:ea typeface="Radikal WUT" charset="0"/>
              <a:cs typeface="Radikal WUT" charset="0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35A0C5AF-AC04-4FE4-A8CD-E389936D2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63" y="3276600"/>
            <a:ext cx="5038774" cy="301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284504F2-3387-4FA8-BA18-5E242AFE7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1483907"/>
            <a:ext cx="5142712" cy="168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5B8CCD20-1944-4F02-BEB3-76637D344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695" y="1427218"/>
            <a:ext cx="5375806" cy="2144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DCA60F51-C9AF-495D-AFDD-E0CBFFB19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3487830"/>
            <a:ext cx="5563437" cy="2805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414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Tekstowe 2"/>
          <p:cNvSpPr txBox="1"/>
          <p:nvPr/>
        </p:nvSpPr>
        <p:spPr>
          <a:xfrm>
            <a:off x="404601" y="298053"/>
            <a:ext cx="842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>
                <a:solidFill>
                  <a:srgbClr val="3C3C4C"/>
                </a:solidFill>
                <a:latin typeface="Adagio_Slab Medium" charset="0"/>
                <a:ea typeface="Adagio_Slab Medium" charset="0"/>
                <a:cs typeface="Adagio_Slab Medium" charset="0"/>
              </a:rPr>
              <a:t>Regresja czy klasyfikacja?</a:t>
            </a:r>
            <a:endParaRPr lang="pl-PL" sz="3200" dirty="0">
              <a:solidFill>
                <a:srgbClr val="3C3C4C"/>
              </a:solidFill>
              <a:latin typeface="Adagio_Slab Medium" charset="0"/>
              <a:ea typeface="Adagio_Slab Medium" charset="0"/>
              <a:cs typeface="Adagio_Slab Medium" charset="0"/>
            </a:endParaRP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9201319" y="298053"/>
            <a:ext cx="2743200" cy="365125"/>
          </a:xfrm>
        </p:spPr>
        <p:txBody>
          <a:bodyPr/>
          <a:lstStyle/>
          <a:p>
            <a:fld id="{F35BE31D-8307-A84B-9D2D-2944E6584EB9}" type="slidenum">
              <a:rPr lang="pl-PL" sz="4000" smtClean="0">
                <a:solidFill>
                  <a:srgbClr val="3C3C4C"/>
                </a:solidFill>
                <a:latin typeface="Radikal WUT" charset="0"/>
                <a:ea typeface="Radikal WUT" charset="0"/>
                <a:cs typeface="Radikal WUT" charset="0"/>
              </a:rPr>
              <a:pPr/>
              <a:t>8</a:t>
            </a:fld>
            <a:endParaRPr lang="pl-PL" sz="4000" dirty="0">
              <a:solidFill>
                <a:srgbClr val="3C3C4C"/>
              </a:solidFill>
              <a:latin typeface="Radikal WUT" charset="0"/>
              <a:ea typeface="Radikal WUT" charset="0"/>
              <a:cs typeface="Radikal WUT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D31CA021-EE8D-46EB-AABC-ED6355835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01" y="1276127"/>
            <a:ext cx="6120222" cy="4575144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92EF730E-EC26-4ABF-8945-C7FB77559E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4823" y="1276127"/>
            <a:ext cx="5069403" cy="457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292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Tekstowe 2"/>
          <p:cNvSpPr txBox="1"/>
          <p:nvPr/>
        </p:nvSpPr>
        <p:spPr>
          <a:xfrm>
            <a:off x="404601" y="298053"/>
            <a:ext cx="842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>
                <a:solidFill>
                  <a:srgbClr val="3C3C4C"/>
                </a:solidFill>
                <a:latin typeface="Adagio_Slab Medium" charset="0"/>
                <a:ea typeface="Adagio_Slab Medium" charset="0"/>
                <a:cs typeface="Adagio_Slab Medium" charset="0"/>
              </a:rPr>
              <a:t>Regresja czy klasyfikacja?</a:t>
            </a:r>
            <a:endParaRPr lang="pl-PL" sz="3200" dirty="0">
              <a:solidFill>
                <a:srgbClr val="3C3C4C"/>
              </a:solidFill>
              <a:latin typeface="Adagio_Slab Medium" charset="0"/>
              <a:ea typeface="Adagio_Slab Medium" charset="0"/>
              <a:cs typeface="Adagio_Slab Medium" charset="0"/>
            </a:endParaRP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9201319" y="298053"/>
            <a:ext cx="2743200" cy="365125"/>
          </a:xfrm>
        </p:spPr>
        <p:txBody>
          <a:bodyPr/>
          <a:lstStyle/>
          <a:p>
            <a:fld id="{F35BE31D-8307-A84B-9D2D-2944E6584EB9}" type="slidenum">
              <a:rPr lang="pl-PL" sz="4000" smtClean="0">
                <a:solidFill>
                  <a:srgbClr val="3C3C4C"/>
                </a:solidFill>
                <a:latin typeface="Radikal WUT" charset="0"/>
                <a:ea typeface="Radikal WUT" charset="0"/>
                <a:cs typeface="Radikal WUT" charset="0"/>
              </a:rPr>
              <a:pPr/>
              <a:t>9</a:t>
            </a:fld>
            <a:endParaRPr lang="pl-PL" sz="4000" dirty="0">
              <a:solidFill>
                <a:srgbClr val="3C3C4C"/>
              </a:solidFill>
              <a:latin typeface="Radikal WUT" charset="0"/>
              <a:ea typeface="Radikal WUT" charset="0"/>
              <a:cs typeface="Radikal WUT" charset="0"/>
            </a:endParaRP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810B1718-1C41-4D6B-A311-B2CB0A82B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844" y="882828"/>
            <a:ext cx="7266311" cy="543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67245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Barwy PW">
      <a:dk1>
        <a:srgbClr val="000000"/>
      </a:dk1>
      <a:lt1>
        <a:srgbClr val="FFFFFF"/>
      </a:lt1>
      <a:dk2>
        <a:srgbClr val="44546A"/>
      </a:dk2>
      <a:lt2>
        <a:srgbClr val="B3A0AA"/>
      </a:lt2>
      <a:accent1>
        <a:srgbClr val="7896CF"/>
      </a:accent1>
      <a:accent2>
        <a:srgbClr val="EA7C59"/>
      </a:accent2>
      <a:accent3>
        <a:srgbClr val="FED541"/>
      </a:accent3>
      <a:accent4>
        <a:srgbClr val="69BA9C"/>
      </a:accent4>
      <a:accent5>
        <a:srgbClr val="965F77"/>
      </a:accent5>
      <a:accent6>
        <a:srgbClr val="645959"/>
      </a:accent6>
      <a:hlink>
        <a:srgbClr val="7896CF"/>
      </a:hlink>
      <a:folHlink>
        <a:srgbClr val="965F77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465</Words>
  <Application>Microsoft Office PowerPoint</Application>
  <PresentationFormat>Panoramiczny</PresentationFormat>
  <Paragraphs>138</Paragraphs>
  <Slides>20</Slides>
  <Notes>18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20</vt:i4>
      </vt:variant>
    </vt:vector>
  </HeadingPairs>
  <TitlesOfParts>
    <vt:vector size="27" baseType="lpstr">
      <vt:lpstr>Adagio_Slab</vt:lpstr>
      <vt:lpstr>Adagio_Slab Medium</vt:lpstr>
      <vt:lpstr>Arial</vt:lpstr>
      <vt:lpstr>Calibri</vt:lpstr>
      <vt:lpstr>Calibri Light</vt:lpstr>
      <vt:lpstr>Radikal WUT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Wiśniewski Nikodem (STUD)</dc:creator>
  <cp:lastModifiedBy>Wiśniewski Nikodem (STUD)</cp:lastModifiedBy>
  <cp:revision>4</cp:revision>
  <dcterms:created xsi:type="dcterms:W3CDTF">2019-09-10T20:26:01Z</dcterms:created>
  <dcterms:modified xsi:type="dcterms:W3CDTF">2019-09-10T20:32:18Z</dcterms:modified>
</cp:coreProperties>
</file>