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89" r:id="rId3"/>
    <p:sldId id="290" r:id="rId4"/>
    <p:sldId id="293" r:id="rId5"/>
    <p:sldId id="294" r:id="rId6"/>
    <p:sldId id="296" r:id="rId7"/>
    <p:sldId id="297" r:id="rId8"/>
    <p:sldId id="300" r:id="rId9"/>
    <p:sldId id="298" r:id="rId10"/>
    <p:sldId id="299" r:id="rId11"/>
    <p:sldId id="301" r:id="rId12"/>
    <p:sldId id="302" r:id="rId13"/>
    <p:sldId id="280" r:id="rId14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C3C4C"/>
    <a:srgbClr val="C2B0B9"/>
    <a:srgbClr val="965F77"/>
    <a:srgbClr val="B4A3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82309" autoAdjust="0"/>
  </p:normalViewPr>
  <p:slideViewPr>
    <p:cSldViewPr snapToGrid="0" snapToObjects="1">
      <p:cViewPr varScale="1">
        <p:scale>
          <a:sx n="70" d="100"/>
          <a:sy n="70" d="100"/>
        </p:scale>
        <p:origin x="116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77833A-F97A-4342-85D4-27030B3D134F}" type="datetimeFigureOut">
              <a:rPr lang="pl-PL" smtClean="0"/>
              <a:t>22.01.2019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4F1386-FCCA-3B4B-AA9B-BD8D960738D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532142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4F1386-FCCA-3B4B-AA9B-BD8D960738D4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480313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otatek 1">
            <a:extLst>
              <a:ext uri="{FF2B5EF4-FFF2-40B4-BE49-F238E27FC236}">
                <a16:creationId xmlns:a16="http://schemas.microsoft.com/office/drawing/2014/main" id="{2E746178-D51D-4CEF-B3E8-08A182F44E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7059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otatek 1">
            <a:extLst>
              <a:ext uri="{FF2B5EF4-FFF2-40B4-BE49-F238E27FC236}">
                <a16:creationId xmlns:a16="http://schemas.microsoft.com/office/drawing/2014/main" id="{2E746178-D51D-4CEF-B3E8-08A182F44E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2765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otatek 1">
            <a:extLst>
              <a:ext uri="{FF2B5EF4-FFF2-40B4-BE49-F238E27FC236}">
                <a16:creationId xmlns:a16="http://schemas.microsoft.com/office/drawing/2014/main" id="{2E746178-D51D-4CEF-B3E8-08A182F44E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1129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otatek 1">
            <a:extLst>
              <a:ext uri="{FF2B5EF4-FFF2-40B4-BE49-F238E27FC236}">
                <a16:creationId xmlns:a16="http://schemas.microsoft.com/office/drawing/2014/main" id="{9C423D0E-873C-47BB-A5EF-60F4D5FDF5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Tutaj opowiesz o danych dostępnych na giełdzie.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otatek 1">
            <a:extLst>
              <a:ext uri="{FF2B5EF4-FFF2-40B4-BE49-F238E27FC236}">
                <a16:creationId xmlns:a16="http://schemas.microsoft.com/office/drawing/2014/main" id="{C9B265A5-E017-41EE-BD33-AAA6947E83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Tutaj opowiesz że jest jeszcze więcej danych dostępnych na giełdzie i wynikają one z analizy fundamentalnej i technicznej.</a:t>
            </a:r>
          </a:p>
          <a:p>
            <a:r>
              <a:rPr lang="pl-PL" dirty="0"/>
              <a:t>Na zdjęciu paski </a:t>
            </a:r>
            <a:r>
              <a:rPr lang="pl-PL" dirty="0" err="1"/>
              <a:t>Bollingera</a:t>
            </a:r>
            <a:r>
              <a:rPr lang="pl-PL" dirty="0"/>
              <a:t>.</a:t>
            </a:r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otatek 1">
            <a:extLst>
              <a:ext uri="{FF2B5EF4-FFF2-40B4-BE49-F238E27FC236}">
                <a16:creationId xmlns:a16="http://schemas.microsoft.com/office/drawing/2014/main" id="{3EDF3C72-096E-406A-BD61-88DF840DD9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Tutaj opowiesz o tym że regresja nie daje wprost informacji maklerowi czy sprzedawać czy kupować bo przybliża ona cenę spółki, zamiast informować o zmianach tej ceny.</a:t>
            </a:r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otatek 1">
            <a:extLst>
              <a:ext uri="{FF2B5EF4-FFF2-40B4-BE49-F238E27FC236}">
                <a16:creationId xmlns:a16="http://schemas.microsoft.com/office/drawing/2014/main" id="{2E746178-D51D-4CEF-B3E8-08A182F44E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Tutaj opowiesz o 3 klasach i dlaczego się na takie zdecydowaliśmy (ponieważ istnieje marża domów maklerskich więc małe wzrosty i spadki nie dają żadnych </a:t>
            </a:r>
            <a:r>
              <a:rPr lang="pl-PL" dirty="0" err="1"/>
              <a:t>zystków</a:t>
            </a:r>
            <a:r>
              <a:rPr lang="pl-PL" dirty="0"/>
              <a:t>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4838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otatek 1">
            <a:extLst>
              <a:ext uri="{FF2B5EF4-FFF2-40B4-BE49-F238E27FC236}">
                <a16:creationId xmlns:a16="http://schemas.microsoft.com/office/drawing/2014/main" id="{2E746178-D51D-4CEF-B3E8-08A182F44E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8119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otatek 1">
            <a:extLst>
              <a:ext uri="{FF2B5EF4-FFF2-40B4-BE49-F238E27FC236}">
                <a16:creationId xmlns:a16="http://schemas.microsoft.com/office/drawing/2014/main" id="{2E746178-D51D-4CEF-B3E8-08A182F44E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7535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otatek 1">
            <a:extLst>
              <a:ext uri="{FF2B5EF4-FFF2-40B4-BE49-F238E27FC236}">
                <a16:creationId xmlns:a16="http://schemas.microsoft.com/office/drawing/2014/main" id="{2E746178-D51D-4CEF-B3E8-08A182F44E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7144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otatek 1">
            <a:extLst>
              <a:ext uri="{FF2B5EF4-FFF2-40B4-BE49-F238E27FC236}">
                <a16:creationId xmlns:a16="http://schemas.microsoft.com/office/drawing/2014/main" id="{2E746178-D51D-4CEF-B3E8-08A182F44E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77246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F063-69EB-C644-8AB1-E5803C20EBE3}" type="datetime1">
              <a:rPr lang="pl-PL" smtClean="0"/>
              <a:t>22.01.2019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E31D-8307-A84B-9D2D-2944E6584EB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18755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A91AA-904B-014A-B53D-48D760046CF3}" type="datetime1">
              <a:rPr lang="pl-PL" smtClean="0"/>
              <a:t>22.01.2019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E31D-8307-A84B-9D2D-2944E6584EB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76162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pionowego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9475C-013D-324C-B76E-2FAE353993EB}" type="datetime1">
              <a:rPr lang="pl-PL" smtClean="0"/>
              <a:t>22.01.2019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E31D-8307-A84B-9D2D-2944E6584EB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32127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0E185-5223-A043-AFB5-0E6296B0D09D}" type="datetime1">
              <a:rPr lang="pl-PL" smtClean="0"/>
              <a:t>22.01.2019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E31D-8307-A84B-9D2D-2944E6584EB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1663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BE6D5-64EB-F140-8022-7FE4C8839EC4}" type="datetime1">
              <a:rPr lang="pl-PL" smtClean="0"/>
              <a:t>22.01.2019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E31D-8307-A84B-9D2D-2944E6584EB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45439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7FB9E-4599-AE42-B167-0D576E9413BB}" type="datetime1">
              <a:rPr lang="pl-PL" smtClean="0"/>
              <a:t>22.01.2019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E31D-8307-A84B-9D2D-2944E6584EB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3772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F618D-7D6E-7640-A0D2-A3244D9470F1}" type="datetime1">
              <a:rPr lang="pl-PL" smtClean="0"/>
              <a:t>22.01.2019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E31D-8307-A84B-9D2D-2944E6584EB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74460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7541C-0379-E841-92A8-520A81A3BF19}" type="datetime1">
              <a:rPr lang="pl-PL" smtClean="0"/>
              <a:t>22.01.2019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E31D-8307-A84B-9D2D-2944E6584EB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43726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C4A31-4D44-934A-B8D3-1ACF96370747}" type="datetime1">
              <a:rPr lang="pl-PL" smtClean="0"/>
              <a:t>22.01.2019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E31D-8307-A84B-9D2D-2944E6584EB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83011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29067-29AD-9443-B9ED-60DF7C7F8354}" type="datetime1">
              <a:rPr lang="pl-PL" smtClean="0"/>
              <a:t>22.01.2019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E31D-8307-A84B-9D2D-2944E6584EB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68313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67EE6-23CF-C946-AFCC-3993BEF3AF63}" type="datetime1">
              <a:rPr lang="pl-PL" smtClean="0"/>
              <a:t>22.01.2019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E31D-8307-A84B-9D2D-2944E6584EB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97541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395B82-AE3D-E340-B351-73296EB7519D}" type="datetime1">
              <a:rPr lang="pl-PL" smtClean="0"/>
              <a:t>22.01.2019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5BE31D-8307-A84B-9D2D-2944E6584EB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66617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Tekstowe 3"/>
          <p:cNvSpPr txBox="1"/>
          <p:nvPr/>
        </p:nvSpPr>
        <p:spPr>
          <a:xfrm>
            <a:off x="1650015" y="2528252"/>
            <a:ext cx="6930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dirty="0">
                <a:solidFill>
                  <a:schemeClr val="bg1"/>
                </a:solidFill>
                <a:latin typeface="Adagio_Slab" charset="0"/>
                <a:ea typeface="Adagio_Slab" charset="0"/>
                <a:cs typeface="Adagio_Slab" charset="0"/>
              </a:rPr>
              <a:t>Przewidywanie cen akcji giełdowych</a:t>
            </a:r>
          </a:p>
        </p:txBody>
      </p:sp>
      <p:sp>
        <p:nvSpPr>
          <p:cNvPr id="7" name="PoleTekstowe 3">
            <a:extLst>
              <a:ext uri="{FF2B5EF4-FFF2-40B4-BE49-F238E27FC236}">
                <a16:creationId xmlns:a16="http://schemas.microsoft.com/office/drawing/2014/main" id="{48E57424-6F98-417B-837B-FCF68667699A}"/>
              </a:ext>
            </a:extLst>
          </p:cNvPr>
          <p:cNvSpPr txBox="1"/>
          <p:nvPr/>
        </p:nvSpPr>
        <p:spPr>
          <a:xfrm>
            <a:off x="2943735" y="4633560"/>
            <a:ext cx="28589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dirty="0">
                <a:solidFill>
                  <a:schemeClr val="bg1"/>
                </a:solidFill>
                <a:latin typeface="Adagio_Slab" charset="0"/>
                <a:ea typeface="Adagio_Slab" charset="0"/>
                <a:cs typeface="Adagio_Slab" charset="0"/>
              </a:rPr>
              <a:t>Bartłomiej Śmietanka</a:t>
            </a:r>
          </a:p>
          <a:p>
            <a:r>
              <a:rPr lang="pl-PL" sz="2400" dirty="0">
                <a:solidFill>
                  <a:schemeClr val="bg1"/>
                </a:solidFill>
                <a:latin typeface="Adagio_Slab" charset="0"/>
                <a:ea typeface="Adagio_Slab" charset="0"/>
                <a:cs typeface="Adagio_Slab" charset="0"/>
              </a:rPr>
              <a:t>Nikodem Wiśniewski</a:t>
            </a:r>
          </a:p>
        </p:txBody>
      </p:sp>
    </p:spTree>
    <p:extLst>
      <p:ext uri="{BB962C8B-B14F-4D97-AF65-F5344CB8AC3E}">
        <p14:creationId xmlns:p14="http://schemas.microsoft.com/office/powerpoint/2010/main" val="15496540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its a trap guy png">
            <a:extLst>
              <a:ext uri="{FF2B5EF4-FFF2-40B4-BE49-F238E27FC236}">
                <a16:creationId xmlns:a16="http://schemas.microsoft.com/office/drawing/2014/main" id="{84FAD903-8D3C-4824-A8F7-B7FF061922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4140" y="1425223"/>
            <a:ext cx="7123720" cy="4007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>
          <a:xfrm>
            <a:off x="9201319" y="298053"/>
            <a:ext cx="2743200" cy="365125"/>
          </a:xfrm>
        </p:spPr>
        <p:txBody>
          <a:bodyPr/>
          <a:lstStyle/>
          <a:p>
            <a:fld id="{F35BE31D-8307-A84B-9D2D-2944E6584EB9}" type="slidenum">
              <a:rPr lang="pl-PL" sz="4000" smtClean="0">
                <a:solidFill>
                  <a:srgbClr val="3C3C4C"/>
                </a:solidFill>
                <a:latin typeface="Radikal WUT" charset="0"/>
                <a:ea typeface="Radikal WUT" charset="0"/>
                <a:cs typeface="Radikal WUT" charset="0"/>
              </a:rPr>
              <a:pPr/>
              <a:t>10</a:t>
            </a:fld>
            <a:endParaRPr lang="pl-PL" sz="4000" dirty="0">
              <a:solidFill>
                <a:srgbClr val="3C3C4C"/>
              </a:solidFill>
              <a:latin typeface="Radikal WUT" charset="0"/>
              <a:ea typeface="Radikal WUT" charset="0"/>
              <a:cs typeface="Radikal WUT" charset="0"/>
            </a:endParaRPr>
          </a:p>
        </p:txBody>
      </p:sp>
      <p:sp>
        <p:nvSpPr>
          <p:cNvPr id="2" name="pole tekstowe 1">
            <a:extLst>
              <a:ext uri="{FF2B5EF4-FFF2-40B4-BE49-F238E27FC236}">
                <a16:creationId xmlns:a16="http://schemas.microsoft.com/office/drawing/2014/main" id="{7C863748-C6B3-496E-8C7A-8AB2FD2E9D68}"/>
              </a:ext>
            </a:extLst>
          </p:cNvPr>
          <p:cNvSpPr txBox="1"/>
          <p:nvPr/>
        </p:nvSpPr>
        <p:spPr>
          <a:xfrm>
            <a:off x="4808483" y="201798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" name="PoleTekstowe 2"/>
          <p:cNvSpPr txBox="1"/>
          <p:nvPr/>
        </p:nvSpPr>
        <p:spPr>
          <a:xfrm>
            <a:off x="404601" y="298053"/>
            <a:ext cx="8423810" cy="754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sz="3200">
                <a:solidFill>
                  <a:srgbClr val="3C3C4C"/>
                </a:solidFill>
                <a:latin typeface="Adagio_Slab" charset="0"/>
                <a:ea typeface="Adagio_Slab" charset="0"/>
                <a:cs typeface="Adagio_Slab" charset="0"/>
              </a:rPr>
              <a:t>Wyniki</a:t>
            </a:r>
            <a:endParaRPr lang="pl-PL" sz="3200" dirty="0">
              <a:solidFill>
                <a:srgbClr val="3C3C4C"/>
              </a:solidFill>
              <a:latin typeface="Adagio_Slab" charset="0"/>
              <a:ea typeface="Adagio_Slab" charset="0"/>
              <a:cs typeface="Adagio_Slab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36351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>
          <a:xfrm>
            <a:off x="9201319" y="298053"/>
            <a:ext cx="2743200" cy="365125"/>
          </a:xfrm>
        </p:spPr>
        <p:txBody>
          <a:bodyPr/>
          <a:lstStyle/>
          <a:p>
            <a:fld id="{F35BE31D-8307-A84B-9D2D-2944E6584EB9}" type="slidenum">
              <a:rPr lang="pl-PL" sz="4000" smtClean="0">
                <a:solidFill>
                  <a:srgbClr val="3C3C4C"/>
                </a:solidFill>
                <a:latin typeface="Radikal WUT" charset="0"/>
                <a:ea typeface="Radikal WUT" charset="0"/>
                <a:cs typeface="Radikal WUT" charset="0"/>
              </a:rPr>
              <a:pPr/>
              <a:t>11</a:t>
            </a:fld>
            <a:endParaRPr lang="pl-PL" sz="4000" dirty="0">
              <a:solidFill>
                <a:srgbClr val="3C3C4C"/>
              </a:solidFill>
              <a:latin typeface="Radikal WUT" charset="0"/>
              <a:ea typeface="Radikal WUT" charset="0"/>
              <a:cs typeface="Radikal WUT" charset="0"/>
            </a:endParaRPr>
          </a:p>
        </p:txBody>
      </p:sp>
      <p:sp>
        <p:nvSpPr>
          <p:cNvPr id="2" name="pole tekstowe 1">
            <a:extLst>
              <a:ext uri="{FF2B5EF4-FFF2-40B4-BE49-F238E27FC236}">
                <a16:creationId xmlns:a16="http://schemas.microsoft.com/office/drawing/2014/main" id="{7C863748-C6B3-496E-8C7A-8AB2FD2E9D68}"/>
              </a:ext>
            </a:extLst>
          </p:cNvPr>
          <p:cNvSpPr txBox="1"/>
          <p:nvPr/>
        </p:nvSpPr>
        <p:spPr>
          <a:xfrm>
            <a:off x="4808483" y="201798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" name="PoleTekstowe 2"/>
          <p:cNvSpPr txBox="1"/>
          <p:nvPr/>
        </p:nvSpPr>
        <p:spPr>
          <a:xfrm>
            <a:off x="404601" y="298053"/>
            <a:ext cx="8423810" cy="754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sz="3200">
                <a:solidFill>
                  <a:srgbClr val="3C3C4C"/>
                </a:solidFill>
                <a:latin typeface="Adagio_Slab" charset="0"/>
                <a:ea typeface="Adagio_Slab" charset="0"/>
                <a:cs typeface="Adagio_Slab" charset="0"/>
              </a:rPr>
              <a:t>Wyniki</a:t>
            </a:r>
            <a:endParaRPr lang="pl-PL" sz="3200" dirty="0">
              <a:solidFill>
                <a:srgbClr val="3C3C4C"/>
              </a:solidFill>
              <a:latin typeface="Adagio_Slab" charset="0"/>
              <a:ea typeface="Adagio_Slab" charset="0"/>
              <a:cs typeface="Adagio_Slab" charset="0"/>
            </a:endParaRP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B222ABFF-0019-4272-A800-CFFA020436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1795" y="264795"/>
            <a:ext cx="6328410" cy="6328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4595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>
          <a:xfrm>
            <a:off x="9201319" y="298053"/>
            <a:ext cx="2743200" cy="365125"/>
          </a:xfrm>
        </p:spPr>
        <p:txBody>
          <a:bodyPr/>
          <a:lstStyle/>
          <a:p>
            <a:fld id="{F35BE31D-8307-A84B-9D2D-2944E6584EB9}" type="slidenum">
              <a:rPr lang="pl-PL" sz="4000" smtClean="0">
                <a:solidFill>
                  <a:srgbClr val="3C3C4C"/>
                </a:solidFill>
                <a:latin typeface="Radikal WUT" charset="0"/>
                <a:ea typeface="Radikal WUT" charset="0"/>
                <a:cs typeface="Radikal WUT" charset="0"/>
              </a:rPr>
              <a:pPr/>
              <a:t>12</a:t>
            </a:fld>
            <a:endParaRPr lang="pl-PL" sz="4000" dirty="0">
              <a:solidFill>
                <a:srgbClr val="3C3C4C"/>
              </a:solidFill>
              <a:latin typeface="Radikal WUT" charset="0"/>
              <a:ea typeface="Radikal WUT" charset="0"/>
              <a:cs typeface="Radikal WUT" charset="0"/>
            </a:endParaRPr>
          </a:p>
        </p:txBody>
      </p:sp>
      <p:sp>
        <p:nvSpPr>
          <p:cNvPr id="2" name="pole tekstowe 1">
            <a:extLst>
              <a:ext uri="{FF2B5EF4-FFF2-40B4-BE49-F238E27FC236}">
                <a16:creationId xmlns:a16="http://schemas.microsoft.com/office/drawing/2014/main" id="{7C863748-C6B3-496E-8C7A-8AB2FD2E9D68}"/>
              </a:ext>
            </a:extLst>
          </p:cNvPr>
          <p:cNvSpPr txBox="1"/>
          <p:nvPr/>
        </p:nvSpPr>
        <p:spPr>
          <a:xfrm>
            <a:off x="4808483" y="201798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" name="PoleTekstowe 2"/>
          <p:cNvSpPr txBox="1"/>
          <p:nvPr/>
        </p:nvSpPr>
        <p:spPr>
          <a:xfrm>
            <a:off x="404601" y="298053"/>
            <a:ext cx="8423810" cy="754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sz="3200" dirty="0">
                <a:solidFill>
                  <a:srgbClr val="3C3C4C"/>
                </a:solidFill>
                <a:latin typeface="Adagio_Slab" charset="0"/>
                <a:ea typeface="Adagio_Slab" charset="0"/>
                <a:cs typeface="Adagio_Slab" charset="0"/>
              </a:rPr>
              <a:t>Wnioski</a:t>
            </a: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F56D773D-CB8E-4A2B-A28F-9F37754DA667}"/>
              </a:ext>
            </a:extLst>
          </p:cNvPr>
          <p:cNvSpPr txBox="1"/>
          <p:nvPr/>
        </p:nvSpPr>
        <p:spPr>
          <a:xfrm>
            <a:off x="713232" y="1179032"/>
            <a:ext cx="1076553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b="1" dirty="0"/>
              <a:t>Giełda krótkoterminowo zachowuje się nieprzewidywalne (losowo):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sz="2400" dirty="0"/>
              <a:t>Zbyt krótki okres historii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sz="2400" dirty="0"/>
              <a:t>Przewidywanie dalej w przyszłość niż jeden dzień do przodu</a:t>
            </a:r>
          </a:p>
          <a:p>
            <a:pPr lvl="1"/>
            <a:endParaRPr lang="pl-PL" sz="2400" dirty="0"/>
          </a:p>
          <a:p>
            <a:r>
              <a:rPr lang="pl-PL" sz="2400" b="1" dirty="0"/>
              <a:t>Zbyt mała ilość danych wejściowych: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sz="2400" dirty="0"/>
              <a:t>Dane fundamentalne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sz="2400" dirty="0"/>
              <a:t>Sentyment informacji o danej spółce w </a:t>
            </a:r>
            <a:r>
              <a:rPr lang="pl-PL" sz="2400" dirty="0" err="1"/>
              <a:t>internecie</a:t>
            </a:r>
            <a:endParaRPr lang="pl-PL" sz="2400" dirty="0"/>
          </a:p>
          <a:p>
            <a:pPr lvl="1"/>
            <a:endParaRPr lang="pl-PL" sz="2400" dirty="0"/>
          </a:p>
          <a:p>
            <a:r>
              <a:rPr lang="pl-PL" sz="2400" b="1" dirty="0"/>
              <a:t>Złe podejście do tematu: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sz="2400" dirty="0"/>
              <a:t>Większość istniejących badań dotyczy predykcji na bazie regresji</a:t>
            </a:r>
          </a:p>
        </p:txBody>
      </p:sp>
    </p:spTree>
    <p:extLst>
      <p:ext uri="{BB962C8B-B14F-4D97-AF65-F5344CB8AC3E}">
        <p14:creationId xmlns:p14="http://schemas.microsoft.com/office/powerpoint/2010/main" val="7107058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Tekstowe 3"/>
          <p:cNvSpPr txBox="1"/>
          <p:nvPr/>
        </p:nvSpPr>
        <p:spPr>
          <a:xfrm>
            <a:off x="500723" y="3039762"/>
            <a:ext cx="42940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dirty="0">
                <a:solidFill>
                  <a:schemeClr val="bg1"/>
                </a:solidFill>
                <a:latin typeface="Adagio_Slab" charset="0"/>
                <a:ea typeface="Adagio_Slab" charset="0"/>
                <a:cs typeface="Adagio_Slab" charset="0"/>
              </a:rPr>
              <a:t>Dziękujemy za uwagę.</a:t>
            </a:r>
          </a:p>
        </p:txBody>
      </p:sp>
    </p:spTree>
    <p:extLst>
      <p:ext uri="{BB962C8B-B14F-4D97-AF65-F5344CB8AC3E}">
        <p14:creationId xmlns:p14="http://schemas.microsoft.com/office/powerpoint/2010/main" val="1942930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Tekstowe 2"/>
          <p:cNvSpPr txBox="1"/>
          <p:nvPr/>
        </p:nvSpPr>
        <p:spPr>
          <a:xfrm>
            <a:off x="404601" y="298053"/>
            <a:ext cx="84238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200" dirty="0">
                <a:solidFill>
                  <a:srgbClr val="3C3C4C"/>
                </a:solidFill>
                <a:latin typeface="Adagio_Slab Medium" charset="0"/>
                <a:ea typeface="Adagio_Slab Medium" charset="0"/>
                <a:cs typeface="Adagio_Slab Medium" charset="0"/>
              </a:rPr>
              <a:t>Dane dostępne na giełdzie</a:t>
            </a:r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>
          <a:xfrm>
            <a:off x="9201319" y="298053"/>
            <a:ext cx="2743200" cy="365125"/>
          </a:xfrm>
        </p:spPr>
        <p:txBody>
          <a:bodyPr/>
          <a:lstStyle/>
          <a:p>
            <a:fld id="{F35BE31D-8307-A84B-9D2D-2944E6584EB9}" type="slidenum">
              <a:rPr lang="pl-PL" sz="4000" smtClean="0">
                <a:solidFill>
                  <a:srgbClr val="3C3C4C"/>
                </a:solidFill>
                <a:latin typeface="Radikal WUT" charset="0"/>
                <a:ea typeface="Radikal WUT" charset="0"/>
                <a:cs typeface="Radikal WUT" charset="0"/>
              </a:rPr>
              <a:pPr/>
              <a:t>2</a:t>
            </a:fld>
            <a:endParaRPr lang="pl-PL" sz="4000" dirty="0">
              <a:solidFill>
                <a:srgbClr val="3C3C4C"/>
              </a:solidFill>
              <a:latin typeface="Radikal WUT" charset="0"/>
              <a:ea typeface="Radikal WUT" charset="0"/>
              <a:cs typeface="Radikal WUT" charset="0"/>
            </a:endParaRP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806EF360-D72A-41DD-AA97-55AB594C13E6}"/>
              </a:ext>
            </a:extLst>
          </p:cNvPr>
          <p:cNvSpPr txBox="1"/>
          <p:nvPr/>
        </p:nvSpPr>
        <p:spPr>
          <a:xfrm>
            <a:off x="404601" y="1698475"/>
            <a:ext cx="537751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dirty="0"/>
              <a:t>Dostępne dane (dzienne):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sz="2400" dirty="0"/>
              <a:t>data,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sz="2400" dirty="0"/>
              <a:t>cena otwarcia,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sz="2400" dirty="0"/>
              <a:t>cena zamknięcia,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sz="2400" dirty="0"/>
              <a:t>liczba akcji w obrocie,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sz="2400" dirty="0"/>
              <a:t>najniższa cena,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sz="2400" dirty="0"/>
              <a:t>najwyższa cena.</a:t>
            </a:r>
          </a:p>
        </p:txBody>
      </p:sp>
      <p:pic>
        <p:nvPicPr>
          <p:cNvPr id="2" name="Obraz 1">
            <a:extLst>
              <a:ext uri="{FF2B5EF4-FFF2-40B4-BE49-F238E27FC236}">
                <a16:creationId xmlns:a16="http://schemas.microsoft.com/office/drawing/2014/main" id="{4B41CC30-2DFB-48A9-B92F-073B7E9267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1712" y="1055320"/>
            <a:ext cx="6633397" cy="4966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725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Tekstowe 2"/>
          <p:cNvSpPr txBox="1"/>
          <p:nvPr/>
        </p:nvSpPr>
        <p:spPr>
          <a:xfrm>
            <a:off x="404601" y="298053"/>
            <a:ext cx="8423810" cy="754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sz="3200" dirty="0">
                <a:solidFill>
                  <a:srgbClr val="3C3C4C"/>
                </a:solidFill>
                <a:latin typeface="Adagio_Slab" charset="0"/>
                <a:ea typeface="Adagio_Slab" charset="0"/>
                <a:cs typeface="Adagio_Slab" charset="0"/>
              </a:rPr>
              <a:t>Analiza fundamentalna oraz analiza techniczna</a:t>
            </a:r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>
          <a:xfrm>
            <a:off x="9201319" y="298053"/>
            <a:ext cx="2743200" cy="365125"/>
          </a:xfrm>
        </p:spPr>
        <p:txBody>
          <a:bodyPr/>
          <a:lstStyle/>
          <a:p>
            <a:fld id="{F35BE31D-8307-A84B-9D2D-2944E6584EB9}" type="slidenum">
              <a:rPr lang="pl-PL" sz="4000" smtClean="0">
                <a:solidFill>
                  <a:srgbClr val="3C3C4C"/>
                </a:solidFill>
                <a:latin typeface="Radikal WUT" charset="0"/>
                <a:ea typeface="Radikal WUT" charset="0"/>
                <a:cs typeface="Radikal WUT" charset="0"/>
              </a:rPr>
              <a:pPr/>
              <a:t>3</a:t>
            </a:fld>
            <a:endParaRPr lang="pl-PL" sz="4000" dirty="0">
              <a:solidFill>
                <a:srgbClr val="3C3C4C"/>
              </a:solidFill>
              <a:latin typeface="Radikal WUT" charset="0"/>
              <a:ea typeface="Radikal WUT" charset="0"/>
              <a:cs typeface="Radikal WUT" charset="0"/>
            </a:endParaRPr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B1484D34-2B5F-4E65-A1CB-D9E0DAAD2A2B}"/>
              </a:ext>
            </a:extLst>
          </p:cNvPr>
          <p:cNvSpPr/>
          <p:nvPr/>
        </p:nvSpPr>
        <p:spPr>
          <a:xfrm>
            <a:off x="404601" y="1283579"/>
            <a:ext cx="588008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400" dirty="0"/>
              <a:t>Analiza fundamentalna jest oparta o dane finansowe spółek (publikowane kwartalnie) takie jak: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l-PL" sz="2400" dirty="0"/>
              <a:t>EPS – dochód na akcję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l-PL" sz="2400" dirty="0"/>
              <a:t>P/E – stosunek ceny do dochodu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l-PL" sz="2400" dirty="0" err="1"/>
              <a:t>Estymata</a:t>
            </a:r>
            <a:r>
              <a:rPr lang="pl-PL" sz="2400" dirty="0"/>
              <a:t> dochodów</a:t>
            </a:r>
          </a:p>
        </p:txBody>
      </p:sp>
      <p:sp>
        <p:nvSpPr>
          <p:cNvPr id="13" name="Prostokąt 12">
            <a:extLst>
              <a:ext uri="{FF2B5EF4-FFF2-40B4-BE49-F238E27FC236}">
                <a16:creationId xmlns:a16="http://schemas.microsoft.com/office/drawing/2014/main" id="{966BE102-5C67-4E65-BEB7-82A4945EE5BA}"/>
              </a:ext>
            </a:extLst>
          </p:cNvPr>
          <p:cNvSpPr/>
          <p:nvPr/>
        </p:nvSpPr>
        <p:spPr>
          <a:xfrm>
            <a:off x="6261276" y="1283579"/>
            <a:ext cx="588008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400" dirty="0"/>
              <a:t>Analiza techniczna jest oparta o historyczne notowania spółek i posługuje się różnorakimi wskaźnikami takimi jak: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l-PL" sz="2400" dirty="0"/>
              <a:t>Średnie kroczące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l-PL" sz="2400" dirty="0"/>
              <a:t>Paski </a:t>
            </a:r>
            <a:r>
              <a:rPr lang="pl-PL" sz="2400" dirty="0" err="1"/>
              <a:t>Bollingera</a:t>
            </a:r>
            <a:endParaRPr lang="pl-PL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l-PL" sz="2400" dirty="0"/>
              <a:t>RSI</a:t>
            </a:r>
          </a:p>
        </p:txBody>
      </p:sp>
      <p:pic>
        <p:nvPicPr>
          <p:cNvPr id="1026" name="Picture 2" descr="https://upload.wikimedia.org/wikipedia/commons/8/89/Bollinger_bands_example%2C_2_stddevs.png">
            <a:extLst>
              <a:ext uri="{FF2B5EF4-FFF2-40B4-BE49-F238E27FC236}">
                <a16:creationId xmlns:a16="http://schemas.microsoft.com/office/drawing/2014/main" id="{F7177C97-8D6C-4F7C-8F36-0828841E58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1904" y="3884421"/>
            <a:ext cx="3659628" cy="2675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7608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Tekstowe 2"/>
          <p:cNvSpPr txBox="1"/>
          <p:nvPr/>
        </p:nvSpPr>
        <p:spPr>
          <a:xfrm>
            <a:off x="404601" y="298053"/>
            <a:ext cx="8423810" cy="754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sz="3200" dirty="0">
                <a:solidFill>
                  <a:srgbClr val="3C3C4C"/>
                </a:solidFill>
                <a:latin typeface="Adagio_Slab" charset="0"/>
                <a:ea typeface="Adagio_Slab" charset="0"/>
                <a:cs typeface="Adagio_Slab" charset="0"/>
              </a:rPr>
              <a:t>Wspomaganie decyzji giełdowych - regresja</a:t>
            </a:r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>
          <a:xfrm>
            <a:off x="9201319" y="298053"/>
            <a:ext cx="2743200" cy="365125"/>
          </a:xfrm>
        </p:spPr>
        <p:txBody>
          <a:bodyPr/>
          <a:lstStyle/>
          <a:p>
            <a:fld id="{F35BE31D-8307-A84B-9D2D-2944E6584EB9}" type="slidenum">
              <a:rPr lang="pl-PL" sz="4000" smtClean="0">
                <a:solidFill>
                  <a:srgbClr val="3C3C4C"/>
                </a:solidFill>
                <a:latin typeface="Radikal WUT" charset="0"/>
                <a:ea typeface="Radikal WUT" charset="0"/>
                <a:cs typeface="Radikal WUT" charset="0"/>
              </a:rPr>
              <a:pPr/>
              <a:t>4</a:t>
            </a:fld>
            <a:endParaRPr lang="pl-PL" sz="4000" dirty="0">
              <a:solidFill>
                <a:srgbClr val="3C3C4C"/>
              </a:solidFill>
              <a:latin typeface="Radikal WUT" charset="0"/>
              <a:ea typeface="Radikal WUT" charset="0"/>
              <a:cs typeface="Radikal WUT" charset="0"/>
            </a:endParaRPr>
          </a:p>
        </p:txBody>
      </p:sp>
      <p:sp>
        <p:nvSpPr>
          <p:cNvPr id="2" name="pole tekstowe 1">
            <a:extLst>
              <a:ext uri="{FF2B5EF4-FFF2-40B4-BE49-F238E27FC236}">
                <a16:creationId xmlns:a16="http://schemas.microsoft.com/office/drawing/2014/main" id="{7C863748-C6B3-496E-8C7A-8AB2FD2E9D68}"/>
              </a:ext>
            </a:extLst>
          </p:cNvPr>
          <p:cNvSpPr txBox="1"/>
          <p:nvPr/>
        </p:nvSpPr>
        <p:spPr>
          <a:xfrm>
            <a:off x="4808483" y="201798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55D83915-37D2-4F54-9BD8-C7466E4AFD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9742" y="943628"/>
            <a:ext cx="6932516" cy="518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770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Tekstowe 2"/>
          <p:cNvSpPr txBox="1"/>
          <p:nvPr/>
        </p:nvSpPr>
        <p:spPr>
          <a:xfrm>
            <a:off x="404601" y="298053"/>
            <a:ext cx="8423810" cy="754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sz="3200" dirty="0">
                <a:solidFill>
                  <a:srgbClr val="3C3C4C"/>
                </a:solidFill>
                <a:latin typeface="Adagio_Slab" charset="0"/>
                <a:ea typeface="Adagio_Slab" charset="0"/>
                <a:cs typeface="Adagio_Slab" charset="0"/>
              </a:rPr>
              <a:t>Wspomaganie decyzji giełdowych - klasyfikacja</a:t>
            </a:r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>
          <a:xfrm>
            <a:off x="9201319" y="298053"/>
            <a:ext cx="2743200" cy="365125"/>
          </a:xfrm>
        </p:spPr>
        <p:txBody>
          <a:bodyPr/>
          <a:lstStyle/>
          <a:p>
            <a:fld id="{F35BE31D-8307-A84B-9D2D-2944E6584EB9}" type="slidenum">
              <a:rPr lang="pl-PL" sz="4000" smtClean="0">
                <a:solidFill>
                  <a:srgbClr val="3C3C4C"/>
                </a:solidFill>
                <a:latin typeface="Radikal WUT" charset="0"/>
                <a:ea typeface="Radikal WUT" charset="0"/>
                <a:cs typeface="Radikal WUT" charset="0"/>
              </a:rPr>
              <a:pPr/>
              <a:t>5</a:t>
            </a:fld>
            <a:endParaRPr lang="pl-PL" sz="4000" dirty="0">
              <a:solidFill>
                <a:srgbClr val="3C3C4C"/>
              </a:solidFill>
              <a:latin typeface="Radikal WUT" charset="0"/>
              <a:ea typeface="Radikal WUT" charset="0"/>
              <a:cs typeface="Radikal WUT" charset="0"/>
            </a:endParaRPr>
          </a:p>
        </p:txBody>
      </p:sp>
      <p:sp>
        <p:nvSpPr>
          <p:cNvPr id="2" name="pole tekstowe 1">
            <a:extLst>
              <a:ext uri="{FF2B5EF4-FFF2-40B4-BE49-F238E27FC236}">
                <a16:creationId xmlns:a16="http://schemas.microsoft.com/office/drawing/2014/main" id="{7C863748-C6B3-496E-8C7A-8AB2FD2E9D68}"/>
              </a:ext>
            </a:extLst>
          </p:cNvPr>
          <p:cNvSpPr txBox="1"/>
          <p:nvPr/>
        </p:nvSpPr>
        <p:spPr>
          <a:xfrm>
            <a:off x="4808483" y="201798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3906D782-5470-45F6-9518-58F20024F9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0683" y="1140623"/>
            <a:ext cx="6010634" cy="5419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319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Tekstowe 2"/>
          <p:cNvSpPr txBox="1"/>
          <p:nvPr/>
        </p:nvSpPr>
        <p:spPr>
          <a:xfrm>
            <a:off x="404601" y="298053"/>
            <a:ext cx="8423810" cy="754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sz="3200" dirty="0">
                <a:solidFill>
                  <a:srgbClr val="3C3C4C"/>
                </a:solidFill>
                <a:latin typeface="Adagio_Slab" charset="0"/>
                <a:ea typeface="Adagio_Slab" charset="0"/>
                <a:cs typeface="Adagio_Slab" charset="0"/>
              </a:rPr>
              <a:t>Wybrane rozwiązania</a:t>
            </a:r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>
          <a:xfrm>
            <a:off x="9201319" y="298053"/>
            <a:ext cx="2743200" cy="365125"/>
          </a:xfrm>
        </p:spPr>
        <p:txBody>
          <a:bodyPr/>
          <a:lstStyle/>
          <a:p>
            <a:fld id="{F35BE31D-8307-A84B-9D2D-2944E6584EB9}" type="slidenum">
              <a:rPr lang="pl-PL" sz="4000" smtClean="0">
                <a:solidFill>
                  <a:srgbClr val="3C3C4C"/>
                </a:solidFill>
                <a:latin typeface="Radikal WUT" charset="0"/>
                <a:ea typeface="Radikal WUT" charset="0"/>
                <a:cs typeface="Radikal WUT" charset="0"/>
              </a:rPr>
              <a:pPr/>
              <a:t>6</a:t>
            </a:fld>
            <a:endParaRPr lang="pl-PL" sz="4000" dirty="0">
              <a:solidFill>
                <a:srgbClr val="3C3C4C"/>
              </a:solidFill>
              <a:latin typeface="Radikal WUT" charset="0"/>
              <a:ea typeface="Radikal WUT" charset="0"/>
              <a:cs typeface="Radikal WUT" charset="0"/>
            </a:endParaRPr>
          </a:p>
        </p:txBody>
      </p:sp>
      <p:sp>
        <p:nvSpPr>
          <p:cNvPr id="2" name="pole tekstowe 1">
            <a:extLst>
              <a:ext uri="{FF2B5EF4-FFF2-40B4-BE49-F238E27FC236}">
                <a16:creationId xmlns:a16="http://schemas.microsoft.com/office/drawing/2014/main" id="{7C863748-C6B3-496E-8C7A-8AB2FD2E9D68}"/>
              </a:ext>
            </a:extLst>
          </p:cNvPr>
          <p:cNvSpPr txBox="1"/>
          <p:nvPr/>
        </p:nvSpPr>
        <p:spPr>
          <a:xfrm>
            <a:off x="4808483" y="201798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026" name="Picture 2" descr="http://colah.github.io/posts/2015-08-Understanding-LSTMs/img/LSTM3-SimpleRNN.png">
            <a:extLst>
              <a:ext uri="{FF2B5EF4-FFF2-40B4-BE49-F238E27FC236}">
                <a16:creationId xmlns:a16="http://schemas.microsoft.com/office/drawing/2014/main" id="{5949EEEA-D8CE-4800-84DD-EE27939EFD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8020" y="2560704"/>
            <a:ext cx="4640580" cy="1736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mlp network">
            <a:extLst>
              <a:ext uri="{FF2B5EF4-FFF2-40B4-BE49-F238E27FC236}">
                <a16:creationId xmlns:a16="http://schemas.microsoft.com/office/drawing/2014/main" id="{BE7981CA-CC84-47C2-BF56-2DB6A15230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2798" y="2387318"/>
            <a:ext cx="34480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5372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Tekstowe 2"/>
          <p:cNvSpPr txBox="1"/>
          <p:nvPr/>
        </p:nvSpPr>
        <p:spPr>
          <a:xfrm>
            <a:off x="404601" y="298053"/>
            <a:ext cx="8423810" cy="754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sz="3200" dirty="0">
                <a:solidFill>
                  <a:srgbClr val="3C3C4C"/>
                </a:solidFill>
                <a:latin typeface="Adagio_Slab" charset="0"/>
                <a:ea typeface="Adagio_Slab" charset="0"/>
                <a:cs typeface="Adagio_Slab" charset="0"/>
              </a:rPr>
              <a:t>Przetwarzanie danych</a:t>
            </a:r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>
          <a:xfrm>
            <a:off x="9201319" y="298053"/>
            <a:ext cx="2743200" cy="365125"/>
          </a:xfrm>
        </p:spPr>
        <p:txBody>
          <a:bodyPr/>
          <a:lstStyle/>
          <a:p>
            <a:fld id="{F35BE31D-8307-A84B-9D2D-2944E6584EB9}" type="slidenum">
              <a:rPr lang="pl-PL" sz="4000" smtClean="0">
                <a:solidFill>
                  <a:srgbClr val="3C3C4C"/>
                </a:solidFill>
                <a:latin typeface="Radikal WUT" charset="0"/>
                <a:ea typeface="Radikal WUT" charset="0"/>
                <a:cs typeface="Radikal WUT" charset="0"/>
              </a:rPr>
              <a:pPr/>
              <a:t>7</a:t>
            </a:fld>
            <a:endParaRPr lang="pl-PL" sz="4000" dirty="0">
              <a:solidFill>
                <a:srgbClr val="3C3C4C"/>
              </a:solidFill>
              <a:latin typeface="Radikal WUT" charset="0"/>
              <a:ea typeface="Radikal WUT" charset="0"/>
              <a:cs typeface="Radikal WUT" charset="0"/>
            </a:endParaRPr>
          </a:p>
        </p:txBody>
      </p:sp>
      <p:sp>
        <p:nvSpPr>
          <p:cNvPr id="2" name="pole tekstowe 1">
            <a:extLst>
              <a:ext uri="{FF2B5EF4-FFF2-40B4-BE49-F238E27FC236}">
                <a16:creationId xmlns:a16="http://schemas.microsoft.com/office/drawing/2014/main" id="{7C863748-C6B3-496E-8C7A-8AB2FD2E9D68}"/>
              </a:ext>
            </a:extLst>
          </p:cNvPr>
          <p:cNvSpPr txBox="1"/>
          <p:nvPr/>
        </p:nvSpPr>
        <p:spPr>
          <a:xfrm>
            <a:off x="4808483" y="201798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005FD80D-020E-4E1D-AACE-88CD1ECF9C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4968" y="1055320"/>
            <a:ext cx="7048432" cy="527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4630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Tekstowe 2"/>
          <p:cNvSpPr txBox="1"/>
          <p:nvPr/>
        </p:nvSpPr>
        <p:spPr>
          <a:xfrm>
            <a:off x="404601" y="298053"/>
            <a:ext cx="8423810" cy="1493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sz="3200" dirty="0">
                <a:solidFill>
                  <a:srgbClr val="3C3C4C"/>
                </a:solidFill>
                <a:latin typeface="Adagio_Slab" charset="0"/>
                <a:ea typeface="Adagio_Slab" charset="0"/>
                <a:cs typeface="Adagio_Slab" charset="0"/>
              </a:rPr>
              <a:t>Wyniki – MLP</a:t>
            </a:r>
          </a:p>
          <a:p>
            <a:pPr algn="just">
              <a:lnSpc>
                <a:spcPct val="150000"/>
              </a:lnSpc>
            </a:pPr>
            <a:endParaRPr lang="pl-PL" sz="3200" dirty="0">
              <a:solidFill>
                <a:srgbClr val="3C3C4C"/>
              </a:solidFill>
              <a:latin typeface="Adagio_Slab" charset="0"/>
              <a:ea typeface="Adagio_Slab" charset="0"/>
              <a:cs typeface="Adagio_Slab" charset="0"/>
            </a:endParaRPr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>
          <a:xfrm>
            <a:off x="9201319" y="298053"/>
            <a:ext cx="2743200" cy="365125"/>
          </a:xfrm>
        </p:spPr>
        <p:txBody>
          <a:bodyPr/>
          <a:lstStyle/>
          <a:p>
            <a:fld id="{F35BE31D-8307-A84B-9D2D-2944E6584EB9}" type="slidenum">
              <a:rPr lang="pl-PL" sz="4000" smtClean="0">
                <a:solidFill>
                  <a:srgbClr val="3C3C4C"/>
                </a:solidFill>
                <a:latin typeface="Radikal WUT" charset="0"/>
                <a:ea typeface="Radikal WUT" charset="0"/>
                <a:cs typeface="Radikal WUT" charset="0"/>
              </a:rPr>
              <a:pPr/>
              <a:t>8</a:t>
            </a:fld>
            <a:endParaRPr lang="pl-PL" sz="4000" dirty="0">
              <a:solidFill>
                <a:srgbClr val="3C3C4C"/>
              </a:solidFill>
              <a:latin typeface="Radikal WUT" charset="0"/>
              <a:ea typeface="Radikal WUT" charset="0"/>
              <a:cs typeface="Radikal WUT" charset="0"/>
            </a:endParaRPr>
          </a:p>
        </p:txBody>
      </p:sp>
      <p:sp>
        <p:nvSpPr>
          <p:cNvPr id="2" name="pole tekstowe 1">
            <a:extLst>
              <a:ext uri="{FF2B5EF4-FFF2-40B4-BE49-F238E27FC236}">
                <a16:creationId xmlns:a16="http://schemas.microsoft.com/office/drawing/2014/main" id="{7C863748-C6B3-496E-8C7A-8AB2FD2E9D68}"/>
              </a:ext>
            </a:extLst>
          </p:cNvPr>
          <p:cNvSpPr txBox="1"/>
          <p:nvPr/>
        </p:nvSpPr>
        <p:spPr>
          <a:xfrm>
            <a:off x="4808483" y="201798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9" name="Obraz 8">
            <a:extLst>
              <a:ext uri="{FF2B5EF4-FFF2-40B4-BE49-F238E27FC236}">
                <a16:creationId xmlns:a16="http://schemas.microsoft.com/office/drawing/2014/main" id="{C9D6A81A-EAC0-4AAE-925A-325C8ABD52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5630" y="468630"/>
            <a:ext cx="5920740" cy="5920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1537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Tekstowe 2"/>
          <p:cNvSpPr txBox="1"/>
          <p:nvPr/>
        </p:nvSpPr>
        <p:spPr>
          <a:xfrm>
            <a:off x="404601" y="298053"/>
            <a:ext cx="8423810" cy="1493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sz="3200" dirty="0">
                <a:solidFill>
                  <a:srgbClr val="3C3C4C"/>
                </a:solidFill>
                <a:latin typeface="Adagio_Slab" charset="0"/>
                <a:ea typeface="Adagio_Slab" charset="0"/>
                <a:cs typeface="Adagio_Slab" charset="0"/>
              </a:rPr>
              <a:t>Wyniki – LSTM</a:t>
            </a:r>
          </a:p>
          <a:p>
            <a:pPr algn="just">
              <a:lnSpc>
                <a:spcPct val="150000"/>
              </a:lnSpc>
            </a:pPr>
            <a:endParaRPr lang="pl-PL" sz="3200" dirty="0">
              <a:solidFill>
                <a:srgbClr val="3C3C4C"/>
              </a:solidFill>
              <a:latin typeface="Adagio_Slab" charset="0"/>
              <a:ea typeface="Adagio_Slab" charset="0"/>
              <a:cs typeface="Adagio_Slab" charset="0"/>
            </a:endParaRPr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>
          <a:xfrm>
            <a:off x="9201319" y="298053"/>
            <a:ext cx="2743200" cy="365125"/>
          </a:xfrm>
        </p:spPr>
        <p:txBody>
          <a:bodyPr/>
          <a:lstStyle/>
          <a:p>
            <a:fld id="{F35BE31D-8307-A84B-9D2D-2944E6584EB9}" type="slidenum">
              <a:rPr lang="pl-PL" sz="4000" smtClean="0">
                <a:solidFill>
                  <a:srgbClr val="3C3C4C"/>
                </a:solidFill>
                <a:latin typeface="Radikal WUT" charset="0"/>
                <a:ea typeface="Radikal WUT" charset="0"/>
                <a:cs typeface="Radikal WUT" charset="0"/>
              </a:rPr>
              <a:pPr/>
              <a:t>9</a:t>
            </a:fld>
            <a:endParaRPr lang="pl-PL" sz="4000" dirty="0">
              <a:solidFill>
                <a:srgbClr val="3C3C4C"/>
              </a:solidFill>
              <a:latin typeface="Radikal WUT" charset="0"/>
              <a:ea typeface="Radikal WUT" charset="0"/>
              <a:cs typeface="Radikal WUT" charset="0"/>
            </a:endParaRPr>
          </a:p>
        </p:txBody>
      </p:sp>
      <p:sp>
        <p:nvSpPr>
          <p:cNvPr id="2" name="pole tekstowe 1">
            <a:extLst>
              <a:ext uri="{FF2B5EF4-FFF2-40B4-BE49-F238E27FC236}">
                <a16:creationId xmlns:a16="http://schemas.microsoft.com/office/drawing/2014/main" id="{7C863748-C6B3-496E-8C7A-8AB2FD2E9D68}"/>
              </a:ext>
            </a:extLst>
          </p:cNvPr>
          <p:cNvSpPr txBox="1"/>
          <p:nvPr/>
        </p:nvSpPr>
        <p:spPr>
          <a:xfrm>
            <a:off x="4808483" y="201798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7A4306AB-F6B7-40D7-82A2-3F602D7101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1330" y="161840"/>
            <a:ext cx="6534319" cy="6534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930141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Barwy PW">
      <a:dk1>
        <a:srgbClr val="000000"/>
      </a:dk1>
      <a:lt1>
        <a:srgbClr val="FFFFFF"/>
      </a:lt1>
      <a:dk2>
        <a:srgbClr val="44546A"/>
      </a:dk2>
      <a:lt2>
        <a:srgbClr val="B3A0AA"/>
      </a:lt2>
      <a:accent1>
        <a:srgbClr val="7896CF"/>
      </a:accent1>
      <a:accent2>
        <a:srgbClr val="EA7C59"/>
      </a:accent2>
      <a:accent3>
        <a:srgbClr val="FED541"/>
      </a:accent3>
      <a:accent4>
        <a:srgbClr val="69BA9C"/>
      </a:accent4>
      <a:accent5>
        <a:srgbClr val="965F77"/>
      </a:accent5>
      <a:accent6>
        <a:srgbClr val="645959"/>
      </a:accent6>
      <a:hlink>
        <a:srgbClr val="7896CF"/>
      </a:hlink>
      <a:folHlink>
        <a:srgbClr val="965F77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714</TotalTime>
  <Words>267</Words>
  <Application>Microsoft Office PowerPoint</Application>
  <PresentationFormat>Panoramiczny</PresentationFormat>
  <Paragraphs>57</Paragraphs>
  <Slides>13</Slides>
  <Notes>12</Notes>
  <HiddenSlides>0</HiddenSlides>
  <MMClips>0</MMClips>
  <ScaleCrop>false</ScaleCrop>
  <HeadingPairs>
    <vt:vector size="6" baseType="variant">
      <vt:variant>
        <vt:lpstr>Używane czcionki</vt:lpstr>
      </vt:variant>
      <vt:variant>
        <vt:i4>6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13</vt:i4>
      </vt:variant>
    </vt:vector>
  </HeadingPairs>
  <TitlesOfParts>
    <vt:vector size="20" baseType="lpstr">
      <vt:lpstr>Adagio_Slab</vt:lpstr>
      <vt:lpstr>Adagio_Slab Medium</vt:lpstr>
      <vt:lpstr>Arial</vt:lpstr>
      <vt:lpstr>Calibri</vt:lpstr>
      <vt:lpstr>Calibri Light</vt:lpstr>
      <vt:lpstr>Radikal WUT</vt:lpstr>
      <vt:lpstr>Motyw pakietu Office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Emilia Fryszkowska</dc:creator>
  <cp:lastModifiedBy>Wiśniewski Nikodem (260907)</cp:lastModifiedBy>
  <cp:revision>114</cp:revision>
  <dcterms:created xsi:type="dcterms:W3CDTF">2017-01-20T08:44:33Z</dcterms:created>
  <dcterms:modified xsi:type="dcterms:W3CDTF">2019-01-22T12:04:19Z</dcterms:modified>
</cp:coreProperties>
</file>