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7"/>
  </p:notesMasterIdLst>
  <p:sldIdLst>
    <p:sldId id="257" r:id="rId2"/>
    <p:sldId id="258" r:id="rId3"/>
    <p:sldId id="260" r:id="rId4"/>
    <p:sldId id="270" r:id="rId5"/>
    <p:sldId id="293" r:id="rId6"/>
    <p:sldId id="272" r:id="rId7"/>
    <p:sldId id="288" r:id="rId8"/>
    <p:sldId id="289" r:id="rId9"/>
    <p:sldId id="291" r:id="rId10"/>
    <p:sldId id="273" r:id="rId11"/>
    <p:sldId id="275" r:id="rId12"/>
    <p:sldId id="274" r:id="rId13"/>
    <p:sldId id="276" r:id="rId14"/>
    <p:sldId id="278" r:id="rId15"/>
    <p:sldId id="29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0099"/>
    <a:srgbClr val="80008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074" autoAdjust="0"/>
  </p:normalViewPr>
  <p:slideViewPr>
    <p:cSldViewPr snapToGrid="0">
      <p:cViewPr varScale="1">
        <p:scale>
          <a:sx n="60" d="100"/>
          <a:sy n="60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B2704-8B69-4B4C-852B-22F4B9F33D4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BF7C-5EC0-4952-9390-825068120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32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4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04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09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75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57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07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45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89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6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91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49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31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93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89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9442-56F2-468A-867E-906D87CBE34B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0" y="3479800"/>
            <a:ext cx="9144000" cy="38100"/>
          </a:xfrm>
          <a:prstGeom prst="line">
            <a:avLst/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0"/>
            <a:ext cx="12192000" cy="482600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715" y="6043763"/>
            <a:ext cx="2467197" cy="4432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53"/>
          <a:stretch/>
        </p:blipFill>
        <p:spPr>
          <a:xfrm>
            <a:off x="10221912" y="5948961"/>
            <a:ext cx="1589088" cy="60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41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941B-1635-4ABE-951D-56D9593462E7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F22D-800B-4E70-8A93-2E7D66821F7E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0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9053-B266-419B-9F58-048E179AFB9D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64"/>
          <a:stretch/>
        </p:blipFill>
        <p:spPr>
          <a:xfrm>
            <a:off x="10260013" y="31476"/>
            <a:ext cx="1093787" cy="4892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335" y="103495"/>
            <a:ext cx="1798678" cy="32311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838200" y="1308100"/>
            <a:ext cx="10515600" cy="12700"/>
          </a:xfrm>
          <a:prstGeom prst="line">
            <a:avLst/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51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C470-A2BC-4E59-80EF-FA9EF5B903FE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4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2B89-7478-44DE-966B-7CBE24E3AB0E}" type="datetime1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9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BB39-F952-469F-B7A6-1E1983489134}" type="datetime1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34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61BF-5DA1-4CCC-A9A9-18EF9C3F9071}" type="datetime1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42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F63A-4199-4074-AE9C-E9AFC0AB34F4}" type="datetime1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6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45E8A-309A-446B-8A60-3B99ACCD42EB}" type="datetime1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5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6926-2830-4109-BA96-44D57A97EC51}" type="datetime1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5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95298-4C26-46F8-A0B6-3D7847A743FD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wl.purdue.edu/owl/general_writing/grammar/using_article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sZDPFYFH41Q" TargetMode="External"/><Relationship Id="rId4" Type="http://schemas.openxmlformats.org/officeDocument/2006/relationships/hyperlink" Target="https://learnenglish.britishcouncil.org/grammar/beginner-to-pre-intermediate/articles-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dZkuHHXDl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347" y="737937"/>
            <a:ext cx="11309685" cy="1604210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latin typeface="Centaur" panose="02030504050205020304" pitchFamily="18" charset="0"/>
              </a:rPr>
              <a:t/>
            </a:r>
            <a:br>
              <a:rPr lang="en-US" sz="5400" b="1" dirty="0" smtClean="0">
                <a:latin typeface="Centaur" panose="02030504050205020304" pitchFamily="18" charset="0"/>
              </a:rPr>
            </a:br>
            <a:r>
              <a:rPr lang="en-US" sz="5400" b="1" dirty="0" smtClean="0">
                <a:latin typeface="Centaur" panose="02030504050205020304" pitchFamily="18" charset="0"/>
              </a:rPr>
              <a:t>CM 1607 </a:t>
            </a:r>
            <a:br>
              <a:rPr lang="en-US" sz="5400" b="1" dirty="0" smtClean="0">
                <a:latin typeface="Centaur" panose="02030504050205020304" pitchFamily="18" charset="0"/>
              </a:rPr>
            </a:br>
            <a:r>
              <a:rPr lang="en-US" sz="5400" b="1" dirty="0" smtClean="0">
                <a:latin typeface="Centaur" panose="02030504050205020304" pitchFamily="18" charset="0"/>
              </a:rPr>
              <a:t>ENGLISH COMMUNICATION SKILLS</a:t>
            </a:r>
            <a:endParaRPr lang="el-GR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9410" y="3545305"/>
            <a:ext cx="9737557" cy="2342148"/>
          </a:xfrm>
        </p:spPr>
        <p:txBody>
          <a:bodyPr>
            <a:noAutofit/>
          </a:bodyPr>
          <a:lstStyle/>
          <a:p>
            <a:r>
              <a:rPr lang="en-GB" sz="3200" b="1" dirty="0" smtClean="0">
                <a:solidFill>
                  <a:schemeClr val="dk1"/>
                </a:solidFill>
                <a:latin typeface="Centaur" panose="02030504050205020304" pitchFamily="18" charset="0"/>
              </a:rPr>
              <a:t>Lecture 1 covering LO1 and LO 2</a:t>
            </a:r>
            <a:endParaRPr lang="en-GB" sz="3200" b="1" dirty="0">
              <a:solidFill>
                <a:schemeClr val="dk1"/>
              </a:solidFill>
              <a:latin typeface="Centaur" panose="02030504050205020304" pitchFamily="18" charset="0"/>
            </a:endParaRPr>
          </a:p>
          <a:p>
            <a:r>
              <a:rPr lang="en-GB" sz="3200" b="1" dirty="0" smtClean="0">
                <a:solidFill>
                  <a:schemeClr val="dk1"/>
                </a:solidFill>
                <a:latin typeface="Centaur" panose="02030504050205020304" pitchFamily="18" charset="0"/>
              </a:rPr>
              <a:t>Introduction (LO’s etc. general)</a:t>
            </a:r>
          </a:p>
          <a:p>
            <a:r>
              <a:rPr lang="en-GB" sz="3200" b="1" dirty="0" smtClean="0">
                <a:solidFill>
                  <a:schemeClr val="dk1"/>
                </a:solidFill>
                <a:latin typeface="Centaur" panose="02030504050205020304" pitchFamily="18" charset="0"/>
              </a:rPr>
              <a:t>Grammar: Articles </a:t>
            </a:r>
          </a:p>
          <a:p>
            <a:r>
              <a:rPr lang="en-GB" sz="3200" b="1" dirty="0" smtClean="0">
                <a:solidFill>
                  <a:schemeClr val="dk1"/>
                </a:solidFill>
                <a:latin typeface="Centaur" panose="02030504050205020304" pitchFamily="18" charset="0"/>
              </a:rPr>
              <a:t>Types of writing - Academic Writing</a:t>
            </a:r>
          </a:p>
          <a:p>
            <a:endParaRPr lang="en-GB" sz="3200" b="1" dirty="0" smtClean="0">
              <a:solidFill>
                <a:schemeClr val="dk1"/>
              </a:solidFill>
              <a:latin typeface="Centaur" panose="02030504050205020304" pitchFamily="18" charset="0"/>
            </a:endParaRPr>
          </a:p>
          <a:p>
            <a:endParaRPr lang="en-GB" sz="3200" b="1" dirty="0" smtClean="0">
              <a:solidFill>
                <a:schemeClr val="dk1"/>
              </a:solidFill>
              <a:latin typeface="Centaur" panose="02030504050205020304" pitchFamily="18" charset="0"/>
            </a:endParaRPr>
          </a:p>
          <a:p>
            <a:endParaRPr lang="en-GB" sz="3200" b="1" dirty="0">
              <a:solidFill>
                <a:schemeClr val="dk1"/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4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8759"/>
            <a:ext cx="10515600" cy="117107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entaur" panose="02030504050205020304" pitchFamily="18" charset="0"/>
              </a:rPr>
              <a:t>Academic Writing (Cont’d)</a:t>
            </a:r>
            <a:endParaRPr lang="en-US" sz="3200" b="1" dirty="0">
              <a:latin typeface="Centaur" panose="020305040502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FA74-00E5-469B-B5F2-5AB957A8262F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9833"/>
            <a:ext cx="10515600" cy="471713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latin typeface="Centaur" panose="02030504050205020304" pitchFamily="18" charset="0"/>
              </a:rPr>
              <a:t>WHAT IS ACADEMIC WRITING</a:t>
            </a:r>
            <a:r>
              <a:rPr lang="en-US" sz="3200" dirty="0">
                <a:latin typeface="Centaur" panose="02030504050205020304" pitchFamily="18" charset="0"/>
              </a:rPr>
              <a:t>?</a:t>
            </a:r>
          </a:p>
          <a:p>
            <a:pPr algn="just">
              <a:lnSpc>
                <a:spcPct val="150000"/>
              </a:lnSpc>
            </a:pPr>
            <a:r>
              <a:rPr lang="en-US" sz="3200" b="1" dirty="0">
                <a:latin typeface="Centaur" panose="02030504050205020304" pitchFamily="18" charset="0"/>
              </a:rPr>
              <a:t>Broad definition</a:t>
            </a:r>
            <a:r>
              <a:rPr lang="en-US" sz="3200" dirty="0">
                <a:latin typeface="Centaur" panose="02030504050205020304" pitchFamily="18" charset="0"/>
              </a:rPr>
              <a:t>: </a:t>
            </a:r>
          </a:p>
          <a:p>
            <a:pPr marL="800100" lvl="1" indent="-342900" algn="just">
              <a:lnSpc>
                <a:spcPct val="150000"/>
              </a:lnSpc>
            </a:pPr>
            <a:r>
              <a:rPr lang="en-US" sz="2800" dirty="0">
                <a:latin typeface="Centaur" panose="02030504050205020304" pitchFamily="18" charset="0"/>
              </a:rPr>
              <a:t>any writing done to fulfill a requirement of a college or university.</a:t>
            </a:r>
          </a:p>
          <a:p>
            <a:pPr marL="800100" lvl="1" indent="-342900" algn="just">
              <a:lnSpc>
                <a:spcPct val="150000"/>
              </a:lnSpc>
            </a:pPr>
            <a:r>
              <a:rPr lang="en-US" sz="2800" dirty="0" smtClean="0">
                <a:latin typeface="Centaur" panose="02030504050205020304" pitchFamily="18" charset="0"/>
              </a:rPr>
              <a:t>publications </a:t>
            </a:r>
            <a:r>
              <a:rPr lang="en-US" sz="2800" dirty="0">
                <a:latin typeface="Centaur" panose="02030504050205020304" pitchFamily="18" charset="0"/>
              </a:rPr>
              <a:t>read by academics and researchers or presented at conferences.</a:t>
            </a:r>
          </a:p>
          <a:p>
            <a:pPr marL="800100" lvl="1" indent="-342900" algn="just">
              <a:lnSpc>
                <a:spcPct val="150000"/>
              </a:lnSpc>
            </a:pPr>
            <a:r>
              <a:rPr lang="en-US" sz="2800" dirty="0" smtClean="0">
                <a:latin typeface="Centaur" panose="02030504050205020304" pitchFamily="18" charset="0"/>
              </a:rPr>
              <a:t>any </a:t>
            </a:r>
            <a:r>
              <a:rPr lang="en-US" sz="2800" dirty="0">
                <a:latin typeface="Centaur" panose="02030504050205020304" pitchFamily="18" charset="0"/>
              </a:rPr>
              <a:t>writing given in an academic setting.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37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5221"/>
            <a:ext cx="10515600" cy="68981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Centaur" panose="02030504050205020304" pitchFamily="18" charset="0"/>
              </a:rPr>
              <a:t>Academic Writing (Cont’d)</a:t>
            </a:r>
            <a:endParaRPr lang="en-US" sz="4000" b="1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7748"/>
            <a:ext cx="10515600" cy="4928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entaur" panose="02030504050205020304" pitchFamily="18" charset="0"/>
              </a:rPr>
              <a:t>What documents will have academic writing?</a:t>
            </a:r>
          </a:p>
          <a:p>
            <a:pPr lvl="1"/>
            <a:r>
              <a:rPr lang="en-US" sz="2800" b="1" dirty="0">
                <a:latin typeface="Centaur" panose="02030504050205020304" pitchFamily="18" charset="0"/>
              </a:rPr>
              <a:t>	</a:t>
            </a:r>
            <a:r>
              <a:rPr lang="en-US" sz="2800" dirty="0">
                <a:latin typeface="Centaur" panose="02030504050205020304" pitchFamily="18" charset="0"/>
              </a:rPr>
              <a:t>Conference papers</a:t>
            </a:r>
          </a:p>
          <a:p>
            <a:pPr lvl="1"/>
            <a:r>
              <a:rPr lang="en-US" sz="2800" dirty="0">
                <a:latin typeface="Centaur" panose="02030504050205020304" pitchFamily="18" charset="0"/>
              </a:rPr>
              <a:t>  Research papers or articles</a:t>
            </a:r>
          </a:p>
          <a:p>
            <a:pPr lvl="1"/>
            <a:r>
              <a:rPr lang="en-US" sz="2800" dirty="0">
                <a:latin typeface="Centaur" panose="02030504050205020304" pitchFamily="18" charset="0"/>
              </a:rPr>
              <a:t>  Books and book reports</a:t>
            </a:r>
            <a:endParaRPr lang="en-US" dirty="0">
              <a:latin typeface="Centaur" panose="02030504050205020304" pitchFamily="18" charset="0"/>
            </a:endParaRPr>
          </a:p>
          <a:p>
            <a:pPr lvl="1"/>
            <a:r>
              <a:rPr lang="en-US" dirty="0">
                <a:latin typeface="Centaur" panose="02030504050205020304" pitchFamily="18" charset="0"/>
              </a:rPr>
              <a:t>  </a:t>
            </a:r>
            <a:r>
              <a:rPr lang="en-US" sz="2800" dirty="0">
                <a:latin typeface="Centaur" panose="02030504050205020304" pitchFamily="18" charset="0"/>
              </a:rPr>
              <a:t>Translations</a:t>
            </a:r>
          </a:p>
          <a:p>
            <a:pPr lvl="1"/>
            <a:r>
              <a:rPr lang="en-US" sz="2800" dirty="0">
                <a:latin typeface="Centaur" panose="02030504050205020304" pitchFamily="18" charset="0"/>
              </a:rPr>
              <a:t>  Academic journals</a:t>
            </a:r>
          </a:p>
          <a:p>
            <a:pPr lvl="1"/>
            <a:r>
              <a:rPr lang="en-US" sz="2800" dirty="0">
                <a:latin typeface="Centaur" panose="02030504050205020304" pitchFamily="18" charset="0"/>
              </a:rPr>
              <a:t>  Abstracts / Executive Summary</a:t>
            </a:r>
          </a:p>
          <a:p>
            <a:pPr lvl="1"/>
            <a:r>
              <a:rPr lang="en-US" sz="2800" dirty="0">
                <a:latin typeface="Centaur" panose="02030504050205020304" pitchFamily="18" charset="0"/>
              </a:rPr>
              <a:t>  Explications (an explanation, interpretation)   </a:t>
            </a:r>
          </a:p>
          <a:p>
            <a:pPr marL="457200" lvl="1" indent="0">
              <a:buNone/>
            </a:pPr>
            <a:r>
              <a:rPr lang="en-US" sz="2800" i="1" dirty="0">
                <a:latin typeface="Centaur" panose="02030504050205020304" pitchFamily="18" charset="0"/>
              </a:rPr>
              <a:t>      he gave a brilliant explication of </a:t>
            </a:r>
            <a:r>
              <a:rPr lang="en-US" sz="2800" i="1" dirty="0" smtClean="0">
                <a:latin typeface="Centaur" panose="02030504050205020304" pitchFamily="18" charset="0"/>
              </a:rPr>
              <a:t>James</a:t>
            </a:r>
            <a:r>
              <a:rPr lang="en-US" sz="2800" i="1" dirty="0">
                <a:latin typeface="Centaur" panose="02030504050205020304" pitchFamily="18" charset="0"/>
              </a:rPr>
              <a:t> </a:t>
            </a:r>
            <a:r>
              <a:rPr lang="en-US" sz="2800" i="1" dirty="0" smtClean="0">
                <a:latin typeface="Centaur" panose="02030504050205020304" pitchFamily="18" charset="0"/>
              </a:rPr>
              <a:t>Joyce's</a:t>
            </a:r>
            <a:r>
              <a:rPr lang="en-US" sz="2800" i="1" dirty="0">
                <a:latin typeface="Centaur" panose="02030504050205020304" pitchFamily="18" charset="0"/>
              </a:rPr>
              <a:t> book.</a:t>
            </a:r>
            <a:endParaRPr lang="en-US" sz="2800" dirty="0">
              <a:latin typeface="Centaur" panose="02030504050205020304" pitchFamily="18" charset="0"/>
            </a:endParaRPr>
          </a:p>
          <a:p>
            <a:pPr lvl="1"/>
            <a:r>
              <a:rPr lang="en-US" sz="2800" dirty="0">
                <a:latin typeface="Centaur" panose="02030504050205020304" pitchFamily="18" charset="0"/>
              </a:rPr>
              <a:t>  </a:t>
            </a:r>
            <a:r>
              <a:rPr lang="en-US" sz="2800" dirty="0" smtClean="0">
                <a:latin typeface="Centaur" panose="02030504050205020304" pitchFamily="18" charset="0"/>
              </a:rPr>
              <a:t>Essays			Dissertations </a:t>
            </a:r>
            <a:r>
              <a:rPr lang="en-US" sz="2800" dirty="0">
                <a:latin typeface="Centaur" panose="02030504050205020304" pitchFamily="18" charset="0"/>
              </a:rPr>
              <a:t>&amp; Thesis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417F-9390-468A-9E13-462D0B282FDF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2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464"/>
            <a:ext cx="10515600" cy="930442"/>
          </a:xfrm>
        </p:spPr>
        <p:txBody>
          <a:bodyPr/>
          <a:lstStyle/>
          <a:p>
            <a:r>
              <a:rPr lang="en-US" b="1" dirty="0">
                <a:latin typeface="Centaur" panose="02030504050205020304" pitchFamily="18" charset="0"/>
              </a:rPr>
              <a:t>Academic Writing (Cont’d)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916"/>
            <a:ext cx="10680032" cy="4685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entaur" panose="02030504050205020304" pitchFamily="18" charset="0"/>
              </a:rPr>
              <a:t>What are the characteristics of academic writing?</a:t>
            </a:r>
          </a:p>
          <a:p>
            <a:pPr lvl="1"/>
            <a:r>
              <a:rPr lang="en-US" sz="3200" b="1" dirty="0" smtClean="0">
                <a:latin typeface="Centaur" panose="02030504050205020304" pitchFamily="18" charset="0"/>
              </a:rPr>
              <a:t>P</a:t>
            </a:r>
            <a:r>
              <a:rPr lang="en-US" sz="2800" b="1" dirty="0" smtClean="0">
                <a:latin typeface="Centaur" panose="02030504050205020304" pitchFamily="18" charset="0"/>
              </a:rPr>
              <a:t>lanning</a:t>
            </a:r>
            <a:r>
              <a:rPr lang="en-US" sz="3200" b="1" dirty="0">
                <a:latin typeface="Centaur" panose="02030504050205020304" pitchFamily="18" charset="0"/>
              </a:rPr>
              <a:t>: 	</a:t>
            </a:r>
            <a:r>
              <a:rPr lang="en-US" sz="3200" dirty="0" smtClean="0">
                <a:latin typeface="Centaur" panose="02030504050205020304" pitchFamily="18" charset="0"/>
              </a:rPr>
              <a:t>analytical </a:t>
            </a:r>
            <a:r>
              <a:rPr lang="en-US" sz="3200" dirty="0">
                <a:latin typeface="Centaur" panose="02030504050205020304" pitchFamily="18" charset="0"/>
              </a:rPr>
              <a:t>and organized</a:t>
            </a:r>
            <a:r>
              <a:rPr lang="en-US" sz="3200" dirty="0" smtClean="0">
                <a:latin typeface="Centaur" panose="02030504050205020304" pitchFamily="18" charset="0"/>
              </a:rPr>
              <a:t>.</a:t>
            </a:r>
          </a:p>
          <a:p>
            <a:pPr marL="457200" lvl="1" indent="0">
              <a:buNone/>
            </a:pPr>
            <a:endParaRPr lang="en-US" sz="3200" dirty="0">
              <a:latin typeface="Centaur" panose="02030504050205020304" pitchFamily="18" charset="0"/>
            </a:endParaRPr>
          </a:p>
          <a:p>
            <a:pPr lvl="1" algn="just"/>
            <a:r>
              <a:rPr lang="en-US" sz="2800" b="1" dirty="0" smtClean="0">
                <a:latin typeface="Centaur" panose="02030504050205020304" pitchFamily="18" charset="0"/>
              </a:rPr>
              <a:t>Outline</a:t>
            </a:r>
            <a:r>
              <a:rPr lang="en-US" sz="2800" b="1" dirty="0">
                <a:latin typeface="Centaur" panose="02030504050205020304" pitchFamily="18" charset="0"/>
              </a:rPr>
              <a:t>:  	</a:t>
            </a:r>
            <a:r>
              <a:rPr lang="en-US" sz="2800" dirty="0">
                <a:latin typeface="Centaur" panose="02030504050205020304" pitchFamily="18" charset="0"/>
              </a:rPr>
              <a:t>A must. Will help formulate thoughts, make </a:t>
            </a:r>
            <a:r>
              <a:rPr lang="en-US" sz="2800" dirty="0" smtClean="0">
                <a:latin typeface="Centaur" panose="02030504050205020304" pitchFamily="18" charset="0"/>
              </a:rPr>
              <a:t>you aware</a:t>
            </a:r>
            <a:r>
              <a:rPr lang="en-US" sz="2800" dirty="0">
                <a:latin typeface="Centaur" panose="02030504050205020304" pitchFamily="18" charset="0"/>
              </a:rPr>
              <a:t>				</a:t>
            </a:r>
            <a:r>
              <a:rPr lang="en-US" sz="2800" dirty="0" smtClean="0">
                <a:latin typeface="Centaur" panose="02030504050205020304" pitchFamily="18" charset="0"/>
              </a:rPr>
              <a:t>of </a:t>
            </a:r>
            <a:r>
              <a:rPr lang="en-US" sz="2800" dirty="0">
                <a:latin typeface="Centaur" panose="02030504050205020304" pitchFamily="18" charset="0"/>
              </a:rPr>
              <a:t>certain relationships between topics. 			</a:t>
            </a:r>
            <a:r>
              <a:rPr lang="en-US" sz="2800" dirty="0" smtClean="0">
                <a:latin typeface="Centaur" panose="02030504050205020304" pitchFamily="18" charset="0"/>
              </a:rPr>
              <a:t>			Will </a:t>
            </a:r>
            <a:r>
              <a:rPr lang="en-US" sz="2800" dirty="0">
                <a:latin typeface="Centaur" panose="02030504050205020304" pitchFamily="18" charset="0"/>
              </a:rPr>
              <a:t>help you to determine the appropriate </a:t>
            </a:r>
            <a:r>
              <a:rPr lang="en-US" sz="2800" dirty="0" smtClean="0">
                <a:latin typeface="Centaur" panose="02030504050205020304" pitchFamily="18" charset="0"/>
              </a:rPr>
              <a:t>information </a:t>
            </a:r>
            <a:r>
              <a:rPr lang="en-US" sz="2800" dirty="0">
                <a:latin typeface="Centaur" panose="02030504050205020304" pitchFamily="18" charset="0"/>
              </a:rPr>
              <a:t>to </a:t>
            </a:r>
            <a:r>
              <a:rPr lang="en-US" sz="2800" dirty="0" smtClean="0">
                <a:latin typeface="Centaur" panose="02030504050205020304" pitchFamily="18" charset="0"/>
              </a:rPr>
              <a:t>			be </a:t>
            </a:r>
            <a:r>
              <a:rPr lang="en-US" sz="2800" dirty="0">
                <a:latin typeface="Centaur" panose="02030504050205020304" pitchFamily="18" charset="0"/>
              </a:rPr>
              <a:t>included in your paper</a:t>
            </a:r>
            <a:r>
              <a:rPr lang="en-US" sz="2800" dirty="0" smtClean="0">
                <a:latin typeface="Centaur" panose="02030504050205020304" pitchFamily="18" charset="0"/>
              </a:rPr>
              <a:t>.</a:t>
            </a:r>
          </a:p>
          <a:p>
            <a:pPr marL="457200" lvl="1" indent="0" algn="just">
              <a:buNone/>
            </a:pPr>
            <a:endParaRPr lang="en-US" sz="2800" dirty="0">
              <a:latin typeface="Centaur" panose="02030504050205020304" pitchFamily="18" charset="0"/>
            </a:endParaRPr>
          </a:p>
          <a:p>
            <a:pPr lvl="1" algn="just"/>
            <a:r>
              <a:rPr lang="en-US" sz="2800" b="1" dirty="0">
                <a:latin typeface="Centaur" panose="02030504050205020304" pitchFamily="18" charset="0"/>
              </a:rPr>
              <a:t>Tone:		</a:t>
            </a:r>
            <a:r>
              <a:rPr lang="en-US" sz="2800" dirty="0">
                <a:latin typeface="Centaur" panose="02030504050205020304" pitchFamily="18" charset="0"/>
              </a:rPr>
              <a:t>Formal. DO NOT USE slang words, jargon, </a:t>
            </a:r>
          </a:p>
          <a:p>
            <a:pPr marL="457200" lvl="1" indent="0" algn="just">
              <a:buNone/>
            </a:pPr>
            <a:r>
              <a:rPr lang="en-US" sz="2800" dirty="0">
                <a:latin typeface="Centaur" panose="02030504050205020304" pitchFamily="18" charset="0"/>
              </a:rPr>
              <a:t>			short forms, (abbreviations) or clichés.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0F26-2102-4AAE-8B41-43DD691D4A4D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1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8759"/>
            <a:ext cx="10515600" cy="770020"/>
          </a:xfrm>
        </p:spPr>
        <p:txBody>
          <a:bodyPr/>
          <a:lstStyle/>
          <a:p>
            <a:r>
              <a:rPr lang="en-US" b="1" dirty="0">
                <a:latin typeface="Centaur" panose="02030504050205020304" pitchFamily="18" charset="0"/>
              </a:rPr>
              <a:t>Academic Writing (Cont’d)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b="1" dirty="0">
                <a:latin typeface="Centaur" panose="02030504050205020304" pitchFamily="18" charset="0"/>
              </a:rPr>
              <a:t>Example of an </a:t>
            </a:r>
            <a:r>
              <a:rPr lang="en-US" sz="3200" b="1" dirty="0" smtClean="0">
                <a:latin typeface="Centaur" panose="02030504050205020304" pitchFamily="18" charset="0"/>
              </a:rPr>
              <a:t>outline:</a:t>
            </a:r>
          </a:p>
          <a:p>
            <a:pPr marL="457200" lvl="1" indent="0">
              <a:buNone/>
            </a:pPr>
            <a:endParaRPr lang="pt-BR" sz="3200" b="1" dirty="0" smtClean="0">
              <a:latin typeface="Centaur" panose="020305040502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7770-F0DE-445B-9DE4-74CCA2418F3B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64094" y="1842328"/>
            <a:ext cx="8229600" cy="4177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GB" b="1" dirty="0" smtClean="0"/>
          </a:p>
          <a:p>
            <a:pPr>
              <a:buFont typeface="Arial" panose="020B0604020202020204" pitchFamily="34" charset="0"/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365" y="1430671"/>
            <a:ext cx="3399235" cy="474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6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464"/>
            <a:ext cx="10515600" cy="850232"/>
          </a:xfrm>
        </p:spPr>
        <p:txBody>
          <a:bodyPr/>
          <a:lstStyle/>
          <a:p>
            <a:r>
              <a:rPr lang="en-US" b="1" dirty="0">
                <a:latin typeface="Centaur" panose="02030504050205020304" pitchFamily="18" charset="0"/>
              </a:rPr>
              <a:t>Academic Writing (Cont’d)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5874"/>
            <a:ext cx="10515600" cy="4701089"/>
          </a:xfrm>
        </p:spPr>
        <p:txBody>
          <a:bodyPr>
            <a:normAutofit/>
          </a:bodyPr>
          <a:lstStyle/>
          <a:p>
            <a:pPr lvl="1" algn="just"/>
            <a:r>
              <a:rPr lang="en-US" sz="2800" b="1" dirty="0">
                <a:latin typeface="Centaur" panose="02030504050205020304" pitchFamily="18" charset="0"/>
              </a:rPr>
              <a:t>Language</a:t>
            </a:r>
            <a:r>
              <a:rPr lang="en-US" sz="2800" dirty="0">
                <a:latin typeface="Centaur" panose="02030504050205020304" pitchFamily="18" charset="0"/>
              </a:rPr>
              <a:t>: 		</a:t>
            </a:r>
            <a:r>
              <a:rPr lang="en-US" sz="2800" dirty="0" smtClean="0">
                <a:latin typeface="Centaur" panose="02030504050205020304" pitchFamily="18" charset="0"/>
              </a:rPr>
              <a:t>clear (clarity) and (accurate) accuracy</a:t>
            </a:r>
            <a:r>
              <a:rPr lang="en-US" sz="2800" dirty="0">
                <a:latin typeface="Centaur" panose="02030504050205020304" pitchFamily="18" charset="0"/>
              </a:rPr>
              <a:t>. </a:t>
            </a:r>
          </a:p>
          <a:p>
            <a:pPr lvl="1" algn="just"/>
            <a:r>
              <a:rPr lang="en-US" sz="2800" b="1" dirty="0">
                <a:latin typeface="Centaur" panose="02030504050205020304" pitchFamily="18" charset="0"/>
              </a:rPr>
              <a:t>Point–of–view</a:t>
            </a:r>
            <a:r>
              <a:rPr lang="en-US" sz="2800" dirty="0">
                <a:latin typeface="Centaur" panose="02030504050205020304" pitchFamily="18" charset="0"/>
              </a:rPr>
              <a:t>: 	3</a:t>
            </a:r>
            <a:r>
              <a:rPr lang="en-US" sz="2800" baseline="30000" dirty="0">
                <a:latin typeface="Centaur" panose="02030504050205020304" pitchFamily="18" charset="0"/>
              </a:rPr>
              <a:t>rd</a:t>
            </a:r>
            <a:r>
              <a:rPr lang="en-US" sz="2800" dirty="0">
                <a:latin typeface="Centaur" panose="02030504050205020304" pitchFamily="18" charset="0"/>
              </a:rPr>
              <a:t> person. focus is to educate on facts.</a:t>
            </a:r>
          </a:p>
          <a:p>
            <a:pPr marL="457200" lvl="1" indent="0" algn="just">
              <a:buNone/>
            </a:pPr>
            <a:r>
              <a:rPr lang="en-US" sz="2800" dirty="0">
                <a:latin typeface="Centaur" panose="02030504050205020304" pitchFamily="18" charset="0"/>
              </a:rPr>
              <a:t>				e.g. We gathered our data from the general </a:t>
            </a:r>
            <a:r>
              <a:rPr lang="en-US" sz="2800" dirty="0" smtClean="0">
                <a:latin typeface="Centaur" panose="02030504050205020304" pitchFamily="18" charset="0"/>
              </a:rPr>
              <a:t>public</a:t>
            </a:r>
            <a:r>
              <a:rPr lang="en-US" sz="2800" dirty="0">
                <a:latin typeface="Centaur" panose="02030504050205020304" pitchFamily="18" charset="0"/>
              </a:rPr>
              <a:t>. – </a:t>
            </a:r>
            <a:r>
              <a:rPr lang="en-US" sz="2800" dirty="0" smtClean="0">
                <a:latin typeface="Centaur" panose="02030504050205020304" pitchFamily="18" charset="0"/>
              </a:rPr>
              <a:t>				The </a:t>
            </a:r>
            <a:r>
              <a:rPr lang="en-US" sz="2800" dirty="0">
                <a:latin typeface="Centaur" panose="02030504050205020304" pitchFamily="18" charset="0"/>
              </a:rPr>
              <a:t>data was gathered from the </a:t>
            </a:r>
            <a:r>
              <a:rPr lang="en-US" sz="2800" dirty="0" smtClean="0">
                <a:latin typeface="Centaur" panose="02030504050205020304" pitchFamily="18" charset="0"/>
              </a:rPr>
              <a:t>general </a:t>
            </a:r>
            <a:r>
              <a:rPr lang="en-US" sz="2800" dirty="0">
                <a:latin typeface="Centaur" panose="02030504050205020304" pitchFamily="18" charset="0"/>
              </a:rPr>
              <a:t>public.</a:t>
            </a:r>
          </a:p>
          <a:p>
            <a:pPr lvl="1" algn="just"/>
            <a:r>
              <a:rPr lang="en-US" sz="2800" b="1" dirty="0">
                <a:latin typeface="Centaur" panose="02030504050205020304" pitchFamily="18" charset="0"/>
              </a:rPr>
              <a:t>Approach: 		</a:t>
            </a:r>
            <a:r>
              <a:rPr lang="en-US" sz="2800" dirty="0">
                <a:latin typeface="Centaur" panose="02030504050205020304" pitchFamily="18" charset="0"/>
              </a:rPr>
              <a:t>Deductive reasoning as readers need to </a:t>
            </a:r>
            <a:r>
              <a:rPr lang="en-US" sz="2800" dirty="0" smtClean="0">
                <a:latin typeface="Centaur" panose="02030504050205020304" pitchFamily="18" charset="0"/>
              </a:rPr>
              <a:t>follow how 				you </a:t>
            </a:r>
            <a:r>
              <a:rPr lang="en-US" sz="2800" dirty="0">
                <a:latin typeface="Centaur" panose="02030504050205020304" pitchFamily="18" charset="0"/>
              </a:rPr>
              <a:t>arrived at your conclusion and </a:t>
            </a:r>
            <a:r>
              <a:rPr lang="en-US" sz="2800" dirty="0" smtClean="0">
                <a:latin typeface="Centaur" panose="02030504050205020304" pitchFamily="18" charset="0"/>
              </a:rPr>
              <a:t>an </a:t>
            </a:r>
            <a:r>
              <a:rPr lang="en-US" sz="2800" dirty="0">
                <a:latin typeface="Centaur" panose="02030504050205020304" pitchFamily="18" charset="0"/>
              </a:rPr>
              <a:t>Analytical </a:t>
            </a:r>
            <a:r>
              <a:rPr lang="en-US" sz="2800" dirty="0" smtClean="0">
                <a:latin typeface="Centaur" panose="02030504050205020304" pitchFamily="18" charset="0"/>
              </a:rPr>
              <a:t>					approach</a:t>
            </a:r>
            <a:r>
              <a:rPr lang="en-US" sz="2800" dirty="0">
                <a:latin typeface="Centaur" panose="02030504050205020304" pitchFamily="18" charset="0"/>
              </a:rPr>
              <a:t>.</a:t>
            </a:r>
          </a:p>
          <a:p>
            <a:pPr marL="457200" lvl="1" indent="0">
              <a:buNone/>
            </a:pPr>
            <a:r>
              <a:rPr lang="en-US" sz="2800" b="1" dirty="0">
                <a:latin typeface="Centaur" panose="02030504050205020304" pitchFamily="18" charset="0"/>
              </a:rPr>
              <a:t>IMPORTANT: Check with your institution the preferred format and style. </a:t>
            </a:r>
            <a:r>
              <a:rPr lang="en-US" sz="2800" b="1" dirty="0" smtClean="0">
                <a:latin typeface="Centaur" panose="02030504050205020304" pitchFamily="18" charset="0"/>
              </a:rPr>
              <a:t>(</a:t>
            </a:r>
            <a:r>
              <a:rPr lang="en-US" sz="2800" b="1" dirty="0">
                <a:latin typeface="Centaur" panose="02030504050205020304" pitchFamily="18" charset="0"/>
              </a:rPr>
              <a:t>IIT</a:t>
            </a:r>
            <a:r>
              <a:rPr lang="en-US" sz="2800" b="1" dirty="0" smtClean="0">
                <a:latin typeface="Centaur" panose="02030504050205020304" pitchFamily="18" charset="0"/>
              </a:rPr>
              <a:t>) - Harvard</a:t>
            </a:r>
            <a:endParaRPr lang="en-US" sz="2800" b="1" dirty="0">
              <a:latin typeface="Centaur" panose="02030504050205020304" pitchFamily="18" charset="0"/>
            </a:endParaRP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858E-1723-43E6-B507-FDB68271A47E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4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52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entaur" panose="02030504050205020304" pitchFamily="18" charset="0"/>
              </a:rPr>
              <a:t>Let’s avoid these errors … video</a:t>
            </a:r>
            <a:endParaRPr lang="en-US" b="1" dirty="0">
              <a:latin typeface="Centaur" panose="020305040502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663A-647F-44EF-9A50-04E9D6CFC1A4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9670" y="1768460"/>
            <a:ext cx="10781862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entaur" panose="02030504050205020304" pitchFamily="18" charset="0"/>
              </a:rPr>
              <a:t>Let’s watch this video which tells you what errors to avoid </a:t>
            </a:r>
          </a:p>
          <a:p>
            <a:r>
              <a:rPr lang="en-US" sz="3600" dirty="0" smtClean="0">
                <a:latin typeface="Centaur" panose="02030504050205020304" pitchFamily="18" charset="0"/>
              </a:rPr>
              <a:t>in academic English </a:t>
            </a:r>
          </a:p>
          <a:p>
            <a:endParaRPr lang="en-US" sz="3600" dirty="0" smtClean="0">
              <a:latin typeface="Centaur" panose="02030504050205020304" pitchFamily="18" charset="0"/>
            </a:endParaRPr>
          </a:p>
          <a:p>
            <a:r>
              <a:rPr lang="en-US" sz="3600" dirty="0" smtClean="0">
                <a:latin typeface="Centaur" panose="02030504050205020304" pitchFamily="18" charset="0"/>
              </a:rPr>
              <a:t> https</a:t>
            </a:r>
            <a:r>
              <a:rPr lang="en-US" sz="3600" dirty="0">
                <a:latin typeface="Centaur" panose="02030504050205020304" pitchFamily="18" charset="0"/>
              </a:rPr>
              <a:t>://www.youtube.com/watch?v=mZQgd2sPxpk&amp;t=221s</a:t>
            </a:r>
          </a:p>
        </p:txBody>
      </p:sp>
    </p:spTree>
    <p:extLst>
      <p:ext uri="{BB962C8B-B14F-4D97-AF65-F5344CB8AC3E}">
        <p14:creationId xmlns:p14="http://schemas.microsoft.com/office/powerpoint/2010/main" val="402309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32" y="465221"/>
            <a:ext cx="10808368" cy="1181017"/>
          </a:xfrm>
        </p:spPr>
        <p:txBody>
          <a:bodyPr/>
          <a:lstStyle/>
          <a:p>
            <a:r>
              <a:rPr lang="en-US" b="1" dirty="0" smtClean="0">
                <a:latin typeface="Centaur" panose="02030504050205020304" pitchFamily="18" charset="0"/>
              </a:rPr>
              <a:t> Learning Outcomes of the module</a:t>
            </a:r>
            <a:endParaRPr lang="en-US" b="1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5663"/>
            <a:ext cx="10515600" cy="4652211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GB" altLang="en-US" sz="3200" b="1" dirty="0">
                <a:latin typeface="Centaur" panose="02030504050205020304" pitchFamily="18" charset="0"/>
              </a:rPr>
              <a:t>On completion of this </a:t>
            </a:r>
            <a:r>
              <a:rPr lang="en-GB" altLang="en-US" sz="3200" b="1" dirty="0" smtClean="0">
                <a:latin typeface="Centaur" panose="02030504050205020304" pitchFamily="18" charset="0"/>
              </a:rPr>
              <a:t>module, you will be able to</a:t>
            </a:r>
            <a:r>
              <a:rPr lang="en-GB" altLang="en-US" sz="3200" dirty="0" smtClean="0">
                <a:latin typeface="Centaur" panose="02030504050205020304" pitchFamily="18" charset="0"/>
              </a:rPr>
              <a:t>:</a:t>
            </a:r>
          </a:p>
          <a:p>
            <a:pPr lvl="1" algn="just">
              <a:defRPr/>
            </a:pPr>
            <a:r>
              <a:rPr lang="en-GB" sz="3200" dirty="0">
                <a:latin typeface="Centaur" panose="02030504050205020304" pitchFamily="18" charset="0"/>
              </a:rPr>
              <a:t>Use suitable grammar and vocabulary </a:t>
            </a:r>
            <a:r>
              <a:rPr lang="en-GB" sz="3200" dirty="0" smtClean="0">
                <a:latin typeface="Centaur" panose="02030504050205020304" pitchFamily="18" charset="0"/>
              </a:rPr>
              <a:t>in </a:t>
            </a:r>
            <a:r>
              <a:rPr lang="en-GB" sz="3200" dirty="0">
                <a:latin typeface="Centaur" panose="02030504050205020304" pitchFamily="18" charset="0"/>
              </a:rPr>
              <a:t>an academic setting as well as </a:t>
            </a:r>
            <a:r>
              <a:rPr lang="en-GB" sz="3200" dirty="0" smtClean="0">
                <a:latin typeface="Centaur" panose="02030504050205020304" pitchFamily="18" charset="0"/>
              </a:rPr>
              <a:t>in the </a:t>
            </a:r>
            <a:r>
              <a:rPr lang="en-GB" sz="3200" dirty="0">
                <a:latin typeface="Centaur" panose="02030504050205020304" pitchFamily="18" charset="0"/>
              </a:rPr>
              <a:t>working </a:t>
            </a:r>
            <a:r>
              <a:rPr lang="en-GB" sz="3200" dirty="0" smtClean="0">
                <a:latin typeface="Centaur" panose="02030504050205020304" pitchFamily="18" charset="0"/>
              </a:rPr>
              <a:t>world</a:t>
            </a:r>
          </a:p>
          <a:p>
            <a:pPr lvl="1" algn="just">
              <a:defRPr/>
            </a:pPr>
            <a:r>
              <a:rPr lang="en-GB" sz="3200" dirty="0" smtClean="0">
                <a:latin typeface="Centaur" panose="02030504050205020304" pitchFamily="18" charset="0"/>
              </a:rPr>
              <a:t>Demonstrate </a:t>
            </a:r>
            <a:r>
              <a:rPr lang="en-GB" sz="3200" dirty="0">
                <a:latin typeface="Centaur" panose="02030504050205020304" pitchFamily="18" charset="0"/>
              </a:rPr>
              <a:t>the ability to write grammatically correct, essays, </a:t>
            </a:r>
            <a:r>
              <a:rPr lang="en-GB" sz="3200" dirty="0" smtClean="0">
                <a:latin typeface="Centaur" panose="02030504050205020304" pitchFamily="18" charset="0"/>
              </a:rPr>
              <a:t>and </a:t>
            </a:r>
            <a:r>
              <a:rPr lang="en-GB" sz="3200" dirty="0">
                <a:latin typeface="Centaur" panose="02030504050205020304" pitchFamily="18" charset="0"/>
              </a:rPr>
              <a:t>other forms of writing of academic standard</a:t>
            </a:r>
            <a:r>
              <a:rPr lang="en-GB" sz="3200" dirty="0" smtClean="0">
                <a:latin typeface="Centaur" panose="02030504050205020304" pitchFamily="18" charset="0"/>
              </a:rPr>
              <a:t>.</a:t>
            </a:r>
          </a:p>
          <a:p>
            <a:pPr lvl="1" algn="just">
              <a:defRPr/>
            </a:pPr>
            <a:r>
              <a:rPr lang="en-GB" sz="3200" dirty="0">
                <a:latin typeface="Centaur" panose="02030504050205020304" pitchFamily="18" charset="0"/>
              </a:rPr>
              <a:t>Prepare suitable slides and make a clear, concise presentation, displaying professional presentation techniques and display suitable listening skills where </a:t>
            </a:r>
            <a:r>
              <a:rPr lang="en-GB" sz="3200" dirty="0" smtClean="0">
                <a:latin typeface="Centaur" panose="02030504050205020304" pitchFamily="18" charset="0"/>
              </a:rPr>
              <a:t>you gather </a:t>
            </a:r>
            <a:r>
              <a:rPr lang="en-GB" sz="3200" dirty="0">
                <a:latin typeface="Centaur" panose="02030504050205020304" pitchFamily="18" charset="0"/>
              </a:rPr>
              <a:t>the gist of a talk, lecture or presentation</a:t>
            </a:r>
            <a:r>
              <a:rPr lang="en-GB" sz="3200" dirty="0" smtClean="0">
                <a:latin typeface="Centaur" panose="02030504050205020304" pitchFamily="18" charset="0"/>
              </a:rPr>
              <a:t>.</a:t>
            </a:r>
          </a:p>
          <a:p>
            <a:pPr lvl="1" algn="just">
              <a:defRPr/>
            </a:pPr>
            <a:r>
              <a:rPr lang="en-GB" sz="3200" dirty="0">
                <a:latin typeface="Centaur" panose="02030504050205020304" pitchFamily="18" charset="0"/>
              </a:rPr>
              <a:t>Use various reading techniques like skimming, scanning, summarising to demonstrate the ability to read. </a:t>
            </a:r>
            <a:endParaRPr lang="en-GB" altLang="en-US" sz="3200" dirty="0" smtClean="0">
              <a:latin typeface="Centaur" panose="02030504050205020304" pitchFamily="18" charset="0"/>
            </a:endParaRPr>
          </a:p>
          <a:p>
            <a:pPr>
              <a:defRPr/>
            </a:pPr>
            <a:endParaRPr lang="en-GB" alt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047874"/>
            <a:ext cx="4114800" cy="673601"/>
          </a:xfrm>
        </p:spPr>
        <p:txBody>
          <a:bodyPr/>
          <a:lstStyle/>
          <a:p>
            <a:r>
              <a:rPr lang="en-US" dirty="0" smtClean="0"/>
              <a:t>CM1607 English Communication Skills                                   Antoinette Vanlangenberg </a:t>
            </a:r>
            <a:r>
              <a:rPr lang="en-US" dirty="0" err="1" smtClean="0"/>
              <a:t>Hettiaratchy</a:t>
            </a:r>
            <a:r>
              <a:rPr lang="en-US" dirty="0" smtClean="0"/>
              <a:t> / IIT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C9D1-C803-4E53-985D-8C6FAA78EB61}" type="datetime1">
              <a:rPr lang="en-US" smtClean="0"/>
              <a:t>11/11/2020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8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73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Centaur" panose="02030504050205020304" pitchFamily="18" charset="0"/>
              </a:rPr>
              <a:t>Your assessments will be:</a:t>
            </a:r>
            <a:endParaRPr lang="en-US" sz="4000" b="1" dirty="0">
              <a:latin typeface="Centaur" panose="020305040502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9ADB-2EBC-4145-AB34-C2847D590350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79622"/>
            <a:ext cx="10515600" cy="4797342"/>
          </a:xfrm>
        </p:spPr>
        <p:txBody>
          <a:bodyPr>
            <a:noAutofit/>
          </a:bodyPr>
          <a:lstStyle/>
          <a:p>
            <a:r>
              <a:rPr lang="en-GB" b="1" dirty="0" smtClean="0">
                <a:latin typeface="Centaur" panose="02030504050205020304" pitchFamily="18" charset="0"/>
              </a:rPr>
              <a:t>Examination</a:t>
            </a:r>
            <a:r>
              <a:rPr lang="en-GB" b="1" dirty="0">
                <a:latin typeface="Centaur" panose="02030504050205020304" pitchFamily="18" charset="0"/>
              </a:rPr>
              <a:t>		</a:t>
            </a:r>
            <a:r>
              <a:rPr lang="en-GB" b="1" dirty="0" smtClean="0">
                <a:latin typeface="Centaur" panose="02030504050205020304" pitchFamily="18" charset="0"/>
              </a:rPr>
              <a:t>	60% </a:t>
            </a:r>
            <a:endParaRPr lang="en-US" b="1" dirty="0">
              <a:latin typeface="Centaur" panose="020305040502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Centaur" panose="02030504050205020304" pitchFamily="18" charset="0"/>
              </a:rPr>
              <a:t>   	Closed book 2 hours’ duration. Written examination. </a:t>
            </a:r>
            <a:endParaRPr lang="en-US" dirty="0">
              <a:latin typeface="Centaur" panose="02030504050205020304" pitchFamily="18" charset="0"/>
            </a:endParaRPr>
          </a:p>
          <a:p>
            <a:r>
              <a:rPr lang="en-GB" b="1" dirty="0" smtClean="0">
                <a:latin typeface="Centaur" panose="02030504050205020304" pitchFamily="18" charset="0"/>
              </a:rPr>
              <a:t>Coursework</a:t>
            </a:r>
            <a:r>
              <a:rPr lang="en-GB" b="1" dirty="0">
                <a:latin typeface="Centaur" panose="02030504050205020304" pitchFamily="18" charset="0"/>
              </a:rPr>
              <a:t>	</a:t>
            </a:r>
            <a:r>
              <a:rPr lang="en-GB" dirty="0">
                <a:latin typeface="Centaur" panose="02030504050205020304" pitchFamily="18" charset="0"/>
              </a:rPr>
              <a:t>		</a:t>
            </a:r>
            <a:r>
              <a:rPr lang="en-GB" dirty="0" smtClean="0">
                <a:latin typeface="Centaur" panose="02030504050205020304" pitchFamily="18" charset="0"/>
              </a:rPr>
              <a:t>	</a:t>
            </a:r>
            <a:r>
              <a:rPr lang="en-GB" b="1" dirty="0" smtClean="0">
                <a:latin typeface="Centaur" panose="02030504050205020304" pitchFamily="18" charset="0"/>
              </a:rPr>
              <a:t>20%</a:t>
            </a:r>
          </a:p>
          <a:p>
            <a:pPr marL="0" indent="0">
              <a:buNone/>
            </a:pPr>
            <a:r>
              <a:rPr lang="en-US" dirty="0">
                <a:latin typeface="Centaur" panose="02030504050205020304" pitchFamily="18" charset="0"/>
              </a:rPr>
              <a:t>	</a:t>
            </a:r>
            <a:r>
              <a:rPr lang="en-US" dirty="0" smtClean="0">
                <a:latin typeface="Centaur" panose="02030504050205020304" pitchFamily="18" charset="0"/>
              </a:rPr>
              <a:t>A take home assignment.  Watch the video on which your group 	did the presentation and analyze it, then write an essay, 250 words. 	</a:t>
            </a:r>
            <a:endParaRPr lang="en-US" dirty="0">
              <a:latin typeface="Centaur" panose="02030504050205020304" pitchFamily="18" charset="0"/>
            </a:endParaRPr>
          </a:p>
          <a:p>
            <a:r>
              <a:rPr lang="en-GB" b="1" dirty="0">
                <a:latin typeface="Centaur" panose="02030504050205020304" pitchFamily="18" charset="0"/>
              </a:rPr>
              <a:t>Group presentation		</a:t>
            </a:r>
            <a:r>
              <a:rPr lang="en-GB" b="1" dirty="0" smtClean="0">
                <a:latin typeface="Centaur" panose="02030504050205020304" pitchFamily="18" charset="0"/>
              </a:rPr>
              <a:t>20%</a:t>
            </a:r>
          </a:p>
          <a:p>
            <a:pPr marL="0" indent="0">
              <a:buNone/>
            </a:pPr>
            <a:r>
              <a:rPr lang="en-US" dirty="0" smtClean="0">
                <a:latin typeface="Centaur" panose="02030504050205020304" pitchFamily="18" charset="0"/>
              </a:rPr>
              <a:t>	You will be divided into groups of 5.  Three different videos will be 	given to select from. 15 minutes per group, followed by a 5 minute viva</a:t>
            </a:r>
            <a:endParaRPr lang="en-US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42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7305"/>
            <a:ext cx="10515600" cy="73793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Centaur" panose="02030504050205020304" pitchFamily="18" charset="0"/>
              </a:rPr>
              <a:t>Indicative module content:</a:t>
            </a:r>
            <a:endParaRPr lang="en-US" sz="4000" b="1" dirty="0">
              <a:latin typeface="Centaur" panose="020305040502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BB0C-25B8-43B0-8BE4-DF0D86D18420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507958"/>
            <a:ext cx="10515600" cy="4669005"/>
          </a:xfrm>
        </p:spPr>
        <p:txBody>
          <a:bodyPr>
            <a:normAutofit/>
          </a:bodyPr>
          <a:lstStyle/>
          <a:p>
            <a:pPr algn="just"/>
            <a:r>
              <a:rPr lang="en-GB" sz="3600" dirty="0">
                <a:latin typeface="Centaur" panose="02030504050205020304" pitchFamily="18" charset="0"/>
              </a:rPr>
              <a:t>Remedial English / Grammar </a:t>
            </a:r>
            <a:r>
              <a:rPr lang="en-GB" sz="3600" dirty="0" smtClean="0">
                <a:latin typeface="Centaur" panose="02030504050205020304" pitchFamily="18" charset="0"/>
              </a:rPr>
              <a:t>– not in isolation - and </a:t>
            </a:r>
            <a:r>
              <a:rPr lang="en-GB" sz="3600" dirty="0">
                <a:latin typeface="Centaur" panose="02030504050205020304" pitchFamily="18" charset="0"/>
              </a:rPr>
              <a:t>study of </a:t>
            </a:r>
            <a:r>
              <a:rPr lang="en-GB" sz="3600" dirty="0" smtClean="0">
                <a:latin typeface="Centaur" panose="02030504050205020304" pitchFamily="18" charset="0"/>
              </a:rPr>
              <a:t>suitable academic vocabulary</a:t>
            </a:r>
            <a:endParaRPr lang="en-US" sz="3600" dirty="0">
              <a:latin typeface="Centaur" panose="02030504050205020304" pitchFamily="18" charset="0"/>
            </a:endParaRPr>
          </a:p>
          <a:p>
            <a:pPr algn="just"/>
            <a:r>
              <a:rPr lang="en-GB" sz="3600" dirty="0">
                <a:latin typeface="Centaur" panose="02030504050205020304" pitchFamily="18" charset="0"/>
              </a:rPr>
              <a:t>Oral </a:t>
            </a:r>
            <a:r>
              <a:rPr lang="en-GB" sz="3600" dirty="0" smtClean="0">
                <a:latin typeface="Centaur" panose="02030504050205020304" pitchFamily="18" charset="0"/>
              </a:rPr>
              <a:t>Communication: </a:t>
            </a:r>
            <a:r>
              <a:rPr lang="en-GB" sz="3600" dirty="0">
                <a:latin typeface="Centaur" panose="02030504050205020304" pitchFamily="18" charset="0"/>
              </a:rPr>
              <a:t>in-class discussions, speeches</a:t>
            </a:r>
            <a:r>
              <a:rPr lang="en-GB" sz="3600" dirty="0" smtClean="0">
                <a:latin typeface="Centaur" panose="02030504050205020304" pitchFamily="18" charset="0"/>
              </a:rPr>
              <a:t>, </a:t>
            </a:r>
            <a:r>
              <a:rPr lang="en-GB" sz="3600" dirty="0">
                <a:latin typeface="Centaur" panose="02030504050205020304" pitchFamily="18" charset="0"/>
              </a:rPr>
              <a:t>presentations, general </a:t>
            </a:r>
            <a:r>
              <a:rPr lang="en-GB" sz="3600" dirty="0" smtClean="0">
                <a:latin typeface="Centaur" panose="02030504050205020304" pitchFamily="18" charset="0"/>
              </a:rPr>
              <a:t>conversation</a:t>
            </a:r>
            <a:endParaRPr lang="en-US" sz="3600" dirty="0">
              <a:latin typeface="Centaur" panose="02030504050205020304" pitchFamily="18" charset="0"/>
            </a:endParaRPr>
          </a:p>
          <a:p>
            <a:pPr algn="just"/>
            <a:r>
              <a:rPr lang="en-GB" sz="3600" dirty="0">
                <a:latin typeface="Centaur" panose="02030504050205020304" pitchFamily="18" charset="0"/>
              </a:rPr>
              <a:t>Written Communication: essays, emails, articles, </a:t>
            </a:r>
            <a:r>
              <a:rPr lang="en-GB" sz="3600" dirty="0" smtClean="0">
                <a:latin typeface="Centaur" panose="02030504050205020304" pitchFamily="18" charset="0"/>
              </a:rPr>
              <a:t>abstracts etc. </a:t>
            </a:r>
            <a:endParaRPr lang="en-US" sz="3600" dirty="0">
              <a:latin typeface="Centaur" panose="02030504050205020304" pitchFamily="18" charset="0"/>
            </a:endParaRPr>
          </a:p>
          <a:p>
            <a:pPr algn="just"/>
            <a:r>
              <a:rPr lang="en-GB" sz="3600" dirty="0">
                <a:latin typeface="Centaur" panose="02030504050205020304" pitchFamily="18" charset="0"/>
              </a:rPr>
              <a:t>Specialised </a:t>
            </a:r>
            <a:r>
              <a:rPr lang="en-GB" sz="3600" dirty="0" smtClean="0">
                <a:latin typeface="Centaur" panose="02030504050205020304" pitchFamily="18" charset="0"/>
              </a:rPr>
              <a:t>writing: </a:t>
            </a:r>
            <a:r>
              <a:rPr lang="en-GB" sz="3600" dirty="0">
                <a:latin typeface="Centaur" panose="02030504050205020304" pitchFamily="18" charset="0"/>
              </a:rPr>
              <a:t>report writing, descriptive writing, technical and scientific writing.  </a:t>
            </a:r>
            <a:endParaRPr lang="en-US" sz="3600" dirty="0">
              <a:latin typeface="Centaur" panose="02030504050205020304" pitchFamily="18" charset="0"/>
            </a:endParaRPr>
          </a:p>
          <a:p>
            <a:pPr marL="0" indent="0">
              <a:buNone/>
              <a:defRPr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6370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464"/>
            <a:ext cx="10515600" cy="834190"/>
          </a:xfrm>
        </p:spPr>
        <p:txBody>
          <a:bodyPr/>
          <a:lstStyle/>
          <a:p>
            <a:r>
              <a:rPr lang="en-US" b="1" dirty="0">
                <a:latin typeface="Centaur" panose="02030504050205020304" pitchFamily="18" charset="0"/>
              </a:rPr>
              <a:t>Indicative module content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2337"/>
            <a:ext cx="10515600" cy="4524626"/>
          </a:xfrm>
        </p:spPr>
        <p:txBody>
          <a:bodyPr/>
          <a:lstStyle/>
          <a:p>
            <a:pPr marL="571500" indent="-571500" algn="just"/>
            <a:r>
              <a:rPr lang="en-GB" dirty="0">
                <a:latin typeface="Centaur" panose="02030504050205020304" pitchFamily="18" charset="0"/>
              </a:rPr>
              <a:t>Group discussions: turn-taking, conducting meetings.  </a:t>
            </a:r>
            <a:endParaRPr lang="en-US" dirty="0">
              <a:latin typeface="Centaur" panose="02030504050205020304" pitchFamily="18" charset="0"/>
            </a:endParaRPr>
          </a:p>
          <a:p>
            <a:pPr marL="571500" indent="-571500" algn="just"/>
            <a:r>
              <a:rPr lang="en-GB" dirty="0">
                <a:latin typeface="Centaur" panose="02030504050205020304" pitchFamily="18" charset="0"/>
              </a:rPr>
              <a:t>Presentation techniques – formal and informal presentations (group or individual).  </a:t>
            </a:r>
            <a:endParaRPr lang="en-US" dirty="0">
              <a:latin typeface="Centaur" panose="02030504050205020304" pitchFamily="18" charset="0"/>
            </a:endParaRPr>
          </a:p>
          <a:p>
            <a:pPr marL="571500" indent="-571500" algn="just"/>
            <a:r>
              <a:rPr lang="en-GB" dirty="0">
                <a:latin typeface="Centaur" panose="02030504050205020304" pitchFamily="18" charset="0"/>
              </a:rPr>
              <a:t>Reading techniques: skimming, scanning and extensive reading, reading for understanding (comprehension).</a:t>
            </a:r>
            <a:endParaRPr lang="en-US" dirty="0">
              <a:latin typeface="Centaur" panose="02030504050205020304" pitchFamily="18" charset="0"/>
            </a:endParaRPr>
          </a:p>
          <a:p>
            <a:pPr marL="571500" indent="-571500" algn="just"/>
            <a:r>
              <a:rPr lang="en-GB" dirty="0">
                <a:latin typeface="Centaur" panose="02030504050205020304" pitchFamily="18" charset="0"/>
              </a:rPr>
              <a:t>Listening: for important information, for specific information.</a:t>
            </a:r>
            <a:endParaRPr lang="en-US" dirty="0">
              <a:latin typeface="Centaur" panose="020305040502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9053-B266-419B-9F58-048E179AFB9D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2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011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Centaur" panose="02030504050205020304" pitchFamily="18" charset="0"/>
              </a:rPr>
              <a:t>Let’s review some grammar…</a:t>
            </a:r>
            <a:endParaRPr lang="en-US" sz="4000" b="1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2126"/>
            <a:ext cx="10515600" cy="460483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en-US" dirty="0" smtClean="0"/>
          </a:p>
          <a:p>
            <a:pPr marL="457200" lvl="1" indent="0">
              <a:buNone/>
            </a:pPr>
            <a:r>
              <a:rPr lang="en-US" altLang="en-US" sz="2800" dirty="0" smtClean="0">
                <a:latin typeface="Centaur" panose="02030504050205020304" pitchFamily="18" charset="0"/>
              </a:rPr>
              <a:t>Look at the following sentences:</a:t>
            </a:r>
          </a:p>
          <a:p>
            <a:pPr marL="457200" lvl="1" indent="0">
              <a:buNone/>
            </a:pPr>
            <a:r>
              <a:rPr lang="en-US" altLang="en-US" sz="2800" dirty="0">
                <a:latin typeface="Centaur" panose="02030504050205020304" pitchFamily="18" charset="0"/>
              </a:rPr>
              <a:t>	</a:t>
            </a:r>
            <a:r>
              <a:rPr lang="en-US" altLang="en-US" sz="2800" dirty="0" smtClean="0">
                <a:latin typeface="Centaur" panose="02030504050205020304" pitchFamily="18" charset="0"/>
              </a:rPr>
              <a:t>1) My father bought new car.</a:t>
            </a:r>
          </a:p>
          <a:p>
            <a:pPr marL="457200" lvl="1" indent="0">
              <a:buNone/>
            </a:pPr>
            <a:r>
              <a:rPr lang="en-US" altLang="en-US" sz="2800" dirty="0">
                <a:latin typeface="Centaur" panose="02030504050205020304" pitchFamily="18" charset="0"/>
              </a:rPr>
              <a:t>	</a:t>
            </a:r>
            <a:r>
              <a:rPr lang="en-US" altLang="en-US" sz="2800" dirty="0" smtClean="0">
                <a:latin typeface="Centaur" panose="02030504050205020304" pitchFamily="18" charset="0"/>
              </a:rPr>
              <a:t>2) I have good laptop</a:t>
            </a:r>
          </a:p>
          <a:p>
            <a:pPr marL="457200" lvl="1" indent="0">
              <a:buNone/>
            </a:pPr>
            <a:r>
              <a:rPr lang="en-US" altLang="en-US" sz="2800" dirty="0">
                <a:latin typeface="Centaur" panose="02030504050205020304" pitchFamily="18" charset="0"/>
              </a:rPr>
              <a:t>	</a:t>
            </a:r>
            <a:r>
              <a:rPr lang="en-US" altLang="en-US" sz="2800" dirty="0" smtClean="0">
                <a:latin typeface="Centaur" panose="02030504050205020304" pitchFamily="18" charset="0"/>
              </a:rPr>
              <a:t>3) She gave him birthday present.</a:t>
            </a:r>
          </a:p>
          <a:p>
            <a:pPr marL="457200" lvl="1" indent="0">
              <a:buNone/>
            </a:pPr>
            <a:r>
              <a:rPr lang="en-US" altLang="en-US" sz="2800" dirty="0" smtClean="0">
                <a:latin typeface="Centaur" panose="02030504050205020304" pitchFamily="18" charset="0"/>
              </a:rPr>
              <a:t>What is missing? Yes, the word </a:t>
            </a:r>
            <a:r>
              <a:rPr lang="en-US" altLang="en-US" sz="2800" b="1" dirty="0" smtClean="0">
                <a:solidFill>
                  <a:srgbClr val="FF0000"/>
                </a:solidFill>
                <a:latin typeface="Centaur" panose="02030504050205020304" pitchFamily="18" charset="0"/>
              </a:rPr>
              <a:t>a.</a:t>
            </a:r>
          </a:p>
          <a:p>
            <a:pPr marL="457200" lvl="1" indent="0">
              <a:buNone/>
            </a:pPr>
            <a:r>
              <a:rPr lang="en-US" altLang="en-US" sz="2800" dirty="0">
                <a:latin typeface="Centaur" panose="02030504050205020304" pitchFamily="18" charset="0"/>
              </a:rPr>
              <a:t>	</a:t>
            </a:r>
            <a:r>
              <a:rPr lang="en-US" altLang="en-US" sz="2800" dirty="0" smtClean="0">
                <a:latin typeface="Centaur" panose="02030504050205020304" pitchFamily="18" charset="0"/>
              </a:rPr>
              <a:t>1) My father bought </a:t>
            </a:r>
            <a:r>
              <a:rPr lang="en-US" altLang="en-US" sz="2800" b="1" dirty="0" smtClean="0">
                <a:solidFill>
                  <a:srgbClr val="FF0000"/>
                </a:solidFill>
                <a:latin typeface="Centaur" panose="02030504050205020304" pitchFamily="18" charset="0"/>
              </a:rPr>
              <a:t>a</a:t>
            </a:r>
            <a:r>
              <a:rPr lang="en-US" altLang="en-US" sz="2800" dirty="0" smtClean="0">
                <a:latin typeface="Centaur" panose="02030504050205020304" pitchFamily="18" charset="0"/>
              </a:rPr>
              <a:t> new car.</a:t>
            </a:r>
          </a:p>
          <a:p>
            <a:pPr marL="457200" lvl="1" indent="0">
              <a:buNone/>
            </a:pPr>
            <a:r>
              <a:rPr lang="en-US" altLang="en-US" sz="2800" dirty="0">
                <a:latin typeface="Centaur" panose="02030504050205020304" pitchFamily="18" charset="0"/>
              </a:rPr>
              <a:t>	</a:t>
            </a:r>
            <a:r>
              <a:rPr lang="en-US" altLang="en-US" sz="2800" dirty="0" smtClean="0">
                <a:latin typeface="Centaur" panose="02030504050205020304" pitchFamily="18" charset="0"/>
              </a:rPr>
              <a:t>2) I have </a:t>
            </a:r>
            <a:r>
              <a:rPr lang="en-US" altLang="en-US" sz="2800" b="1" dirty="0" smtClean="0">
                <a:solidFill>
                  <a:srgbClr val="FF0000"/>
                </a:solidFill>
                <a:latin typeface="Centaur" panose="02030504050205020304" pitchFamily="18" charset="0"/>
              </a:rPr>
              <a:t>a</a:t>
            </a:r>
            <a:r>
              <a:rPr lang="en-US" altLang="en-US" sz="2800" dirty="0" smtClean="0">
                <a:latin typeface="Centaur" panose="02030504050205020304" pitchFamily="18" charset="0"/>
              </a:rPr>
              <a:t> good laptop.</a:t>
            </a:r>
          </a:p>
          <a:p>
            <a:pPr marL="457200" lvl="1" indent="0">
              <a:buNone/>
            </a:pPr>
            <a:r>
              <a:rPr lang="en-US" altLang="en-US" sz="2800" dirty="0">
                <a:latin typeface="Centaur" panose="02030504050205020304" pitchFamily="18" charset="0"/>
              </a:rPr>
              <a:t>	</a:t>
            </a:r>
            <a:r>
              <a:rPr lang="en-US" altLang="en-US" sz="2800" dirty="0" smtClean="0">
                <a:latin typeface="Centaur" panose="02030504050205020304" pitchFamily="18" charset="0"/>
              </a:rPr>
              <a:t>3) She gave him </a:t>
            </a:r>
            <a:r>
              <a:rPr lang="en-US" altLang="en-US" sz="2800" b="1" dirty="0" smtClean="0">
                <a:solidFill>
                  <a:srgbClr val="FF0000"/>
                </a:solidFill>
                <a:latin typeface="Centaur" panose="02030504050205020304" pitchFamily="18" charset="0"/>
              </a:rPr>
              <a:t>a</a:t>
            </a:r>
            <a:r>
              <a:rPr lang="en-US" altLang="en-US" sz="2800" dirty="0" smtClean="0">
                <a:latin typeface="Centaur" panose="02030504050205020304" pitchFamily="18" charset="0"/>
              </a:rPr>
              <a:t> birthday present</a:t>
            </a:r>
          </a:p>
          <a:p>
            <a:pPr marL="457200" lvl="1" indent="0">
              <a:buNone/>
            </a:pPr>
            <a:endParaRPr lang="en-US" altLang="en-US" sz="2800" dirty="0" smtClean="0">
              <a:latin typeface="Centaur" panose="02030504050205020304" pitchFamily="18" charset="0"/>
            </a:endParaRPr>
          </a:p>
          <a:p>
            <a:pPr marL="457200" lvl="1" indent="0">
              <a:buNone/>
            </a:pPr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B6B5-B3A3-4AC2-980C-876F4325CF95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7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24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Centaur" panose="02030504050205020304" pitchFamily="18" charset="0"/>
              </a:rPr>
              <a:t>Articles (a, an, the)</a:t>
            </a:r>
            <a:endParaRPr lang="en-US" sz="4000" b="1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4800266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sz="3200" dirty="0" smtClean="0">
                <a:solidFill>
                  <a:srgbClr val="FF0000"/>
                </a:solidFill>
                <a:latin typeface="Centaur" panose="02030504050205020304" pitchFamily="18" charset="0"/>
              </a:rPr>
              <a:t>“A/an</a:t>
            </a:r>
            <a:r>
              <a:rPr lang="en-US" sz="3200" dirty="0">
                <a:solidFill>
                  <a:srgbClr val="FF0000"/>
                </a:solidFill>
                <a:latin typeface="Centaur" panose="02030504050205020304" pitchFamily="18" charset="0"/>
              </a:rPr>
              <a:t>”</a:t>
            </a:r>
            <a:r>
              <a:rPr lang="en-US" sz="3200" dirty="0">
                <a:latin typeface="Centaur" panose="02030504050205020304" pitchFamily="18" charset="0"/>
              </a:rPr>
              <a:t> and </a:t>
            </a:r>
            <a:r>
              <a:rPr lang="en-US" sz="3200" dirty="0">
                <a:solidFill>
                  <a:srgbClr val="FF0000"/>
                </a:solidFill>
                <a:latin typeface="Centaur" panose="02030504050205020304" pitchFamily="18" charset="0"/>
              </a:rPr>
              <a:t>“The” </a:t>
            </a:r>
            <a:r>
              <a:rPr lang="en-US" sz="3200" dirty="0">
                <a:latin typeface="Centaur" panose="02030504050205020304" pitchFamily="18" charset="0"/>
              </a:rPr>
              <a:t>are the two types of English articles. </a:t>
            </a:r>
            <a:endParaRPr lang="en-US" sz="3200" dirty="0" smtClean="0">
              <a:latin typeface="Centaur" panose="02030504050205020304" pitchFamily="18" charset="0"/>
            </a:endParaRPr>
          </a:p>
          <a:p>
            <a:pPr marL="0" indent="0" algn="just" fontAlgn="base">
              <a:buNone/>
            </a:pPr>
            <a:r>
              <a:rPr lang="en-US" sz="3200" dirty="0" smtClean="0">
                <a:latin typeface="Centaur" panose="02030504050205020304" pitchFamily="18" charset="0"/>
              </a:rPr>
              <a:t>There </a:t>
            </a:r>
            <a:r>
              <a:rPr lang="en-US" sz="3200" dirty="0">
                <a:latin typeface="Centaur" panose="02030504050205020304" pitchFamily="18" charset="0"/>
              </a:rPr>
              <a:t>are rules to help you decide which one to use, but first, you need to know what type of noun you are using</a:t>
            </a:r>
            <a:r>
              <a:rPr lang="en-US" sz="3200" dirty="0" smtClean="0">
                <a:latin typeface="Centaur" panose="02030504050205020304" pitchFamily="18" charset="0"/>
              </a:rPr>
              <a:t>.</a:t>
            </a:r>
          </a:p>
          <a:p>
            <a:pPr marL="0" indent="0" algn="just" fontAlgn="base">
              <a:buNone/>
            </a:pPr>
            <a:r>
              <a:rPr lang="en-US" sz="3200" dirty="0" smtClean="0">
                <a:latin typeface="Centaur" panose="02030504050205020304" pitchFamily="18" charset="0"/>
              </a:rPr>
              <a:t>Let’s take a look at handout 1. </a:t>
            </a:r>
          </a:p>
          <a:p>
            <a:pPr marL="0" indent="0" algn="just" fontAlgn="base">
              <a:buNone/>
            </a:pPr>
            <a:r>
              <a:rPr lang="en-US" dirty="0" smtClean="0">
                <a:latin typeface="Centaur" panose="02030504050205020304" pitchFamily="18" charset="0"/>
              </a:rPr>
              <a:t>There will be a few more practice activities in the tutorial.</a:t>
            </a:r>
          </a:p>
          <a:p>
            <a:pPr marL="0" indent="0" fontAlgn="base">
              <a:buNone/>
            </a:pPr>
            <a:r>
              <a:rPr lang="en-US" sz="2400" b="1" dirty="0" smtClean="0">
                <a:latin typeface="Centaur" panose="02030504050205020304" pitchFamily="18" charset="0"/>
              </a:rPr>
              <a:t>Useful links:</a:t>
            </a:r>
          </a:p>
          <a:p>
            <a:pPr marL="0" indent="0" fontAlgn="base">
              <a:buNone/>
            </a:pPr>
            <a:r>
              <a:rPr lang="en-US" sz="2400" dirty="0">
                <a:latin typeface="Centaur" panose="02030504050205020304" pitchFamily="18" charset="0"/>
                <a:hlinkClick r:id="rId3"/>
              </a:rPr>
              <a:t>https://</a:t>
            </a:r>
            <a:r>
              <a:rPr lang="en-US" sz="2400" dirty="0" smtClean="0">
                <a:latin typeface="Centaur" panose="02030504050205020304" pitchFamily="18" charset="0"/>
                <a:hlinkClick r:id="rId3"/>
              </a:rPr>
              <a:t>owl.purdue.edu/owl/general_writing/grammar/using_articles.html</a:t>
            </a:r>
            <a:endParaRPr lang="en-US" sz="2400" dirty="0" smtClean="0">
              <a:latin typeface="Centaur" panose="02030504050205020304" pitchFamily="18" charset="0"/>
            </a:endParaRPr>
          </a:p>
          <a:p>
            <a:pPr marL="0" indent="0" fontAlgn="base">
              <a:buNone/>
            </a:pPr>
            <a:r>
              <a:rPr lang="en-US" sz="2400" dirty="0" smtClean="0">
                <a:latin typeface="Centaur" panose="02030504050205020304" pitchFamily="18" charset="0"/>
                <a:hlinkClick r:id="rId4"/>
              </a:rPr>
              <a:t>https</a:t>
            </a:r>
            <a:r>
              <a:rPr lang="en-US" sz="2400" dirty="0">
                <a:latin typeface="Centaur" panose="02030504050205020304" pitchFamily="18" charset="0"/>
                <a:hlinkClick r:id="rId4"/>
              </a:rPr>
              <a:t>://learnenglish.britishcouncil.org/grammar/beginner-to-pre-intermediate/articles-1</a:t>
            </a:r>
            <a:endParaRPr lang="en-US" sz="2400" dirty="0" smtClean="0">
              <a:latin typeface="Centaur" panose="02030504050205020304" pitchFamily="18" charset="0"/>
            </a:endParaRPr>
          </a:p>
          <a:p>
            <a:pPr marL="0" indent="0" fontAlgn="base">
              <a:buNone/>
            </a:pPr>
            <a:r>
              <a:rPr lang="en-US" sz="2000" dirty="0">
                <a:latin typeface="Centaur" panose="02030504050205020304" pitchFamily="18" charset="0"/>
                <a:hlinkClick r:id="rId5"/>
              </a:rPr>
              <a:t>https://</a:t>
            </a:r>
            <a:r>
              <a:rPr lang="en-US" sz="2000" dirty="0" smtClean="0">
                <a:latin typeface="Centaur" panose="02030504050205020304" pitchFamily="18" charset="0"/>
                <a:hlinkClick r:id="rId5"/>
              </a:rPr>
              <a:t>www.youtube.com/watch?v=sZDPFYFH41Q</a:t>
            </a:r>
            <a:r>
              <a:rPr lang="en-US" sz="2000" dirty="0" smtClean="0">
                <a:latin typeface="Centaur" panose="02030504050205020304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entaur" panose="02030504050205020304" pitchFamily="18" charset="0"/>
              </a:rPr>
              <a:t> Don’t forget to watch this video later</a:t>
            </a:r>
            <a:endParaRPr lang="en-US" sz="2000" b="1" dirty="0" smtClean="0">
              <a:latin typeface="Centaur" panose="02030504050205020304" pitchFamily="18" charset="0"/>
            </a:endParaRPr>
          </a:p>
          <a:p>
            <a:pPr marL="0" indent="0" fontAlgn="base">
              <a:buNone/>
            </a:pPr>
            <a:endParaRPr lang="en-US" sz="4000" dirty="0">
              <a:latin typeface="Centaur" panose="02030504050205020304" pitchFamily="18" charset="0"/>
            </a:endParaRPr>
          </a:p>
          <a:p>
            <a:pPr fontAlgn="base"/>
            <a:endParaRPr lang="en-US" sz="3600" b="1" dirty="0">
              <a:latin typeface="Centaur" panose="02030504050205020304" pitchFamily="18" charset="0"/>
            </a:endParaRPr>
          </a:p>
          <a:p>
            <a:pPr marL="465138" lvl="1" indent="-401638"/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BB34-BF3B-4A93-9877-B0393950D0D2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6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67" y="365126"/>
            <a:ext cx="10680033" cy="1078664"/>
          </a:xfrm>
        </p:spPr>
        <p:txBody>
          <a:bodyPr/>
          <a:lstStyle/>
          <a:p>
            <a:r>
              <a:rPr lang="en-US" b="1" dirty="0" smtClean="0">
                <a:latin typeface="Centaur" panose="02030504050205020304" pitchFamily="18" charset="0"/>
              </a:rPr>
              <a:t>TYPES OF  WRITING</a:t>
            </a:r>
            <a:endParaRPr lang="en-US" b="1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n-US" altLang="en-US" sz="2800" b="1" dirty="0" smtClean="0">
                <a:latin typeface="Centaur" panose="02030504050205020304" pitchFamily="18" charset="0"/>
              </a:rPr>
              <a:t>Warm up: Get into pairs and list or recall the various types of writing you have used or you have heard of.</a:t>
            </a:r>
          </a:p>
          <a:p>
            <a:pPr marL="457200" lvl="1" indent="0">
              <a:buNone/>
            </a:pPr>
            <a:endParaRPr lang="en-US" altLang="en-US" sz="2800" b="1" dirty="0" smtClean="0">
              <a:latin typeface="Centaur" panose="02030504050205020304" pitchFamily="18" charset="0"/>
            </a:endParaRPr>
          </a:p>
          <a:p>
            <a:pPr marL="457200" lvl="1" indent="0">
              <a:buNone/>
            </a:pPr>
            <a:r>
              <a:rPr lang="en-US" altLang="en-US" sz="2800" b="1" dirty="0" smtClean="0">
                <a:latin typeface="Centaur" panose="02030504050205020304" pitchFamily="18" charset="0"/>
              </a:rPr>
              <a:t>Today’s focus: </a:t>
            </a:r>
            <a:r>
              <a:rPr lang="en-US" altLang="en-US" sz="2800" b="1" dirty="0" smtClean="0">
                <a:solidFill>
                  <a:srgbClr val="FF0000"/>
                </a:solidFill>
                <a:latin typeface="Centaur" panose="02030504050205020304" pitchFamily="18" charset="0"/>
              </a:rPr>
              <a:t>ACADEMIC WRITING</a:t>
            </a:r>
            <a:endParaRPr lang="en-US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Centaur" panose="02030504050205020304" pitchFamily="18" charset="0"/>
            </a:endParaRPr>
          </a:p>
          <a:p>
            <a:pPr marL="457200" lvl="1" indent="0">
              <a:buNone/>
            </a:pPr>
            <a:r>
              <a:rPr lang="en-US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aur" panose="02030504050205020304" pitchFamily="18" charset="0"/>
              </a:rPr>
              <a:t>Handout 1 – Activity 1 to be done.</a:t>
            </a:r>
          </a:p>
          <a:p>
            <a:pPr marL="457200" lvl="1" indent="0">
              <a:buNone/>
            </a:pPr>
            <a:r>
              <a:rPr lang="en-US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aur" panose="02030504050205020304" pitchFamily="18" charset="0"/>
              </a:rPr>
              <a:t>Activity 2 will be done at the tutorial.</a:t>
            </a:r>
            <a:endParaRPr lang="en-US" altLang="en-US" sz="2800" dirty="0">
              <a:solidFill>
                <a:srgbClr val="FF0000"/>
              </a:solidFill>
              <a:latin typeface="Centaur" panose="02030504050205020304" pitchFamily="18" charset="0"/>
            </a:endParaRPr>
          </a:p>
          <a:p>
            <a:pPr marL="457200" lvl="1" indent="0">
              <a:buNone/>
            </a:pPr>
            <a:endParaRPr lang="en-US" altLang="en-US" sz="2800" b="1" dirty="0" smtClean="0">
              <a:solidFill>
                <a:srgbClr val="000000"/>
              </a:solidFill>
              <a:latin typeface="Centaur" panose="02030504050205020304" pitchFamily="18" charset="0"/>
            </a:endParaRPr>
          </a:p>
          <a:p>
            <a:pPr marL="457200" lvl="1" indent="0">
              <a:buNone/>
            </a:pPr>
            <a:endParaRPr lang="en-US" altLang="en-US" sz="2800" b="1" dirty="0">
              <a:solidFill>
                <a:srgbClr val="FF0000"/>
              </a:solidFill>
              <a:latin typeface="Centaur" panose="02030504050205020304" pitchFamily="18" charset="0"/>
            </a:endParaRPr>
          </a:p>
          <a:p>
            <a:pPr marL="457200" lvl="1" indent="0">
              <a:buNone/>
            </a:pPr>
            <a:endParaRPr lang="en-US" altLang="en-US" sz="2800" b="1" dirty="0" smtClean="0">
              <a:latin typeface="Centaur" panose="02030504050205020304" pitchFamily="18" charset="0"/>
            </a:endParaRPr>
          </a:p>
          <a:p>
            <a:pPr marL="457200" lvl="1" indent="0">
              <a:buNone/>
            </a:pPr>
            <a:endParaRPr lang="en-US" altLang="en-US" sz="2800" b="1" dirty="0" smtClean="0">
              <a:latin typeface="Centaur" panose="02030504050205020304" pitchFamily="18" charset="0"/>
            </a:endParaRPr>
          </a:p>
          <a:p>
            <a:pPr marL="457200" lvl="1" indent="0">
              <a:buNone/>
            </a:pPr>
            <a:endParaRPr lang="en-US" altLang="en-US" sz="2800" b="1" dirty="0" smtClean="0">
              <a:latin typeface="Centaur" panose="02030504050205020304" pitchFamily="18" charset="0"/>
            </a:endParaRPr>
          </a:p>
          <a:p>
            <a:pPr marL="457200" lvl="1" indent="0">
              <a:buNone/>
            </a:pPr>
            <a:endParaRPr lang="en-US" altLang="en-US" sz="2800" b="1" dirty="0" smtClean="0">
              <a:latin typeface="Centaur" panose="02030504050205020304" pitchFamily="18" charset="0"/>
            </a:endParaRPr>
          </a:p>
          <a:p>
            <a:pPr marL="457200" lvl="1" indent="0">
              <a:buNone/>
            </a:pPr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564A-0BCE-446B-82DD-5A4F52104554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107861"/>
            <a:ext cx="1487553" cy="158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5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621" y="240632"/>
            <a:ext cx="10515600" cy="68981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entaur" panose="02030504050205020304" pitchFamily="18" charset="0"/>
              </a:rPr>
              <a:t>The Writing Process</a:t>
            </a:r>
            <a:endParaRPr lang="en-US" dirty="0">
              <a:latin typeface="Centaur" panose="020305040502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9053-B266-419B-9F58-048E179AFB9D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4765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Centaur" panose="02030504050205020304" pitchFamily="18" charset="0"/>
              </a:rPr>
              <a:t>Let’s watch this video</a:t>
            </a:r>
          </a:p>
          <a:p>
            <a:pPr marL="0" indent="0">
              <a:buNone/>
            </a:pPr>
            <a:r>
              <a:rPr lang="en-US" sz="3600" dirty="0" smtClean="0">
                <a:latin typeface="Centaur" panose="02030504050205020304" pitchFamily="18" charset="0"/>
                <a:hlinkClick r:id="rId2"/>
              </a:rPr>
              <a:t>https</a:t>
            </a:r>
            <a:r>
              <a:rPr lang="en-US" sz="3600" dirty="0">
                <a:latin typeface="Centaur" panose="02030504050205020304" pitchFamily="18" charset="0"/>
                <a:hlinkClick r:id="rId2"/>
              </a:rPr>
              <a:t>://</a:t>
            </a:r>
            <a:r>
              <a:rPr lang="en-US" sz="3600" dirty="0" smtClean="0">
                <a:latin typeface="Centaur" panose="02030504050205020304" pitchFamily="18" charset="0"/>
                <a:hlinkClick r:id="rId2"/>
              </a:rPr>
              <a:t>www.youtube.com/watch?v=edZkuHHXDlo</a:t>
            </a:r>
            <a:endParaRPr lang="en-US" sz="3600" dirty="0" smtClean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63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2337</TotalTime>
  <Words>681</Words>
  <Application>Microsoft Office PowerPoint</Application>
  <PresentationFormat>Widescreen</PresentationFormat>
  <Paragraphs>161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Centaur</vt:lpstr>
      <vt:lpstr>Times New Roman</vt:lpstr>
      <vt:lpstr>Office Theme</vt:lpstr>
      <vt:lpstr> CM 1607  ENGLISH COMMUNICATION SKILLS</vt:lpstr>
      <vt:lpstr> Learning Outcomes of the module</vt:lpstr>
      <vt:lpstr>Your assessments will be:</vt:lpstr>
      <vt:lpstr>Indicative module content:</vt:lpstr>
      <vt:lpstr>Indicative module content (Cont’d)</vt:lpstr>
      <vt:lpstr>Let’s review some grammar…</vt:lpstr>
      <vt:lpstr>Articles (a, an, the)</vt:lpstr>
      <vt:lpstr>TYPES OF  WRITING</vt:lpstr>
      <vt:lpstr>The Writing Process</vt:lpstr>
      <vt:lpstr>Academic Writing (Cont’d)</vt:lpstr>
      <vt:lpstr>Academic Writing (Cont’d)</vt:lpstr>
      <vt:lpstr>Academic Writing (Cont’d)</vt:lpstr>
      <vt:lpstr>Academic Writing (Cont’d)</vt:lpstr>
      <vt:lpstr>Academic Writing (Cont’d)</vt:lpstr>
      <vt:lpstr>Let’s avoid these errors … video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4MMCS003W Web design and development</dc:title>
  <dc:creator>Windows User</dc:creator>
  <cp:lastModifiedBy>Windows User</cp:lastModifiedBy>
  <cp:revision>213</cp:revision>
  <dcterms:created xsi:type="dcterms:W3CDTF">2020-07-03T16:25:08Z</dcterms:created>
  <dcterms:modified xsi:type="dcterms:W3CDTF">2020-11-11T17:09:45Z</dcterms:modified>
</cp:coreProperties>
</file>