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sldIdLst>
    <p:sldId id="257" r:id="rId2"/>
    <p:sldId id="272" r:id="rId3"/>
    <p:sldId id="291" r:id="rId4"/>
    <p:sldId id="288" r:id="rId5"/>
    <p:sldId id="289" r:id="rId6"/>
    <p:sldId id="273" r:id="rId7"/>
    <p:sldId id="275" r:id="rId8"/>
    <p:sldId id="274" r:id="rId9"/>
    <p:sldId id="276" r:id="rId10"/>
    <p:sldId id="278" r:id="rId11"/>
    <p:sldId id="292" r:id="rId12"/>
    <p:sldId id="293" r:id="rId13"/>
    <p:sldId id="295" r:id="rId14"/>
    <p:sldId id="294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74" autoAdjust="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442-56F2-468A-867E-906D87CBE34B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941B-1635-4ABE-951D-56D9593462E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22D-800B-4E70-8A93-2E7D66821F7E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C470-A2BC-4E59-80EF-FA9EF5B903FE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2B89-7478-44DE-966B-7CBE24E3AB0E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B39-F952-469F-B7A6-1E1983489134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61BF-5DA1-4CCC-A9A9-18EF9C3F9071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F63A-4199-4074-AE9C-E9AFC0AB34F4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5E8A-309A-446B-8A60-3B99ACCD42EB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6926-2830-4109-BA96-44D57A97EC51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5298-4C26-46F8-A0B6-3D7847A743F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yszemY8Pl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rtlediary.com/games/preposition.html" TargetMode="External"/><Relationship Id="rId2" Type="http://schemas.openxmlformats.org/officeDocument/2006/relationships/hyperlink" Target="https://www.gamestolearnenglish.com/prepositions-ga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rtlediary.com/game/car-race-multiplayer.html?topicname=preposi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ionalsolutions.com/blog/become-a-technical-wri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c.org/about-stc/defining-technical-communic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anning.com/types-of-noun-examples-and-explan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examplanning.com/pronoun-types-and-exampl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english.britishcouncil.org/skills/writing/intermediate-b1/describing-char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englishteens.britishcouncil.org/skills/writing/intermediate-b1-writing/describing-bar-ch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anning.com/types-of-prepositions-with-examples-lis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347" y="737937"/>
            <a:ext cx="11309685" cy="154004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Centaur" panose="02030504050205020304" pitchFamily="18" charset="0"/>
              </a:rPr>
              <a:t/>
            </a:r>
            <a:br>
              <a:rPr lang="en-US" sz="5400" b="1" dirty="0" smtClean="0">
                <a:latin typeface="Centaur" panose="02030504050205020304" pitchFamily="18" charset="0"/>
              </a:rPr>
            </a:br>
            <a:r>
              <a:rPr lang="en-US" sz="5400" b="1" dirty="0" smtClean="0">
                <a:latin typeface="Centaur" panose="02030504050205020304" pitchFamily="18" charset="0"/>
              </a:rPr>
              <a:t>CM 1607 </a:t>
            </a:r>
            <a:br>
              <a:rPr lang="en-US" sz="5400" b="1" dirty="0" smtClean="0">
                <a:latin typeface="Centaur" panose="02030504050205020304" pitchFamily="18" charset="0"/>
              </a:rPr>
            </a:br>
            <a:r>
              <a:rPr lang="en-US" sz="5400" b="1" dirty="0" smtClean="0">
                <a:latin typeface="Centaur" panose="02030504050205020304" pitchFamily="18" charset="0"/>
              </a:rPr>
              <a:t>ENGLISH COMMUNICATION SKILLS</a:t>
            </a:r>
            <a:endParaRPr lang="el-G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3832"/>
            <a:ext cx="9144000" cy="2983832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Lecture 2 – covering LO1 and LO 2</a:t>
            </a:r>
          </a:p>
          <a:p>
            <a:r>
              <a:rPr lang="en-GB" sz="3200" b="1" dirty="0">
                <a:solidFill>
                  <a:schemeClr val="dk1"/>
                </a:solidFill>
                <a:latin typeface="Centaur" panose="02030504050205020304" pitchFamily="18" charset="0"/>
              </a:rPr>
              <a:t>Prepositions</a:t>
            </a:r>
          </a:p>
          <a:p>
            <a:r>
              <a:rPr lang="en-GB" sz="3200" b="1" dirty="0">
                <a:solidFill>
                  <a:schemeClr val="dk1"/>
                </a:solidFill>
                <a:latin typeface="Centaur" panose="02030504050205020304" pitchFamily="18" charset="0"/>
              </a:rPr>
              <a:t>Technical </a:t>
            </a:r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Writing </a:t>
            </a:r>
            <a:endParaRPr lang="en-GB" sz="3200" b="1" dirty="0">
              <a:solidFill>
                <a:schemeClr val="dk1"/>
              </a:solidFill>
              <a:latin typeface="Centaur" panose="02030504050205020304" pitchFamily="18" charset="0"/>
            </a:endParaRPr>
          </a:p>
          <a:p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Graphs </a:t>
            </a:r>
            <a:r>
              <a:rPr lang="en-GB" sz="3200" b="1" dirty="0">
                <a:solidFill>
                  <a:schemeClr val="dk1"/>
                </a:solidFill>
                <a:latin typeface="Centaur" panose="02030504050205020304" pitchFamily="18" charset="0"/>
              </a:rPr>
              <a:t>and </a:t>
            </a:r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charts </a:t>
            </a:r>
          </a:p>
          <a:p>
            <a:endParaRPr lang="en-GB" sz="3200" b="1" dirty="0">
              <a:solidFill>
                <a:schemeClr val="dk1"/>
              </a:solidFill>
              <a:latin typeface="Centaur" panose="02030504050205020304" pitchFamily="18" charset="0"/>
            </a:endParaRPr>
          </a:p>
          <a:p>
            <a:endParaRPr lang="en-GB" sz="3200" b="1" dirty="0">
              <a:solidFill>
                <a:schemeClr val="dk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90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TRICKY PREPOSTIONS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9284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600" dirty="0">
                <a:latin typeface="Centaur" panose="02030504050205020304" pitchFamily="18" charset="0"/>
              </a:rPr>
              <a:t>You say you are … the hospital if you are visiting a friend. But if you say you are … the hospital, that means you are sick. You watch a movie … the movie theatre, but you watch a show … television</a:t>
            </a:r>
            <a:r>
              <a:rPr lang="en-US" sz="3600" dirty="0" smtClean="0">
                <a:latin typeface="Centaur" panose="02030504050205020304" pitchFamily="18" charset="0"/>
              </a:rPr>
              <a:t>.</a:t>
            </a:r>
          </a:p>
          <a:p>
            <a:pPr algn="just">
              <a:defRPr/>
            </a:pPr>
            <a:r>
              <a:rPr lang="en-US" sz="3600" dirty="0" smtClean="0">
                <a:latin typeface="Centaur" panose="02030504050205020304" pitchFamily="18" charset="0"/>
              </a:rPr>
              <a:t>You </a:t>
            </a:r>
            <a:r>
              <a:rPr lang="en-US" sz="3600" dirty="0">
                <a:latin typeface="Centaur" panose="02030504050205020304" pitchFamily="18" charset="0"/>
              </a:rPr>
              <a:t>say you are … the hospital if you are visiting a friend. But if you say you are … the hospital, that means you are sick. You watch a movie … the movie theatre, </a:t>
            </a:r>
            <a:endParaRPr lang="en-US" sz="3600" dirty="0" smtClean="0">
              <a:latin typeface="Centaur" panose="02030504050205020304" pitchFamily="18" charset="0"/>
            </a:endParaRPr>
          </a:p>
          <a:p>
            <a:pPr marL="0" indent="0" algn="just">
              <a:buNone/>
              <a:defRPr/>
            </a:pPr>
            <a:r>
              <a:rPr lang="en-US" sz="3600" dirty="0" smtClean="0">
                <a:latin typeface="Centaur" panose="02030504050205020304" pitchFamily="18" charset="0"/>
              </a:rPr>
              <a:t>  but </a:t>
            </a:r>
            <a:r>
              <a:rPr lang="en-US" sz="3600" dirty="0">
                <a:latin typeface="Centaur" panose="02030504050205020304" pitchFamily="18" charset="0"/>
              </a:rPr>
              <a:t>you watch a show … television.</a:t>
            </a:r>
          </a:p>
          <a:p>
            <a:pPr algn="just">
              <a:defRPr/>
            </a:pPr>
            <a:endParaRPr lang="en-US" dirty="0">
              <a:latin typeface="Comic Sans MS" pitchFamily="66" charset="0"/>
            </a:endParaRPr>
          </a:p>
          <a:p>
            <a:pPr algn="just">
              <a:defRPr/>
            </a:pPr>
            <a:endParaRPr lang="en-US" dirty="0">
              <a:latin typeface="Comic Sans MS" pitchFamily="66" charset="0"/>
            </a:endParaRPr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858E-1723-43E6-B507-FDB68271A47E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2" descr="http://t2.gstatic.com/images?q=tbn:ANd9GcTvrhbnk21zYTBUTOfT7FTL_yoWEDVTvXNm4UKCmK7mLE8fKFC6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747" y="4575306"/>
            <a:ext cx="1696453" cy="166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3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5642"/>
            <a:ext cx="10515600" cy="52939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Continued …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4100" dirty="0" smtClean="0">
                <a:latin typeface="Centaur" panose="02030504050205020304" pitchFamily="18" charset="0"/>
              </a:rPr>
              <a:t>You can lie … bed, but you lie … a couch.</a:t>
            </a:r>
          </a:p>
          <a:p>
            <a:endParaRPr lang="en-US" altLang="en-US" sz="4100" dirty="0">
              <a:latin typeface="Centaur" panose="02030504050205020304" pitchFamily="18" charset="0"/>
            </a:endParaRPr>
          </a:p>
          <a:p>
            <a:pPr>
              <a:buNone/>
            </a:pPr>
            <a:endParaRPr lang="en-US" altLang="en-US" sz="3500" b="1" dirty="0" smtClean="0">
              <a:latin typeface="Centaur" panose="02030504050205020304" pitchFamily="18" charset="0"/>
            </a:endParaRPr>
          </a:p>
          <a:p>
            <a:pPr>
              <a:buNone/>
            </a:pPr>
            <a:r>
              <a:rPr lang="en-US" altLang="en-US" sz="3500" b="1" dirty="0" smtClean="0">
                <a:latin typeface="Centaur" panose="02030504050205020304" pitchFamily="18" charset="0"/>
              </a:rPr>
              <a:t>Idiomatic </a:t>
            </a:r>
            <a:r>
              <a:rPr lang="en-US" altLang="en-US" sz="3500" b="1" dirty="0">
                <a:latin typeface="Centaur" panose="02030504050205020304" pitchFamily="18" charset="0"/>
              </a:rPr>
              <a:t>Expressions which include prepositions</a:t>
            </a:r>
            <a:endParaRPr lang="en-US" altLang="en-US" sz="3500" dirty="0">
              <a:latin typeface="Centaur" panose="02030504050205020304" pitchFamily="18" charset="0"/>
            </a:endParaRPr>
          </a:p>
          <a:p>
            <a:r>
              <a:rPr lang="en-US" altLang="en-US" sz="3900" dirty="0">
                <a:latin typeface="Centaur" panose="02030504050205020304" pitchFamily="18" charset="0"/>
              </a:rPr>
              <a:t>you agree … a proposal, … a person, … a price</a:t>
            </a:r>
          </a:p>
          <a:p>
            <a:r>
              <a:rPr lang="en-US" altLang="en-US" sz="3900" dirty="0">
                <a:latin typeface="Centaur" panose="02030504050205020304" pitchFamily="18" charset="0"/>
              </a:rPr>
              <a:t>Argue … a matter, … a person</a:t>
            </a:r>
          </a:p>
          <a:p>
            <a:r>
              <a:rPr lang="en-US" altLang="en-US" sz="3900" dirty="0">
                <a:latin typeface="Centaur" panose="02030504050205020304" pitchFamily="18" charset="0"/>
              </a:rPr>
              <a:t>Correspond … a thing, … a person</a:t>
            </a:r>
          </a:p>
          <a:p>
            <a:r>
              <a:rPr lang="en-US" altLang="en-US" sz="3900" dirty="0">
                <a:latin typeface="Centaur" panose="02030504050205020304" pitchFamily="18" charset="0"/>
              </a:rPr>
              <a:t>Differ … something, or differ … a person</a:t>
            </a:r>
          </a:p>
          <a:p>
            <a:r>
              <a:rPr lang="en-US" altLang="en-US" sz="3900" dirty="0">
                <a:latin typeface="Centaur" panose="02030504050205020304" pitchFamily="18" charset="0"/>
              </a:rPr>
              <a:t>Live … an address, … a house or city, … a street, … other </a:t>
            </a:r>
            <a:r>
              <a:rPr lang="en-US" altLang="en-US" sz="3900" dirty="0" smtClean="0">
                <a:latin typeface="Centaur" panose="02030504050205020304" pitchFamily="18" charset="0"/>
              </a:rPr>
              <a:t>people </a:t>
            </a:r>
            <a:endParaRPr lang="en-US" altLang="en-US" sz="39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18" descr="http://www.easyvectors.com/assets/images/vectors/afbig/addon-sleeping-clip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155032"/>
            <a:ext cx="2117558" cy="163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entaur" panose="02030504050205020304" pitchFamily="18" charset="0"/>
              </a:rPr>
              <a:t>Shall we practice?</a:t>
            </a:r>
            <a:endParaRPr lang="en-US" sz="40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Video </a:t>
            </a:r>
          </a:p>
          <a:p>
            <a:pPr marL="0" indent="0">
              <a:buNone/>
            </a:pPr>
            <a:r>
              <a:rPr lang="en-US" dirty="0" smtClean="0"/>
              <a:t>Let’s watch this video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www.youtube.com/watch?v=byszemY8Pl8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Extras …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Centaur" panose="02030504050205020304" pitchFamily="18" charset="0"/>
              </a:rPr>
              <a:t>USEFUL LINKS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https://www.gamestolearnenglish.com/prepositions-game/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https://www.turtlediary.com/games/preposition.html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https://www.turtlediary.com/game/car-race-multiplayer.html?topicname=preposition</a:t>
            </a:r>
            <a:endParaRPr lang="en-US" dirty="0"/>
          </a:p>
          <a:p>
            <a:pPr marL="0" indent="0">
              <a:buNone/>
            </a:pP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 smtClean="0">
                <a:latin typeface="Centaur" panose="02030504050205020304" pitchFamily="18" charset="0"/>
              </a:rPr>
              <a:t>Technical Writing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Centaur" panose="02030504050205020304" pitchFamily="18" charset="0"/>
                <a:hlinkClick r:id="rId2"/>
              </a:rPr>
              <a:t>https://</a:t>
            </a:r>
            <a:r>
              <a:rPr lang="en-US" u="sng" dirty="0" smtClean="0">
                <a:latin typeface="Centaur" panose="02030504050205020304" pitchFamily="18" charset="0"/>
                <a:hlinkClick r:id="rId2"/>
              </a:rPr>
              <a:t>www.instructionalsolutions.com/blog/become-a-technical-writer</a:t>
            </a:r>
            <a:endParaRPr lang="en-US" u="sng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Extracted from this article by Tom Du </a:t>
            </a:r>
            <a:r>
              <a:rPr lang="en-US" dirty="0" err="1">
                <a:latin typeface="Centaur" panose="02030504050205020304" pitchFamily="18" charset="0"/>
              </a:rPr>
              <a:t>Puis</a:t>
            </a:r>
            <a:r>
              <a:rPr lang="en-US" dirty="0">
                <a:latin typeface="Centaur" panose="02030504050205020304" pitchFamily="18" charset="0"/>
              </a:rPr>
              <a:t> (May 10, 2020)</a:t>
            </a:r>
          </a:p>
          <a:p>
            <a:pPr algn="just"/>
            <a:r>
              <a:rPr lang="en-US" dirty="0">
                <a:latin typeface="Centaur" panose="02030504050205020304" pitchFamily="18" charset="0"/>
              </a:rPr>
              <a:t>Technical writing is a highly valuable skill. </a:t>
            </a:r>
            <a:r>
              <a:rPr lang="en-US" dirty="0" smtClean="0">
                <a:latin typeface="Centaur" panose="02030504050205020304" pitchFamily="18" charset="0"/>
              </a:rPr>
              <a:t>Crucial </a:t>
            </a:r>
            <a:r>
              <a:rPr lang="en-US" dirty="0">
                <a:latin typeface="Centaur" panose="02030504050205020304" pitchFamily="18" charset="0"/>
              </a:rPr>
              <a:t>for anyone working in a tech-related business, </a:t>
            </a:r>
            <a:r>
              <a:rPr lang="en-US" dirty="0" smtClean="0">
                <a:latin typeface="Centaur" panose="02030504050205020304" pitchFamily="18" charset="0"/>
              </a:rPr>
              <a:t>engineers </a:t>
            </a:r>
            <a:r>
              <a:rPr lang="en-US" dirty="0">
                <a:latin typeface="Centaur" panose="02030504050205020304" pitchFamily="18" charset="0"/>
              </a:rPr>
              <a:t>and scientists communicating their knowledge, and for people looking for rewarding, full-time work as writers.</a:t>
            </a:r>
          </a:p>
          <a:p>
            <a:r>
              <a:rPr lang="en-US" dirty="0">
                <a:latin typeface="Centaur" panose="02030504050205020304" pitchFamily="18" charset="0"/>
              </a:rPr>
              <a:t>Technical writing takes high-level information and processes it into digestible content for a specific audience.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505"/>
            <a:ext cx="10515600" cy="882317"/>
          </a:xfrm>
        </p:spPr>
        <p:txBody>
          <a:bodyPr/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TW cont’d …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entaur" panose="02030504050205020304" pitchFamily="18" charset="0"/>
              </a:rPr>
              <a:t>What is Technical </a:t>
            </a:r>
            <a:r>
              <a:rPr lang="en-US" sz="3200" b="1" dirty="0" smtClean="0">
                <a:latin typeface="Centaur" panose="02030504050205020304" pitchFamily="18" charset="0"/>
              </a:rPr>
              <a:t>Writing?</a:t>
            </a:r>
          </a:p>
          <a:p>
            <a:pPr marL="0" indent="0" algn="just">
              <a:buNone/>
            </a:pPr>
            <a:r>
              <a:rPr lang="en-US" dirty="0"/>
              <a:t>“</a:t>
            </a:r>
            <a:r>
              <a:rPr lang="en-US" dirty="0">
                <a:latin typeface="Centaur" panose="02030504050205020304" pitchFamily="18" charset="0"/>
              </a:rPr>
              <a:t>any form of communication that shows one </a:t>
            </a:r>
            <a:r>
              <a:rPr lang="en-US" dirty="0" smtClean="0">
                <a:latin typeface="Centaur" panose="02030504050205020304" pitchFamily="18" charset="0"/>
              </a:rPr>
              <a:t>or </a:t>
            </a:r>
            <a:r>
              <a:rPr lang="en-US" dirty="0">
                <a:latin typeface="Centaur" panose="02030504050205020304" pitchFamily="18" charset="0"/>
              </a:rPr>
              <a:t>more of the following qualities</a:t>
            </a:r>
            <a:r>
              <a:rPr lang="en-US" dirty="0" smtClean="0">
                <a:latin typeface="Centaur" panose="02030504050205020304" pitchFamily="18" charset="0"/>
              </a:rPr>
              <a:t>:</a:t>
            </a:r>
          </a:p>
          <a:p>
            <a:pPr lvl="0" algn="just"/>
            <a:r>
              <a:rPr lang="en-US" dirty="0" smtClean="0">
                <a:latin typeface="Centaur" panose="02030504050205020304" pitchFamily="18" charset="0"/>
              </a:rPr>
              <a:t>Communicating </a:t>
            </a:r>
            <a:r>
              <a:rPr lang="en-US" dirty="0">
                <a:latin typeface="Centaur" panose="02030504050205020304" pitchFamily="18" charset="0"/>
              </a:rPr>
              <a:t>about technical or specialized topics, such as computer applications, medical procedures, or environmental regulations.</a:t>
            </a:r>
          </a:p>
          <a:p>
            <a:pPr lvl="0" algn="just"/>
            <a:r>
              <a:rPr lang="en-US" dirty="0">
                <a:latin typeface="Centaur" panose="02030504050205020304" pitchFamily="18" charset="0"/>
              </a:rPr>
              <a:t>Communicating by using technology, such as web pages, help files, or social media sites.</a:t>
            </a:r>
          </a:p>
          <a:p>
            <a:pPr lvl="0" algn="just"/>
            <a:r>
              <a:rPr lang="en-US" dirty="0">
                <a:latin typeface="Centaur" panose="02030504050205020304" pitchFamily="18" charset="0"/>
              </a:rPr>
              <a:t>Providing instructions about how to do something, regardless of how technical the task is or even if technology is used to create or distribute that communication</a:t>
            </a:r>
            <a:r>
              <a:rPr lang="en-US" dirty="0" smtClean="0">
                <a:latin typeface="Centaur" panose="02030504050205020304" pitchFamily="18" charset="0"/>
              </a:rPr>
              <a:t>.” </a:t>
            </a:r>
          </a:p>
          <a:p>
            <a:pPr marL="0" lvl="0" indent="0" algn="just">
              <a:buNone/>
            </a:pPr>
            <a:r>
              <a:rPr lang="en-US" dirty="0" smtClean="0">
                <a:latin typeface="Centaur" panose="02030504050205020304" pitchFamily="18" charset="0"/>
              </a:rPr>
              <a:t>(defined by </a:t>
            </a:r>
            <a:r>
              <a:rPr lang="en-US" dirty="0">
                <a:latin typeface="Centaur" panose="02030504050205020304" pitchFamily="18" charset="0"/>
              </a:rPr>
              <a:t>the </a:t>
            </a:r>
            <a:r>
              <a:rPr lang="en-US" b="1" u="sng" dirty="0">
                <a:latin typeface="Centaur" panose="02030504050205020304" pitchFamily="18" charset="0"/>
                <a:hlinkClick r:id="rId2"/>
              </a:rPr>
              <a:t>Society of Technical </a:t>
            </a:r>
            <a:r>
              <a:rPr lang="en-US" b="1" u="sng" dirty="0" smtClean="0">
                <a:latin typeface="Centaur" panose="02030504050205020304" pitchFamily="18" charset="0"/>
                <a:hlinkClick r:id="rId2"/>
              </a:rPr>
              <a:t>Communication</a:t>
            </a:r>
            <a:r>
              <a:rPr lang="en-US" b="1" u="sng" dirty="0" smtClean="0">
                <a:latin typeface="Centaur" panose="02030504050205020304" pitchFamily="18" charset="0"/>
              </a:rPr>
              <a:t>)</a:t>
            </a:r>
            <a:endParaRPr lang="en-US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6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TW cont’d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48615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Centaur" panose="02030504050205020304" pitchFamily="18" charset="0"/>
              </a:rPr>
              <a:t>Style Definition</a:t>
            </a:r>
          </a:p>
          <a:p>
            <a:pPr algn="just"/>
            <a:r>
              <a:rPr lang="en-US" dirty="0" smtClean="0">
                <a:latin typeface="Centaur" panose="02030504050205020304" pitchFamily="18" charset="0"/>
              </a:rPr>
              <a:t>This writing style covers any type of text that aims to explain detailed information. A technical writer communicates in a way that presents technical information so that the reader can use that information for an intended purpose.</a:t>
            </a:r>
          </a:p>
          <a:p>
            <a:r>
              <a:rPr lang="en-US" dirty="0" smtClean="0">
                <a:latin typeface="Centaur" panose="02030504050205020304" pitchFamily="18" charset="0"/>
              </a:rPr>
              <a:t>Technical </a:t>
            </a:r>
            <a:r>
              <a:rPr lang="en-US" dirty="0">
                <a:latin typeface="Centaur" panose="02030504050205020304" pitchFamily="18" charset="0"/>
              </a:rPr>
              <a:t>writing has a clear, direct and neutral style. The text should present the information in the most professional and accessible way possible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 smtClean="0">
              <a:latin typeface="Centaur" panose="02030504050205020304" pitchFamily="18" charset="0"/>
            </a:endParaRPr>
          </a:p>
          <a:p>
            <a:pPr algn="just"/>
            <a:r>
              <a:rPr lang="en-US" b="1" dirty="0" smtClean="0">
                <a:latin typeface="Centaur" panose="02030504050205020304" pitchFamily="18" charset="0"/>
              </a:rPr>
              <a:t>Role</a:t>
            </a:r>
          </a:p>
          <a:p>
            <a:pPr algn="just"/>
            <a:r>
              <a:rPr lang="en-US" b="1" dirty="0" smtClean="0">
                <a:latin typeface="Centaur" panose="02030504050205020304" pitchFamily="18" charset="0"/>
              </a:rPr>
              <a:t>Benefits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TW cont’d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454"/>
            <a:ext cx="10515600" cy="4861509"/>
          </a:xfrm>
        </p:spPr>
        <p:txBody>
          <a:bodyPr/>
          <a:lstStyle/>
          <a:p>
            <a:r>
              <a:rPr lang="en-US" b="1" dirty="0" smtClean="0">
                <a:latin typeface="Centaur" panose="02030504050205020304" pitchFamily="18" charset="0"/>
              </a:rPr>
              <a:t>Growing demand</a:t>
            </a:r>
          </a:p>
          <a:p>
            <a:r>
              <a:rPr lang="en-US" b="1" dirty="0">
                <a:latin typeface="Centaur" panose="02030504050205020304" pitchFamily="18" charset="0"/>
              </a:rPr>
              <a:t>Prominent Technical Writing </a:t>
            </a:r>
            <a:r>
              <a:rPr lang="en-US" b="1" dirty="0" smtClean="0">
                <a:latin typeface="Centaur" panose="02030504050205020304" pitchFamily="18" charset="0"/>
              </a:rPr>
              <a:t>Areas</a:t>
            </a:r>
          </a:p>
          <a:p>
            <a:pPr marL="0" indent="0">
              <a:buNone/>
            </a:pPr>
            <a:endParaRPr lang="en-US" b="1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aur" panose="02030504050205020304" pitchFamily="18" charset="0"/>
              </a:rPr>
              <a:t>The </a:t>
            </a:r>
            <a:r>
              <a:rPr lang="en-US" b="1" dirty="0">
                <a:latin typeface="Centaur" panose="02030504050205020304" pitchFamily="18" charset="0"/>
              </a:rPr>
              <a:t>Technical Writing </a:t>
            </a:r>
            <a:r>
              <a:rPr lang="en-US" b="1" dirty="0" smtClean="0">
                <a:latin typeface="Centaur" panose="02030504050205020304" pitchFamily="18" charset="0"/>
              </a:rPr>
              <a:t>Process</a:t>
            </a:r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Use the following technical writing process to best develop your documents.</a:t>
            </a:r>
          </a:p>
          <a:p>
            <a:pPr lvl="1"/>
            <a:r>
              <a:rPr lang="en-US" sz="2800" dirty="0" smtClean="0">
                <a:latin typeface="Centaur" panose="02030504050205020304" pitchFamily="18" charset="0"/>
              </a:rPr>
              <a:t>Project Preparation</a:t>
            </a:r>
          </a:p>
          <a:p>
            <a:pPr lvl="1"/>
            <a:r>
              <a:rPr lang="en-US" sz="2800" dirty="0">
                <a:latin typeface="Centaur" panose="02030504050205020304" pitchFamily="18" charset="0"/>
              </a:rPr>
              <a:t>Audience </a:t>
            </a:r>
            <a:r>
              <a:rPr lang="en-US" sz="2800" dirty="0" smtClean="0">
                <a:latin typeface="Centaur" panose="02030504050205020304" pitchFamily="18" charset="0"/>
              </a:rPr>
              <a:t>Analysis</a:t>
            </a:r>
          </a:p>
          <a:p>
            <a:pPr lvl="1"/>
            <a:r>
              <a:rPr lang="en-US" dirty="0" smtClean="0">
                <a:latin typeface="Centaur" panose="02030504050205020304" pitchFamily="18" charset="0"/>
              </a:rPr>
              <a:t>Understand </a:t>
            </a:r>
            <a:r>
              <a:rPr lang="en-US" dirty="0">
                <a:latin typeface="Centaur" panose="02030504050205020304" pitchFamily="18" charset="0"/>
              </a:rPr>
              <a:t>the </a:t>
            </a:r>
            <a:r>
              <a:rPr lang="en-US" dirty="0" smtClean="0">
                <a:latin typeface="Centaur" panose="02030504050205020304" pitchFamily="18" charset="0"/>
              </a:rPr>
              <a:t>User</a:t>
            </a:r>
          </a:p>
          <a:p>
            <a:pPr lvl="1"/>
            <a:r>
              <a:rPr lang="en-US" dirty="0" smtClean="0">
                <a:latin typeface="Centaur" panose="02030504050205020304" pitchFamily="18" charset="0"/>
              </a:rPr>
              <a:t>User experience</a:t>
            </a:r>
            <a:endParaRPr lang="en-US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b="1" dirty="0">
              <a:latin typeface="Centaur" panose="02030504050205020304" pitchFamily="18" charset="0"/>
            </a:endParaRPr>
          </a:p>
          <a:p>
            <a:endParaRPr lang="en-US" b="1" dirty="0">
              <a:latin typeface="Centaur" panose="02030504050205020304" pitchFamily="18" charset="0"/>
            </a:endParaRPr>
          </a:p>
          <a:p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TW cont’d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entaur" panose="02030504050205020304" pitchFamily="18" charset="0"/>
              </a:rPr>
              <a:t>Planning Your Document</a:t>
            </a:r>
          </a:p>
          <a:p>
            <a:pPr marL="0" indent="0">
              <a:buNone/>
            </a:pPr>
            <a:r>
              <a:rPr lang="en-US" b="1" dirty="0">
                <a:latin typeface="Centaur" panose="02030504050205020304" pitchFamily="18" charset="0"/>
              </a:rPr>
              <a:t>Document </a:t>
            </a:r>
            <a:r>
              <a:rPr lang="en-US" b="1" dirty="0" smtClean="0">
                <a:latin typeface="Centaur" panose="02030504050205020304" pitchFamily="18" charset="0"/>
              </a:rPr>
              <a:t>Preparation – there are many types</a:t>
            </a:r>
          </a:p>
          <a:p>
            <a:pPr marL="914400" indent="-449263">
              <a:buFont typeface="Wingdings" panose="05000000000000000000" pitchFamily="2" charset="2"/>
              <a:buChar char="v"/>
            </a:pPr>
            <a:r>
              <a:rPr lang="en-US" dirty="0" smtClean="0">
                <a:latin typeface="Centaur" panose="02030504050205020304" pitchFamily="18" charset="0"/>
              </a:rPr>
              <a:t>Technical </a:t>
            </a:r>
            <a:r>
              <a:rPr lang="en-US" dirty="0">
                <a:latin typeface="Centaur" panose="02030504050205020304" pitchFamily="18" charset="0"/>
              </a:rPr>
              <a:t>Reports</a:t>
            </a:r>
          </a:p>
          <a:p>
            <a:pPr marL="977900" indent="-465138">
              <a:buFont typeface="Wingdings" panose="05000000000000000000" pitchFamily="2" charset="2"/>
              <a:buChar char="v"/>
            </a:pPr>
            <a:r>
              <a:rPr lang="en-US" dirty="0" smtClean="0">
                <a:latin typeface="Centaur" panose="02030504050205020304" pitchFamily="18" charset="0"/>
              </a:rPr>
              <a:t>Technical Manuals</a:t>
            </a:r>
          </a:p>
          <a:p>
            <a:pPr marL="977900" indent="-465138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Centaur" panose="02030504050205020304" pitchFamily="18" charset="0"/>
              </a:rPr>
              <a:t> </a:t>
            </a:r>
            <a:r>
              <a:rPr lang="en-US" dirty="0" smtClean="0">
                <a:latin typeface="Centaur" panose="02030504050205020304" pitchFamily="18" charset="0"/>
              </a:rPr>
              <a:t>Emails</a:t>
            </a:r>
          </a:p>
          <a:p>
            <a:pPr marL="977900" indent="-465138">
              <a:buFont typeface="Wingdings" panose="05000000000000000000" pitchFamily="2" charset="2"/>
              <a:buChar char="v"/>
            </a:pP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dirty="0" smtClean="0">
                <a:latin typeface="Centaur" panose="02030504050205020304" pitchFamily="18" charset="0"/>
              </a:rPr>
              <a:t>Technical proposals</a:t>
            </a:r>
          </a:p>
          <a:p>
            <a:pPr marL="977900" indent="-465138">
              <a:buFont typeface="Wingdings" panose="05000000000000000000" pitchFamily="2" charset="2"/>
              <a:buChar char="v"/>
            </a:pPr>
            <a:r>
              <a:rPr lang="en-US" dirty="0" smtClean="0">
                <a:latin typeface="Centaur" panose="02030504050205020304" pitchFamily="18" charset="0"/>
              </a:rPr>
              <a:t>Specifications</a:t>
            </a:r>
          </a:p>
          <a:p>
            <a:pPr marL="977900" indent="-465138">
              <a:buFont typeface="Wingdings" panose="05000000000000000000" pitchFamily="2" charset="2"/>
              <a:buChar char="v"/>
            </a:pPr>
            <a:r>
              <a:rPr lang="en-US" dirty="0" smtClean="0">
                <a:latin typeface="Centaur" panose="02030504050205020304" pitchFamily="18" charset="0"/>
              </a:rPr>
              <a:t>Technical Specification Databases</a:t>
            </a:r>
          </a:p>
          <a:p>
            <a:pPr marL="977900" indent="-465138">
              <a:buFont typeface="Wingdings" panose="05000000000000000000" pitchFamily="2" charset="2"/>
              <a:buChar char="v"/>
            </a:pPr>
            <a:r>
              <a:rPr lang="en-US" dirty="0" smtClean="0">
                <a:latin typeface="Centaur" panose="02030504050205020304" pitchFamily="18" charset="0"/>
              </a:rPr>
              <a:t>Guides and Handbooks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b="1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TW cont’d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entaur" panose="02030504050205020304" pitchFamily="18" charset="0"/>
              </a:rPr>
              <a:t>Standard Operating Procedure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Centaur" panose="020305040502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Centaur" panose="02030504050205020304" pitchFamily="18" charset="0"/>
            </a:endParaRPr>
          </a:p>
          <a:p>
            <a:pPr marL="457200" lvl="1" indent="-393700">
              <a:buNone/>
            </a:pPr>
            <a:r>
              <a:rPr lang="en-US" sz="2800" b="1" dirty="0" smtClean="0">
                <a:latin typeface="Centaur" panose="02030504050205020304" pitchFamily="18" charset="0"/>
              </a:rPr>
              <a:t>Writing in the correct style:</a:t>
            </a:r>
          </a:p>
          <a:p>
            <a:pPr marL="457200" lvl="1" indent="-393700">
              <a:buNone/>
            </a:pPr>
            <a:r>
              <a:rPr lang="en-US" sz="2800" b="1" dirty="0">
                <a:latin typeface="Centaur" panose="02030504050205020304" pitchFamily="18" charset="0"/>
              </a:rPr>
              <a:t>	</a:t>
            </a:r>
            <a:r>
              <a:rPr lang="en-US" sz="2800" dirty="0" smtClean="0">
                <a:latin typeface="Centaur" panose="02030504050205020304" pitchFamily="18" charset="0"/>
              </a:rPr>
              <a:t>Active voice</a:t>
            </a:r>
          </a:p>
          <a:p>
            <a:pPr marL="457200" lvl="1" indent="-393700">
              <a:buNone/>
            </a:pPr>
            <a:r>
              <a:rPr lang="en-US" sz="2800" dirty="0">
                <a:latin typeface="Centaur" panose="02030504050205020304" pitchFamily="18" charset="0"/>
              </a:rPr>
              <a:t>	</a:t>
            </a:r>
            <a:r>
              <a:rPr lang="en-US" sz="2800" dirty="0" smtClean="0">
                <a:latin typeface="Centaur" panose="02030504050205020304" pitchFamily="18" charset="0"/>
              </a:rPr>
              <a:t>Accurate word choice</a:t>
            </a:r>
          </a:p>
          <a:p>
            <a:pPr marL="457200" lvl="1" indent="-393700">
              <a:buNone/>
            </a:pPr>
            <a:r>
              <a:rPr lang="en-US" sz="2800" dirty="0">
                <a:latin typeface="Centaur" panose="02030504050205020304" pitchFamily="18" charset="0"/>
              </a:rPr>
              <a:t>	</a:t>
            </a:r>
            <a:r>
              <a:rPr lang="en-US" sz="2800" dirty="0" smtClean="0">
                <a:latin typeface="Centaur" panose="02030504050205020304" pitchFamily="18" charset="0"/>
              </a:rPr>
              <a:t>Task based approach</a:t>
            </a:r>
          </a:p>
          <a:p>
            <a:pPr marL="457200" lvl="1" indent="-393700">
              <a:buNone/>
            </a:pPr>
            <a:r>
              <a:rPr lang="en-US" sz="2800" dirty="0">
                <a:latin typeface="Centaur" panose="02030504050205020304" pitchFamily="18" charset="0"/>
              </a:rPr>
              <a:t>	</a:t>
            </a:r>
            <a:r>
              <a:rPr lang="en-US" sz="2800" dirty="0" smtClean="0">
                <a:latin typeface="Centaur" panose="02030504050205020304" pitchFamily="18" charset="0"/>
              </a:rPr>
              <a:t>Sentence structure</a:t>
            </a:r>
          </a:p>
          <a:p>
            <a:pPr marL="457200" lvl="1" indent="-393700">
              <a:buNone/>
            </a:pPr>
            <a:r>
              <a:rPr lang="en-US" sz="2800" dirty="0">
                <a:latin typeface="Centaur" panose="02030504050205020304" pitchFamily="18" charset="0"/>
              </a:rPr>
              <a:t>	</a:t>
            </a:r>
            <a:r>
              <a:rPr lang="en-US" sz="2800" dirty="0" smtClean="0">
                <a:latin typeface="Centaur" panose="02030504050205020304" pitchFamily="18" charset="0"/>
              </a:rPr>
              <a:t>Be brief</a:t>
            </a:r>
          </a:p>
          <a:p>
            <a:pPr marL="457200" lvl="1" indent="-393700">
              <a:buNone/>
            </a:pPr>
            <a:r>
              <a:rPr lang="en-US" sz="2800" dirty="0">
                <a:latin typeface="Centaur" panose="02030504050205020304" pitchFamily="18" charset="0"/>
              </a:rPr>
              <a:t>	</a:t>
            </a:r>
            <a:r>
              <a:rPr lang="en-US" sz="2800" dirty="0" smtClean="0">
                <a:latin typeface="Centaur" panose="02030504050205020304" pitchFamily="18" charset="0"/>
              </a:rPr>
              <a:t>Avoid Jargon</a:t>
            </a:r>
          </a:p>
          <a:p>
            <a:pPr marL="457200" lvl="1" indent="-393700">
              <a:buNone/>
            </a:pPr>
            <a:r>
              <a:rPr lang="en-US" sz="2800" dirty="0">
                <a:latin typeface="Centaur" panose="02030504050205020304" pitchFamily="18" charset="0"/>
              </a:rPr>
              <a:t>	</a:t>
            </a:r>
            <a:r>
              <a:rPr lang="en-US" sz="2800" dirty="0" smtClean="0">
                <a:latin typeface="Centaur" panose="02030504050205020304" pitchFamily="18" charset="0"/>
              </a:rPr>
              <a:t>Use plain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65125"/>
            <a:ext cx="10696074" cy="90220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entaur" panose="02030504050205020304" pitchFamily="18" charset="0"/>
              </a:rPr>
              <a:t>Remember Prepositions?</a:t>
            </a:r>
            <a:endParaRPr lang="en-US" sz="40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443789"/>
            <a:ext cx="11101137" cy="4733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entaur" panose="02030504050205020304" pitchFamily="18" charset="0"/>
                <a:cs typeface="Times New Roman" panose="02020603050405020304" pitchFamily="18" charset="0"/>
              </a:rPr>
              <a:t>What is a preposition?</a:t>
            </a:r>
          </a:p>
          <a:p>
            <a:pPr marL="0" indent="0">
              <a:buNone/>
            </a:pP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</a:rPr>
              <a:t>a preposition relates a </a:t>
            </a: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  <a:hlinkClick r:id="rId3"/>
              </a:rPr>
              <a:t>noun</a:t>
            </a: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</a:rPr>
              <a:t> or a </a:t>
            </a: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  <a:hlinkClick r:id="rId4"/>
              </a:rPr>
              <a:t>pronoun</a:t>
            </a: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</a:rPr>
              <a:t> to some other word in the sentence. </a:t>
            </a:r>
          </a:p>
          <a:p>
            <a:pPr marL="0" indent="0">
              <a:buNone/>
            </a:pPr>
            <a:endParaRPr lang="en-US" sz="36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</a:rPr>
              <a:t>e.g. “The water in the glass is cold.”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</a:rPr>
              <a:t>The preposition </a:t>
            </a:r>
            <a:r>
              <a:rPr lang="en-US" sz="3600" b="1" dirty="0">
                <a:latin typeface="Centaur" panose="02030504050205020304" pitchFamily="18" charset="0"/>
                <a:cs typeface="Times New Roman" panose="02020603050405020304" pitchFamily="18" charset="0"/>
              </a:rPr>
              <a:t>“in” </a:t>
            </a: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</a:rPr>
              <a:t>shows the relationship </a:t>
            </a:r>
            <a:endParaRPr lang="en-US" sz="3600" dirty="0" smtClean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between ‘water</a:t>
            </a:r>
            <a:r>
              <a:rPr lang="en-US" sz="3600" dirty="0">
                <a:latin typeface="Centaur" panose="02030504050205020304" pitchFamily="18" charset="0"/>
                <a:cs typeface="Times New Roman" panose="02020603050405020304" pitchFamily="18" charset="0"/>
              </a:rPr>
              <a:t>’ and ‘glass’.</a:t>
            </a:r>
            <a:endParaRPr lang="en-US" sz="48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B6B5-B3A3-4AC2-980C-876F4325CF9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79" y="4033838"/>
            <a:ext cx="1845377" cy="18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TW cont’d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496"/>
            <a:ext cx="10515600" cy="4845467"/>
          </a:xfrm>
        </p:spPr>
        <p:txBody>
          <a:bodyPr/>
          <a:lstStyle/>
          <a:p>
            <a:r>
              <a:rPr lang="en-US" b="1" dirty="0" smtClean="0">
                <a:latin typeface="Centaur" panose="02030504050205020304" pitchFamily="18" charset="0"/>
              </a:rPr>
              <a:t>Visual Formatting</a:t>
            </a:r>
          </a:p>
          <a:p>
            <a:pPr lvl="1"/>
            <a:r>
              <a:rPr lang="en-US" sz="2800" dirty="0" smtClean="0">
                <a:latin typeface="Centaur" panose="02030504050205020304" pitchFamily="18" charset="0"/>
              </a:rPr>
              <a:t>Clarity in formatting</a:t>
            </a:r>
          </a:p>
          <a:p>
            <a:pPr lvl="1"/>
            <a:r>
              <a:rPr lang="en-US" sz="2800" dirty="0" smtClean="0">
                <a:latin typeface="Centaur" panose="02030504050205020304" pitchFamily="18" charset="0"/>
              </a:rPr>
              <a:t>Templates</a:t>
            </a:r>
          </a:p>
          <a:p>
            <a:pPr lvl="1"/>
            <a:r>
              <a:rPr lang="en-US" sz="2800" dirty="0" smtClean="0">
                <a:latin typeface="Centaur" panose="02030504050205020304" pitchFamily="18" charset="0"/>
              </a:rPr>
              <a:t>Enhance with appropriate graphics</a:t>
            </a:r>
          </a:p>
          <a:p>
            <a:pPr lvl="1"/>
            <a:r>
              <a:rPr lang="en-US" sz="2800" dirty="0" smtClean="0">
                <a:latin typeface="Centaur" panose="02030504050205020304" pitchFamily="18" charset="0"/>
              </a:rPr>
              <a:t>Review carefully</a:t>
            </a:r>
          </a:p>
          <a:p>
            <a:pPr lvl="1"/>
            <a:r>
              <a:rPr lang="en-US" sz="2800" dirty="0" smtClean="0">
                <a:latin typeface="Centaur" panose="02030504050205020304" pitchFamily="18" charset="0"/>
              </a:rPr>
              <a:t>Technical review</a:t>
            </a:r>
          </a:p>
          <a:p>
            <a:pPr lvl="1"/>
            <a:r>
              <a:rPr lang="en-US" sz="2800" dirty="0" smtClean="0">
                <a:latin typeface="Centaur" panose="02030504050205020304" pitchFamily="18" charset="0"/>
              </a:rPr>
              <a:t>Review cycle</a:t>
            </a:r>
            <a:endParaRPr lang="en-US" sz="2800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558"/>
            <a:ext cx="10515600" cy="7379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aur" panose="02030504050205020304" pitchFamily="18" charset="0"/>
              </a:rPr>
              <a:t/>
            </a:r>
            <a:br>
              <a:rPr lang="en-US" b="1" dirty="0" smtClean="0">
                <a:latin typeface="Centaur" panose="02030504050205020304" pitchFamily="18" charset="0"/>
              </a:rPr>
            </a:br>
            <a:r>
              <a:rPr lang="en-US" b="1" dirty="0" smtClean="0">
                <a:latin typeface="Centaur" panose="02030504050205020304" pitchFamily="18" charset="0"/>
              </a:rPr>
              <a:t>Describing Graphs and charts</a:t>
            </a:r>
            <a:br>
              <a:rPr lang="en-US" b="1" dirty="0" smtClean="0">
                <a:latin typeface="Centaur" panose="02030504050205020304" pitchFamily="18" charset="0"/>
              </a:rPr>
            </a:b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7" y="1491916"/>
            <a:ext cx="11341768" cy="46850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Centaur" panose="02030504050205020304" pitchFamily="18" charset="0"/>
                <a:hlinkClick r:id="rId2"/>
              </a:rPr>
              <a:t>https://</a:t>
            </a:r>
            <a:r>
              <a:rPr lang="en-US" u="sng" dirty="0" smtClean="0">
                <a:latin typeface="Centaur" panose="02030504050205020304" pitchFamily="18" charset="0"/>
                <a:hlinkClick r:id="rId2"/>
              </a:rPr>
              <a:t>learnenglish.britishcouncil.org/skills/writing/intermediate-b1/describing-charts</a:t>
            </a:r>
            <a:endParaRPr lang="en-US" u="sng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aur" panose="02030504050205020304" pitchFamily="18" charset="0"/>
              </a:rPr>
              <a:t>Tips on how to describe a graph or chart</a:t>
            </a:r>
            <a:r>
              <a:rPr lang="en-US" b="1" dirty="0" smtClean="0">
                <a:latin typeface="Centaur" panose="02030504050205020304" pitchFamily="18" charset="0"/>
              </a:rPr>
              <a:t>:</a:t>
            </a:r>
          </a:p>
          <a:p>
            <a:pPr marL="512763" indent="-111125" algn="just"/>
            <a:r>
              <a:rPr lang="en-US" b="1" dirty="0">
                <a:latin typeface="Centaur" panose="02030504050205020304" pitchFamily="18" charset="0"/>
              </a:rPr>
              <a:t>	</a:t>
            </a:r>
            <a:r>
              <a:rPr lang="en-US" dirty="0">
                <a:latin typeface="Centaur" panose="02030504050205020304" pitchFamily="18" charset="0"/>
              </a:rPr>
              <a:t>Start by saying what the charts show. In an exam, change the words in </a:t>
            </a:r>
            <a:r>
              <a:rPr lang="en-US" dirty="0" smtClean="0">
                <a:latin typeface="Centaur" panose="02030504050205020304" pitchFamily="18" charset="0"/>
              </a:rPr>
              <a:t>	the 	question </a:t>
            </a:r>
            <a:r>
              <a:rPr lang="en-US" dirty="0">
                <a:latin typeface="Centaur" panose="02030504050205020304" pitchFamily="18" charset="0"/>
              </a:rPr>
              <a:t>to write the first sentence of your answer, </a:t>
            </a:r>
            <a:r>
              <a:rPr lang="en-US" dirty="0" smtClean="0">
                <a:latin typeface="Centaur" panose="02030504050205020304" pitchFamily="18" charset="0"/>
              </a:rPr>
              <a:t>e.g</a:t>
            </a:r>
            <a:r>
              <a:rPr lang="en-US" dirty="0">
                <a:latin typeface="Centaur" panose="02030504050205020304" pitchFamily="18" charset="0"/>
              </a:rPr>
              <a:t>. </a:t>
            </a:r>
            <a:r>
              <a:rPr lang="en-US" i="1" dirty="0">
                <a:latin typeface="Centaur" panose="02030504050205020304" pitchFamily="18" charset="0"/>
              </a:rPr>
              <a:t>These charts </a:t>
            </a:r>
            <a:r>
              <a:rPr lang="en-US" i="1" dirty="0" smtClean="0">
                <a:latin typeface="Centaur" panose="02030504050205020304" pitchFamily="18" charset="0"/>
              </a:rPr>
              <a:t>	show</a:t>
            </a:r>
            <a:r>
              <a:rPr lang="en-US" dirty="0">
                <a:latin typeface="Centaur" panose="02030504050205020304" pitchFamily="18" charset="0"/>
              </a:rPr>
              <a:t> = </a:t>
            </a:r>
            <a:r>
              <a:rPr lang="en-US" i="1" dirty="0">
                <a:latin typeface="Centaur" panose="02030504050205020304" pitchFamily="18" charset="0"/>
              </a:rPr>
              <a:t>These charts illustrate</a:t>
            </a:r>
            <a:r>
              <a:rPr lang="en-US" dirty="0" smtClean="0">
                <a:latin typeface="Centaur" panose="02030504050205020304" pitchFamily="18" charset="0"/>
              </a:rPr>
              <a:t>.</a:t>
            </a:r>
          </a:p>
          <a:p>
            <a:pPr lvl="1" algn="just"/>
            <a:r>
              <a:rPr lang="en-US" dirty="0" smtClean="0">
                <a:latin typeface="Centaur" panose="02030504050205020304" pitchFamily="18" charset="0"/>
              </a:rPr>
              <a:t>	The </a:t>
            </a:r>
            <a:r>
              <a:rPr lang="en-US" dirty="0">
                <a:latin typeface="Centaur" panose="02030504050205020304" pitchFamily="18" charset="0"/>
              </a:rPr>
              <a:t>second paragraph should </a:t>
            </a:r>
            <a:r>
              <a:rPr lang="en-US" sz="2800" dirty="0">
                <a:latin typeface="Centaur" panose="02030504050205020304" pitchFamily="18" charset="0"/>
              </a:rPr>
              <a:t>provide</a:t>
            </a:r>
            <a:r>
              <a:rPr lang="en-US" dirty="0">
                <a:latin typeface="Centaur" panose="02030504050205020304" pitchFamily="18" charset="0"/>
              </a:rPr>
              <a:t> an overview of the key features of the information</a:t>
            </a:r>
            <a:r>
              <a:rPr lang="en-US" dirty="0" smtClean="0">
                <a:latin typeface="Centaur" panose="02030504050205020304" pitchFamily="18" charset="0"/>
              </a:rPr>
              <a:t>.</a:t>
            </a:r>
          </a:p>
          <a:p>
            <a:pPr marL="914400" lvl="1" indent="-457200" algn="just"/>
            <a:r>
              <a:rPr lang="en-US" sz="2800" dirty="0">
                <a:latin typeface="Centaur" panose="02030504050205020304" pitchFamily="18" charset="0"/>
              </a:rPr>
              <a:t>The other paragraphs should describe the patterns or trends in more detail. However, only select the most important ones to write about, and don't write about your own ideas.</a:t>
            </a:r>
          </a:p>
          <a:p>
            <a:pPr lvl="1" algn="just"/>
            <a:endParaRPr lang="en-US" dirty="0">
              <a:latin typeface="Centaur" panose="02030504050205020304" pitchFamily="18" charset="0"/>
            </a:endParaRPr>
          </a:p>
          <a:p>
            <a:pPr algn="just"/>
            <a:endParaRPr lang="en-US" dirty="0">
              <a:latin typeface="Centaur" panose="020305040502050203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latin typeface="Centaur" panose="020305040502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</p:spPr>
        <p:txBody>
          <a:bodyPr/>
          <a:lstStyle/>
          <a:p>
            <a:r>
              <a:rPr lang="en-US" b="1" dirty="0" smtClean="0">
                <a:latin typeface="Centaur" panose="02030504050205020304" pitchFamily="18" charset="0"/>
              </a:rPr>
              <a:t>Cont’d …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454"/>
            <a:ext cx="10515600" cy="4861509"/>
          </a:xfrm>
        </p:spPr>
        <p:txBody>
          <a:bodyPr/>
          <a:lstStyle/>
          <a:p>
            <a:pPr lvl="0" algn="just"/>
            <a:r>
              <a:rPr lang="en-US" dirty="0">
                <a:latin typeface="Centaur" panose="02030504050205020304" pitchFamily="18" charset="0"/>
              </a:rPr>
              <a:t>Use linking words and a range of vocabulary to describe what you see in the charts. (You can write % or per cent, but be consistent.) </a:t>
            </a:r>
          </a:p>
          <a:p>
            <a:pPr lvl="0" algn="just"/>
            <a:r>
              <a:rPr lang="en-US" dirty="0">
                <a:latin typeface="Centaur" panose="02030504050205020304" pitchFamily="18" charset="0"/>
              </a:rPr>
              <a:t>Be careful to use the correct tenses to describe the time periods shown.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entaur" panose="02030504050205020304" pitchFamily="18" charset="0"/>
              </a:rPr>
              <a:t>Let’s look at an example: Refer handout 1 (charts and graphs)</a:t>
            </a:r>
          </a:p>
          <a:p>
            <a:pPr marL="0" indent="0">
              <a:buNone/>
            </a:pPr>
            <a:r>
              <a:rPr lang="en-US" b="1" dirty="0" smtClean="0">
                <a:latin typeface="Centaur" panose="02030504050205020304" pitchFamily="18" charset="0"/>
              </a:rPr>
              <a:t>There are 3 more handouts: H/o 2, 3 and 4 </a:t>
            </a:r>
            <a:r>
              <a:rPr lang="en-US" b="1" smtClean="0">
                <a:latin typeface="Centaur" panose="02030504050205020304" pitchFamily="18" charset="0"/>
              </a:rPr>
              <a:t>as extras</a:t>
            </a:r>
            <a:endParaRPr lang="en-US" b="1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Cont’d …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learnenglishteens.britishcouncil.org/skills/writing/intermediate-b1-writing/describing-bar-chart</a:t>
            </a: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ym typeface="Webdings" panose="05030102010509060703" pitchFamily="18" charset="2"/>
              </a:rPr>
              <a:t>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Centaur" panose="02030504050205020304" pitchFamily="18" charset="0"/>
                <a:sym typeface="Webdings" panose="05030102010509060703" pitchFamily="18" charset="2"/>
              </a:rPr>
              <a:t>Handout on Coursework and Presentation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Centaur" panose="02030504050205020304" pitchFamily="18" charset="0"/>
                <a:sym typeface="Webdings" panose="05030102010509060703" pitchFamily="18" charset="2"/>
              </a:rPr>
              <a:t>To be explained and discussed at the Tutorial</a:t>
            </a:r>
            <a:endParaRPr lang="en-US" sz="3600" b="1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Centaur" panose="02030504050205020304" pitchFamily="18" charset="0"/>
            </a:endParaRP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entaur" panose="02030504050205020304" pitchFamily="18" charset="0"/>
                <a:cs typeface="Times New Roman" panose="02020603050405020304" pitchFamily="18" charset="0"/>
              </a:rPr>
              <a:t>Types of 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52338"/>
            <a:ext cx="10735101" cy="452462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This relationship includes: </a:t>
            </a:r>
          </a:p>
          <a:p>
            <a:pPr marL="0" indent="0">
              <a:buNone/>
            </a:pP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	direction</a:t>
            </a:r>
          </a:p>
          <a:p>
            <a:pPr marL="0" indent="0">
              <a:buNone/>
            </a:pP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	place</a:t>
            </a:r>
          </a:p>
          <a:p>
            <a:pPr marL="0" indent="0">
              <a:buNone/>
            </a:pP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	cause </a:t>
            </a:r>
          </a:p>
          <a:p>
            <a:pPr marL="0" indent="0">
              <a:buNone/>
            </a:pP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	manner and </a:t>
            </a:r>
          </a:p>
          <a:p>
            <a:pPr marL="0" indent="0">
              <a:buNone/>
            </a:pP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	amount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314"/>
            <a:ext cx="10515600" cy="982412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  <a:cs typeface="Times New Roman" panose="02020603050405020304" pitchFamily="18" charset="0"/>
              </a:rPr>
              <a:t>Let’s look at some examples: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669005"/>
          </a:xfrm>
        </p:spPr>
        <p:txBody>
          <a:bodyPr>
            <a:normAutofit/>
          </a:bodyPr>
          <a:lstStyle/>
          <a:p>
            <a:pPr lvl="0" fontAlgn="base"/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She went </a:t>
            </a:r>
            <a:r>
              <a:rPr lang="en-US" sz="4800" b="1" dirty="0">
                <a:latin typeface="Centaur" panose="02030504050205020304" pitchFamily="18" charset="0"/>
                <a:cs typeface="Times New Roman" panose="02020603050405020304" pitchFamily="18" charset="0"/>
              </a:rPr>
              <a:t>to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 the store, </a:t>
            </a:r>
            <a:r>
              <a:rPr lang="en-US" sz="4800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“To” 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4800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fontAlgn="base"/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He came </a:t>
            </a:r>
            <a:r>
              <a:rPr lang="en-US" sz="4800" b="1" dirty="0">
                <a:latin typeface="Centaur" panose="02030504050205020304" pitchFamily="18" charset="0"/>
                <a:cs typeface="Times New Roman" panose="02020603050405020304" pitchFamily="18" charset="0"/>
              </a:rPr>
              <a:t>by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 bus, </a:t>
            </a:r>
            <a:r>
              <a:rPr lang="en-US" sz="4800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“By”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 shows </a:t>
            </a:r>
            <a:r>
              <a:rPr lang="en-US" sz="4800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manner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. </a:t>
            </a:r>
          </a:p>
          <a:p>
            <a:pPr lvl="0" fontAlgn="base"/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They will be here </a:t>
            </a:r>
            <a:r>
              <a:rPr lang="en-US" sz="4800" b="1" dirty="0">
                <a:latin typeface="Centaur" panose="02030504050205020304" pitchFamily="18" charset="0"/>
                <a:cs typeface="Times New Roman" panose="02020603050405020304" pitchFamily="18" charset="0"/>
              </a:rPr>
              <a:t>at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 three o’clock, </a:t>
            </a:r>
            <a:endParaRPr lang="en-US" sz="4800" dirty="0" smtClean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r>
              <a:rPr lang="en-US" sz="4800" dirty="0" smtClean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800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At” 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4800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time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fontAlgn="base"/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4800" b="1" dirty="0">
                <a:latin typeface="Centaur" panose="02030504050205020304" pitchFamily="18" charset="0"/>
                <a:cs typeface="Times New Roman" panose="02020603050405020304" pitchFamily="18" charset="0"/>
              </a:rPr>
              <a:t>under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 the table, </a:t>
            </a:r>
            <a:r>
              <a:rPr lang="en-US" sz="4800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“Under” </a:t>
            </a:r>
            <a:r>
              <a:rPr lang="en-US" sz="4800" dirty="0">
                <a:latin typeface="Centaur" panose="020305040502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4800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place.</a:t>
            </a:r>
            <a:endParaRPr lang="en-US" sz="3600" dirty="0">
              <a:solidFill>
                <a:srgbClr val="FF0000"/>
              </a:solidFill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BB34-BF3B-4A93-9877-B0393950D0D2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entaur" panose="02030504050205020304" pitchFamily="18" charset="0"/>
              </a:rPr>
              <a:t>A few more examples …</a:t>
            </a:r>
            <a:endParaRPr lang="en-US" sz="40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42762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en-US" dirty="0" smtClean="0"/>
          </a:p>
          <a:p>
            <a:pPr fontAlgn="base"/>
            <a:r>
              <a:rPr lang="en-US" sz="40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of Preposition + Noun</a:t>
            </a:r>
          </a:p>
          <a:p>
            <a:pPr marL="0" indent="0" fontAlgn="base">
              <a:buNone/>
            </a:pP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	I gave a book </a:t>
            </a:r>
            <a:r>
              <a:rPr lang="en-US" sz="4000" b="1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to Julia.</a:t>
            </a:r>
            <a:endParaRPr lang="en-US" sz="4000" dirty="0">
              <a:solidFill>
                <a:srgbClr val="FF0000"/>
              </a:solidFill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Example of Preposition + Pronoun</a:t>
            </a:r>
          </a:p>
          <a:p>
            <a:pPr marL="0" indent="0" fontAlgn="base">
              <a:buNone/>
            </a:pP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	I gave a book </a:t>
            </a:r>
            <a:r>
              <a:rPr lang="en-US" sz="4000" b="1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to him</a:t>
            </a:r>
            <a:endParaRPr lang="en-US" sz="4000" dirty="0">
              <a:solidFill>
                <a:srgbClr val="FF0000"/>
              </a:solidFill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Example of Preposition + Gerund</a:t>
            </a:r>
          </a:p>
          <a:p>
            <a:pPr marL="0" indent="0" fontAlgn="base">
              <a:buNone/>
            </a:pPr>
            <a:r>
              <a:rPr lang="en-US" sz="4000" dirty="0">
                <a:latin typeface="Centaur" panose="02030504050205020304" pitchFamily="18" charset="0"/>
                <a:cs typeface="Times New Roman" panose="02020603050405020304" pitchFamily="18" charset="0"/>
              </a:rPr>
              <a:t>	I devote my time </a:t>
            </a:r>
            <a:r>
              <a:rPr lang="en-US" sz="4000" b="1" dirty="0">
                <a:solidFill>
                  <a:srgbClr val="FF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to reading</a:t>
            </a:r>
            <a:r>
              <a:rPr lang="en-US" sz="4000" b="1" dirty="0">
                <a:latin typeface="Centaur" panose="020305040502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564A-0BCE-446B-82DD-5A4F52104554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FA74-00E5-469B-B5F2-5AB957A8262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486151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A preposition is always used with a noun or a pronoun. This is called the </a:t>
            </a:r>
            <a:r>
              <a:rPr lang="en-US" sz="3200" b="1" dirty="0">
                <a:latin typeface="Centaur" panose="02030504050205020304" pitchFamily="18" charset="0"/>
                <a:cs typeface="Times New Roman" panose="02020603050405020304" pitchFamily="18" charset="0"/>
              </a:rPr>
              <a:t>object of the preposition.</a:t>
            </a:r>
            <a:br>
              <a:rPr lang="en-US" sz="3200" b="1" dirty="0">
                <a:latin typeface="Centaur" panose="020305040502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For example, “You may go </a:t>
            </a:r>
            <a:r>
              <a:rPr lang="en-US" sz="3200" b="1" dirty="0">
                <a:latin typeface="Centaur" panose="02030504050205020304" pitchFamily="18" charset="0"/>
                <a:cs typeface="Times New Roman" panose="02020603050405020304" pitchFamily="18" charset="0"/>
              </a:rPr>
              <a:t>with</a:t>
            </a:r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 your brother.”</a:t>
            </a:r>
            <a:b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Here the preposition ‘with’ relates its object ‘brother’ to ‘may go</a:t>
            </a:r>
            <a:r>
              <a:rPr lang="en-US" sz="32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 fontAlgn="base">
              <a:buNone/>
            </a:pPr>
            <a:endParaRPr lang="en-US" sz="32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When you find a word that you think is a preposition, look for the object. Say the preposition and then say, ‘what?’. If there is a ‘what’ or ‘when’ you have a preposition. </a:t>
            </a:r>
          </a:p>
          <a:p>
            <a:pPr marL="0" indent="0" fontAlgn="base">
              <a:buNone/>
            </a:pPr>
            <a:r>
              <a:rPr lang="en-US" sz="32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example, “He jumped  in.” In what? there is </a:t>
            </a:r>
            <a:r>
              <a:rPr lang="en-US" sz="32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no answer</a:t>
            </a:r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	therefore</a:t>
            </a:r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, ‘in’ is not a </a:t>
            </a:r>
            <a:r>
              <a:rPr lang="en-US" sz="32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preposition in this situation.</a:t>
            </a:r>
            <a:endParaRPr lang="en-US" sz="32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Cont’d …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Now, look at the following sentence.</a:t>
            </a:r>
          </a:p>
          <a:p>
            <a:pPr marL="0" indent="0" fontAlgn="base">
              <a:buNone/>
            </a:pPr>
            <a:r>
              <a:rPr lang="en-US" sz="3200" dirty="0">
                <a:latin typeface="Centaur" panose="02030504050205020304" pitchFamily="18" charset="0"/>
                <a:cs typeface="Times New Roman" panose="02020603050405020304" pitchFamily="18" charset="0"/>
              </a:rPr>
              <a:t>	He jumped in the water.</a:t>
            </a:r>
          </a:p>
          <a:p>
            <a:pPr marL="457200" lvl="1" indent="0" fontAlgn="base">
              <a:buNone/>
            </a:pPr>
            <a:r>
              <a:rPr lang="en-US" sz="2800" dirty="0">
                <a:latin typeface="Centaur" panose="02030504050205020304" pitchFamily="18" charset="0"/>
                <a:cs typeface="Times New Roman" panose="02020603050405020304" pitchFamily="18" charset="0"/>
              </a:rPr>
              <a:t>	Now when we say, ‘in what?’ there is an answer, ‘water”, so ‘in’ 	here is a </a:t>
            </a:r>
            <a:r>
              <a:rPr lang="en-US" sz="28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	preposition</a:t>
            </a:r>
            <a:r>
              <a:rPr lang="en-US" sz="2800" dirty="0">
                <a:latin typeface="Centaur" panose="020305040502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17F-9390-468A-9E13-462D0B282FD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505"/>
            <a:ext cx="10515600" cy="9464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4000" b="1" dirty="0">
                <a:latin typeface="Centaur" panose="02030504050205020304" pitchFamily="18" charset="0"/>
                <a:cs typeface="Times New Roman" panose="02020603050405020304" pitchFamily="18" charset="0"/>
              </a:rPr>
              <a:t>of prepositions</a:t>
            </a:r>
            <a:br>
              <a:rPr lang="en-US" sz="4000" b="1" dirty="0">
                <a:latin typeface="Centaur" panose="020305040502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47536"/>
            <a:ext cx="10824411" cy="500881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3000" b="1" dirty="0">
                <a:latin typeface="Centaur" panose="02030504050205020304" pitchFamily="18" charset="0"/>
                <a:cs typeface="Times New Roman" panose="02020603050405020304" pitchFamily="18" charset="0"/>
              </a:rPr>
              <a:t>Simple preposition</a:t>
            </a:r>
          </a:p>
          <a:p>
            <a:pPr marL="0" indent="0" fontAlgn="base">
              <a:buNone/>
            </a:pPr>
            <a:r>
              <a:rPr lang="en-US" sz="3000" dirty="0">
                <a:latin typeface="Centaur" panose="02030504050205020304" pitchFamily="18" charset="0"/>
                <a:cs typeface="Times New Roman" panose="02020603050405020304" pitchFamily="18" charset="0"/>
              </a:rPr>
              <a:t>	When a preposition consists of one word it is called single or simple 	preposition</a:t>
            </a:r>
          </a:p>
          <a:p>
            <a:pPr marL="0" indent="0" fontAlgn="base">
              <a:buNone/>
            </a:pPr>
            <a:r>
              <a:rPr lang="en-US" sz="3000" dirty="0">
                <a:latin typeface="Centaur" panose="02030504050205020304" pitchFamily="18" charset="0"/>
                <a:cs typeface="Times New Roman" panose="02020603050405020304" pitchFamily="18" charset="0"/>
              </a:rPr>
              <a:t>	e.g. in at to for of </a:t>
            </a:r>
            <a:r>
              <a:rPr lang="en-US" sz="3000" dirty="0" err="1">
                <a:latin typeface="Centaur" panose="02030504050205020304" pitchFamily="18" charset="0"/>
                <a:cs typeface="Times New Roman" panose="02020603050405020304" pitchFamily="18" charset="0"/>
              </a:rPr>
              <a:t>etc</a:t>
            </a:r>
            <a:endParaRPr lang="en-US" sz="30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30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000" b="1" dirty="0">
                <a:latin typeface="Centaur" panose="02030504050205020304" pitchFamily="18" charset="0"/>
                <a:cs typeface="Times New Roman" panose="02020603050405020304" pitchFamily="18" charset="0"/>
              </a:rPr>
              <a:t>Double Preposition</a:t>
            </a:r>
          </a:p>
          <a:p>
            <a:pPr marL="0" indent="0" fontAlgn="base">
              <a:buNone/>
            </a:pPr>
            <a:r>
              <a:rPr lang="en-US" sz="3000" dirty="0">
                <a:latin typeface="Centaur" panose="02030504050205020304" pitchFamily="18" charset="0"/>
                <a:cs typeface="Times New Roman" panose="02020603050405020304" pitchFamily="18" charset="0"/>
              </a:rPr>
              <a:t>	When a preposition consists of more than one word it is called </a:t>
            </a:r>
            <a:r>
              <a:rPr lang="en-US" sz="30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Double 	preposition</a:t>
            </a:r>
            <a:endParaRPr lang="en-US" sz="30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3000" dirty="0">
                <a:latin typeface="Centaur" panose="02030504050205020304" pitchFamily="18" charset="0"/>
                <a:cs typeface="Times New Roman" panose="02020603050405020304" pitchFamily="18" charset="0"/>
              </a:rPr>
              <a:t>	e.g. into, </a:t>
            </a:r>
            <a:r>
              <a:rPr lang="en-US" sz="3000" dirty="0" err="1">
                <a:latin typeface="Centaur" panose="02030504050205020304" pitchFamily="18" charset="0"/>
                <a:cs typeface="Times New Roman" panose="02020603050405020304" pitchFamily="18" charset="0"/>
              </a:rPr>
              <a:t>upto</a:t>
            </a:r>
            <a:r>
              <a:rPr lang="en-US" sz="3000" dirty="0">
                <a:latin typeface="Centaur" panose="02030504050205020304" pitchFamily="18" charset="0"/>
                <a:cs typeface="Times New Roman" panose="02020603050405020304" pitchFamily="18" charset="0"/>
              </a:rPr>
              <a:t>, within, </a:t>
            </a:r>
            <a:r>
              <a:rPr lang="en-US" sz="30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etc.</a:t>
            </a:r>
            <a:endParaRPr lang="en-US" sz="30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3000" dirty="0">
                <a:latin typeface="Centaur" panose="020305040502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sz="3000" b="1" dirty="0">
                <a:latin typeface="Centaur" panose="02030504050205020304" pitchFamily="18" charset="0"/>
                <a:cs typeface="Times New Roman" panose="02020603050405020304" pitchFamily="18" charset="0"/>
              </a:rPr>
              <a:t>Compound Preposition</a:t>
            </a:r>
          </a:p>
          <a:p>
            <a:pPr marL="0" indent="0" fontAlgn="base">
              <a:buNone/>
            </a:pPr>
            <a:r>
              <a:rPr lang="en-US" sz="3000" dirty="0">
                <a:latin typeface="Centaur" panose="02030504050205020304" pitchFamily="18" charset="0"/>
                <a:cs typeface="Times New Roman" panose="02020603050405020304" pitchFamily="18" charset="0"/>
              </a:rPr>
              <a:t>	Consists of two or more words</a:t>
            </a:r>
          </a:p>
          <a:p>
            <a:pPr marL="0" indent="0" fontAlgn="base">
              <a:buNone/>
            </a:pPr>
            <a:r>
              <a:rPr lang="en-US" sz="3000" dirty="0">
                <a:latin typeface="Centaur" panose="02030504050205020304" pitchFamily="18" charset="0"/>
                <a:cs typeface="Times New Roman" panose="02020603050405020304" pitchFamily="18" charset="0"/>
              </a:rPr>
              <a:t>	e.g. in front of, from across, according to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0F26-2102-4AAE-8B41-43DD691D4A4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6"/>
            <a:ext cx="10776284" cy="677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aur" panose="02030504050205020304" pitchFamily="18" charset="0"/>
              </a:rPr>
              <a:t>Cont’d …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149"/>
            <a:ext cx="10696074" cy="4977201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Consists of words that end in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regarding, concerning, considering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Disguised prepositions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‘By’ can be changed into ‘be’, ‘on’ into ‘a’, and ‘of’ can be changed into ‘o’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5 o’clock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Groups of words used with the force of a single preposition are known as 	phrase prepositions</a:t>
            </a:r>
          </a:p>
          <a:p>
            <a:pPr marL="457200" lvl="1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according to, by means of, owing to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https://examplanning.com/types-of-prepositions-with-examples-list/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770-F0DE-445B-9DE4-74CCA2418F3B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4094" y="1842328"/>
            <a:ext cx="8229600" cy="417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GB" b="1" dirty="0" smtClean="0"/>
          </a:p>
          <a:p>
            <a:pPr>
              <a:buFont typeface="Arial" panose="020B0604020202020204" pitchFamily="34" charset="0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4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Words>775</Words>
  <Application>Microsoft Office PowerPoint</Application>
  <PresentationFormat>Widescreen</PresentationFormat>
  <Paragraphs>257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Centaur</vt:lpstr>
      <vt:lpstr>Comic Sans MS</vt:lpstr>
      <vt:lpstr>Times New Roman</vt:lpstr>
      <vt:lpstr>Webdings</vt:lpstr>
      <vt:lpstr>Wingdings</vt:lpstr>
      <vt:lpstr>Office Theme</vt:lpstr>
      <vt:lpstr> CM 1607  ENGLISH COMMUNICATION SKILLS</vt:lpstr>
      <vt:lpstr>Remember Prepositions?</vt:lpstr>
      <vt:lpstr>Types of prepositions</vt:lpstr>
      <vt:lpstr>Let’s look at some examples:</vt:lpstr>
      <vt:lpstr>A few more examples …</vt:lpstr>
      <vt:lpstr>PowerPoint Presentation</vt:lpstr>
      <vt:lpstr>Cont’d …</vt:lpstr>
      <vt:lpstr> Types of prepositions </vt:lpstr>
      <vt:lpstr>Cont’d …</vt:lpstr>
      <vt:lpstr>TRICKY PREPOSTIONS</vt:lpstr>
      <vt:lpstr>Continued …</vt:lpstr>
      <vt:lpstr>Shall we practice?</vt:lpstr>
      <vt:lpstr>Extras …</vt:lpstr>
      <vt:lpstr>Technical Writing</vt:lpstr>
      <vt:lpstr>TW cont’d …</vt:lpstr>
      <vt:lpstr>TW cont’d …</vt:lpstr>
      <vt:lpstr>TW cont’d …</vt:lpstr>
      <vt:lpstr>TW cont’d …</vt:lpstr>
      <vt:lpstr>TW cont’d …</vt:lpstr>
      <vt:lpstr>TW cont’d …</vt:lpstr>
      <vt:lpstr> Describing Graphs and charts </vt:lpstr>
      <vt:lpstr>Cont’d …</vt:lpstr>
      <vt:lpstr>Cont’d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Windows User</cp:lastModifiedBy>
  <cp:revision>221</cp:revision>
  <dcterms:created xsi:type="dcterms:W3CDTF">2020-07-03T16:25:08Z</dcterms:created>
  <dcterms:modified xsi:type="dcterms:W3CDTF">2020-11-04T08:20:41Z</dcterms:modified>
</cp:coreProperties>
</file>