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9"/>
  </p:notesMasterIdLst>
  <p:sldIdLst>
    <p:sldId id="257" r:id="rId2"/>
    <p:sldId id="272" r:id="rId3"/>
    <p:sldId id="288" r:id="rId4"/>
    <p:sldId id="289" r:id="rId5"/>
    <p:sldId id="273" r:id="rId6"/>
    <p:sldId id="290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99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0" d="100"/>
          <a:sy n="60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8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29442-56F2-468A-867E-906D87CBE34B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941B-1635-4ABE-951D-56D9593462E7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22D-800B-4E70-8A93-2E7D66821F7E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053-B266-419B-9F58-048E179AFB9D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C470-A2BC-4E59-80EF-FA9EF5B903FE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2B89-7478-44DE-966B-7CBE24E3AB0E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BB39-F952-469F-B7A6-1E1983489134}" type="datetime1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61BF-5DA1-4CCC-A9A9-18EF9C3F9071}" type="datetime1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F63A-4199-4074-AE9C-E9AFC0AB34F4}" type="datetime1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45E8A-309A-446B-8A60-3B99ACCD42EB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6926-2830-4109-BA96-44D57A97EC51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95298-4C26-46F8-A0B6-3D7847A743FD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0USJe44yS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347" y="737937"/>
            <a:ext cx="11309685" cy="18288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entaur" panose="02030504050205020304" pitchFamily="18" charset="0"/>
              </a:rPr>
              <a:t/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CM 1607 </a:t>
            </a:r>
            <a:br>
              <a:rPr lang="en-US" sz="5400" b="1" dirty="0" smtClean="0">
                <a:latin typeface="Centaur" panose="02030504050205020304" pitchFamily="18" charset="0"/>
              </a:rPr>
            </a:br>
            <a:r>
              <a:rPr lang="en-US" sz="5400" b="1" dirty="0" smtClean="0">
                <a:latin typeface="Centaur" panose="02030504050205020304" pitchFamily="18" charset="0"/>
              </a:rPr>
              <a:t>ENGLISH COMMUNICATION SKILLS</a:t>
            </a:r>
            <a:endParaRPr lang="el-G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29264"/>
            <a:ext cx="9144000" cy="2213810"/>
          </a:xfrm>
        </p:spPr>
        <p:txBody>
          <a:bodyPr>
            <a:noAutofit/>
          </a:bodyPr>
          <a:lstStyle/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Lecture 5</a:t>
            </a:r>
          </a:p>
          <a:p>
            <a:r>
              <a:rPr lang="en-GB" sz="3200" b="1" dirty="0" smtClean="0">
                <a:solidFill>
                  <a:schemeClr val="dk1"/>
                </a:solidFill>
                <a:latin typeface="Centaur" panose="02030504050205020304" pitchFamily="18" charset="0"/>
              </a:rPr>
              <a:t>Verbs &amp; Adverbs</a:t>
            </a:r>
          </a:p>
          <a:p>
            <a:r>
              <a:rPr lang="en-GB" sz="3200" b="1" dirty="0">
                <a:latin typeface="Centaur" panose="02030504050205020304" pitchFamily="18" charset="0"/>
              </a:rPr>
              <a:t>Paragraph and Essay writing (descriptive, narrative, persuasive, expository, </a:t>
            </a:r>
            <a:r>
              <a:rPr lang="en-GB" sz="3200" b="1" dirty="0" smtClean="0">
                <a:latin typeface="Centaur" panose="02030504050205020304" pitchFamily="18" charset="0"/>
              </a:rPr>
              <a:t>analytical)</a:t>
            </a:r>
            <a:endParaRPr lang="en-GB" sz="4000" b="1" dirty="0">
              <a:solidFill>
                <a:schemeClr val="dk1"/>
              </a:solidFill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Verbs and Adverbs - recall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5663"/>
            <a:ext cx="10872537" cy="4877301"/>
          </a:xfrm>
        </p:spPr>
        <p:txBody>
          <a:bodyPr>
            <a:normAutofit/>
          </a:bodyPr>
          <a:lstStyle/>
          <a:p>
            <a:pPr marL="635000" lvl="1" indent="-571500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Centaur" panose="02030504050205020304" pitchFamily="18" charset="0"/>
              </a:rPr>
              <a:t>A </a:t>
            </a:r>
            <a:r>
              <a:rPr lang="en-US" sz="3600" b="1" dirty="0">
                <a:latin typeface="Centaur" panose="02030504050205020304" pitchFamily="18" charset="0"/>
              </a:rPr>
              <a:t>verb</a:t>
            </a:r>
            <a:r>
              <a:rPr lang="en-US" sz="3600" dirty="0">
                <a:latin typeface="Centaur" panose="02030504050205020304" pitchFamily="18" charset="0"/>
              </a:rPr>
              <a:t> </a:t>
            </a:r>
            <a:r>
              <a:rPr lang="en-US" sz="3600" dirty="0" smtClean="0">
                <a:latin typeface="Centaur" panose="02030504050205020304" pitchFamily="18" charset="0"/>
              </a:rPr>
              <a:t>tells </a:t>
            </a:r>
            <a:r>
              <a:rPr lang="en-US" sz="3600" dirty="0">
                <a:latin typeface="Centaur" panose="02030504050205020304" pitchFamily="18" charset="0"/>
              </a:rPr>
              <a:t>about an action or a state. </a:t>
            </a:r>
            <a:endParaRPr lang="en-US" sz="3600" dirty="0" smtClean="0">
              <a:latin typeface="Centaur" panose="02030504050205020304" pitchFamily="18" charset="0"/>
            </a:endParaRPr>
          </a:p>
          <a:p>
            <a:pPr marL="635000" lvl="1" indent="-571500" algn="just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Centaur" panose="02030504050205020304" pitchFamily="18" charset="0"/>
              </a:rPr>
              <a:t>It </a:t>
            </a:r>
            <a:r>
              <a:rPr lang="en-US" sz="3600" dirty="0">
                <a:latin typeface="Centaur" panose="02030504050205020304" pitchFamily="18" charset="0"/>
              </a:rPr>
              <a:t>is the main part of a sentence: every sentence has a </a:t>
            </a:r>
            <a:r>
              <a:rPr lang="en-US" sz="3600" b="1" dirty="0">
                <a:latin typeface="Centaur" panose="02030504050205020304" pitchFamily="18" charset="0"/>
              </a:rPr>
              <a:t>verb</a:t>
            </a:r>
            <a:r>
              <a:rPr lang="en-US" sz="3600" dirty="0" smtClean="0">
                <a:latin typeface="Centaur" panose="02030504050205020304" pitchFamily="18" charset="0"/>
              </a:rPr>
              <a:t>.</a:t>
            </a:r>
          </a:p>
          <a:p>
            <a:pPr marL="635000" lvl="1" indent="-571500" algn="just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Centaur" panose="02030504050205020304" pitchFamily="18" charset="0"/>
              </a:rPr>
              <a:t>In</a:t>
            </a:r>
            <a:r>
              <a:rPr lang="en-US" sz="3600" dirty="0">
                <a:latin typeface="Centaur" panose="02030504050205020304" pitchFamily="18" charset="0"/>
              </a:rPr>
              <a:t> </a:t>
            </a:r>
            <a:r>
              <a:rPr lang="en-US" sz="3600" b="1" dirty="0">
                <a:latin typeface="Centaur" panose="02030504050205020304" pitchFamily="18" charset="0"/>
              </a:rPr>
              <a:t>English</a:t>
            </a:r>
            <a:r>
              <a:rPr lang="en-US" sz="3600" dirty="0">
                <a:latin typeface="Centaur" panose="02030504050205020304" pitchFamily="18" charset="0"/>
              </a:rPr>
              <a:t>, </a:t>
            </a:r>
            <a:r>
              <a:rPr lang="en-US" sz="3600" b="1" dirty="0">
                <a:latin typeface="Centaur" panose="02030504050205020304" pitchFamily="18" charset="0"/>
              </a:rPr>
              <a:t>verbs</a:t>
            </a:r>
            <a:r>
              <a:rPr lang="en-US" sz="3600" dirty="0">
                <a:latin typeface="Centaur" panose="02030504050205020304" pitchFamily="18" charset="0"/>
              </a:rPr>
              <a:t> are the only kind of word that changes to show past or present tense. </a:t>
            </a:r>
          </a:p>
          <a:p>
            <a:pPr marL="635000" lvl="1" indent="-571500" algn="just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Centaur" panose="02030504050205020304" pitchFamily="18" charset="0"/>
              </a:rPr>
              <a:t>There </a:t>
            </a:r>
            <a:r>
              <a:rPr lang="en-US" sz="3600" dirty="0">
                <a:latin typeface="Centaur" panose="02030504050205020304" pitchFamily="18" charset="0"/>
              </a:rPr>
              <a:t>are sixteen </a:t>
            </a:r>
            <a:r>
              <a:rPr lang="en-US" sz="3600" b="1" dirty="0">
                <a:latin typeface="Centaur" panose="02030504050205020304" pitchFamily="18" charset="0"/>
              </a:rPr>
              <a:t>verbs</a:t>
            </a:r>
            <a:r>
              <a:rPr lang="en-US" sz="3600" dirty="0">
                <a:latin typeface="Centaur" panose="02030504050205020304" pitchFamily="18" charset="0"/>
              </a:rPr>
              <a:t> used in Basic </a:t>
            </a:r>
            <a:r>
              <a:rPr lang="en-US" sz="3600" b="1" dirty="0">
                <a:latin typeface="Centaur" panose="02030504050205020304" pitchFamily="18" charset="0"/>
              </a:rPr>
              <a:t>English</a:t>
            </a:r>
            <a:r>
              <a:rPr lang="en-US" sz="3600" dirty="0" smtClean="0">
                <a:latin typeface="Centaur" panose="02030504050205020304" pitchFamily="18" charset="0"/>
              </a:rPr>
              <a:t>.</a:t>
            </a:r>
          </a:p>
          <a:p>
            <a:pPr marL="63500" lvl="1" indent="0" algn="just">
              <a:buNone/>
            </a:pPr>
            <a:r>
              <a:rPr lang="en-US" altLang="en-US" sz="3600" dirty="0" smtClean="0">
                <a:latin typeface="Centaur" panose="02030504050205020304" pitchFamily="18" charset="0"/>
              </a:rPr>
              <a:t>	E.g. Come, comes, came	</a:t>
            </a:r>
          </a:p>
          <a:p>
            <a:pPr marL="63500" lvl="1" indent="0" algn="just">
              <a:buNone/>
            </a:pPr>
            <a:r>
              <a:rPr lang="en-US" altLang="en-US" sz="3600" dirty="0">
                <a:latin typeface="Centaur" panose="02030504050205020304" pitchFamily="18" charset="0"/>
              </a:rPr>
              <a:t>	</a:t>
            </a:r>
            <a:r>
              <a:rPr lang="en-US" altLang="en-US" sz="3600" dirty="0" smtClean="0">
                <a:latin typeface="Centaur" panose="02030504050205020304" pitchFamily="18" charset="0"/>
              </a:rPr>
              <a:t>	want, wants, wanted</a:t>
            </a:r>
          </a:p>
          <a:p>
            <a:pPr marL="63500" lvl="1" indent="0" algn="just">
              <a:buNone/>
            </a:pPr>
            <a:r>
              <a:rPr lang="en-US" altLang="en-US" sz="3600" dirty="0">
                <a:latin typeface="Centaur" panose="02030504050205020304" pitchFamily="18" charset="0"/>
              </a:rPr>
              <a:t>	</a:t>
            </a:r>
            <a:r>
              <a:rPr lang="en-US" altLang="en-US" sz="3600" dirty="0" smtClean="0">
                <a:latin typeface="Centaur" panose="02030504050205020304" pitchFamily="18" charset="0"/>
              </a:rPr>
              <a:t>	say, says, said</a:t>
            </a:r>
          </a:p>
          <a:p>
            <a:pPr marL="63500" lvl="1" indent="0" algn="just">
              <a:buNone/>
            </a:pPr>
            <a:endParaRPr lang="en-US" altLang="en-US" sz="3600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B6B5-B3A3-4AC2-980C-876F4325CF95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91953">
            <a:off x="8926555" y="4017760"/>
            <a:ext cx="2111287" cy="14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82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9178"/>
            <a:ext cx="10515600" cy="89835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Adverbs - video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BB34-BF3B-4A93-9877-B0393950D0D2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entaur" panose="02030504050205020304" pitchFamily="18" charset="0"/>
              </a:rPr>
              <a:t>Let’s watch this video on Adverbs</a:t>
            </a:r>
          </a:p>
          <a:p>
            <a:pPr marL="0" indent="0">
              <a:buNone/>
            </a:pPr>
            <a:r>
              <a:rPr lang="en-US" sz="3600" dirty="0" smtClean="0">
                <a:latin typeface="Centaur" panose="02030504050205020304" pitchFamily="18" charset="0"/>
                <a:hlinkClick r:id="rId3"/>
              </a:rPr>
              <a:t>https</a:t>
            </a:r>
            <a:r>
              <a:rPr lang="en-US" sz="3600" dirty="0">
                <a:latin typeface="Centaur" panose="02030504050205020304" pitchFamily="18" charset="0"/>
                <a:hlinkClick r:id="rId3"/>
              </a:rPr>
              <a:t>://</a:t>
            </a:r>
            <a:r>
              <a:rPr lang="en-US" sz="3600" dirty="0" smtClean="0">
                <a:latin typeface="Centaur" panose="02030504050205020304" pitchFamily="18" charset="0"/>
                <a:hlinkClick r:id="rId3"/>
              </a:rPr>
              <a:t>www.youtube.com/watch?v=L0USJe44yS4</a:t>
            </a:r>
            <a:endParaRPr lang="en-US" sz="3600" dirty="0" smtClean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37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Verbs &amp; adverbs (Cont’d …)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4" y="1331496"/>
            <a:ext cx="11293642" cy="484546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en-US" sz="3600" dirty="0" smtClean="0">
                <a:latin typeface="Centaur" panose="02030504050205020304" pitchFamily="18" charset="0"/>
              </a:rPr>
              <a:t>Practice activities on verbs and activities will be done in Tutorial 5.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564A-0BCE-446B-82DD-5A4F52104554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84" y="2297866"/>
            <a:ext cx="4431632" cy="32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20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Paragraph and Essay writing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FA74-00E5-469B-B5F2-5AB957A8262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entaur" panose="02030504050205020304" pitchFamily="18" charset="0"/>
              </a:rPr>
              <a:t>Let’s take a look at </a:t>
            </a:r>
            <a:r>
              <a:rPr lang="en-US" sz="36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Lecture 5</a:t>
            </a:r>
            <a:r>
              <a:rPr lang="en-US" sz="3600" dirty="0" smtClean="0">
                <a:latin typeface="Centaur" panose="02030504050205020304" pitchFamily="18" charset="0"/>
              </a:rPr>
              <a:t> </a:t>
            </a:r>
            <a:r>
              <a:rPr lang="en-US" sz="3600" b="1" dirty="0" smtClean="0">
                <a:solidFill>
                  <a:srgbClr val="9900CC"/>
                </a:solidFill>
                <a:latin typeface="Centaur" panose="02030504050205020304" pitchFamily="18" charset="0"/>
              </a:rPr>
              <a:t>Handout 1,</a:t>
            </a:r>
            <a:r>
              <a:rPr lang="en-US" sz="3600" dirty="0" smtClean="0">
                <a:latin typeface="Centaur" panose="02030504050205020304" pitchFamily="18" charset="0"/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  <a:latin typeface="Centaur" panose="02030504050205020304" pitchFamily="18" charset="0"/>
              </a:rPr>
              <a:t>Activity 1.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CC0099"/>
                </a:solidFill>
                <a:latin typeface="Centaur" panose="02030504050205020304" pitchFamily="18" charset="0"/>
              </a:rPr>
              <a:t>Time to move on to Essay writing.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Very quickly tell the class what are the types of Essays you have written </a:t>
            </a:r>
            <a:endParaRPr lang="en-US" altLang="en-US" sz="2800" dirty="0" smtClean="0">
              <a:latin typeface="Centaur" panose="02030504050205020304" pitchFamily="18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en-US" sz="2800" dirty="0" smtClean="0">
                <a:latin typeface="Centaur" panose="02030504050205020304" pitchFamily="18" charset="0"/>
              </a:rPr>
              <a:t>or </a:t>
            </a:r>
            <a:r>
              <a:rPr lang="en-US" altLang="en-US" sz="2800" dirty="0">
                <a:latin typeface="Centaur" panose="02030504050205020304" pitchFamily="18" charset="0"/>
              </a:rPr>
              <a:t>heard about. 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en-US" sz="2800" dirty="0">
                <a:latin typeface="Centaur" panose="02030504050205020304" pitchFamily="18" charset="0"/>
              </a:rPr>
              <a:t>Let’s check some answers</a:t>
            </a:r>
            <a:r>
              <a:rPr lang="en-US" altLang="en-US" dirty="0"/>
              <a:t>.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altLang="en-US" dirty="0"/>
          </a:p>
          <a:p>
            <a:pPr marL="0" indent="0">
              <a:buNone/>
            </a:pPr>
            <a:endParaRPr lang="en-US" sz="3600" b="1" dirty="0" smtClean="0">
              <a:solidFill>
                <a:srgbClr val="CC0099"/>
              </a:solidFill>
              <a:latin typeface="Centaur" panose="02030504050205020304" pitchFamily="18" charset="0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Centaur" panose="020305040502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2" b="6246"/>
          <a:stretch/>
        </p:blipFill>
        <p:spPr>
          <a:xfrm>
            <a:off x="7202905" y="3456897"/>
            <a:ext cx="2229853" cy="24511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837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entaur" panose="02030504050205020304" pitchFamily="18" charset="0"/>
              </a:rPr>
              <a:t>Essay Writing</a:t>
            </a:r>
            <a:endParaRPr lang="en-US" sz="3600" b="1" dirty="0">
              <a:latin typeface="Centaur" panose="020305040502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706" y="1379622"/>
            <a:ext cx="6225186" cy="49767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17F-9390-468A-9E13-462D0B282FDF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454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Centaur" panose="02030504050205020304" pitchFamily="18" charset="0"/>
              </a:rPr>
              <a:t>T</a:t>
            </a:r>
            <a:r>
              <a:rPr lang="en-US" altLang="en-US" sz="4000" dirty="0" smtClean="0">
                <a:latin typeface="Centaur" panose="02030504050205020304" pitchFamily="18" charset="0"/>
              </a:rPr>
              <a:t>ake </a:t>
            </a:r>
            <a:r>
              <a:rPr lang="en-US" altLang="en-US" sz="4000" dirty="0">
                <a:latin typeface="Centaur" panose="02030504050205020304" pitchFamily="18" charset="0"/>
              </a:rPr>
              <a:t>a look at some MBA essay topics: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US" sz="3600" b="1" dirty="0">
              <a:latin typeface="Centaur" panose="020305040502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63580"/>
            <a:ext cx="6862718" cy="43634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0F26-2102-4AAE-8B41-43DD691D4A4D}" type="datetime1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CM1607 English Communication Skills                                   Antoinette Vanlangenberg Hettiaratchy / IIT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4876800"/>
            <a:ext cx="2971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aur" panose="02030504050205020304" pitchFamily="18" charset="0"/>
              </a:rPr>
              <a:t>Now, let’s </a:t>
            </a:r>
            <a:r>
              <a:rPr lang="en-US" sz="2800" b="1" dirty="0">
                <a:latin typeface="Centaur" panose="02030504050205020304" pitchFamily="18" charset="0"/>
              </a:rPr>
              <a:t>look at handout 2 for more details about MBA essays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1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202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Centaur</vt:lpstr>
      <vt:lpstr>Wingdings</vt:lpstr>
      <vt:lpstr>Office Theme</vt:lpstr>
      <vt:lpstr> CM 1607  ENGLISH COMMUNICATION SKILLS</vt:lpstr>
      <vt:lpstr>Verbs and Adverbs - recall</vt:lpstr>
      <vt:lpstr>Adverbs - video</vt:lpstr>
      <vt:lpstr>Verbs &amp; adverbs (Cont’d …)</vt:lpstr>
      <vt:lpstr>Paragraph and Essay writing</vt:lpstr>
      <vt:lpstr>Essay Writing</vt:lpstr>
      <vt:lpstr>Take a look at some MBA essay topics: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201</cp:revision>
  <dcterms:created xsi:type="dcterms:W3CDTF">2020-07-03T16:25:08Z</dcterms:created>
  <dcterms:modified xsi:type="dcterms:W3CDTF">2020-11-20T17:21:49Z</dcterms:modified>
</cp:coreProperties>
</file>