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"/>
  </p:notesMasterIdLst>
  <p:sldIdLst>
    <p:sldId id="257" r:id="rId2"/>
    <p:sldId id="272" r:id="rId3"/>
    <p:sldId id="288" r:id="rId4"/>
    <p:sldId id="289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74" autoAdjust="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442-56F2-468A-867E-906D87CBE34B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941B-1635-4ABE-951D-56D9593462E7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22D-800B-4E70-8A93-2E7D66821F7E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C470-A2BC-4E59-80EF-FA9EF5B903FE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2B89-7478-44DE-966B-7CBE24E3AB0E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B39-F952-469F-B7A6-1E1983489134}" type="datetime1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61BF-5DA1-4CCC-A9A9-18EF9C3F9071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F63A-4199-4074-AE9C-E9AFC0AB34F4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5E8A-309A-446B-8A60-3B99ACCD42EB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6926-2830-4109-BA96-44D57A97EC51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5298-4C26-46F8-A0B6-3D7847A743FD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-englishtoday.com/lessons/lesson_contents/exercises/frequency-adverbs_quiz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graphpunch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347" y="737937"/>
            <a:ext cx="11309685" cy="18288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Centaur" panose="02030504050205020304" pitchFamily="18" charset="0"/>
              </a:rPr>
              <a:t/>
            </a:r>
            <a:br>
              <a:rPr lang="en-US" sz="5400" b="1" dirty="0" smtClean="0">
                <a:latin typeface="Centaur" panose="02030504050205020304" pitchFamily="18" charset="0"/>
              </a:rPr>
            </a:br>
            <a:r>
              <a:rPr lang="en-US" sz="5400" b="1" dirty="0" smtClean="0">
                <a:latin typeface="Centaur" panose="02030504050205020304" pitchFamily="18" charset="0"/>
              </a:rPr>
              <a:t>CM 1607 </a:t>
            </a:r>
            <a:br>
              <a:rPr lang="en-US" sz="5400" b="1" dirty="0" smtClean="0">
                <a:latin typeface="Centaur" panose="02030504050205020304" pitchFamily="18" charset="0"/>
              </a:rPr>
            </a:br>
            <a:r>
              <a:rPr lang="en-US" sz="5400" b="1" dirty="0" smtClean="0">
                <a:latin typeface="Centaur" panose="02030504050205020304" pitchFamily="18" charset="0"/>
              </a:rPr>
              <a:t>ENGLISH COMMUNICATION SKILLS</a:t>
            </a:r>
            <a:endParaRPr lang="el-G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49054"/>
            <a:ext cx="9144000" cy="1808746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Tutorial 5</a:t>
            </a:r>
          </a:p>
          <a:p>
            <a:r>
              <a:rPr lang="en-GB" sz="3200" b="1" dirty="0">
                <a:solidFill>
                  <a:schemeClr val="dk1"/>
                </a:solidFill>
                <a:latin typeface="Centaur" panose="02030504050205020304" pitchFamily="18" charset="0"/>
              </a:rPr>
              <a:t>Verbs &amp; </a:t>
            </a:r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Adverbs practice</a:t>
            </a:r>
            <a:endParaRPr lang="en-GB" sz="3200" b="1" dirty="0">
              <a:solidFill>
                <a:schemeClr val="dk1"/>
              </a:solidFill>
              <a:latin typeface="Centaur" panose="02030504050205020304" pitchFamily="18" charset="0"/>
            </a:endParaRPr>
          </a:p>
          <a:p>
            <a:r>
              <a:rPr lang="en-GB" sz="3200" b="1" dirty="0">
                <a:latin typeface="Centaur" panose="02030504050205020304" pitchFamily="18" charset="0"/>
              </a:rPr>
              <a:t>Paragraph and Essay </a:t>
            </a:r>
            <a:r>
              <a:rPr lang="en-GB" sz="3200" b="1" dirty="0" smtClean="0">
                <a:latin typeface="Centaur" panose="02030504050205020304" pitchFamily="18" charset="0"/>
              </a:rPr>
              <a:t>writing practice</a:t>
            </a:r>
            <a:endParaRPr lang="en-GB" sz="3200" b="1" dirty="0">
              <a:solidFill>
                <a:schemeClr val="dk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45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Verbs and Adverbs practice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B6B5-B3A3-4AC2-980C-876F4325CF9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08" y="1542967"/>
            <a:ext cx="8422583" cy="44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1" y="577516"/>
            <a:ext cx="11694695" cy="5599447"/>
          </a:xfrm>
        </p:spPr>
        <p:txBody>
          <a:bodyPr>
            <a:normAutofit/>
          </a:bodyPr>
          <a:lstStyle/>
          <a:p>
            <a:pPr marL="63500" lvl="1" indent="-63500">
              <a:buNone/>
            </a:pPr>
            <a:r>
              <a:rPr lang="en-US" altLang="en-US" sz="3600" dirty="0" smtClean="0">
                <a:latin typeface="Centaur" panose="02030504050205020304" pitchFamily="18" charset="0"/>
              </a:rPr>
              <a:t>1. Copy the link below and do the online activity:</a:t>
            </a:r>
            <a:endParaRPr lang="en-US" altLang="en-US" sz="3600" dirty="0"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sz="3600" dirty="0" smtClean="0">
              <a:latin typeface="Centaur" panose="02030504050205020304" pitchFamily="18" charset="0"/>
            </a:endParaRPr>
          </a:p>
          <a:p>
            <a:pPr marL="112713" lvl="1" indent="-49213">
              <a:buNone/>
            </a:pPr>
            <a:r>
              <a:rPr lang="en-US" altLang="en-US" sz="3600" dirty="0" smtClean="0">
                <a:latin typeface="Centaur" panose="02030504050205020304" pitchFamily="18" charset="0"/>
                <a:hlinkClick r:id="rId3"/>
              </a:rPr>
              <a:t>https</a:t>
            </a:r>
            <a:r>
              <a:rPr lang="en-US" altLang="en-US" sz="3600" dirty="0">
                <a:latin typeface="Centaur" panose="02030504050205020304" pitchFamily="18" charset="0"/>
                <a:hlinkClick r:id="rId3"/>
              </a:rPr>
              <a:t>://</a:t>
            </a:r>
            <a:r>
              <a:rPr lang="en-US" altLang="en-US" sz="3600" dirty="0" smtClean="0">
                <a:latin typeface="Centaur" panose="02030504050205020304" pitchFamily="18" charset="0"/>
                <a:hlinkClick r:id="rId3"/>
              </a:rPr>
              <a:t>www.learn-englishtoday.com/lessons/lesson_contents/exercises/frequency-adverbs_quiz1.html</a:t>
            </a:r>
            <a:endParaRPr lang="en-US" altLang="en-US" sz="3600" dirty="0" smtClean="0">
              <a:latin typeface="Centaur" panose="02030504050205020304" pitchFamily="18" charset="0"/>
            </a:endParaRPr>
          </a:p>
          <a:p>
            <a:pPr marL="112713" lvl="1" indent="-49213">
              <a:buNone/>
            </a:pPr>
            <a:endParaRPr lang="en-US" altLang="en-US" sz="3600" dirty="0" smtClean="0">
              <a:latin typeface="Centaur" panose="02030504050205020304" pitchFamily="18" charset="0"/>
            </a:endParaRPr>
          </a:p>
          <a:p>
            <a:pPr marL="112713" lvl="1" indent="-49213">
              <a:buNone/>
            </a:pPr>
            <a:r>
              <a:rPr lang="en-US" altLang="en-US" sz="3600" dirty="0" smtClean="0">
                <a:latin typeface="Centaur" panose="02030504050205020304" pitchFamily="18" charset="0"/>
              </a:rPr>
              <a:t>2. Next, do the activity in handout 1.</a:t>
            </a:r>
          </a:p>
          <a:p>
            <a:pPr marL="112713" lvl="1" indent="-49213">
              <a:buNone/>
            </a:pPr>
            <a:endParaRPr lang="en-US" altLang="en-US" sz="3600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BB34-BF3B-4A93-9877-B0393950D0D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144380"/>
            <a:ext cx="11277600" cy="1122946"/>
          </a:xfrm>
        </p:spPr>
        <p:txBody>
          <a:bodyPr>
            <a:noAutofit/>
          </a:bodyPr>
          <a:lstStyle/>
          <a:p>
            <a:pPr marL="112713" lvl="1" indent="0" algn="l">
              <a:buNone/>
            </a:pPr>
            <a:r>
              <a:rPr lang="en-US" sz="3600" b="1" dirty="0" smtClean="0">
                <a:latin typeface="Centaur" panose="02030504050205020304" pitchFamily="18" charset="0"/>
              </a:rPr>
              <a:t>Paragraph writing: </a:t>
            </a:r>
            <a:r>
              <a:rPr lang="en-US" altLang="en-US" sz="3200" dirty="0" smtClean="0">
                <a:latin typeface="Centaur" panose="02030504050205020304" pitchFamily="18" charset="0"/>
              </a:rPr>
              <a:t>Write a topic sentence for the following paragraph:</a:t>
            </a:r>
            <a:br>
              <a:rPr lang="en-US" altLang="en-US" sz="3200" dirty="0" smtClean="0">
                <a:latin typeface="Centaur" panose="02030504050205020304" pitchFamily="18" charset="0"/>
              </a:rPr>
            </a:br>
            <a:endParaRPr lang="en-US" sz="1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1267326"/>
            <a:ext cx="11582400" cy="4909637"/>
          </a:xfrm>
        </p:spPr>
        <p:txBody>
          <a:bodyPr>
            <a:noAutofit/>
          </a:bodyPr>
          <a:lstStyle/>
          <a:p>
            <a:pPr marL="112713" lvl="1" indent="0" algn="just">
              <a:buNone/>
            </a:pPr>
            <a:r>
              <a:rPr lang="en-US" sz="3200" dirty="0" smtClean="0">
                <a:latin typeface="Centaur" panose="02030504050205020304" pitchFamily="18" charset="0"/>
              </a:rPr>
              <a:t>During </a:t>
            </a:r>
            <a:r>
              <a:rPr lang="en-US" sz="3200" dirty="0">
                <a:latin typeface="Centaur" panose="02030504050205020304" pitchFamily="18" charset="0"/>
              </a:rPr>
              <a:t>the 1990s, I really enjoyed watching </a:t>
            </a:r>
            <a:r>
              <a:rPr lang="en-US" sz="3200" b="1" i="1" dirty="0">
                <a:solidFill>
                  <a:srgbClr val="FF0000"/>
                </a:solidFill>
                <a:latin typeface="Centaur" panose="02030504050205020304" pitchFamily="18" charset="0"/>
              </a:rPr>
              <a:t>Friends</a:t>
            </a:r>
            <a:r>
              <a:rPr lang="en-US" sz="3200" dirty="0">
                <a:latin typeface="Centaur" panose="02030504050205020304" pitchFamily="18" charset="0"/>
              </a:rPr>
              <a:t> on television every Thursday night. I really wanted Rachel’s haircut—I think every girl wanted Rachel’s haircut back then! Rachel’s haircut went really well with the Guess Jeans that were so popular in the 1990s. I remember all the advertisements for Guess and Calvin Klein Jeans that were in each month’s </a:t>
            </a:r>
            <a:r>
              <a:rPr lang="en-US" sz="3200" i="1" dirty="0">
                <a:latin typeface="Centaur" panose="02030504050205020304" pitchFamily="18" charset="0"/>
              </a:rPr>
              <a:t>Sassy</a:t>
            </a:r>
            <a:r>
              <a:rPr lang="en-US" sz="3200" dirty="0">
                <a:latin typeface="Centaur" panose="02030504050205020304" pitchFamily="18" charset="0"/>
              </a:rPr>
              <a:t> magazine. I don’t think </a:t>
            </a:r>
            <a:r>
              <a:rPr lang="en-US" sz="3200" i="1" dirty="0">
                <a:latin typeface="Centaur" panose="02030504050205020304" pitchFamily="18" charset="0"/>
              </a:rPr>
              <a:t>Sassy</a:t>
            </a:r>
            <a:r>
              <a:rPr lang="en-US" sz="3200" dirty="0">
                <a:latin typeface="Centaur" panose="02030504050205020304" pitchFamily="18" charset="0"/>
              </a:rPr>
              <a:t> magazine exists anymore, but it was one of the most popular magazines for young women in the </a:t>
            </a:r>
            <a:r>
              <a:rPr lang="en-US" sz="3200" dirty="0" smtClean="0">
                <a:latin typeface="Centaur" panose="02030504050205020304" pitchFamily="18" charset="0"/>
              </a:rPr>
              <a:t>1990s.</a:t>
            </a:r>
          </a:p>
          <a:p>
            <a:pPr marL="112713" lvl="1" indent="0" algn="just">
              <a:buNone/>
            </a:pPr>
            <a:endParaRPr lang="en-US" sz="3200" b="1" dirty="0" smtClean="0">
              <a:latin typeface="Centaur" panose="02030504050205020304" pitchFamily="18" charset="0"/>
            </a:endParaRPr>
          </a:p>
          <a:p>
            <a:pPr marL="112713" lvl="1" indent="0" algn="just">
              <a:buNone/>
            </a:pPr>
            <a:r>
              <a:rPr lang="en-US" sz="3200" b="1" dirty="0" smtClean="0">
                <a:latin typeface="Centaur" panose="02030504050205020304" pitchFamily="18" charset="0"/>
              </a:rPr>
              <a:t>Thinking </a:t>
            </a:r>
            <a:r>
              <a:rPr lang="en-US" sz="3200" b="1" dirty="0">
                <a:latin typeface="Centaur" panose="02030504050205020304" pitchFamily="18" charset="0"/>
              </a:rPr>
              <a:t>about the 1990s brings back a lot of memories for me about fashion and popular culture.</a:t>
            </a:r>
            <a:endParaRPr lang="en-US" altLang="en-US" sz="3200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564A-0BCE-446B-82DD-5A4F5210455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365126"/>
            <a:ext cx="11357810" cy="950328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latin typeface="Centaur" panose="02030504050205020304" pitchFamily="18" charset="0"/>
              </a:rPr>
              <a:t>Let’s quickly write a guided paragraph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FA74-00E5-469B-B5F2-5AB957A8262F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315454"/>
            <a:ext cx="11357810" cy="486150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entaur" panose="02030504050205020304" pitchFamily="18" charset="0"/>
              </a:rPr>
              <a:t>Go to </a:t>
            </a:r>
            <a:r>
              <a:rPr lang="en-US" dirty="0" smtClean="0">
                <a:latin typeface="Centaur" panose="02030504050205020304" pitchFamily="18" charset="0"/>
                <a:hlinkClick r:id="rId3"/>
              </a:rPr>
              <a:t>www.paragraphpunch.com</a:t>
            </a:r>
            <a:r>
              <a:rPr lang="en-US" dirty="0" smtClean="0">
                <a:latin typeface="Centaur" panose="02030504050205020304" pitchFamily="18" charset="0"/>
              </a:rPr>
              <a:t> and follow the instructions and write a paragraph. Follow every step carefully. If you follow the steps carefully you will have a well-written paragraph.</a:t>
            </a:r>
            <a:endParaRPr lang="en-US" dirty="0">
              <a:latin typeface="Centaur" panose="020305040502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 </a:t>
            </a:r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 </a:t>
            </a:r>
            <a:r>
              <a:rPr lang="en-US" sz="4000" dirty="0" smtClean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 </a:t>
            </a:r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 </a:t>
            </a:r>
            <a:r>
              <a:rPr lang="en-US" sz="4000" dirty="0" smtClean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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600" dirty="0" smtClean="0">
                <a:latin typeface="Centaur" panose="02030504050205020304" pitchFamily="18" charset="0"/>
                <a:sym typeface="Wingdings" panose="05000000000000000000" pitchFamily="2" charset="2"/>
              </a:rPr>
              <a:t>Many good paragraphs make an essay.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Centaur" panose="020305040502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 smtClean="0">
              <a:latin typeface="Centaur" panose="020305040502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Centaur" panose="020305040502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entaur" panose="020305040502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8" b="13904"/>
          <a:stretch/>
        </p:blipFill>
        <p:spPr>
          <a:xfrm>
            <a:off x="8445627" y="4456287"/>
            <a:ext cx="3073145" cy="17206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83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5642"/>
            <a:ext cx="10515600" cy="6737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Essay Writing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latin typeface="Centaur" panose="02030504050205020304" pitchFamily="18" charset="0"/>
              </a:rPr>
              <a:t>Let’s do the activity on handout 2. </a:t>
            </a:r>
            <a:endParaRPr lang="en-US" altLang="en-US" sz="3600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0F26-2102-4AAE-8B41-43DD691D4A4D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5" r="8455" b="6967"/>
          <a:stretch/>
        </p:blipFill>
        <p:spPr>
          <a:xfrm>
            <a:off x="2855495" y="2326105"/>
            <a:ext cx="6320589" cy="3400927"/>
          </a:xfrm>
          <a:prstGeom prst="round2DiagRect">
            <a:avLst>
              <a:gd name="adj1" fmla="val 16667"/>
              <a:gd name="adj2" fmla="val 6897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2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180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Centaur</vt:lpstr>
      <vt:lpstr>Wingdings</vt:lpstr>
      <vt:lpstr>Office Theme</vt:lpstr>
      <vt:lpstr> CM 1607  ENGLISH COMMUNICATION SKILLS</vt:lpstr>
      <vt:lpstr>Verbs and Adverbs practice</vt:lpstr>
      <vt:lpstr>PowerPoint Presentation</vt:lpstr>
      <vt:lpstr>Paragraph writing: Write a topic sentence for the following paragraph: </vt:lpstr>
      <vt:lpstr>Let’s quickly write a guided paragraph</vt:lpstr>
      <vt:lpstr>Essay Writing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201</cp:revision>
  <dcterms:created xsi:type="dcterms:W3CDTF">2020-07-03T16:25:08Z</dcterms:created>
  <dcterms:modified xsi:type="dcterms:W3CDTF">2021-03-07T18:24:15Z</dcterms:modified>
</cp:coreProperties>
</file>