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2"/>
  </p:notesMasterIdLst>
  <p:sldIdLst>
    <p:sldId id="257" r:id="rId2"/>
    <p:sldId id="272" r:id="rId3"/>
    <p:sldId id="288" r:id="rId4"/>
    <p:sldId id="289" r:id="rId5"/>
    <p:sldId id="273" r:id="rId6"/>
    <p:sldId id="275" r:id="rId7"/>
    <p:sldId id="274" r:id="rId8"/>
    <p:sldId id="276" r:id="rId9"/>
    <p:sldId id="278" r:id="rId10"/>
    <p:sldId id="29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80008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074" autoAdjust="0"/>
  </p:normalViewPr>
  <p:slideViewPr>
    <p:cSldViewPr snapToGrid="0">
      <p:cViewPr varScale="1">
        <p:scale>
          <a:sx n="60" d="100"/>
          <a:sy n="60" d="100"/>
        </p:scale>
        <p:origin x="10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B2704-8B69-4B4C-852B-22F4B9F33D4C}" type="datetimeFigureOut">
              <a:rPr lang="en-US" smtClean="0"/>
              <a:t>11/20/2020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5BF7C-5EC0-4952-9390-825068120CD6}" type="slidenum">
              <a:rPr lang="en-US" smtClean="0"/>
              <a:t>‹#›</a:t>
            </a:fld>
            <a:endParaRPr lang="en-US"/>
          </a:p>
        </p:txBody>
      </p:sp>
    </p:spTree>
    <p:extLst>
      <p:ext uri="{BB962C8B-B14F-4D97-AF65-F5344CB8AC3E}">
        <p14:creationId xmlns:p14="http://schemas.microsoft.com/office/powerpoint/2010/main" val="4294532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5BF7C-5EC0-4952-9390-825068120CD6}" type="slidenum">
              <a:rPr lang="en-US" smtClean="0"/>
              <a:t>1</a:t>
            </a:fld>
            <a:endParaRPr lang="en-US"/>
          </a:p>
        </p:txBody>
      </p:sp>
    </p:spTree>
    <p:extLst>
      <p:ext uri="{BB962C8B-B14F-4D97-AF65-F5344CB8AC3E}">
        <p14:creationId xmlns:p14="http://schemas.microsoft.com/office/powerpoint/2010/main" val="132984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5BF7C-5EC0-4952-9390-825068120CD6}" type="slidenum">
              <a:rPr lang="en-US" smtClean="0"/>
              <a:t>2</a:t>
            </a:fld>
            <a:endParaRPr lang="en-US"/>
          </a:p>
        </p:txBody>
      </p:sp>
    </p:spTree>
    <p:extLst>
      <p:ext uri="{BB962C8B-B14F-4D97-AF65-F5344CB8AC3E}">
        <p14:creationId xmlns:p14="http://schemas.microsoft.com/office/powerpoint/2010/main" val="1844149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5BF7C-5EC0-4952-9390-825068120CD6}" type="slidenum">
              <a:rPr lang="en-US" smtClean="0"/>
              <a:t>3</a:t>
            </a:fld>
            <a:endParaRPr lang="en-US"/>
          </a:p>
        </p:txBody>
      </p:sp>
    </p:spTree>
    <p:extLst>
      <p:ext uri="{BB962C8B-B14F-4D97-AF65-F5344CB8AC3E}">
        <p14:creationId xmlns:p14="http://schemas.microsoft.com/office/powerpoint/2010/main" val="982631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5BF7C-5EC0-4952-9390-825068120CD6}" type="slidenum">
              <a:rPr lang="en-US" smtClean="0"/>
              <a:t>4</a:t>
            </a:fld>
            <a:endParaRPr lang="en-US"/>
          </a:p>
        </p:txBody>
      </p:sp>
    </p:spTree>
    <p:extLst>
      <p:ext uri="{BB962C8B-B14F-4D97-AF65-F5344CB8AC3E}">
        <p14:creationId xmlns:p14="http://schemas.microsoft.com/office/powerpoint/2010/main" val="2885593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5BF7C-5EC0-4952-9390-825068120CD6}" type="slidenum">
              <a:rPr lang="en-US" smtClean="0"/>
              <a:t>5</a:t>
            </a:fld>
            <a:endParaRPr lang="en-US"/>
          </a:p>
        </p:txBody>
      </p:sp>
    </p:spTree>
    <p:extLst>
      <p:ext uri="{BB962C8B-B14F-4D97-AF65-F5344CB8AC3E}">
        <p14:creationId xmlns:p14="http://schemas.microsoft.com/office/powerpoint/2010/main" val="3066689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5BF7C-5EC0-4952-9390-825068120CD6}" type="slidenum">
              <a:rPr lang="en-US" smtClean="0"/>
              <a:t>6</a:t>
            </a:fld>
            <a:endParaRPr lang="en-US"/>
          </a:p>
        </p:txBody>
      </p:sp>
    </p:spTree>
    <p:extLst>
      <p:ext uri="{BB962C8B-B14F-4D97-AF65-F5344CB8AC3E}">
        <p14:creationId xmlns:p14="http://schemas.microsoft.com/office/powerpoint/2010/main" val="2459004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5BF7C-5EC0-4952-9390-825068120CD6}" type="slidenum">
              <a:rPr lang="en-US" smtClean="0"/>
              <a:t>7</a:t>
            </a:fld>
            <a:endParaRPr lang="en-US"/>
          </a:p>
        </p:txBody>
      </p:sp>
    </p:spTree>
    <p:extLst>
      <p:ext uri="{BB962C8B-B14F-4D97-AF65-F5344CB8AC3E}">
        <p14:creationId xmlns:p14="http://schemas.microsoft.com/office/powerpoint/2010/main" val="1138909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5BF7C-5EC0-4952-9390-825068120CD6}" type="slidenum">
              <a:rPr lang="en-US" smtClean="0"/>
              <a:t>8</a:t>
            </a:fld>
            <a:endParaRPr lang="en-US"/>
          </a:p>
        </p:txBody>
      </p:sp>
    </p:spTree>
    <p:extLst>
      <p:ext uri="{BB962C8B-B14F-4D97-AF65-F5344CB8AC3E}">
        <p14:creationId xmlns:p14="http://schemas.microsoft.com/office/powerpoint/2010/main" val="1562775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5BF7C-5EC0-4952-9390-825068120CD6}" type="slidenum">
              <a:rPr lang="en-US" smtClean="0"/>
              <a:t>9</a:t>
            </a:fld>
            <a:endParaRPr lang="en-US"/>
          </a:p>
        </p:txBody>
      </p:sp>
    </p:spTree>
    <p:extLst>
      <p:ext uri="{BB962C8B-B14F-4D97-AF65-F5344CB8AC3E}">
        <p14:creationId xmlns:p14="http://schemas.microsoft.com/office/powerpoint/2010/main" val="29106572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D29442-56F2-468A-867E-906D87CBE34B}" type="datetime1">
              <a:rPr lang="en-US" smtClean="0"/>
              <a:t>11/20/2020</a:t>
            </a:fld>
            <a:endParaRPr lang="en-US"/>
          </a:p>
        </p:txBody>
      </p:sp>
      <p:sp>
        <p:nvSpPr>
          <p:cNvPr id="5" name="Footer Placeholder 4"/>
          <p:cNvSpPr>
            <a:spLocks noGrp="1"/>
          </p:cNvSpPr>
          <p:nvPr>
            <p:ph type="ftr" sz="quarter" idx="11"/>
          </p:nvPr>
        </p:nvSpPr>
        <p:spPr/>
        <p:txBody>
          <a:bodyPr/>
          <a:lstStyle/>
          <a:p>
            <a:r>
              <a:rPr lang="en-US" smtClean="0"/>
              <a:t>CM1607 English Communication Skills                                   Antoinette Vanlangenberg Hettiaratchy / IIT</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cxnSp>
        <p:nvCxnSpPr>
          <p:cNvPr id="8" name="Straight Connector 7"/>
          <p:cNvCxnSpPr/>
          <p:nvPr userDrawn="1"/>
        </p:nvCxnSpPr>
        <p:spPr>
          <a:xfrm>
            <a:off x="1524000" y="3479800"/>
            <a:ext cx="9144000" cy="381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0"/>
            <a:ext cx="12192000" cy="482600"/>
          </a:xfrm>
          <a:prstGeom prst="rect">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54715" y="6043763"/>
            <a:ext cx="2467197" cy="443209"/>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b="10853"/>
          <a:stretch/>
        </p:blipFill>
        <p:spPr>
          <a:xfrm>
            <a:off x="10221912" y="5948961"/>
            <a:ext cx="1589088" cy="607861"/>
          </a:xfrm>
          <a:prstGeom prst="rect">
            <a:avLst/>
          </a:prstGeom>
        </p:spPr>
      </p:pic>
    </p:spTree>
    <p:extLst>
      <p:ext uri="{BB962C8B-B14F-4D97-AF65-F5344CB8AC3E}">
        <p14:creationId xmlns:p14="http://schemas.microsoft.com/office/powerpoint/2010/main" val="21337415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03941B-1635-4ABE-951D-56D9593462E7}" type="datetime1">
              <a:rPr lang="en-US" smtClean="0"/>
              <a:t>11/20/2020</a:t>
            </a:fld>
            <a:endParaRPr lang="en-US"/>
          </a:p>
        </p:txBody>
      </p:sp>
      <p:sp>
        <p:nvSpPr>
          <p:cNvPr id="5" name="Footer Placeholder 4"/>
          <p:cNvSpPr>
            <a:spLocks noGrp="1"/>
          </p:cNvSpPr>
          <p:nvPr>
            <p:ph type="ftr" sz="quarter" idx="11"/>
          </p:nvPr>
        </p:nvSpPr>
        <p:spPr/>
        <p:txBody>
          <a:bodyPr/>
          <a:lstStyle/>
          <a:p>
            <a:r>
              <a:rPr lang="en-US" smtClean="0"/>
              <a:t>CM1607 English Communication Skills                                   Antoinette Vanlangenberg Hettiaratchy / IIT</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9525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5AF22D-800B-4E70-8A93-2E7D66821F7E}" type="datetime1">
              <a:rPr lang="en-US" smtClean="0"/>
              <a:t>11/20/2020</a:t>
            </a:fld>
            <a:endParaRPr lang="en-US"/>
          </a:p>
        </p:txBody>
      </p:sp>
      <p:sp>
        <p:nvSpPr>
          <p:cNvPr id="5" name="Footer Placeholder 4"/>
          <p:cNvSpPr>
            <a:spLocks noGrp="1"/>
          </p:cNvSpPr>
          <p:nvPr>
            <p:ph type="ftr" sz="quarter" idx="11"/>
          </p:nvPr>
        </p:nvSpPr>
        <p:spPr/>
        <p:txBody>
          <a:bodyPr/>
          <a:lstStyle/>
          <a:p>
            <a:r>
              <a:rPr lang="en-US" smtClean="0"/>
              <a:t>CM1607 English Communication Skills                                   Antoinette Vanlangenberg Hettiaratchy / IIT</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83580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C0D9053-B266-419B-9F58-048E179AFB9D}" type="datetime1">
              <a:rPr lang="en-US" smtClean="0"/>
              <a:t>11/20/2020</a:t>
            </a:fld>
            <a:endParaRPr lang="en-US"/>
          </a:p>
        </p:txBody>
      </p:sp>
      <p:sp>
        <p:nvSpPr>
          <p:cNvPr id="5" name="Footer Placeholder 4"/>
          <p:cNvSpPr>
            <a:spLocks noGrp="1"/>
          </p:cNvSpPr>
          <p:nvPr>
            <p:ph type="ftr" sz="quarter" idx="11"/>
          </p:nvPr>
        </p:nvSpPr>
        <p:spPr/>
        <p:txBody>
          <a:bodyPr/>
          <a:lstStyle/>
          <a:p>
            <a:r>
              <a:rPr lang="en-US" smtClean="0"/>
              <a:t>CM1607 English Communication Skills                                   Antoinette Vanlangenberg Hettiaratchy / IIT</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4"/>
          <a:stretch/>
        </p:blipFill>
        <p:spPr>
          <a:xfrm>
            <a:off x="10260013" y="31476"/>
            <a:ext cx="1093787" cy="489224"/>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61335" y="103495"/>
            <a:ext cx="1798678" cy="323116"/>
          </a:xfrm>
          <a:prstGeom prst="rect">
            <a:avLst/>
          </a:prstGeom>
        </p:spPr>
      </p:pic>
      <p:cxnSp>
        <p:nvCxnSpPr>
          <p:cNvPr id="9" name="Straight Connector 8"/>
          <p:cNvCxnSpPr/>
          <p:nvPr userDrawn="1"/>
        </p:nvCxnSpPr>
        <p:spPr>
          <a:xfrm flipV="1">
            <a:off x="838200" y="1308100"/>
            <a:ext cx="10515600" cy="127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5143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71C470-A2BC-4E59-80EF-FA9EF5B903FE}" type="datetime1">
              <a:rPr lang="en-US" smtClean="0"/>
              <a:t>11/20/2020</a:t>
            </a:fld>
            <a:endParaRPr lang="en-US"/>
          </a:p>
        </p:txBody>
      </p:sp>
      <p:sp>
        <p:nvSpPr>
          <p:cNvPr id="5" name="Footer Placeholder 4"/>
          <p:cNvSpPr>
            <a:spLocks noGrp="1"/>
          </p:cNvSpPr>
          <p:nvPr>
            <p:ph type="ftr" sz="quarter" idx="11"/>
          </p:nvPr>
        </p:nvSpPr>
        <p:spPr/>
        <p:txBody>
          <a:bodyPr/>
          <a:lstStyle/>
          <a:p>
            <a:r>
              <a:rPr lang="en-US" smtClean="0"/>
              <a:t>CM1607 English Communication Skills                                   Antoinette Vanlangenberg Hettiaratchy / IIT</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7994144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FE2B89-7478-44DE-966B-7CBE24E3AB0E}" type="datetime1">
              <a:rPr lang="en-US" smtClean="0"/>
              <a:t>11/20/2020</a:t>
            </a:fld>
            <a:endParaRPr lang="en-US"/>
          </a:p>
        </p:txBody>
      </p:sp>
      <p:sp>
        <p:nvSpPr>
          <p:cNvPr id="6" name="Footer Placeholder 5"/>
          <p:cNvSpPr>
            <a:spLocks noGrp="1"/>
          </p:cNvSpPr>
          <p:nvPr>
            <p:ph type="ftr" sz="quarter" idx="11"/>
          </p:nvPr>
        </p:nvSpPr>
        <p:spPr/>
        <p:txBody>
          <a:bodyPr/>
          <a:lstStyle/>
          <a:p>
            <a:r>
              <a:rPr lang="en-US" smtClean="0"/>
              <a:t>CM1607 English Communication Skills                                   Antoinette Vanlangenberg Hettiaratchy / IIT</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77494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41BB39-F952-469F-B7A6-1E1983489134}" type="datetime1">
              <a:rPr lang="en-US" smtClean="0"/>
              <a:t>11/20/2020</a:t>
            </a:fld>
            <a:endParaRPr lang="en-US"/>
          </a:p>
        </p:txBody>
      </p:sp>
      <p:sp>
        <p:nvSpPr>
          <p:cNvPr id="8" name="Footer Placeholder 7"/>
          <p:cNvSpPr>
            <a:spLocks noGrp="1"/>
          </p:cNvSpPr>
          <p:nvPr>
            <p:ph type="ftr" sz="quarter" idx="11"/>
          </p:nvPr>
        </p:nvSpPr>
        <p:spPr/>
        <p:txBody>
          <a:bodyPr/>
          <a:lstStyle/>
          <a:p>
            <a:r>
              <a:rPr lang="en-US" smtClean="0"/>
              <a:t>CM1607 English Communication Skills                                   Antoinette Vanlangenberg Hettiaratchy / IIT</a:t>
            </a:r>
            <a:endParaRPr lang="en-US"/>
          </a:p>
        </p:txBody>
      </p:sp>
      <p:sp>
        <p:nvSpPr>
          <p:cNvPr id="9" name="Slide Number Placeholder 8"/>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233340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FB61BF-5DA1-4CCC-A9A9-18EF9C3F9071}" type="datetime1">
              <a:rPr lang="en-US" smtClean="0"/>
              <a:t>11/20/2020</a:t>
            </a:fld>
            <a:endParaRPr lang="en-US"/>
          </a:p>
        </p:txBody>
      </p:sp>
      <p:sp>
        <p:nvSpPr>
          <p:cNvPr id="4" name="Footer Placeholder 3"/>
          <p:cNvSpPr>
            <a:spLocks noGrp="1"/>
          </p:cNvSpPr>
          <p:nvPr>
            <p:ph type="ftr" sz="quarter" idx="11"/>
          </p:nvPr>
        </p:nvSpPr>
        <p:spPr/>
        <p:txBody>
          <a:bodyPr/>
          <a:lstStyle/>
          <a:p>
            <a:r>
              <a:rPr lang="en-US" smtClean="0"/>
              <a:t>CM1607 English Communication Skills                                   Antoinette Vanlangenberg Hettiaratchy / IIT</a:t>
            </a:r>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1725428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5F63A-4199-4074-AE9C-E9AFC0AB34F4}" type="datetime1">
              <a:rPr lang="en-US" smtClean="0"/>
              <a:t>11/20/2020</a:t>
            </a:fld>
            <a:endParaRPr lang="en-US"/>
          </a:p>
        </p:txBody>
      </p:sp>
      <p:sp>
        <p:nvSpPr>
          <p:cNvPr id="3" name="Footer Placeholder 2"/>
          <p:cNvSpPr>
            <a:spLocks noGrp="1"/>
          </p:cNvSpPr>
          <p:nvPr>
            <p:ph type="ftr" sz="quarter" idx="11"/>
          </p:nvPr>
        </p:nvSpPr>
        <p:spPr/>
        <p:txBody>
          <a:bodyPr/>
          <a:lstStyle/>
          <a:p>
            <a:r>
              <a:rPr lang="en-US" smtClean="0"/>
              <a:t>CM1607 English Communication Skills                                   Antoinette Vanlangenberg Hettiaratchy / IIT</a:t>
            </a:r>
            <a:endParaRPr lang="en-US"/>
          </a:p>
        </p:txBody>
      </p:sp>
      <p:sp>
        <p:nvSpPr>
          <p:cNvPr id="4" name="Slide Number Placeholder 3"/>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49266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45E8A-309A-446B-8A60-3B99ACCD42EB}" type="datetime1">
              <a:rPr lang="en-US" smtClean="0"/>
              <a:t>11/20/2020</a:t>
            </a:fld>
            <a:endParaRPr lang="en-US"/>
          </a:p>
        </p:txBody>
      </p:sp>
      <p:sp>
        <p:nvSpPr>
          <p:cNvPr id="6" name="Footer Placeholder 5"/>
          <p:cNvSpPr>
            <a:spLocks noGrp="1"/>
          </p:cNvSpPr>
          <p:nvPr>
            <p:ph type="ftr" sz="quarter" idx="11"/>
          </p:nvPr>
        </p:nvSpPr>
        <p:spPr/>
        <p:txBody>
          <a:bodyPr/>
          <a:lstStyle/>
          <a:p>
            <a:r>
              <a:rPr lang="en-US" smtClean="0"/>
              <a:t>CM1607 English Communication Skills                                   Antoinette Vanlangenberg Hettiaratchy / IIT</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7845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1E6926-2830-4109-BA96-44D57A97EC51}" type="datetime1">
              <a:rPr lang="en-US" smtClean="0"/>
              <a:t>11/20/2020</a:t>
            </a:fld>
            <a:endParaRPr lang="en-US"/>
          </a:p>
        </p:txBody>
      </p:sp>
      <p:sp>
        <p:nvSpPr>
          <p:cNvPr id="6" name="Footer Placeholder 5"/>
          <p:cNvSpPr>
            <a:spLocks noGrp="1"/>
          </p:cNvSpPr>
          <p:nvPr>
            <p:ph type="ftr" sz="quarter" idx="11"/>
          </p:nvPr>
        </p:nvSpPr>
        <p:spPr/>
        <p:txBody>
          <a:bodyPr/>
          <a:lstStyle/>
          <a:p>
            <a:r>
              <a:rPr lang="en-US" smtClean="0"/>
              <a:t>CM1607 English Communication Skills                                   Antoinette Vanlangenberg Hettiaratchy / IIT</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1035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95298-4C26-46F8-A0B6-3D7847A743FD}" type="datetime1">
              <a:rPr lang="en-US" smtClean="0"/>
              <a:t>11/20/2020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CM1607 English Communication Skills                                   Antoinette Vanlangenberg Hettiaratchy / IIT</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62D5C-A4B2-49FE-8CCD-E3685D8D5850}" type="slidenum">
              <a:rPr lang="en-US" smtClean="0"/>
              <a:t>‹#›</a:t>
            </a:fld>
            <a:endParaRPr lang="en-US"/>
          </a:p>
        </p:txBody>
      </p:sp>
    </p:spTree>
    <p:extLst>
      <p:ext uri="{BB962C8B-B14F-4D97-AF65-F5344CB8AC3E}">
        <p14:creationId xmlns:p14="http://schemas.microsoft.com/office/powerpoint/2010/main" val="6065719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3347" y="737937"/>
            <a:ext cx="11309685" cy="1828800"/>
          </a:xfrm>
        </p:spPr>
        <p:txBody>
          <a:bodyPr>
            <a:normAutofit fontScale="90000"/>
          </a:bodyPr>
          <a:lstStyle/>
          <a:p>
            <a:r>
              <a:rPr lang="en-US" sz="5400" b="1" dirty="0" smtClean="0">
                <a:latin typeface="Centaur" panose="02030504050205020304" pitchFamily="18" charset="0"/>
              </a:rPr>
              <a:t/>
            </a:r>
            <a:br>
              <a:rPr lang="en-US" sz="5400" b="1" dirty="0" smtClean="0">
                <a:latin typeface="Centaur" panose="02030504050205020304" pitchFamily="18" charset="0"/>
              </a:rPr>
            </a:br>
            <a:r>
              <a:rPr lang="en-US" sz="5400" b="1" dirty="0" smtClean="0">
                <a:latin typeface="Centaur" panose="02030504050205020304" pitchFamily="18" charset="0"/>
              </a:rPr>
              <a:t>CM 1607 </a:t>
            </a:r>
            <a:br>
              <a:rPr lang="en-US" sz="5400" b="1" dirty="0" smtClean="0">
                <a:latin typeface="Centaur" panose="02030504050205020304" pitchFamily="18" charset="0"/>
              </a:rPr>
            </a:br>
            <a:r>
              <a:rPr lang="en-US" sz="5400" b="1" dirty="0" smtClean="0">
                <a:latin typeface="Centaur" panose="02030504050205020304" pitchFamily="18" charset="0"/>
              </a:rPr>
              <a:t>ENGLISH COMMUNICATION SKILLS</a:t>
            </a:r>
            <a:endParaRPr lang="el-GR" sz="5400" b="1" dirty="0"/>
          </a:p>
        </p:txBody>
      </p:sp>
      <p:sp>
        <p:nvSpPr>
          <p:cNvPr id="3" name="Subtitle 2"/>
          <p:cNvSpPr>
            <a:spLocks noGrp="1"/>
          </p:cNvSpPr>
          <p:nvPr>
            <p:ph type="subTitle" idx="1"/>
          </p:nvPr>
        </p:nvSpPr>
        <p:spPr>
          <a:xfrm>
            <a:off x="1524000" y="3497179"/>
            <a:ext cx="9144000" cy="2310063"/>
          </a:xfrm>
        </p:spPr>
        <p:txBody>
          <a:bodyPr>
            <a:noAutofit/>
          </a:bodyPr>
          <a:lstStyle/>
          <a:p>
            <a:r>
              <a:rPr lang="en-GB" sz="3200" b="1" dirty="0" smtClean="0">
                <a:solidFill>
                  <a:schemeClr val="dk1"/>
                </a:solidFill>
                <a:latin typeface="Centaur" panose="02030504050205020304" pitchFamily="18" charset="0"/>
              </a:rPr>
              <a:t>Lecture 6 covering LO 1 and LO 2</a:t>
            </a:r>
          </a:p>
          <a:p>
            <a:r>
              <a:rPr lang="en-GB" sz="3200" b="1" dirty="0" smtClean="0">
                <a:solidFill>
                  <a:schemeClr val="dk1"/>
                </a:solidFill>
                <a:latin typeface="Centaur" panose="02030504050205020304" pitchFamily="18" charset="0"/>
              </a:rPr>
              <a:t>Tenses </a:t>
            </a:r>
          </a:p>
          <a:p>
            <a:r>
              <a:rPr lang="en-GB" sz="3200" b="1" dirty="0" smtClean="0">
                <a:solidFill>
                  <a:schemeClr val="dk1"/>
                </a:solidFill>
                <a:latin typeface="Centaur" panose="02030504050205020304" pitchFamily="18" charset="0"/>
              </a:rPr>
              <a:t>Critical thinking and writing and Reflective writing</a:t>
            </a:r>
          </a:p>
          <a:p>
            <a:endParaRPr lang="en-GB" sz="3200" b="1" dirty="0">
              <a:solidFill>
                <a:schemeClr val="dk1"/>
              </a:solidFill>
              <a:latin typeface="Centaur" panose="02030504050205020304" pitchFamily="18" charset="0"/>
            </a:endParaRPr>
          </a:p>
        </p:txBody>
      </p:sp>
    </p:spTree>
    <p:extLst>
      <p:ext uri="{BB962C8B-B14F-4D97-AF65-F5344CB8AC3E}">
        <p14:creationId xmlns:p14="http://schemas.microsoft.com/office/powerpoint/2010/main" val="408040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6370"/>
          </a:xfrm>
        </p:spPr>
        <p:txBody>
          <a:bodyPr>
            <a:normAutofit/>
          </a:bodyPr>
          <a:lstStyle/>
          <a:p>
            <a:r>
              <a:rPr lang="en-US" sz="3600" b="1" dirty="0" smtClean="0">
                <a:latin typeface="Centaur" panose="02030504050205020304" pitchFamily="18" charset="0"/>
              </a:rPr>
              <a:t>Summing up</a:t>
            </a:r>
            <a:endParaRPr lang="en-US" sz="3600" b="1" dirty="0">
              <a:latin typeface="Centaur" panose="02030504050205020304" pitchFamily="18" charset="0"/>
            </a:endParaRPr>
          </a:p>
        </p:txBody>
      </p:sp>
      <p:sp>
        <p:nvSpPr>
          <p:cNvPr id="3" name="Content Placeholder 2"/>
          <p:cNvSpPr>
            <a:spLocks noGrp="1"/>
          </p:cNvSpPr>
          <p:nvPr>
            <p:ph idx="1"/>
          </p:nvPr>
        </p:nvSpPr>
        <p:spPr>
          <a:xfrm>
            <a:off x="838200" y="1331496"/>
            <a:ext cx="10776284" cy="4845467"/>
          </a:xfrm>
        </p:spPr>
        <p:txBody>
          <a:bodyPr>
            <a:normAutofit/>
          </a:bodyPr>
          <a:lstStyle/>
          <a:p>
            <a:pPr algn="just"/>
            <a:r>
              <a:rPr lang="en-US" sz="3600" dirty="0" smtClean="0">
                <a:latin typeface="Centaur" panose="02030504050205020304" pitchFamily="18" charset="0"/>
              </a:rPr>
              <a:t>Critical Thinking, critical writing, critical reading, critical listening are all very useful skills to develop as undergraduates. They will be of use to you right through your university journey and life as well.</a:t>
            </a:r>
          </a:p>
          <a:p>
            <a:pPr algn="just"/>
            <a:r>
              <a:rPr lang="en-US" sz="3600" dirty="0" smtClean="0">
                <a:latin typeface="Centaur" panose="02030504050205020304" pitchFamily="18" charset="0"/>
              </a:rPr>
              <a:t>Thinking, reading, writing, and listening reflectively are also important at university level. These </a:t>
            </a:r>
          </a:p>
          <a:p>
            <a:pPr marL="0" indent="0" algn="just">
              <a:buNone/>
            </a:pPr>
            <a:r>
              <a:rPr lang="en-US" sz="3600" dirty="0" smtClean="0">
                <a:latin typeface="Centaur" panose="02030504050205020304" pitchFamily="18" charset="0"/>
              </a:rPr>
              <a:t>  skills need to be cultivated and used </a:t>
            </a:r>
          </a:p>
          <a:p>
            <a:pPr marL="0" indent="63500" algn="just">
              <a:buNone/>
            </a:pPr>
            <a:r>
              <a:rPr lang="en-US" sz="3600" dirty="0" smtClean="0">
                <a:latin typeface="Centaur" panose="02030504050205020304" pitchFamily="18" charset="0"/>
              </a:rPr>
              <a:t>  as an undergraduate.</a:t>
            </a:r>
            <a:endParaRPr lang="en-US" sz="3600" dirty="0">
              <a:latin typeface="Centaur" panose="02030504050205020304" pitchFamily="18" charset="0"/>
            </a:endParaRPr>
          </a:p>
        </p:txBody>
      </p:sp>
      <p:sp>
        <p:nvSpPr>
          <p:cNvPr id="4" name="Date Placeholder 3"/>
          <p:cNvSpPr>
            <a:spLocks noGrp="1"/>
          </p:cNvSpPr>
          <p:nvPr>
            <p:ph type="dt" sz="half" idx="10"/>
          </p:nvPr>
        </p:nvSpPr>
        <p:spPr/>
        <p:txBody>
          <a:bodyPr/>
          <a:lstStyle/>
          <a:p>
            <a:fld id="{FC0D9053-B266-419B-9F58-048E179AFB9D}" type="datetime1">
              <a:rPr lang="en-US" smtClean="0"/>
              <a:t>11/20/2020</a:t>
            </a:fld>
            <a:endParaRPr lang="en-US"/>
          </a:p>
        </p:txBody>
      </p:sp>
      <p:sp>
        <p:nvSpPr>
          <p:cNvPr id="5" name="Footer Placeholder 4"/>
          <p:cNvSpPr>
            <a:spLocks noGrp="1"/>
          </p:cNvSpPr>
          <p:nvPr>
            <p:ph type="ftr" sz="quarter" idx="11"/>
          </p:nvPr>
        </p:nvSpPr>
        <p:spPr/>
        <p:txBody>
          <a:bodyPr/>
          <a:lstStyle/>
          <a:p>
            <a:r>
              <a:rPr lang="en-US" smtClean="0"/>
              <a:t>CM1607 English Communication Skills                                   Antoinette Vanlangenberg Hettiaratchy / IIT</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10</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3991105"/>
            <a:ext cx="2707105" cy="2365245"/>
          </a:xfrm>
          <a:prstGeom prst="rect">
            <a:avLst/>
          </a:prstGeom>
        </p:spPr>
      </p:pic>
    </p:spTree>
    <p:extLst>
      <p:ext uri="{BB962C8B-B14F-4D97-AF65-F5344CB8AC3E}">
        <p14:creationId xmlns:p14="http://schemas.microsoft.com/office/powerpoint/2010/main" val="3578477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0328"/>
          </a:xfrm>
        </p:spPr>
        <p:txBody>
          <a:bodyPr>
            <a:normAutofit/>
          </a:bodyPr>
          <a:lstStyle/>
          <a:p>
            <a:r>
              <a:rPr lang="en-US" sz="3600" b="1" dirty="0" smtClean="0">
                <a:latin typeface="Centaur" panose="02030504050205020304" pitchFamily="18" charset="0"/>
              </a:rPr>
              <a:t>Recall - TENSES -</a:t>
            </a:r>
            <a:endParaRPr lang="en-US" sz="3600" b="1" dirty="0">
              <a:latin typeface="Centaur" panose="02030504050205020304" pitchFamily="18" charset="0"/>
            </a:endParaRPr>
          </a:p>
        </p:txBody>
      </p:sp>
      <p:sp>
        <p:nvSpPr>
          <p:cNvPr id="3" name="Content Placeholder 2"/>
          <p:cNvSpPr>
            <a:spLocks noGrp="1"/>
          </p:cNvSpPr>
          <p:nvPr>
            <p:ph idx="1"/>
          </p:nvPr>
        </p:nvSpPr>
        <p:spPr>
          <a:xfrm>
            <a:off x="838200" y="1475874"/>
            <a:ext cx="10515600" cy="4701089"/>
          </a:xfrm>
        </p:spPr>
        <p:txBody>
          <a:bodyPr>
            <a:normAutofit/>
          </a:bodyPr>
          <a:lstStyle/>
          <a:p>
            <a:pPr marL="742950" lvl="1" indent="-742950">
              <a:buAutoNum type="arabicPeriod"/>
            </a:pPr>
            <a:r>
              <a:rPr lang="en-US" altLang="en-US" sz="3600" dirty="0" smtClean="0">
                <a:latin typeface="Centaur" panose="02030504050205020304" pitchFamily="18" charset="0"/>
              </a:rPr>
              <a:t>Take a look at </a:t>
            </a:r>
            <a:r>
              <a:rPr lang="en-US" altLang="en-US" sz="3600" b="1" dirty="0" smtClean="0">
                <a:latin typeface="Centaur" panose="02030504050205020304" pitchFamily="18" charset="0"/>
              </a:rPr>
              <a:t>handout 1</a:t>
            </a:r>
            <a:r>
              <a:rPr lang="en-US" altLang="en-US" sz="3600" dirty="0" smtClean="0">
                <a:latin typeface="Centaur" panose="02030504050205020304" pitchFamily="18" charset="0"/>
              </a:rPr>
              <a:t> for week 6. Fill in the chart as shown. Then check your answers.</a:t>
            </a:r>
          </a:p>
          <a:p>
            <a:pPr marL="0" lvl="1" indent="0">
              <a:buNone/>
            </a:pPr>
            <a:endParaRPr lang="en-US" altLang="en-US" sz="3600" dirty="0">
              <a:latin typeface="Centaur" panose="02030504050205020304" pitchFamily="18" charset="0"/>
            </a:endParaRPr>
          </a:p>
          <a:p>
            <a:pPr lvl="1"/>
            <a:endParaRPr lang="en-US" altLang="en-US" dirty="0"/>
          </a:p>
        </p:txBody>
      </p:sp>
      <p:sp>
        <p:nvSpPr>
          <p:cNvPr id="4" name="Date Placeholder 3"/>
          <p:cNvSpPr>
            <a:spLocks noGrp="1"/>
          </p:cNvSpPr>
          <p:nvPr>
            <p:ph type="dt" sz="half" idx="10"/>
          </p:nvPr>
        </p:nvSpPr>
        <p:spPr/>
        <p:txBody>
          <a:bodyPr/>
          <a:lstStyle/>
          <a:p>
            <a:fld id="{41FBB6B5-B3A3-4AC2-980C-876F4325CF95}" type="datetime1">
              <a:rPr lang="en-US" smtClean="0"/>
              <a:t>11/20/2020</a:t>
            </a:fld>
            <a:endParaRPr lang="en-US" dirty="0"/>
          </a:p>
        </p:txBody>
      </p:sp>
      <p:sp>
        <p:nvSpPr>
          <p:cNvPr id="5" name="Footer Placeholder 4"/>
          <p:cNvSpPr>
            <a:spLocks noGrp="1"/>
          </p:cNvSpPr>
          <p:nvPr>
            <p:ph type="ftr" sz="quarter" idx="11"/>
          </p:nvPr>
        </p:nvSpPr>
        <p:spPr/>
        <p:txBody>
          <a:bodyPr/>
          <a:lstStyle/>
          <a:p>
            <a:r>
              <a:rPr lang="en-US" smtClean="0"/>
              <a:t>CM1607 English Communication Skills                                   Antoinette Vanlangenberg Hettiaratchy / IIT</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2</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168" y="2711116"/>
            <a:ext cx="3517232" cy="2823410"/>
          </a:xfrm>
          <a:prstGeom prst="rect">
            <a:avLst/>
          </a:prstGeom>
        </p:spPr>
      </p:pic>
    </p:spTree>
    <p:extLst>
      <p:ext uri="{BB962C8B-B14F-4D97-AF65-F5344CB8AC3E}">
        <p14:creationId xmlns:p14="http://schemas.microsoft.com/office/powerpoint/2010/main" val="94827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2412"/>
          </a:xfrm>
        </p:spPr>
        <p:txBody>
          <a:bodyPr/>
          <a:lstStyle/>
          <a:p>
            <a:r>
              <a:rPr lang="en-US" b="1" dirty="0">
                <a:latin typeface="Centaur" panose="02030504050205020304" pitchFamily="18" charset="0"/>
              </a:rPr>
              <a:t>What is Critical Thinking?</a:t>
            </a:r>
            <a:endParaRPr lang="en-US" b="1" dirty="0"/>
          </a:p>
        </p:txBody>
      </p:sp>
      <p:sp>
        <p:nvSpPr>
          <p:cNvPr id="3" name="Content Placeholder 2"/>
          <p:cNvSpPr>
            <a:spLocks noGrp="1"/>
          </p:cNvSpPr>
          <p:nvPr>
            <p:ph idx="1"/>
          </p:nvPr>
        </p:nvSpPr>
        <p:spPr>
          <a:xfrm>
            <a:off x="689811" y="1347538"/>
            <a:ext cx="10956757" cy="4829425"/>
          </a:xfrm>
        </p:spPr>
        <p:txBody>
          <a:bodyPr>
            <a:normAutofit/>
          </a:bodyPr>
          <a:lstStyle/>
          <a:p>
            <a:pPr marL="63500" lvl="1" indent="0">
              <a:buNone/>
            </a:pPr>
            <a:r>
              <a:rPr lang="en-US" altLang="en-US" sz="3600" dirty="0" smtClean="0">
                <a:latin typeface="Centaur" panose="02030504050205020304" pitchFamily="18" charset="0"/>
              </a:rPr>
              <a:t>A few basic points:</a:t>
            </a:r>
          </a:p>
          <a:p>
            <a:pPr lvl="1"/>
            <a:r>
              <a:rPr lang="en-US" altLang="en-US" sz="3600" dirty="0" smtClean="0">
                <a:latin typeface="Centaur" panose="02030504050205020304" pitchFamily="18" charset="0"/>
              </a:rPr>
              <a:t>Not taking anything for granted or at face value</a:t>
            </a:r>
          </a:p>
          <a:p>
            <a:pPr lvl="1"/>
            <a:r>
              <a:rPr lang="en-US" altLang="en-US" sz="3600" dirty="0" smtClean="0">
                <a:latin typeface="Centaur" panose="02030504050205020304" pitchFamily="18" charset="0"/>
              </a:rPr>
              <a:t>Looking closely at details</a:t>
            </a:r>
          </a:p>
          <a:p>
            <a:pPr lvl="1"/>
            <a:r>
              <a:rPr lang="en-US" altLang="en-US" sz="3600" dirty="0" smtClean="0">
                <a:latin typeface="Centaur" panose="02030504050205020304" pitchFamily="18" charset="0"/>
              </a:rPr>
              <a:t>Evaluating many options before making a decision </a:t>
            </a:r>
          </a:p>
          <a:p>
            <a:pPr lvl="1"/>
            <a:r>
              <a:rPr lang="en-US" altLang="en-US" sz="3600" dirty="0" smtClean="0">
                <a:latin typeface="Centaur" panose="02030504050205020304" pitchFamily="18" charset="0"/>
              </a:rPr>
              <a:t>Avoiding bias, prejudice etc.</a:t>
            </a:r>
          </a:p>
          <a:p>
            <a:pPr lvl="1"/>
            <a:r>
              <a:rPr lang="en-US" altLang="en-US" sz="3600" dirty="0" smtClean="0">
                <a:latin typeface="Centaur" panose="02030504050205020304" pitchFamily="18" charset="0"/>
              </a:rPr>
              <a:t>Not only about thinking analytically but thinking differently</a:t>
            </a:r>
          </a:p>
          <a:p>
            <a:pPr marL="457200" lvl="1" indent="0">
              <a:buNone/>
            </a:pPr>
            <a:r>
              <a:rPr lang="en-US" altLang="en-US" sz="3600" dirty="0" smtClean="0">
                <a:latin typeface="Centaur" panose="02030504050205020304" pitchFamily="18" charset="0"/>
              </a:rPr>
              <a:t>Let’s look at </a:t>
            </a:r>
            <a:r>
              <a:rPr lang="en-US" altLang="en-US" sz="3600" b="1" dirty="0" smtClean="0">
                <a:latin typeface="Centaur" panose="02030504050205020304" pitchFamily="18" charset="0"/>
              </a:rPr>
              <a:t>handout 2.</a:t>
            </a:r>
          </a:p>
          <a:p>
            <a:pPr lvl="1"/>
            <a:endParaRPr lang="en-US" altLang="en-US" dirty="0" smtClean="0"/>
          </a:p>
          <a:p>
            <a:pPr lvl="1"/>
            <a:endParaRPr lang="en-US" altLang="en-US" dirty="0"/>
          </a:p>
        </p:txBody>
      </p:sp>
      <p:sp>
        <p:nvSpPr>
          <p:cNvPr id="4" name="Date Placeholder 3"/>
          <p:cNvSpPr>
            <a:spLocks noGrp="1"/>
          </p:cNvSpPr>
          <p:nvPr>
            <p:ph type="dt" sz="half" idx="10"/>
          </p:nvPr>
        </p:nvSpPr>
        <p:spPr/>
        <p:txBody>
          <a:bodyPr/>
          <a:lstStyle/>
          <a:p>
            <a:fld id="{70B5BB34-BF3B-4A93-9877-B0393950D0D2}" type="datetime1">
              <a:rPr lang="en-US" smtClean="0"/>
              <a:t>11/20/2020</a:t>
            </a:fld>
            <a:endParaRPr lang="en-US" dirty="0"/>
          </a:p>
        </p:txBody>
      </p:sp>
      <p:sp>
        <p:nvSpPr>
          <p:cNvPr id="5" name="Footer Placeholder 4"/>
          <p:cNvSpPr>
            <a:spLocks noGrp="1"/>
          </p:cNvSpPr>
          <p:nvPr>
            <p:ph type="ftr" sz="quarter" idx="11"/>
          </p:nvPr>
        </p:nvSpPr>
        <p:spPr/>
        <p:txBody>
          <a:bodyPr/>
          <a:lstStyle/>
          <a:p>
            <a:r>
              <a:rPr lang="en-US" smtClean="0"/>
              <a:t>CM1607 English Communication Skills                                   Antoinette Vanlangenberg Hettiaratchy / IIT</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3</a:t>
            </a:fld>
            <a:endParaRPr lang="en-US"/>
          </a:p>
        </p:txBody>
      </p:sp>
    </p:spTree>
    <p:extLst>
      <p:ext uri="{BB962C8B-B14F-4D97-AF65-F5344CB8AC3E}">
        <p14:creationId xmlns:p14="http://schemas.microsoft.com/office/powerpoint/2010/main" val="290856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6370"/>
          </a:xfrm>
        </p:spPr>
        <p:txBody>
          <a:bodyPr>
            <a:normAutofit/>
          </a:bodyPr>
          <a:lstStyle/>
          <a:p>
            <a:r>
              <a:rPr lang="en-US" sz="3600" b="1" dirty="0" smtClean="0">
                <a:latin typeface="Centaur" panose="02030504050205020304" pitchFamily="18" charset="0"/>
              </a:rPr>
              <a:t>Let’s practice some critical thinking…</a:t>
            </a:r>
            <a:endParaRPr lang="en-US" sz="3600" b="1" dirty="0">
              <a:latin typeface="Centaur" panose="02030504050205020304" pitchFamily="18" charset="0"/>
            </a:endParaRPr>
          </a:p>
        </p:txBody>
      </p:sp>
      <p:sp>
        <p:nvSpPr>
          <p:cNvPr id="3" name="Content Placeholder 2"/>
          <p:cNvSpPr>
            <a:spLocks noGrp="1"/>
          </p:cNvSpPr>
          <p:nvPr>
            <p:ph idx="1"/>
          </p:nvPr>
        </p:nvSpPr>
        <p:spPr>
          <a:xfrm>
            <a:off x="838200" y="1331496"/>
            <a:ext cx="10515600" cy="4845467"/>
          </a:xfrm>
        </p:spPr>
        <p:txBody>
          <a:bodyPr>
            <a:normAutofit/>
          </a:bodyPr>
          <a:lstStyle/>
          <a:p>
            <a:pPr marL="457200" lvl="1" indent="-393700">
              <a:buNone/>
            </a:pPr>
            <a:r>
              <a:rPr lang="en-US" altLang="en-US" sz="3600" dirty="0" smtClean="0">
                <a:latin typeface="Centaur" panose="02030504050205020304" pitchFamily="18" charset="0"/>
              </a:rPr>
              <a:t>Let’s start with an easy one: </a:t>
            </a:r>
          </a:p>
          <a:p>
            <a:pPr marL="1200150" lvl="1" indent="-742950">
              <a:buFont typeface="+mj-lt"/>
              <a:buAutoNum type="arabicPeriod"/>
            </a:pPr>
            <a:r>
              <a:rPr lang="en-US" altLang="en-US" sz="3600" dirty="0" smtClean="0">
                <a:latin typeface="Centaur" panose="02030504050205020304" pitchFamily="18" charset="0"/>
              </a:rPr>
              <a:t>Identify what is common to the following words.</a:t>
            </a:r>
          </a:p>
          <a:p>
            <a:pPr marL="457200" lvl="1" indent="0">
              <a:buNone/>
            </a:pPr>
            <a:r>
              <a:rPr lang="en-US" altLang="en-US" sz="3600" dirty="0" smtClean="0">
                <a:latin typeface="Centaur" panose="02030504050205020304" pitchFamily="18" charset="0"/>
              </a:rPr>
              <a:t>		September, April, November, June</a:t>
            </a:r>
          </a:p>
          <a:p>
            <a:pPr marL="457200" lvl="1" indent="0">
              <a:buNone/>
            </a:pPr>
            <a:endParaRPr lang="en-US" altLang="en-US" sz="3600" dirty="0" smtClean="0">
              <a:latin typeface="Centaur" panose="02030504050205020304" pitchFamily="18" charset="0"/>
            </a:endParaRPr>
          </a:p>
          <a:p>
            <a:pPr marL="1203325" lvl="1" indent="-746125">
              <a:buNone/>
            </a:pPr>
            <a:r>
              <a:rPr lang="en-US" altLang="en-US" sz="3600" dirty="0" smtClean="0">
                <a:latin typeface="Centaur" panose="02030504050205020304" pitchFamily="18" charset="0"/>
              </a:rPr>
              <a:t>2. 								Describe these</a:t>
            </a:r>
            <a:endParaRPr lang="en-US" altLang="en-US" sz="3600" dirty="0">
              <a:latin typeface="Centaur" panose="02030504050205020304" pitchFamily="18" charset="0"/>
            </a:endParaRPr>
          </a:p>
          <a:p>
            <a:pPr marL="457200" lvl="1" indent="0">
              <a:buNone/>
            </a:pPr>
            <a:r>
              <a:rPr lang="en-US" altLang="en-US" sz="3600" dirty="0" smtClean="0">
                <a:latin typeface="Centaur" panose="02030504050205020304" pitchFamily="18" charset="0"/>
              </a:rPr>
              <a:t>								shapes in any 							</a:t>
            </a:r>
            <a:r>
              <a:rPr lang="en-US" altLang="en-US" sz="3600" dirty="0">
                <a:latin typeface="Centaur" panose="02030504050205020304" pitchFamily="18" charset="0"/>
              </a:rPr>
              <a:t>	</a:t>
            </a:r>
            <a:r>
              <a:rPr lang="en-US" altLang="en-US" sz="3600" dirty="0" smtClean="0">
                <a:latin typeface="Centaur" panose="02030504050205020304" pitchFamily="18" charset="0"/>
              </a:rPr>
              <a:t>	other </a:t>
            </a:r>
            <a:r>
              <a:rPr lang="en-US" altLang="en-US" sz="3600" dirty="0">
                <a:latin typeface="Centaur" panose="02030504050205020304" pitchFamily="18" charset="0"/>
              </a:rPr>
              <a:t>way </a:t>
            </a:r>
            <a:r>
              <a:rPr lang="en-US" altLang="en-US" sz="3600" dirty="0" smtClean="0">
                <a:latin typeface="Centaur" panose="02030504050205020304" pitchFamily="18" charset="0"/>
              </a:rPr>
              <a:t>than</a:t>
            </a:r>
          </a:p>
          <a:p>
            <a:pPr marL="457200" lvl="1" indent="0">
              <a:buNone/>
            </a:pPr>
            <a:r>
              <a:rPr lang="en-US" altLang="en-US" sz="3600" dirty="0">
                <a:latin typeface="Centaur" panose="02030504050205020304" pitchFamily="18" charset="0"/>
              </a:rPr>
              <a:t>	</a:t>
            </a:r>
            <a:r>
              <a:rPr lang="en-US" altLang="en-US" sz="3600" dirty="0" smtClean="0">
                <a:latin typeface="Centaur" panose="02030504050205020304" pitchFamily="18" charset="0"/>
              </a:rPr>
              <a:t>							the obvious</a:t>
            </a:r>
            <a:endParaRPr lang="en-US" altLang="en-US" sz="3600" dirty="0">
              <a:latin typeface="Centaur" panose="02030504050205020304" pitchFamily="18" charset="0"/>
            </a:endParaRPr>
          </a:p>
        </p:txBody>
      </p:sp>
      <p:sp>
        <p:nvSpPr>
          <p:cNvPr id="4" name="Date Placeholder 3"/>
          <p:cNvSpPr>
            <a:spLocks noGrp="1"/>
          </p:cNvSpPr>
          <p:nvPr>
            <p:ph type="dt" sz="half" idx="10"/>
          </p:nvPr>
        </p:nvSpPr>
        <p:spPr/>
        <p:txBody>
          <a:bodyPr/>
          <a:lstStyle/>
          <a:p>
            <a:fld id="{22AF564A-0BCE-446B-82DD-5A4F52104554}" type="datetime1">
              <a:rPr lang="en-US" smtClean="0"/>
              <a:t>11/20/2020</a:t>
            </a:fld>
            <a:endParaRPr lang="en-US" dirty="0"/>
          </a:p>
        </p:txBody>
      </p:sp>
      <p:sp>
        <p:nvSpPr>
          <p:cNvPr id="5" name="Footer Placeholder 4"/>
          <p:cNvSpPr>
            <a:spLocks noGrp="1"/>
          </p:cNvSpPr>
          <p:nvPr>
            <p:ph type="ftr" sz="quarter" idx="11"/>
          </p:nvPr>
        </p:nvSpPr>
        <p:spPr/>
        <p:txBody>
          <a:bodyPr/>
          <a:lstStyle/>
          <a:p>
            <a:r>
              <a:rPr lang="en-US" smtClean="0"/>
              <a:t>CM1607 English Communication Skills                                   Antoinette Vanlangenberg Hettiaratchy / IIT</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4</a:t>
            </a:fld>
            <a:endParaRPr lang="en-US"/>
          </a:p>
        </p:txBody>
      </p:sp>
      <p:sp>
        <p:nvSpPr>
          <p:cNvPr id="7" name="Oval 6"/>
          <p:cNvSpPr/>
          <p:nvPr/>
        </p:nvSpPr>
        <p:spPr>
          <a:xfrm>
            <a:off x="2104640" y="3610763"/>
            <a:ext cx="1251284" cy="115465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ardrop 7"/>
          <p:cNvSpPr/>
          <p:nvPr/>
        </p:nvSpPr>
        <p:spPr>
          <a:xfrm rot="9815320">
            <a:off x="4275016" y="3463516"/>
            <a:ext cx="1405210" cy="650511"/>
          </a:xfrm>
          <a:prstGeom prst="teardrop">
            <a:avLst>
              <a:gd name="adj" fmla="val 12921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5400000">
            <a:off x="6199827" y="3677751"/>
            <a:ext cx="1819663" cy="1020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515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6159"/>
          </a:xfrm>
        </p:spPr>
        <p:txBody>
          <a:bodyPr>
            <a:normAutofit/>
          </a:bodyPr>
          <a:lstStyle/>
          <a:p>
            <a:r>
              <a:rPr lang="en-US" sz="3600" b="1" dirty="0" smtClean="0">
                <a:latin typeface="Centaur" panose="02030504050205020304" pitchFamily="18" charset="0"/>
              </a:rPr>
              <a:t>Video – Effective Critical Analysis</a:t>
            </a:r>
            <a:endParaRPr lang="en-US" sz="3600" b="1" dirty="0">
              <a:latin typeface="Centaur" panose="02030504050205020304" pitchFamily="18" charset="0"/>
            </a:endParaRPr>
          </a:p>
        </p:txBody>
      </p:sp>
      <p:sp>
        <p:nvSpPr>
          <p:cNvPr id="4" name="Date Placeholder 3"/>
          <p:cNvSpPr>
            <a:spLocks noGrp="1"/>
          </p:cNvSpPr>
          <p:nvPr>
            <p:ph type="dt" sz="half" idx="10"/>
          </p:nvPr>
        </p:nvSpPr>
        <p:spPr/>
        <p:txBody>
          <a:bodyPr/>
          <a:lstStyle/>
          <a:p>
            <a:fld id="{4634FA74-00E5-469B-B5F2-5AB957A8262F}" type="datetime1">
              <a:rPr lang="en-US" smtClean="0"/>
              <a:t>11/20/2020</a:t>
            </a:fld>
            <a:endParaRPr lang="en-US" dirty="0"/>
          </a:p>
        </p:txBody>
      </p:sp>
      <p:sp>
        <p:nvSpPr>
          <p:cNvPr id="5" name="Footer Placeholder 4"/>
          <p:cNvSpPr>
            <a:spLocks noGrp="1"/>
          </p:cNvSpPr>
          <p:nvPr>
            <p:ph type="ftr" sz="quarter" idx="11"/>
          </p:nvPr>
        </p:nvSpPr>
        <p:spPr/>
        <p:txBody>
          <a:bodyPr/>
          <a:lstStyle/>
          <a:p>
            <a:r>
              <a:rPr lang="en-US" smtClean="0"/>
              <a:t>CM1607 English Communication Skills                                   Antoinette Vanlangenberg Hettiaratchy / IIT</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5</a:t>
            </a:fld>
            <a:endParaRPr lang="en-US"/>
          </a:p>
        </p:txBody>
      </p:sp>
      <p:pic>
        <p:nvPicPr>
          <p:cNvPr id="7" name="Example of an Effective Critical Analysis Essay">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1636295" y="1379621"/>
            <a:ext cx="9160041" cy="4860758"/>
          </a:xfrm>
        </p:spPr>
      </p:pic>
    </p:spTree>
    <p:extLst>
      <p:ext uri="{BB962C8B-B14F-4D97-AF65-F5344CB8AC3E}">
        <p14:creationId xmlns:p14="http://schemas.microsoft.com/office/powerpoint/2010/main" val="302837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7"/>
                                        </p:tgtEl>
                                      </p:cBhvr>
                                    </p:cmd>
                                  </p:childTnLst>
                                </p:cTn>
                              </p:par>
                            </p:childTnLst>
                          </p:cTn>
                        </p:par>
                      </p:childTnLst>
                    </p:cTn>
                  </p:par>
                </p:childTnLst>
              </p:cTn>
              <p:nextCondLst>
                <p:cond evt="onClick" delay="0">
                  <p:tgtEl>
                    <p:spTgt spid="7"/>
                  </p:tgtEl>
                </p:cond>
              </p:nextCondLst>
            </p:seq>
            <p:video>
              <p:cMediaNode vol="100000">
                <p:cTn id="12" fill="hold" display="0">
                  <p:stCondLst>
                    <p:cond delay="indefinite"/>
                  </p:stCondLst>
                </p:cTn>
                <p:tgtEl>
                  <p:spTgt spid="7"/>
                </p:tgtEl>
              </p:cMediaNode>
            </p:video>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7096"/>
            <a:ext cx="10515600" cy="5759868"/>
          </a:xfrm>
        </p:spPr>
        <p:txBody>
          <a:bodyPr>
            <a:normAutofit/>
          </a:bodyPr>
          <a:lstStyle/>
          <a:p>
            <a:pPr lvl="0"/>
            <a:r>
              <a:rPr lang="en-US" sz="3600" dirty="0">
                <a:latin typeface="Centaur" panose="02030504050205020304" pitchFamily="18" charset="0"/>
              </a:rPr>
              <a:t>Discuss and come up with 10 important words/phrases that are often associated with Critical Thinking and Analysis.</a:t>
            </a:r>
          </a:p>
          <a:p>
            <a:pPr algn="just"/>
            <a:r>
              <a:rPr lang="en-US" sz="3600" dirty="0">
                <a:latin typeface="Centaur" panose="02030504050205020304" pitchFamily="18" charset="0"/>
              </a:rPr>
              <a:t>Bias, prejudice, reasoning, open-mindedness, critical, perception, evidence, conclusion, author’s position, narrow-minded, bigoted, doubtful, well-researched, recognized sources, inconsistencies, flawed reasoning, mistakes in reasoning, making logical connections, construct and evaluate arguments.</a:t>
            </a:r>
          </a:p>
          <a:p>
            <a:pPr lvl="1"/>
            <a:endParaRPr lang="en-US" altLang="en-US" sz="3200" dirty="0">
              <a:latin typeface="Centaur" panose="02030504050205020304" pitchFamily="18" charset="0"/>
            </a:endParaRPr>
          </a:p>
        </p:txBody>
      </p:sp>
      <p:sp>
        <p:nvSpPr>
          <p:cNvPr id="4" name="Date Placeholder 3"/>
          <p:cNvSpPr>
            <a:spLocks noGrp="1"/>
          </p:cNvSpPr>
          <p:nvPr>
            <p:ph type="dt" sz="half" idx="10"/>
          </p:nvPr>
        </p:nvSpPr>
        <p:spPr/>
        <p:txBody>
          <a:bodyPr/>
          <a:lstStyle/>
          <a:p>
            <a:fld id="{4371417F-9390-468A-9E13-462D0B282FDF}" type="datetime1">
              <a:rPr lang="en-US" smtClean="0"/>
              <a:t>11/20/2020</a:t>
            </a:fld>
            <a:endParaRPr lang="en-US" dirty="0"/>
          </a:p>
        </p:txBody>
      </p:sp>
      <p:sp>
        <p:nvSpPr>
          <p:cNvPr id="5" name="Footer Placeholder 4"/>
          <p:cNvSpPr>
            <a:spLocks noGrp="1"/>
          </p:cNvSpPr>
          <p:nvPr>
            <p:ph type="ftr" sz="quarter" idx="11"/>
          </p:nvPr>
        </p:nvSpPr>
        <p:spPr/>
        <p:txBody>
          <a:bodyPr/>
          <a:lstStyle/>
          <a:p>
            <a:r>
              <a:rPr lang="en-US" smtClean="0"/>
              <a:t>CM1607 English Communication Skills                                   Antoinette Vanlangenberg Hettiaratchy / IIT</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6</a:t>
            </a:fld>
            <a:endParaRPr lang="en-US"/>
          </a:p>
        </p:txBody>
      </p:sp>
    </p:spTree>
    <p:extLst>
      <p:ext uri="{BB962C8B-B14F-4D97-AF65-F5344CB8AC3E}">
        <p14:creationId xmlns:p14="http://schemas.microsoft.com/office/powerpoint/2010/main" val="114012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10515600" cy="705854"/>
          </a:xfrm>
        </p:spPr>
        <p:txBody>
          <a:bodyPr>
            <a:normAutofit/>
          </a:bodyPr>
          <a:lstStyle/>
          <a:p>
            <a:r>
              <a:rPr lang="en-US" sz="3600" b="1" dirty="0" smtClean="0">
                <a:latin typeface="Centaur" panose="02030504050205020304" pitchFamily="18" charset="0"/>
              </a:rPr>
              <a:t>Critical Writing</a:t>
            </a:r>
            <a:endParaRPr lang="en-US" sz="3600" b="1" dirty="0">
              <a:latin typeface="Centaur" panose="02030504050205020304" pitchFamily="18" charset="0"/>
            </a:endParaRPr>
          </a:p>
        </p:txBody>
      </p:sp>
      <p:sp>
        <p:nvSpPr>
          <p:cNvPr id="3" name="Content Placeholder 2"/>
          <p:cNvSpPr>
            <a:spLocks noGrp="1"/>
          </p:cNvSpPr>
          <p:nvPr>
            <p:ph idx="1"/>
          </p:nvPr>
        </p:nvSpPr>
        <p:spPr>
          <a:xfrm>
            <a:off x="838200" y="1315454"/>
            <a:ext cx="10515600" cy="4861509"/>
          </a:xfrm>
        </p:spPr>
        <p:txBody>
          <a:bodyPr>
            <a:normAutofit/>
          </a:bodyPr>
          <a:lstStyle/>
          <a:p>
            <a:pPr marL="0" lvl="0" indent="0" algn="just">
              <a:buNone/>
            </a:pPr>
            <a:r>
              <a:rPr lang="en-US" sz="3600" b="1" dirty="0">
                <a:latin typeface="Centaur" panose="02030504050205020304" pitchFamily="18" charset="0"/>
              </a:rPr>
              <a:t>The worst case scenario</a:t>
            </a:r>
            <a:r>
              <a:rPr lang="en-US" sz="3600" dirty="0">
                <a:latin typeface="Centaur" panose="02030504050205020304" pitchFamily="18" charset="0"/>
              </a:rPr>
              <a:t>: Imagine that each of you have been stranded in an unknown faraway area. Your mobile battery just died. You have no way to charge it. You can find your way to the main road, but there is a curfew and the Army is everywhere. You can’t get in touch with anyone. For one minute think of all the survival tactics you will use. Then discuss as a group and come up with the most creative ideas of survival</a:t>
            </a:r>
            <a:r>
              <a:rPr lang="en-US" sz="3600" dirty="0" smtClean="0">
                <a:latin typeface="Centaur" panose="02030504050205020304" pitchFamily="18" charset="0"/>
              </a:rPr>
              <a:t>. Share it with the class, later write it for practice.</a:t>
            </a:r>
            <a:endParaRPr lang="en-US" sz="3600" dirty="0">
              <a:latin typeface="Centaur" panose="02030504050205020304" pitchFamily="18" charset="0"/>
            </a:endParaRPr>
          </a:p>
          <a:p>
            <a:pPr marL="0" indent="0">
              <a:buNone/>
            </a:pPr>
            <a:endParaRPr lang="en-US" dirty="0"/>
          </a:p>
          <a:p>
            <a:pPr marL="0" indent="0">
              <a:buNone/>
            </a:pPr>
            <a:endParaRPr lang="en-US" altLang="en-US" dirty="0"/>
          </a:p>
        </p:txBody>
      </p:sp>
      <p:sp>
        <p:nvSpPr>
          <p:cNvPr id="4" name="Date Placeholder 3"/>
          <p:cNvSpPr>
            <a:spLocks noGrp="1"/>
          </p:cNvSpPr>
          <p:nvPr>
            <p:ph type="dt" sz="half" idx="10"/>
          </p:nvPr>
        </p:nvSpPr>
        <p:spPr/>
        <p:txBody>
          <a:bodyPr/>
          <a:lstStyle/>
          <a:p>
            <a:fld id="{E5B90F26-2102-4AAE-8B41-43DD691D4A4D}" type="datetime1">
              <a:rPr lang="en-US" smtClean="0"/>
              <a:t>11/20/2020</a:t>
            </a:fld>
            <a:endParaRPr lang="en-US" dirty="0"/>
          </a:p>
        </p:txBody>
      </p:sp>
      <p:sp>
        <p:nvSpPr>
          <p:cNvPr id="5" name="Footer Placeholder 4"/>
          <p:cNvSpPr>
            <a:spLocks noGrp="1"/>
          </p:cNvSpPr>
          <p:nvPr>
            <p:ph type="ftr" sz="quarter" idx="11"/>
          </p:nvPr>
        </p:nvSpPr>
        <p:spPr/>
        <p:txBody>
          <a:bodyPr/>
          <a:lstStyle/>
          <a:p>
            <a:r>
              <a:rPr lang="en-US" smtClean="0"/>
              <a:t>CM1607 English Communication Skills                                   Antoinette Vanlangenberg Hettiaratchy / IIT</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7</a:t>
            </a:fld>
            <a:endParaRPr lang="en-US"/>
          </a:p>
        </p:txBody>
      </p:sp>
    </p:spTree>
    <p:extLst>
      <p:ext uri="{BB962C8B-B14F-4D97-AF65-F5344CB8AC3E}">
        <p14:creationId xmlns:p14="http://schemas.microsoft.com/office/powerpoint/2010/main" val="745217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431" y="1443788"/>
            <a:ext cx="11165305" cy="4912561"/>
          </a:xfrm>
        </p:spPr>
        <p:txBody>
          <a:bodyPr>
            <a:normAutofit lnSpcReduction="10000"/>
          </a:bodyPr>
          <a:lstStyle/>
          <a:p>
            <a:pPr marL="176213" lvl="1" indent="-63500">
              <a:buNone/>
            </a:pPr>
            <a:endParaRPr lang="pt-BR" sz="3600" dirty="0" smtClean="0">
              <a:latin typeface="Centaur" panose="02030504050205020304" pitchFamily="18" charset="0"/>
            </a:endParaRPr>
          </a:p>
          <a:p>
            <a:pPr marL="176213" lvl="1" indent="-63500">
              <a:buNone/>
            </a:pPr>
            <a:endParaRPr lang="pt-BR" sz="3600" dirty="0">
              <a:latin typeface="Centaur" panose="02030504050205020304" pitchFamily="18" charset="0"/>
            </a:endParaRPr>
          </a:p>
          <a:p>
            <a:pPr marL="176213" lvl="1" indent="-63500">
              <a:buNone/>
            </a:pPr>
            <a:endParaRPr lang="pt-BR" sz="3600" dirty="0" smtClean="0">
              <a:latin typeface="Centaur" panose="02030504050205020304" pitchFamily="18" charset="0"/>
            </a:endParaRPr>
          </a:p>
          <a:p>
            <a:pPr marL="176213" lvl="1" indent="-63500">
              <a:buNone/>
            </a:pPr>
            <a:endParaRPr lang="pt-BR" sz="3600" dirty="0">
              <a:latin typeface="Centaur" panose="02030504050205020304" pitchFamily="18" charset="0"/>
            </a:endParaRPr>
          </a:p>
          <a:p>
            <a:pPr marL="176213" lvl="1" indent="-63500">
              <a:buNone/>
            </a:pPr>
            <a:endParaRPr lang="pt-BR" sz="3600" dirty="0" smtClean="0">
              <a:latin typeface="Centaur" panose="02030504050205020304" pitchFamily="18" charset="0"/>
            </a:endParaRPr>
          </a:p>
          <a:p>
            <a:pPr marL="176213" lvl="1" indent="-63500" algn="ctr">
              <a:buNone/>
            </a:pPr>
            <a:endParaRPr lang="pt-BR" sz="3200" dirty="0" smtClean="0">
              <a:solidFill>
                <a:srgbClr val="FF0000"/>
              </a:solidFill>
              <a:latin typeface="Centaur" panose="02030504050205020304" pitchFamily="18" charset="0"/>
              <a:sym typeface="Wingdings" panose="05000000000000000000" pitchFamily="2" charset="2"/>
            </a:endParaRPr>
          </a:p>
          <a:p>
            <a:pPr marL="176213" lvl="1" indent="-63500" algn="ctr">
              <a:buNone/>
            </a:pPr>
            <a:r>
              <a:rPr lang="pt-BR" sz="3200" dirty="0" smtClean="0">
                <a:solidFill>
                  <a:srgbClr val="FF0000"/>
                </a:solidFill>
                <a:latin typeface="Centaur" panose="02030504050205020304" pitchFamily="18" charset="0"/>
                <a:sym typeface="Wingdings" panose="05000000000000000000" pitchFamily="2" charset="2"/>
              </a:rPr>
              <a:t> </a:t>
            </a:r>
            <a:r>
              <a:rPr lang="pt-BR" sz="3200" dirty="0">
                <a:solidFill>
                  <a:srgbClr val="FF0000"/>
                </a:solidFill>
                <a:latin typeface="Centaur" panose="02030504050205020304" pitchFamily="18" charset="0"/>
                <a:sym typeface="Wingdings" panose="05000000000000000000" pitchFamily="2" charset="2"/>
              </a:rPr>
              <a:t>    </a:t>
            </a:r>
            <a:endParaRPr lang="pt-BR" sz="3200" dirty="0">
              <a:solidFill>
                <a:srgbClr val="FF0000"/>
              </a:solidFill>
              <a:latin typeface="Centaur" panose="02030504050205020304" pitchFamily="18" charset="0"/>
            </a:endParaRPr>
          </a:p>
          <a:p>
            <a:pPr marL="176213" lvl="1" indent="-63500" algn="just">
              <a:buNone/>
            </a:pPr>
            <a:r>
              <a:rPr lang="pt-BR" sz="3600" b="1" dirty="0" smtClean="0">
                <a:latin typeface="Centaur" panose="02030504050205020304" pitchFamily="18" charset="0"/>
                <a:sym typeface="Wingdings" panose="05000000000000000000" pitchFamily="2" charset="2"/>
              </a:rPr>
              <a:t>Reflective writing</a:t>
            </a:r>
            <a:r>
              <a:rPr lang="pt-BR" sz="3600" dirty="0" smtClean="0">
                <a:solidFill>
                  <a:srgbClr val="FF0000"/>
                </a:solidFill>
                <a:latin typeface="Centaur" panose="02030504050205020304" pitchFamily="18" charset="0"/>
                <a:sym typeface="Wingdings" panose="05000000000000000000" pitchFamily="2" charset="2"/>
              </a:rPr>
              <a:t> </a:t>
            </a:r>
          </a:p>
          <a:p>
            <a:pPr marL="176213" lvl="1" indent="-63500" algn="ctr">
              <a:buNone/>
            </a:pPr>
            <a:r>
              <a:rPr lang="pt-BR" sz="3600" dirty="0" smtClean="0">
                <a:latin typeface="Centaur" panose="02030504050205020304" pitchFamily="18" charset="0"/>
              </a:rPr>
              <a:t>Take a look at the note in </a:t>
            </a:r>
            <a:r>
              <a:rPr lang="pt-BR" sz="3600" b="1" dirty="0" smtClean="0">
                <a:latin typeface="Centaur" panose="02030504050205020304" pitchFamily="18" charset="0"/>
              </a:rPr>
              <a:t>Handout 3.</a:t>
            </a:r>
            <a:r>
              <a:rPr lang="pt-BR" sz="3600" dirty="0" smtClean="0">
                <a:latin typeface="Centaur" panose="02030504050205020304" pitchFamily="18" charset="0"/>
              </a:rPr>
              <a:t> Let’s go through it quickly.</a:t>
            </a:r>
          </a:p>
        </p:txBody>
      </p:sp>
      <p:sp>
        <p:nvSpPr>
          <p:cNvPr id="4" name="Date Placeholder 3"/>
          <p:cNvSpPr>
            <a:spLocks noGrp="1"/>
          </p:cNvSpPr>
          <p:nvPr>
            <p:ph type="dt" sz="half" idx="10"/>
          </p:nvPr>
        </p:nvSpPr>
        <p:spPr/>
        <p:txBody>
          <a:bodyPr/>
          <a:lstStyle/>
          <a:p>
            <a:fld id="{5DD97770-F0DE-445B-9DE4-74CCA2418F3B}" type="datetime1">
              <a:rPr lang="en-US" smtClean="0"/>
              <a:t>11/20/2020</a:t>
            </a:fld>
            <a:endParaRPr lang="en-US" dirty="0"/>
          </a:p>
        </p:txBody>
      </p:sp>
      <p:sp>
        <p:nvSpPr>
          <p:cNvPr id="5" name="Footer Placeholder 4"/>
          <p:cNvSpPr>
            <a:spLocks noGrp="1"/>
          </p:cNvSpPr>
          <p:nvPr>
            <p:ph type="ftr" sz="quarter" idx="11"/>
          </p:nvPr>
        </p:nvSpPr>
        <p:spPr/>
        <p:txBody>
          <a:bodyPr/>
          <a:lstStyle/>
          <a:p>
            <a:r>
              <a:rPr lang="en-US" smtClean="0"/>
              <a:t>CM1607 English Communication Skills                                   Antoinette Vanlangenberg Hettiaratchy / IIT</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8</a:t>
            </a:fld>
            <a:endParaRPr lang="en-US"/>
          </a:p>
        </p:txBody>
      </p:sp>
      <p:sp>
        <p:nvSpPr>
          <p:cNvPr id="7" name="Content Placeholder 2"/>
          <p:cNvSpPr txBox="1">
            <a:spLocks/>
          </p:cNvSpPr>
          <p:nvPr/>
        </p:nvSpPr>
        <p:spPr>
          <a:xfrm>
            <a:off x="964094" y="1842328"/>
            <a:ext cx="8229600" cy="41776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endParaRPr lang="en-GB" b="1" dirty="0" smtClean="0"/>
          </a:p>
          <a:p>
            <a:pPr>
              <a:buFont typeface="Arial" panose="020B0604020202020204" pitchFamily="34" charset="0"/>
              <a:buNone/>
            </a:pPr>
            <a:endParaRPr lang="en-GB" dirty="0" smtClean="0">
              <a:latin typeface="Times New Roman" pitchFamily="18" charset="0"/>
              <a:cs typeface="Times New Roman" pitchFamily="18" charset="0"/>
            </a:endParaRPr>
          </a:p>
          <a:p>
            <a:pPr>
              <a:buFont typeface="Arial" panose="020B0604020202020204" pitchFamily="34" charset="0"/>
              <a:buNone/>
            </a:pPr>
            <a:endParaRPr lang="en-GB" dirty="0" smtClean="0">
              <a:latin typeface="Times New Roman" pitchFamily="18" charset="0"/>
              <a:cs typeface="Times New Roman" pitchFamily="18" charset="0"/>
            </a:endParaRPr>
          </a:p>
          <a:p>
            <a:pPr>
              <a:buFont typeface="Arial" panose="020B0604020202020204" pitchFamily="34" charset="0"/>
              <a:buNone/>
            </a:pPr>
            <a:endParaRPr lang="en-GB" dirty="0" smtClean="0">
              <a:latin typeface="Times New Roman" pitchFamily="18" charset="0"/>
              <a:cs typeface="Times New Roman" pitchFamily="18" charset="0"/>
            </a:endParaRPr>
          </a:p>
          <a:p>
            <a:endParaRPr lang="en-GB"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398" y="304800"/>
            <a:ext cx="5318348" cy="3834063"/>
          </a:xfrm>
          <a:prstGeom prst="rect">
            <a:avLst/>
          </a:prstGeom>
        </p:spPr>
      </p:pic>
    </p:spTree>
    <p:extLst>
      <p:ext uri="{BB962C8B-B14F-4D97-AF65-F5344CB8AC3E}">
        <p14:creationId xmlns:p14="http://schemas.microsoft.com/office/powerpoint/2010/main" val="739465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6370"/>
          </a:xfrm>
        </p:spPr>
        <p:txBody>
          <a:bodyPr>
            <a:normAutofit/>
          </a:bodyPr>
          <a:lstStyle/>
          <a:p>
            <a:r>
              <a:rPr lang="en-US" sz="3600" b="1" dirty="0" smtClean="0">
                <a:latin typeface="Centaur" panose="02030504050205020304" pitchFamily="18" charset="0"/>
              </a:rPr>
              <a:t>Reflective writing</a:t>
            </a:r>
            <a:endParaRPr lang="en-US" sz="3600" b="1" dirty="0">
              <a:latin typeface="Centaur" panose="02030504050205020304" pitchFamily="18" charset="0"/>
            </a:endParaRPr>
          </a:p>
        </p:txBody>
      </p:sp>
      <p:sp>
        <p:nvSpPr>
          <p:cNvPr id="3" name="Content Placeholder 2"/>
          <p:cNvSpPr>
            <a:spLocks noGrp="1"/>
          </p:cNvSpPr>
          <p:nvPr>
            <p:ph idx="1"/>
          </p:nvPr>
        </p:nvSpPr>
        <p:spPr>
          <a:xfrm>
            <a:off x="838200" y="1331496"/>
            <a:ext cx="10515600" cy="4845467"/>
          </a:xfrm>
        </p:spPr>
        <p:txBody>
          <a:bodyPr>
            <a:normAutofit/>
          </a:bodyPr>
          <a:lstStyle/>
          <a:p>
            <a:pPr lvl="0"/>
            <a:r>
              <a:rPr lang="en-US" sz="3600" dirty="0">
                <a:latin typeface="Centaur" panose="02030504050205020304" pitchFamily="18" charset="0"/>
              </a:rPr>
              <a:t>Big paper – building a silent conversation</a:t>
            </a:r>
          </a:p>
          <a:p>
            <a:pPr marL="0" indent="0" algn="just">
              <a:buNone/>
            </a:pPr>
            <a:r>
              <a:rPr lang="en-US" sz="3600" dirty="0" smtClean="0">
                <a:latin typeface="Centaur" panose="02030504050205020304" pitchFamily="18" charset="0"/>
              </a:rPr>
              <a:t>	Think </a:t>
            </a:r>
            <a:r>
              <a:rPr lang="en-US" sz="3600" dirty="0">
                <a:latin typeface="Centaur" panose="02030504050205020304" pitchFamily="18" charset="0"/>
              </a:rPr>
              <a:t>silently for 3 minutes. Reflect on some of the </a:t>
            </a:r>
            <a:r>
              <a:rPr lang="en-US" sz="3600" dirty="0" smtClean="0">
                <a:latin typeface="Centaur" panose="02030504050205020304" pitchFamily="18" charset="0"/>
              </a:rPr>
              <a:t>	things </a:t>
            </a:r>
            <a:r>
              <a:rPr lang="en-US" sz="3600" dirty="0">
                <a:latin typeface="Centaur" panose="02030504050205020304" pitchFamily="18" charset="0"/>
              </a:rPr>
              <a:t>you took for granted, </a:t>
            </a:r>
            <a:r>
              <a:rPr lang="en-US" sz="3600" dirty="0" smtClean="0">
                <a:latin typeface="Centaur" panose="02030504050205020304" pitchFamily="18" charset="0"/>
              </a:rPr>
              <a:t>before the pandemic, which 	you didn’t have when you were house </a:t>
            </a:r>
            <a:r>
              <a:rPr lang="en-US" sz="3600" dirty="0">
                <a:latin typeface="Centaur" panose="02030504050205020304" pitchFamily="18" charset="0"/>
              </a:rPr>
              <a:t>bound. Then think </a:t>
            </a:r>
            <a:r>
              <a:rPr lang="en-US" sz="3600" dirty="0" smtClean="0">
                <a:latin typeface="Centaur" panose="02030504050205020304" pitchFamily="18" charset="0"/>
              </a:rPr>
              <a:t>	of someone you </a:t>
            </a:r>
            <a:r>
              <a:rPr lang="en-US" sz="3600" dirty="0">
                <a:latin typeface="Centaur" panose="02030504050205020304" pitchFamily="18" charset="0"/>
              </a:rPr>
              <a:t>really </a:t>
            </a:r>
            <a:r>
              <a:rPr lang="en-US" sz="3600" dirty="0" smtClean="0">
                <a:latin typeface="Centaur" panose="02030504050205020304" pitchFamily="18" charset="0"/>
              </a:rPr>
              <a:t>care </a:t>
            </a:r>
            <a:r>
              <a:rPr lang="en-US" sz="3600" dirty="0">
                <a:latin typeface="Centaur" panose="02030504050205020304" pitchFamily="18" charset="0"/>
              </a:rPr>
              <a:t>about and love. What would </a:t>
            </a:r>
            <a:r>
              <a:rPr lang="en-US" sz="3600" dirty="0" smtClean="0">
                <a:latin typeface="Centaur" panose="02030504050205020304" pitchFamily="18" charset="0"/>
              </a:rPr>
              <a:t>	happen if that </a:t>
            </a:r>
            <a:r>
              <a:rPr lang="en-US" sz="3600" dirty="0">
                <a:latin typeface="Centaur" panose="02030504050205020304" pitchFamily="18" charset="0"/>
              </a:rPr>
              <a:t>person caught the Corona Virus.  How </a:t>
            </a:r>
            <a:r>
              <a:rPr lang="en-US" sz="3600" dirty="0" smtClean="0">
                <a:latin typeface="Centaur" panose="02030504050205020304" pitchFamily="18" charset="0"/>
              </a:rPr>
              <a:t>	would </a:t>
            </a:r>
            <a:r>
              <a:rPr lang="en-US" sz="3600" dirty="0">
                <a:latin typeface="Centaur" panose="02030504050205020304" pitchFamily="18" charset="0"/>
              </a:rPr>
              <a:t>it </a:t>
            </a:r>
            <a:r>
              <a:rPr lang="en-US" sz="3600" dirty="0" smtClean="0">
                <a:latin typeface="Centaur" panose="02030504050205020304" pitchFamily="18" charset="0"/>
              </a:rPr>
              <a:t>impact </a:t>
            </a:r>
            <a:r>
              <a:rPr lang="en-US" sz="3600" dirty="0">
                <a:latin typeface="Centaur" panose="02030504050205020304" pitchFamily="18" charset="0"/>
              </a:rPr>
              <a:t>your life? Etc. Really reflect. </a:t>
            </a:r>
            <a:r>
              <a:rPr lang="en-US" sz="3600" dirty="0" smtClean="0">
                <a:latin typeface="Centaur" panose="02030504050205020304" pitchFamily="18" charset="0"/>
              </a:rPr>
              <a:t>Write a 	short paragraph about 75 words.</a:t>
            </a:r>
            <a:endParaRPr lang="en-US" sz="3600" dirty="0">
              <a:latin typeface="Centaur" panose="02030504050205020304" pitchFamily="18" charset="0"/>
            </a:endParaRPr>
          </a:p>
          <a:p>
            <a:pPr marL="0" indent="0">
              <a:buNone/>
            </a:pPr>
            <a:endParaRPr lang="en-US" sz="3600" dirty="0">
              <a:latin typeface="Centaur" panose="02030504050205020304" pitchFamily="18" charset="0"/>
            </a:endParaRPr>
          </a:p>
          <a:p>
            <a:pPr marL="0" indent="0">
              <a:buNone/>
            </a:pPr>
            <a:endParaRPr lang="en-US" altLang="en-US" dirty="0"/>
          </a:p>
        </p:txBody>
      </p:sp>
      <p:sp>
        <p:nvSpPr>
          <p:cNvPr id="4" name="Date Placeholder 3"/>
          <p:cNvSpPr>
            <a:spLocks noGrp="1"/>
          </p:cNvSpPr>
          <p:nvPr>
            <p:ph type="dt" sz="half" idx="10"/>
          </p:nvPr>
        </p:nvSpPr>
        <p:spPr/>
        <p:txBody>
          <a:bodyPr/>
          <a:lstStyle/>
          <a:p>
            <a:fld id="{1425858E-1723-43E6-B507-FDB68271A47E}" type="datetime1">
              <a:rPr lang="en-US" smtClean="0"/>
              <a:t>11/20/2020</a:t>
            </a:fld>
            <a:endParaRPr lang="en-US" dirty="0"/>
          </a:p>
        </p:txBody>
      </p:sp>
      <p:sp>
        <p:nvSpPr>
          <p:cNvPr id="5" name="Footer Placeholder 4"/>
          <p:cNvSpPr>
            <a:spLocks noGrp="1"/>
          </p:cNvSpPr>
          <p:nvPr>
            <p:ph type="ftr" sz="quarter" idx="11"/>
          </p:nvPr>
        </p:nvSpPr>
        <p:spPr/>
        <p:txBody>
          <a:bodyPr/>
          <a:lstStyle/>
          <a:p>
            <a:r>
              <a:rPr lang="en-US" smtClean="0"/>
              <a:t>CM1607 English Communication Skills                                   Antoinette Vanlangenberg Hettiaratchy / IIT</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9</a:t>
            </a:fld>
            <a:endParaRPr lang="en-US"/>
          </a:p>
        </p:txBody>
      </p:sp>
    </p:spTree>
    <p:extLst>
      <p:ext uri="{BB962C8B-B14F-4D97-AF65-F5344CB8AC3E}">
        <p14:creationId xmlns:p14="http://schemas.microsoft.com/office/powerpoint/2010/main" val="4131344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2797</TotalTime>
  <Words>501</Words>
  <Application>Microsoft Office PowerPoint</Application>
  <PresentationFormat>Widescreen</PresentationFormat>
  <Paragraphs>83</Paragraphs>
  <Slides>10</Slides>
  <Notes>9</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Centaur</vt:lpstr>
      <vt:lpstr>Times New Roman</vt:lpstr>
      <vt:lpstr>Wingdings</vt:lpstr>
      <vt:lpstr>Office Theme</vt:lpstr>
      <vt:lpstr> CM 1607  ENGLISH COMMUNICATION SKILLS</vt:lpstr>
      <vt:lpstr>Recall - TENSES -</vt:lpstr>
      <vt:lpstr>What is Critical Thinking?</vt:lpstr>
      <vt:lpstr>Let’s practice some critical thinking…</vt:lpstr>
      <vt:lpstr>Video – Effective Critical Analysis</vt:lpstr>
      <vt:lpstr>PowerPoint Presentation</vt:lpstr>
      <vt:lpstr>Critical Writing</vt:lpstr>
      <vt:lpstr>PowerPoint Presentation</vt:lpstr>
      <vt:lpstr>Reflective writing</vt:lpstr>
      <vt:lpstr>Summing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4MMCS003W Web design and development</dc:title>
  <dc:creator>Windows User</dc:creator>
  <cp:lastModifiedBy>Windows User</cp:lastModifiedBy>
  <cp:revision>214</cp:revision>
  <dcterms:created xsi:type="dcterms:W3CDTF">2020-07-03T16:25:08Z</dcterms:created>
  <dcterms:modified xsi:type="dcterms:W3CDTF">2020-11-20T17:37:03Z</dcterms:modified>
</cp:coreProperties>
</file>