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258" r:id="rId4"/>
    <p:sldId id="259" r:id="rId5"/>
    <p:sldId id="260" r:id="rId6"/>
    <p:sldId id="276" r:id="rId7"/>
    <p:sldId id="275" r:id="rId8"/>
    <p:sldId id="274" r:id="rId9"/>
    <p:sldId id="262" r:id="rId10"/>
    <p:sldId id="263" r:id="rId11"/>
    <p:sldId id="264" r:id="rId12"/>
    <p:sldId id="278" r:id="rId13"/>
    <p:sldId id="277" r:id="rId14"/>
    <p:sldId id="269" r:id="rId15"/>
    <p:sldId id="280" r:id="rId16"/>
    <p:sldId id="28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p:cViewPr>
        <p:scale>
          <a:sx n="120" d="100"/>
          <a:sy n="120" d="100"/>
        </p:scale>
        <p:origin x="256"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834A4-C7E4-7540-A5C4-EDD543AA42D4}"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295E509C-BD89-8043-B34D-95E04CED330B}">
      <dgm:prSet phldrT="[Text]"/>
      <dgm:spPr/>
      <dgm:t>
        <a:bodyPr/>
        <a:lstStyle/>
        <a:p>
          <a:r>
            <a:rPr lang="en-GB" dirty="0"/>
            <a:t>Data</a:t>
          </a:r>
        </a:p>
      </dgm:t>
    </dgm:pt>
    <dgm:pt modelId="{73EE3A42-01C3-3643-B90A-412C9638506E}" type="parTrans" cxnId="{9D3E72F2-B490-0F49-A3F0-D20249341A26}">
      <dgm:prSet/>
      <dgm:spPr/>
      <dgm:t>
        <a:bodyPr/>
        <a:lstStyle/>
        <a:p>
          <a:endParaRPr lang="en-GB"/>
        </a:p>
      </dgm:t>
    </dgm:pt>
    <dgm:pt modelId="{05635A81-00CC-F145-B12C-DB95FC2551F5}" type="sibTrans" cxnId="{9D3E72F2-B490-0F49-A3F0-D20249341A26}">
      <dgm:prSet/>
      <dgm:spPr/>
      <dgm:t>
        <a:bodyPr/>
        <a:lstStyle/>
        <a:p>
          <a:endParaRPr lang="en-GB"/>
        </a:p>
      </dgm:t>
    </dgm:pt>
    <dgm:pt modelId="{2EF7FFAB-9586-8C4E-94DB-FE07B587E6AE}">
      <dgm:prSet phldrT="[Text]"/>
      <dgm:spPr/>
      <dgm:t>
        <a:bodyPr/>
        <a:lstStyle/>
        <a:p>
          <a:r>
            <a:rPr lang="en-GB" dirty="0"/>
            <a:t>Numerical </a:t>
          </a:r>
        </a:p>
      </dgm:t>
    </dgm:pt>
    <dgm:pt modelId="{B844F7A5-EC4F-EA40-BB61-B691DD647216}" type="parTrans" cxnId="{CDA434FE-AD51-DB46-AA78-F38E40E616D9}">
      <dgm:prSet/>
      <dgm:spPr/>
      <dgm:t>
        <a:bodyPr/>
        <a:lstStyle/>
        <a:p>
          <a:endParaRPr lang="en-GB"/>
        </a:p>
      </dgm:t>
    </dgm:pt>
    <dgm:pt modelId="{D0E20576-CA91-B342-B039-F23D4A52C767}" type="sibTrans" cxnId="{CDA434FE-AD51-DB46-AA78-F38E40E616D9}">
      <dgm:prSet/>
      <dgm:spPr/>
      <dgm:t>
        <a:bodyPr/>
        <a:lstStyle/>
        <a:p>
          <a:endParaRPr lang="en-GB"/>
        </a:p>
      </dgm:t>
    </dgm:pt>
    <dgm:pt modelId="{C0D239B4-48D6-8A4B-88A6-584870B52781}">
      <dgm:prSet phldrT="[Text]"/>
      <dgm:spPr/>
      <dgm:t>
        <a:bodyPr/>
        <a:lstStyle/>
        <a:p>
          <a:r>
            <a:rPr lang="en-GB" dirty="0"/>
            <a:t>Continuous</a:t>
          </a:r>
        </a:p>
      </dgm:t>
    </dgm:pt>
    <dgm:pt modelId="{952BA756-6C01-AA4F-AE4D-D798D525C37E}" type="parTrans" cxnId="{FD2B174E-8644-8E4D-B91E-272128928623}">
      <dgm:prSet/>
      <dgm:spPr/>
      <dgm:t>
        <a:bodyPr/>
        <a:lstStyle/>
        <a:p>
          <a:endParaRPr lang="en-GB"/>
        </a:p>
      </dgm:t>
    </dgm:pt>
    <dgm:pt modelId="{3653955B-FC73-0C46-BEBB-269D1160B601}" type="sibTrans" cxnId="{FD2B174E-8644-8E4D-B91E-272128928623}">
      <dgm:prSet/>
      <dgm:spPr/>
      <dgm:t>
        <a:bodyPr/>
        <a:lstStyle/>
        <a:p>
          <a:endParaRPr lang="en-GB"/>
        </a:p>
      </dgm:t>
    </dgm:pt>
    <dgm:pt modelId="{83936A9D-E0B8-EB4C-BD54-BDF75D9AFF72}">
      <dgm:prSet phldrT="[Text]"/>
      <dgm:spPr/>
      <dgm:t>
        <a:bodyPr/>
        <a:lstStyle/>
        <a:p>
          <a:r>
            <a:rPr lang="en-GB" dirty="0"/>
            <a:t>Discrete</a:t>
          </a:r>
        </a:p>
      </dgm:t>
    </dgm:pt>
    <dgm:pt modelId="{C094E41F-0FAF-434C-BE6E-585BCE239F4B}" type="parTrans" cxnId="{99716A42-B706-D148-9FB4-10126E5C87B2}">
      <dgm:prSet/>
      <dgm:spPr/>
      <dgm:t>
        <a:bodyPr/>
        <a:lstStyle/>
        <a:p>
          <a:endParaRPr lang="en-GB"/>
        </a:p>
      </dgm:t>
    </dgm:pt>
    <dgm:pt modelId="{6EADCFD3-08CA-1D41-A6EF-E6A8AE22892A}" type="sibTrans" cxnId="{99716A42-B706-D148-9FB4-10126E5C87B2}">
      <dgm:prSet/>
      <dgm:spPr/>
      <dgm:t>
        <a:bodyPr/>
        <a:lstStyle/>
        <a:p>
          <a:endParaRPr lang="en-GB"/>
        </a:p>
      </dgm:t>
    </dgm:pt>
    <dgm:pt modelId="{006608E2-1E33-8A40-8D17-F40C0A505E1E}">
      <dgm:prSet phldrT="[Text]"/>
      <dgm:spPr/>
      <dgm:t>
        <a:bodyPr/>
        <a:lstStyle/>
        <a:p>
          <a:r>
            <a:rPr lang="en-GB" dirty="0"/>
            <a:t>Categorical</a:t>
          </a:r>
        </a:p>
      </dgm:t>
    </dgm:pt>
    <dgm:pt modelId="{AB0116A9-0B95-3941-8800-0966A9B5F1DE}" type="parTrans" cxnId="{95EA45B0-1D59-D64E-8D05-AFF9861662A8}">
      <dgm:prSet/>
      <dgm:spPr/>
      <dgm:t>
        <a:bodyPr/>
        <a:lstStyle/>
        <a:p>
          <a:endParaRPr lang="en-GB"/>
        </a:p>
      </dgm:t>
    </dgm:pt>
    <dgm:pt modelId="{16EB916C-D190-7747-8D7F-8974E2158356}" type="sibTrans" cxnId="{95EA45B0-1D59-D64E-8D05-AFF9861662A8}">
      <dgm:prSet/>
      <dgm:spPr/>
      <dgm:t>
        <a:bodyPr/>
        <a:lstStyle/>
        <a:p>
          <a:endParaRPr lang="en-GB"/>
        </a:p>
      </dgm:t>
    </dgm:pt>
    <dgm:pt modelId="{FB982267-118B-C84A-B057-E2537205AB12}">
      <dgm:prSet phldrT="[Text]"/>
      <dgm:spPr/>
      <dgm:t>
        <a:bodyPr/>
        <a:lstStyle/>
        <a:p>
          <a:r>
            <a:rPr lang="en-GB" dirty="0"/>
            <a:t>Binary </a:t>
          </a:r>
        </a:p>
      </dgm:t>
    </dgm:pt>
    <dgm:pt modelId="{ECAD13EA-5E89-C54A-B9C3-5F77351C0A52}" type="parTrans" cxnId="{EED6F922-E7B5-8E43-9D96-8B4813DB1686}">
      <dgm:prSet/>
      <dgm:spPr/>
      <dgm:t>
        <a:bodyPr/>
        <a:lstStyle/>
        <a:p>
          <a:endParaRPr lang="en-GB"/>
        </a:p>
      </dgm:t>
    </dgm:pt>
    <dgm:pt modelId="{A5571B47-82CA-A44F-802B-9E7B45179BEC}" type="sibTrans" cxnId="{EED6F922-E7B5-8E43-9D96-8B4813DB1686}">
      <dgm:prSet/>
      <dgm:spPr/>
      <dgm:t>
        <a:bodyPr/>
        <a:lstStyle/>
        <a:p>
          <a:endParaRPr lang="en-GB"/>
        </a:p>
      </dgm:t>
    </dgm:pt>
    <dgm:pt modelId="{DFE9E450-8C7D-3D45-9F6D-CABA04D47B87}">
      <dgm:prSet/>
      <dgm:spPr/>
      <dgm:t>
        <a:bodyPr/>
        <a:lstStyle/>
        <a:p>
          <a:r>
            <a:rPr lang="en-GB" dirty="0"/>
            <a:t>Ordinal </a:t>
          </a:r>
        </a:p>
      </dgm:t>
    </dgm:pt>
    <dgm:pt modelId="{E94E8D08-D322-4C4A-A440-159540921047}" type="parTrans" cxnId="{D168F580-EAFD-9E43-B2DA-ADB6AB6BA0E6}">
      <dgm:prSet/>
      <dgm:spPr/>
      <dgm:t>
        <a:bodyPr/>
        <a:lstStyle/>
        <a:p>
          <a:endParaRPr lang="en-GB"/>
        </a:p>
      </dgm:t>
    </dgm:pt>
    <dgm:pt modelId="{BCF23250-D9C0-6C4E-9608-82D778113610}" type="sibTrans" cxnId="{D168F580-EAFD-9E43-B2DA-ADB6AB6BA0E6}">
      <dgm:prSet/>
      <dgm:spPr/>
      <dgm:t>
        <a:bodyPr/>
        <a:lstStyle/>
        <a:p>
          <a:endParaRPr lang="en-GB"/>
        </a:p>
      </dgm:t>
    </dgm:pt>
    <dgm:pt modelId="{F43767E8-07A2-9841-A1AA-119C81E541A3}" type="pres">
      <dgm:prSet presAssocID="{C64834A4-C7E4-7540-A5C4-EDD543AA42D4}" presName="hierChild1" presStyleCnt="0">
        <dgm:presLayoutVars>
          <dgm:chPref val="1"/>
          <dgm:dir/>
          <dgm:animOne val="branch"/>
          <dgm:animLvl val="lvl"/>
          <dgm:resizeHandles/>
        </dgm:presLayoutVars>
      </dgm:prSet>
      <dgm:spPr/>
    </dgm:pt>
    <dgm:pt modelId="{A9F62FD6-BB98-A847-BC98-E7B43203CD30}" type="pres">
      <dgm:prSet presAssocID="{295E509C-BD89-8043-B34D-95E04CED330B}" presName="hierRoot1" presStyleCnt="0"/>
      <dgm:spPr/>
    </dgm:pt>
    <dgm:pt modelId="{C1B9C0E3-26E2-9244-AAB5-87D1CAC9DA37}" type="pres">
      <dgm:prSet presAssocID="{295E509C-BD89-8043-B34D-95E04CED330B}" presName="composite" presStyleCnt="0"/>
      <dgm:spPr/>
    </dgm:pt>
    <dgm:pt modelId="{5F48D24E-4053-5E45-B818-CA6E2DD5EA23}" type="pres">
      <dgm:prSet presAssocID="{295E509C-BD89-8043-B34D-95E04CED330B}" presName="background" presStyleLbl="node0" presStyleIdx="0" presStyleCnt="1"/>
      <dgm:spPr/>
    </dgm:pt>
    <dgm:pt modelId="{36BEF17D-7E61-514E-8974-4828DF28436F}" type="pres">
      <dgm:prSet presAssocID="{295E509C-BD89-8043-B34D-95E04CED330B}" presName="text" presStyleLbl="fgAcc0" presStyleIdx="0" presStyleCnt="1">
        <dgm:presLayoutVars>
          <dgm:chPref val="3"/>
        </dgm:presLayoutVars>
      </dgm:prSet>
      <dgm:spPr/>
    </dgm:pt>
    <dgm:pt modelId="{24E5A615-BDB1-7F4E-AC73-76588C2BF646}" type="pres">
      <dgm:prSet presAssocID="{295E509C-BD89-8043-B34D-95E04CED330B}" presName="hierChild2" presStyleCnt="0"/>
      <dgm:spPr/>
    </dgm:pt>
    <dgm:pt modelId="{F93351D7-AE5C-3A4B-8EDB-598B0FE9D58C}" type="pres">
      <dgm:prSet presAssocID="{B844F7A5-EC4F-EA40-BB61-B691DD647216}" presName="Name10" presStyleLbl="parChTrans1D2" presStyleIdx="0" presStyleCnt="2"/>
      <dgm:spPr/>
    </dgm:pt>
    <dgm:pt modelId="{2E2A3DB9-AAA0-EE4F-A127-B6D28FDA65FA}" type="pres">
      <dgm:prSet presAssocID="{2EF7FFAB-9586-8C4E-94DB-FE07B587E6AE}" presName="hierRoot2" presStyleCnt="0"/>
      <dgm:spPr/>
    </dgm:pt>
    <dgm:pt modelId="{0DC7867B-B112-0D4A-863B-531D4713CD3E}" type="pres">
      <dgm:prSet presAssocID="{2EF7FFAB-9586-8C4E-94DB-FE07B587E6AE}" presName="composite2" presStyleCnt="0"/>
      <dgm:spPr/>
    </dgm:pt>
    <dgm:pt modelId="{C3B2FDEC-47AC-DF44-ADD5-EFDF88098778}" type="pres">
      <dgm:prSet presAssocID="{2EF7FFAB-9586-8C4E-94DB-FE07B587E6AE}" presName="background2" presStyleLbl="node2" presStyleIdx="0" presStyleCnt="2"/>
      <dgm:spPr/>
    </dgm:pt>
    <dgm:pt modelId="{ACBAABEE-50DB-0D4D-90F3-DC2EC5315B89}" type="pres">
      <dgm:prSet presAssocID="{2EF7FFAB-9586-8C4E-94DB-FE07B587E6AE}" presName="text2" presStyleLbl="fgAcc2" presStyleIdx="0" presStyleCnt="2">
        <dgm:presLayoutVars>
          <dgm:chPref val="3"/>
        </dgm:presLayoutVars>
      </dgm:prSet>
      <dgm:spPr/>
    </dgm:pt>
    <dgm:pt modelId="{F14F298F-8188-B348-9CE0-65D97CC62A28}" type="pres">
      <dgm:prSet presAssocID="{2EF7FFAB-9586-8C4E-94DB-FE07B587E6AE}" presName="hierChild3" presStyleCnt="0"/>
      <dgm:spPr/>
    </dgm:pt>
    <dgm:pt modelId="{F57BB88A-1283-DE4F-AAB0-3B58CE7E3A73}" type="pres">
      <dgm:prSet presAssocID="{952BA756-6C01-AA4F-AE4D-D798D525C37E}" presName="Name17" presStyleLbl="parChTrans1D3" presStyleIdx="0" presStyleCnt="4"/>
      <dgm:spPr/>
    </dgm:pt>
    <dgm:pt modelId="{1AF3F2F3-B910-7046-B5B1-263E03744375}" type="pres">
      <dgm:prSet presAssocID="{C0D239B4-48D6-8A4B-88A6-584870B52781}" presName="hierRoot3" presStyleCnt="0"/>
      <dgm:spPr/>
    </dgm:pt>
    <dgm:pt modelId="{47826DCF-92A8-8241-85C7-EEAE0D8AA8D2}" type="pres">
      <dgm:prSet presAssocID="{C0D239B4-48D6-8A4B-88A6-584870B52781}" presName="composite3" presStyleCnt="0"/>
      <dgm:spPr/>
    </dgm:pt>
    <dgm:pt modelId="{C38A6E53-5F1D-C44E-83D8-6CF8031744E8}" type="pres">
      <dgm:prSet presAssocID="{C0D239B4-48D6-8A4B-88A6-584870B52781}" presName="background3" presStyleLbl="node3" presStyleIdx="0" presStyleCnt="4"/>
      <dgm:spPr/>
    </dgm:pt>
    <dgm:pt modelId="{E300CF85-2932-714C-86E5-00C256167B49}" type="pres">
      <dgm:prSet presAssocID="{C0D239B4-48D6-8A4B-88A6-584870B52781}" presName="text3" presStyleLbl="fgAcc3" presStyleIdx="0" presStyleCnt="4">
        <dgm:presLayoutVars>
          <dgm:chPref val="3"/>
        </dgm:presLayoutVars>
      </dgm:prSet>
      <dgm:spPr/>
    </dgm:pt>
    <dgm:pt modelId="{584EF4CB-BA2E-4C45-9EEE-A1F3AE97B32E}" type="pres">
      <dgm:prSet presAssocID="{C0D239B4-48D6-8A4B-88A6-584870B52781}" presName="hierChild4" presStyleCnt="0"/>
      <dgm:spPr/>
    </dgm:pt>
    <dgm:pt modelId="{D7EBE669-745C-AB43-9831-A5D42578BAE9}" type="pres">
      <dgm:prSet presAssocID="{C094E41F-0FAF-434C-BE6E-585BCE239F4B}" presName="Name17" presStyleLbl="parChTrans1D3" presStyleIdx="1" presStyleCnt="4"/>
      <dgm:spPr/>
    </dgm:pt>
    <dgm:pt modelId="{43FA93FC-F49E-8C4D-AC10-5C01DFF8FAF9}" type="pres">
      <dgm:prSet presAssocID="{83936A9D-E0B8-EB4C-BD54-BDF75D9AFF72}" presName="hierRoot3" presStyleCnt="0"/>
      <dgm:spPr/>
    </dgm:pt>
    <dgm:pt modelId="{C8666EAA-17CB-E54E-BFDA-CAE8CB37EAED}" type="pres">
      <dgm:prSet presAssocID="{83936A9D-E0B8-EB4C-BD54-BDF75D9AFF72}" presName="composite3" presStyleCnt="0"/>
      <dgm:spPr/>
    </dgm:pt>
    <dgm:pt modelId="{4EB4B89C-FCDA-264B-B318-D8DC91DCE299}" type="pres">
      <dgm:prSet presAssocID="{83936A9D-E0B8-EB4C-BD54-BDF75D9AFF72}" presName="background3" presStyleLbl="node3" presStyleIdx="1" presStyleCnt="4"/>
      <dgm:spPr/>
    </dgm:pt>
    <dgm:pt modelId="{4965750C-FC5E-CC4A-980D-82DA8E22D4AC}" type="pres">
      <dgm:prSet presAssocID="{83936A9D-E0B8-EB4C-BD54-BDF75D9AFF72}" presName="text3" presStyleLbl="fgAcc3" presStyleIdx="1" presStyleCnt="4">
        <dgm:presLayoutVars>
          <dgm:chPref val="3"/>
        </dgm:presLayoutVars>
      </dgm:prSet>
      <dgm:spPr/>
    </dgm:pt>
    <dgm:pt modelId="{DD3E0092-C979-A444-9DB1-B4026DE7CA08}" type="pres">
      <dgm:prSet presAssocID="{83936A9D-E0B8-EB4C-BD54-BDF75D9AFF72}" presName="hierChild4" presStyleCnt="0"/>
      <dgm:spPr/>
    </dgm:pt>
    <dgm:pt modelId="{B7F158B4-6FA3-174F-95FA-73AF6BDB2FA1}" type="pres">
      <dgm:prSet presAssocID="{AB0116A9-0B95-3941-8800-0966A9B5F1DE}" presName="Name10" presStyleLbl="parChTrans1D2" presStyleIdx="1" presStyleCnt="2"/>
      <dgm:spPr/>
    </dgm:pt>
    <dgm:pt modelId="{8E41775C-8631-8D49-8877-CE46FE8D9A83}" type="pres">
      <dgm:prSet presAssocID="{006608E2-1E33-8A40-8D17-F40C0A505E1E}" presName="hierRoot2" presStyleCnt="0"/>
      <dgm:spPr/>
    </dgm:pt>
    <dgm:pt modelId="{A1CA67B7-2EC1-7144-A037-2CF9784ED336}" type="pres">
      <dgm:prSet presAssocID="{006608E2-1E33-8A40-8D17-F40C0A505E1E}" presName="composite2" presStyleCnt="0"/>
      <dgm:spPr/>
    </dgm:pt>
    <dgm:pt modelId="{DFC1E8E7-ACAC-C248-96EF-DD8E6EFB99C0}" type="pres">
      <dgm:prSet presAssocID="{006608E2-1E33-8A40-8D17-F40C0A505E1E}" presName="background2" presStyleLbl="node2" presStyleIdx="1" presStyleCnt="2"/>
      <dgm:spPr/>
    </dgm:pt>
    <dgm:pt modelId="{C5694C1C-7017-164E-A97C-E8B29B52FFF0}" type="pres">
      <dgm:prSet presAssocID="{006608E2-1E33-8A40-8D17-F40C0A505E1E}" presName="text2" presStyleLbl="fgAcc2" presStyleIdx="1" presStyleCnt="2">
        <dgm:presLayoutVars>
          <dgm:chPref val="3"/>
        </dgm:presLayoutVars>
      </dgm:prSet>
      <dgm:spPr/>
    </dgm:pt>
    <dgm:pt modelId="{7E31AE49-7C4C-C14B-9EE7-1BFF81CD21B6}" type="pres">
      <dgm:prSet presAssocID="{006608E2-1E33-8A40-8D17-F40C0A505E1E}" presName="hierChild3" presStyleCnt="0"/>
      <dgm:spPr/>
    </dgm:pt>
    <dgm:pt modelId="{A720C260-16F4-384A-8978-47050D345009}" type="pres">
      <dgm:prSet presAssocID="{ECAD13EA-5E89-C54A-B9C3-5F77351C0A52}" presName="Name17" presStyleLbl="parChTrans1D3" presStyleIdx="2" presStyleCnt="4"/>
      <dgm:spPr/>
    </dgm:pt>
    <dgm:pt modelId="{68FF1DA1-9C85-454E-9E1E-961E0BF4B253}" type="pres">
      <dgm:prSet presAssocID="{FB982267-118B-C84A-B057-E2537205AB12}" presName="hierRoot3" presStyleCnt="0"/>
      <dgm:spPr/>
    </dgm:pt>
    <dgm:pt modelId="{97CB5107-638B-B74C-9470-1BA7A5F22B01}" type="pres">
      <dgm:prSet presAssocID="{FB982267-118B-C84A-B057-E2537205AB12}" presName="composite3" presStyleCnt="0"/>
      <dgm:spPr/>
    </dgm:pt>
    <dgm:pt modelId="{8649414D-4449-9C42-96B4-B6A62FE70A4F}" type="pres">
      <dgm:prSet presAssocID="{FB982267-118B-C84A-B057-E2537205AB12}" presName="background3" presStyleLbl="node3" presStyleIdx="2" presStyleCnt="4"/>
      <dgm:spPr/>
    </dgm:pt>
    <dgm:pt modelId="{A762C3C1-B115-DA49-B8DB-9C5F50F890BF}" type="pres">
      <dgm:prSet presAssocID="{FB982267-118B-C84A-B057-E2537205AB12}" presName="text3" presStyleLbl="fgAcc3" presStyleIdx="2" presStyleCnt="4">
        <dgm:presLayoutVars>
          <dgm:chPref val="3"/>
        </dgm:presLayoutVars>
      </dgm:prSet>
      <dgm:spPr/>
    </dgm:pt>
    <dgm:pt modelId="{6BC0C43D-1139-0148-A2AE-41BBC37C29FB}" type="pres">
      <dgm:prSet presAssocID="{FB982267-118B-C84A-B057-E2537205AB12}" presName="hierChild4" presStyleCnt="0"/>
      <dgm:spPr/>
    </dgm:pt>
    <dgm:pt modelId="{A0E7150C-2D88-C647-9806-C32C1EB6EBB6}" type="pres">
      <dgm:prSet presAssocID="{E94E8D08-D322-4C4A-A440-159540921047}" presName="Name17" presStyleLbl="parChTrans1D3" presStyleIdx="3" presStyleCnt="4"/>
      <dgm:spPr/>
    </dgm:pt>
    <dgm:pt modelId="{CDACB0BA-6D88-474C-9B46-4D4842D1A996}" type="pres">
      <dgm:prSet presAssocID="{DFE9E450-8C7D-3D45-9F6D-CABA04D47B87}" presName="hierRoot3" presStyleCnt="0"/>
      <dgm:spPr/>
    </dgm:pt>
    <dgm:pt modelId="{5F773C78-A055-0142-B9AF-CB5839CE4AAD}" type="pres">
      <dgm:prSet presAssocID="{DFE9E450-8C7D-3D45-9F6D-CABA04D47B87}" presName="composite3" presStyleCnt="0"/>
      <dgm:spPr/>
    </dgm:pt>
    <dgm:pt modelId="{2D186773-360E-CE46-B90C-7E30DB3F693F}" type="pres">
      <dgm:prSet presAssocID="{DFE9E450-8C7D-3D45-9F6D-CABA04D47B87}" presName="background3" presStyleLbl="node3" presStyleIdx="3" presStyleCnt="4"/>
      <dgm:spPr/>
    </dgm:pt>
    <dgm:pt modelId="{40EA984F-D04D-FD42-83D3-1BD9507577AA}" type="pres">
      <dgm:prSet presAssocID="{DFE9E450-8C7D-3D45-9F6D-CABA04D47B87}" presName="text3" presStyleLbl="fgAcc3" presStyleIdx="3" presStyleCnt="4">
        <dgm:presLayoutVars>
          <dgm:chPref val="3"/>
        </dgm:presLayoutVars>
      </dgm:prSet>
      <dgm:spPr/>
    </dgm:pt>
    <dgm:pt modelId="{2EB5DE05-CDFC-A642-B8B6-CEF27195E20E}" type="pres">
      <dgm:prSet presAssocID="{DFE9E450-8C7D-3D45-9F6D-CABA04D47B87}" presName="hierChild4" presStyleCnt="0"/>
      <dgm:spPr/>
    </dgm:pt>
  </dgm:ptLst>
  <dgm:cxnLst>
    <dgm:cxn modelId="{6404650F-AB17-C441-9201-4F5423459766}" type="presOf" srcId="{ECAD13EA-5E89-C54A-B9C3-5F77351C0A52}" destId="{A720C260-16F4-384A-8978-47050D345009}" srcOrd="0" destOrd="0" presId="urn:microsoft.com/office/officeart/2005/8/layout/hierarchy1"/>
    <dgm:cxn modelId="{C499BB16-3CBF-1A4D-A03B-ABF5DBCDB7A5}" type="presOf" srcId="{E94E8D08-D322-4C4A-A440-159540921047}" destId="{A0E7150C-2D88-C647-9806-C32C1EB6EBB6}" srcOrd="0" destOrd="0" presId="urn:microsoft.com/office/officeart/2005/8/layout/hierarchy1"/>
    <dgm:cxn modelId="{49827E1C-A357-4045-B080-E0628D530612}" type="presOf" srcId="{C0D239B4-48D6-8A4B-88A6-584870B52781}" destId="{E300CF85-2932-714C-86E5-00C256167B49}" srcOrd="0" destOrd="0" presId="urn:microsoft.com/office/officeart/2005/8/layout/hierarchy1"/>
    <dgm:cxn modelId="{EED6F922-E7B5-8E43-9D96-8B4813DB1686}" srcId="{006608E2-1E33-8A40-8D17-F40C0A505E1E}" destId="{FB982267-118B-C84A-B057-E2537205AB12}" srcOrd="0" destOrd="0" parTransId="{ECAD13EA-5E89-C54A-B9C3-5F77351C0A52}" sibTransId="{A5571B47-82CA-A44F-802B-9E7B45179BEC}"/>
    <dgm:cxn modelId="{3EA48228-8A4E-F547-83A4-692A3C15CF0D}" type="presOf" srcId="{DFE9E450-8C7D-3D45-9F6D-CABA04D47B87}" destId="{40EA984F-D04D-FD42-83D3-1BD9507577AA}" srcOrd="0" destOrd="0" presId="urn:microsoft.com/office/officeart/2005/8/layout/hierarchy1"/>
    <dgm:cxn modelId="{0B56B73E-FD3A-9A4B-B782-57F8D997AFB0}" type="presOf" srcId="{006608E2-1E33-8A40-8D17-F40C0A505E1E}" destId="{C5694C1C-7017-164E-A97C-E8B29B52FFF0}" srcOrd="0" destOrd="0" presId="urn:microsoft.com/office/officeart/2005/8/layout/hierarchy1"/>
    <dgm:cxn modelId="{99716A42-B706-D148-9FB4-10126E5C87B2}" srcId="{2EF7FFAB-9586-8C4E-94DB-FE07B587E6AE}" destId="{83936A9D-E0B8-EB4C-BD54-BDF75D9AFF72}" srcOrd="1" destOrd="0" parTransId="{C094E41F-0FAF-434C-BE6E-585BCE239F4B}" sibTransId="{6EADCFD3-08CA-1D41-A6EF-E6A8AE22892A}"/>
    <dgm:cxn modelId="{E110294D-02CA-F242-8386-32DDE2BFB42E}" type="presOf" srcId="{83936A9D-E0B8-EB4C-BD54-BDF75D9AFF72}" destId="{4965750C-FC5E-CC4A-980D-82DA8E22D4AC}" srcOrd="0" destOrd="0" presId="urn:microsoft.com/office/officeart/2005/8/layout/hierarchy1"/>
    <dgm:cxn modelId="{FD2B174E-8644-8E4D-B91E-272128928623}" srcId="{2EF7FFAB-9586-8C4E-94DB-FE07B587E6AE}" destId="{C0D239B4-48D6-8A4B-88A6-584870B52781}" srcOrd="0" destOrd="0" parTransId="{952BA756-6C01-AA4F-AE4D-D798D525C37E}" sibTransId="{3653955B-FC73-0C46-BEBB-269D1160B601}"/>
    <dgm:cxn modelId="{3D13DE4F-908C-AD47-AAE0-C34E3003BF8D}" type="presOf" srcId="{295E509C-BD89-8043-B34D-95E04CED330B}" destId="{36BEF17D-7E61-514E-8974-4828DF28436F}" srcOrd="0" destOrd="0" presId="urn:microsoft.com/office/officeart/2005/8/layout/hierarchy1"/>
    <dgm:cxn modelId="{9464BF7C-3319-FE46-A930-0DADEA8CD3A9}" type="presOf" srcId="{2EF7FFAB-9586-8C4E-94DB-FE07B587E6AE}" destId="{ACBAABEE-50DB-0D4D-90F3-DC2EC5315B89}" srcOrd="0" destOrd="0" presId="urn:microsoft.com/office/officeart/2005/8/layout/hierarchy1"/>
    <dgm:cxn modelId="{BB704B7F-7774-D648-85C4-D2A26C9AC524}" type="presOf" srcId="{AB0116A9-0B95-3941-8800-0966A9B5F1DE}" destId="{B7F158B4-6FA3-174F-95FA-73AF6BDB2FA1}" srcOrd="0" destOrd="0" presId="urn:microsoft.com/office/officeart/2005/8/layout/hierarchy1"/>
    <dgm:cxn modelId="{D168F580-EAFD-9E43-B2DA-ADB6AB6BA0E6}" srcId="{006608E2-1E33-8A40-8D17-F40C0A505E1E}" destId="{DFE9E450-8C7D-3D45-9F6D-CABA04D47B87}" srcOrd="1" destOrd="0" parTransId="{E94E8D08-D322-4C4A-A440-159540921047}" sibTransId="{BCF23250-D9C0-6C4E-9608-82D778113610}"/>
    <dgm:cxn modelId="{B8B26292-BCCB-884F-B1EB-D96FB900849E}" type="presOf" srcId="{B844F7A5-EC4F-EA40-BB61-B691DD647216}" destId="{F93351D7-AE5C-3A4B-8EDB-598B0FE9D58C}" srcOrd="0" destOrd="0" presId="urn:microsoft.com/office/officeart/2005/8/layout/hierarchy1"/>
    <dgm:cxn modelId="{A23A2DAE-7FD3-D148-94A7-19B9C32F1618}" type="presOf" srcId="{C094E41F-0FAF-434C-BE6E-585BCE239F4B}" destId="{D7EBE669-745C-AB43-9831-A5D42578BAE9}" srcOrd="0" destOrd="0" presId="urn:microsoft.com/office/officeart/2005/8/layout/hierarchy1"/>
    <dgm:cxn modelId="{95EA45B0-1D59-D64E-8D05-AFF9861662A8}" srcId="{295E509C-BD89-8043-B34D-95E04CED330B}" destId="{006608E2-1E33-8A40-8D17-F40C0A505E1E}" srcOrd="1" destOrd="0" parTransId="{AB0116A9-0B95-3941-8800-0966A9B5F1DE}" sibTransId="{16EB916C-D190-7747-8D7F-8974E2158356}"/>
    <dgm:cxn modelId="{E40BCAB7-FB17-E842-AF39-585F531C4CD8}" type="presOf" srcId="{FB982267-118B-C84A-B057-E2537205AB12}" destId="{A762C3C1-B115-DA49-B8DB-9C5F50F890BF}" srcOrd="0" destOrd="0" presId="urn:microsoft.com/office/officeart/2005/8/layout/hierarchy1"/>
    <dgm:cxn modelId="{A60549E9-6DD2-B440-A6F3-C1198FB20EBC}" type="presOf" srcId="{952BA756-6C01-AA4F-AE4D-D798D525C37E}" destId="{F57BB88A-1283-DE4F-AAB0-3B58CE7E3A73}" srcOrd="0" destOrd="0" presId="urn:microsoft.com/office/officeart/2005/8/layout/hierarchy1"/>
    <dgm:cxn modelId="{9D3E72F2-B490-0F49-A3F0-D20249341A26}" srcId="{C64834A4-C7E4-7540-A5C4-EDD543AA42D4}" destId="{295E509C-BD89-8043-B34D-95E04CED330B}" srcOrd="0" destOrd="0" parTransId="{73EE3A42-01C3-3643-B90A-412C9638506E}" sibTransId="{05635A81-00CC-F145-B12C-DB95FC2551F5}"/>
    <dgm:cxn modelId="{56A3B7FD-B6EB-0C4D-8F57-447979432607}" type="presOf" srcId="{C64834A4-C7E4-7540-A5C4-EDD543AA42D4}" destId="{F43767E8-07A2-9841-A1AA-119C81E541A3}" srcOrd="0" destOrd="0" presId="urn:microsoft.com/office/officeart/2005/8/layout/hierarchy1"/>
    <dgm:cxn modelId="{CDA434FE-AD51-DB46-AA78-F38E40E616D9}" srcId="{295E509C-BD89-8043-B34D-95E04CED330B}" destId="{2EF7FFAB-9586-8C4E-94DB-FE07B587E6AE}" srcOrd="0" destOrd="0" parTransId="{B844F7A5-EC4F-EA40-BB61-B691DD647216}" sibTransId="{D0E20576-CA91-B342-B039-F23D4A52C767}"/>
    <dgm:cxn modelId="{A32A1566-DA43-2840-99F8-48BA94FE543A}" type="presParOf" srcId="{F43767E8-07A2-9841-A1AA-119C81E541A3}" destId="{A9F62FD6-BB98-A847-BC98-E7B43203CD30}" srcOrd="0" destOrd="0" presId="urn:microsoft.com/office/officeart/2005/8/layout/hierarchy1"/>
    <dgm:cxn modelId="{E5A290E5-0E0E-2043-9967-DFAA1C0671A0}" type="presParOf" srcId="{A9F62FD6-BB98-A847-BC98-E7B43203CD30}" destId="{C1B9C0E3-26E2-9244-AAB5-87D1CAC9DA37}" srcOrd="0" destOrd="0" presId="urn:microsoft.com/office/officeart/2005/8/layout/hierarchy1"/>
    <dgm:cxn modelId="{653DEB6E-7926-E243-8D93-E9D597EC76C1}" type="presParOf" srcId="{C1B9C0E3-26E2-9244-AAB5-87D1CAC9DA37}" destId="{5F48D24E-4053-5E45-B818-CA6E2DD5EA23}" srcOrd="0" destOrd="0" presId="urn:microsoft.com/office/officeart/2005/8/layout/hierarchy1"/>
    <dgm:cxn modelId="{92B07336-298F-BA4E-A86C-95C6FE10B3BE}" type="presParOf" srcId="{C1B9C0E3-26E2-9244-AAB5-87D1CAC9DA37}" destId="{36BEF17D-7E61-514E-8974-4828DF28436F}" srcOrd="1" destOrd="0" presId="urn:microsoft.com/office/officeart/2005/8/layout/hierarchy1"/>
    <dgm:cxn modelId="{B3E81B92-B125-B545-9AEA-B29E2DBBABDD}" type="presParOf" srcId="{A9F62FD6-BB98-A847-BC98-E7B43203CD30}" destId="{24E5A615-BDB1-7F4E-AC73-76588C2BF646}" srcOrd="1" destOrd="0" presId="urn:microsoft.com/office/officeart/2005/8/layout/hierarchy1"/>
    <dgm:cxn modelId="{F938F26F-3A21-C047-BE75-8799B8717439}" type="presParOf" srcId="{24E5A615-BDB1-7F4E-AC73-76588C2BF646}" destId="{F93351D7-AE5C-3A4B-8EDB-598B0FE9D58C}" srcOrd="0" destOrd="0" presId="urn:microsoft.com/office/officeart/2005/8/layout/hierarchy1"/>
    <dgm:cxn modelId="{5CCD6E4B-D891-6745-A2FE-EB69AC46B6CF}" type="presParOf" srcId="{24E5A615-BDB1-7F4E-AC73-76588C2BF646}" destId="{2E2A3DB9-AAA0-EE4F-A127-B6D28FDA65FA}" srcOrd="1" destOrd="0" presId="urn:microsoft.com/office/officeart/2005/8/layout/hierarchy1"/>
    <dgm:cxn modelId="{0CBD01FA-E579-9547-AD72-48E3807FC32C}" type="presParOf" srcId="{2E2A3DB9-AAA0-EE4F-A127-B6D28FDA65FA}" destId="{0DC7867B-B112-0D4A-863B-531D4713CD3E}" srcOrd="0" destOrd="0" presId="urn:microsoft.com/office/officeart/2005/8/layout/hierarchy1"/>
    <dgm:cxn modelId="{6FA89D00-8B84-1B44-944B-04D1CAA36EBC}" type="presParOf" srcId="{0DC7867B-B112-0D4A-863B-531D4713CD3E}" destId="{C3B2FDEC-47AC-DF44-ADD5-EFDF88098778}" srcOrd="0" destOrd="0" presId="urn:microsoft.com/office/officeart/2005/8/layout/hierarchy1"/>
    <dgm:cxn modelId="{47E2C23F-8E9D-4047-9CDA-218C312E89DA}" type="presParOf" srcId="{0DC7867B-B112-0D4A-863B-531D4713CD3E}" destId="{ACBAABEE-50DB-0D4D-90F3-DC2EC5315B89}" srcOrd="1" destOrd="0" presId="urn:microsoft.com/office/officeart/2005/8/layout/hierarchy1"/>
    <dgm:cxn modelId="{5CD0DB10-4067-4A44-BE35-FDCA0D4FBCAA}" type="presParOf" srcId="{2E2A3DB9-AAA0-EE4F-A127-B6D28FDA65FA}" destId="{F14F298F-8188-B348-9CE0-65D97CC62A28}" srcOrd="1" destOrd="0" presId="urn:microsoft.com/office/officeart/2005/8/layout/hierarchy1"/>
    <dgm:cxn modelId="{20F68AE5-D702-5F40-9BCA-073387E4C117}" type="presParOf" srcId="{F14F298F-8188-B348-9CE0-65D97CC62A28}" destId="{F57BB88A-1283-DE4F-AAB0-3B58CE7E3A73}" srcOrd="0" destOrd="0" presId="urn:microsoft.com/office/officeart/2005/8/layout/hierarchy1"/>
    <dgm:cxn modelId="{3FB9FDAF-317D-FB4E-A502-2BE0F7FA09D8}" type="presParOf" srcId="{F14F298F-8188-B348-9CE0-65D97CC62A28}" destId="{1AF3F2F3-B910-7046-B5B1-263E03744375}" srcOrd="1" destOrd="0" presId="urn:microsoft.com/office/officeart/2005/8/layout/hierarchy1"/>
    <dgm:cxn modelId="{5E5B4F20-275E-3749-A1F0-64DA933C7D77}" type="presParOf" srcId="{1AF3F2F3-B910-7046-B5B1-263E03744375}" destId="{47826DCF-92A8-8241-85C7-EEAE0D8AA8D2}" srcOrd="0" destOrd="0" presId="urn:microsoft.com/office/officeart/2005/8/layout/hierarchy1"/>
    <dgm:cxn modelId="{F0E6CD13-DCEA-0146-A99D-9A696C51A9C6}" type="presParOf" srcId="{47826DCF-92A8-8241-85C7-EEAE0D8AA8D2}" destId="{C38A6E53-5F1D-C44E-83D8-6CF8031744E8}" srcOrd="0" destOrd="0" presId="urn:microsoft.com/office/officeart/2005/8/layout/hierarchy1"/>
    <dgm:cxn modelId="{9BC99CA3-745C-424A-A30D-B0CF701BEE4D}" type="presParOf" srcId="{47826DCF-92A8-8241-85C7-EEAE0D8AA8D2}" destId="{E300CF85-2932-714C-86E5-00C256167B49}" srcOrd="1" destOrd="0" presId="urn:microsoft.com/office/officeart/2005/8/layout/hierarchy1"/>
    <dgm:cxn modelId="{1764776E-A988-C440-A040-F4CC7BCA6EBC}" type="presParOf" srcId="{1AF3F2F3-B910-7046-B5B1-263E03744375}" destId="{584EF4CB-BA2E-4C45-9EEE-A1F3AE97B32E}" srcOrd="1" destOrd="0" presId="urn:microsoft.com/office/officeart/2005/8/layout/hierarchy1"/>
    <dgm:cxn modelId="{AAC3725E-9F6F-1A42-A794-34AB417F82DD}" type="presParOf" srcId="{F14F298F-8188-B348-9CE0-65D97CC62A28}" destId="{D7EBE669-745C-AB43-9831-A5D42578BAE9}" srcOrd="2" destOrd="0" presId="urn:microsoft.com/office/officeart/2005/8/layout/hierarchy1"/>
    <dgm:cxn modelId="{3828D68F-55E1-CE44-9091-9710FDF9E2E3}" type="presParOf" srcId="{F14F298F-8188-B348-9CE0-65D97CC62A28}" destId="{43FA93FC-F49E-8C4D-AC10-5C01DFF8FAF9}" srcOrd="3" destOrd="0" presId="urn:microsoft.com/office/officeart/2005/8/layout/hierarchy1"/>
    <dgm:cxn modelId="{B463A627-C9F3-2542-8912-211C66CCBE92}" type="presParOf" srcId="{43FA93FC-F49E-8C4D-AC10-5C01DFF8FAF9}" destId="{C8666EAA-17CB-E54E-BFDA-CAE8CB37EAED}" srcOrd="0" destOrd="0" presId="urn:microsoft.com/office/officeart/2005/8/layout/hierarchy1"/>
    <dgm:cxn modelId="{07FDA57C-F08D-3544-93AA-D111D28F1390}" type="presParOf" srcId="{C8666EAA-17CB-E54E-BFDA-CAE8CB37EAED}" destId="{4EB4B89C-FCDA-264B-B318-D8DC91DCE299}" srcOrd="0" destOrd="0" presId="urn:microsoft.com/office/officeart/2005/8/layout/hierarchy1"/>
    <dgm:cxn modelId="{94C1A498-4CEC-C548-B0F3-D6C0ABC3DAA5}" type="presParOf" srcId="{C8666EAA-17CB-E54E-BFDA-CAE8CB37EAED}" destId="{4965750C-FC5E-CC4A-980D-82DA8E22D4AC}" srcOrd="1" destOrd="0" presId="urn:microsoft.com/office/officeart/2005/8/layout/hierarchy1"/>
    <dgm:cxn modelId="{0E32A6B9-C5DB-7D4B-B2C4-22728B0DB17F}" type="presParOf" srcId="{43FA93FC-F49E-8C4D-AC10-5C01DFF8FAF9}" destId="{DD3E0092-C979-A444-9DB1-B4026DE7CA08}" srcOrd="1" destOrd="0" presId="urn:microsoft.com/office/officeart/2005/8/layout/hierarchy1"/>
    <dgm:cxn modelId="{CD06DB6C-9C5D-CD4E-AD0A-1C2B0165DE91}" type="presParOf" srcId="{24E5A615-BDB1-7F4E-AC73-76588C2BF646}" destId="{B7F158B4-6FA3-174F-95FA-73AF6BDB2FA1}" srcOrd="2" destOrd="0" presId="urn:microsoft.com/office/officeart/2005/8/layout/hierarchy1"/>
    <dgm:cxn modelId="{5AF4C6DB-65B6-4941-91DB-AC4D96850457}" type="presParOf" srcId="{24E5A615-BDB1-7F4E-AC73-76588C2BF646}" destId="{8E41775C-8631-8D49-8877-CE46FE8D9A83}" srcOrd="3" destOrd="0" presId="urn:microsoft.com/office/officeart/2005/8/layout/hierarchy1"/>
    <dgm:cxn modelId="{A71F6CCF-4B3E-D74B-8022-CE2F61EB6DEC}" type="presParOf" srcId="{8E41775C-8631-8D49-8877-CE46FE8D9A83}" destId="{A1CA67B7-2EC1-7144-A037-2CF9784ED336}" srcOrd="0" destOrd="0" presId="urn:microsoft.com/office/officeart/2005/8/layout/hierarchy1"/>
    <dgm:cxn modelId="{8DCEBF76-474A-1948-BEB4-FCC2AB306BCD}" type="presParOf" srcId="{A1CA67B7-2EC1-7144-A037-2CF9784ED336}" destId="{DFC1E8E7-ACAC-C248-96EF-DD8E6EFB99C0}" srcOrd="0" destOrd="0" presId="urn:microsoft.com/office/officeart/2005/8/layout/hierarchy1"/>
    <dgm:cxn modelId="{430A8949-79B8-6245-9CA6-4053EAC1CCC0}" type="presParOf" srcId="{A1CA67B7-2EC1-7144-A037-2CF9784ED336}" destId="{C5694C1C-7017-164E-A97C-E8B29B52FFF0}" srcOrd="1" destOrd="0" presId="urn:microsoft.com/office/officeart/2005/8/layout/hierarchy1"/>
    <dgm:cxn modelId="{7519155C-7DBD-9541-B10A-275D5808FFB2}" type="presParOf" srcId="{8E41775C-8631-8D49-8877-CE46FE8D9A83}" destId="{7E31AE49-7C4C-C14B-9EE7-1BFF81CD21B6}" srcOrd="1" destOrd="0" presId="urn:microsoft.com/office/officeart/2005/8/layout/hierarchy1"/>
    <dgm:cxn modelId="{F14EAFE1-AC85-8647-BC1D-2016E3D15DFE}" type="presParOf" srcId="{7E31AE49-7C4C-C14B-9EE7-1BFF81CD21B6}" destId="{A720C260-16F4-384A-8978-47050D345009}" srcOrd="0" destOrd="0" presId="urn:microsoft.com/office/officeart/2005/8/layout/hierarchy1"/>
    <dgm:cxn modelId="{199CDA82-B038-3042-9CDC-CE62ABDC43B4}" type="presParOf" srcId="{7E31AE49-7C4C-C14B-9EE7-1BFF81CD21B6}" destId="{68FF1DA1-9C85-454E-9E1E-961E0BF4B253}" srcOrd="1" destOrd="0" presId="urn:microsoft.com/office/officeart/2005/8/layout/hierarchy1"/>
    <dgm:cxn modelId="{9A98B724-7B81-E449-A4DD-0781826796CC}" type="presParOf" srcId="{68FF1DA1-9C85-454E-9E1E-961E0BF4B253}" destId="{97CB5107-638B-B74C-9470-1BA7A5F22B01}" srcOrd="0" destOrd="0" presId="urn:microsoft.com/office/officeart/2005/8/layout/hierarchy1"/>
    <dgm:cxn modelId="{495115C4-ACF3-2641-9D05-C70E46BF4FA5}" type="presParOf" srcId="{97CB5107-638B-B74C-9470-1BA7A5F22B01}" destId="{8649414D-4449-9C42-96B4-B6A62FE70A4F}" srcOrd="0" destOrd="0" presId="urn:microsoft.com/office/officeart/2005/8/layout/hierarchy1"/>
    <dgm:cxn modelId="{29F046B2-B79A-FB49-BD42-B7FA9FE1A1DC}" type="presParOf" srcId="{97CB5107-638B-B74C-9470-1BA7A5F22B01}" destId="{A762C3C1-B115-DA49-B8DB-9C5F50F890BF}" srcOrd="1" destOrd="0" presId="urn:microsoft.com/office/officeart/2005/8/layout/hierarchy1"/>
    <dgm:cxn modelId="{08864E7D-02D6-364F-B69A-8C1228B5C5FA}" type="presParOf" srcId="{68FF1DA1-9C85-454E-9E1E-961E0BF4B253}" destId="{6BC0C43D-1139-0148-A2AE-41BBC37C29FB}" srcOrd="1" destOrd="0" presId="urn:microsoft.com/office/officeart/2005/8/layout/hierarchy1"/>
    <dgm:cxn modelId="{539AB35C-4CB8-8E44-97E6-4B3FAF0F06F8}" type="presParOf" srcId="{7E31AE49-7C4C-C14B-9EE7-1BFF81CD21B6}" destId="{A0E7150C-2D88-C647-9806-C32C1EB6EBB6}" srcOrd="2" destOrd="0" presId="urn:microsoft.com/office/officeart/2005/8/layout/hierarchy1"/>
    <dgm:cxn modelId="{C3F9B9C4-87A8-5F4D-962B-53214F68220E}" type="presParOf" srcId="{7E31AE49-7C4C-C14B-9EE7-1BFF81CD21B6}" destId="{CDACB0BA-6D88-474C-9B46-4D4842D1A996}" srcOrd="3" destOrd="0" presId="urn:microsoft.com/office/officeart/2005/8/layout/hierarchy1"/>
    <dgm:cxn modelId="{1D938F77-F665-5847-964C-1ACC85841642}" type="presParOf" srcId="{CDACB0BA-6D88-474C-9B46-4D4842D1A996}" destId="{5F773C78-A055-0142-B9AF-CB5839CE4AAD}" srcOrd="0" destOrd="0" presId="urn:microsoft.com/office/officeart/2005/8/layout/hierarchy1"/>
    <dgm:cxn modelId="{E2375485-4F8D-1C4B-902B-8717F63FEEF0}" type="presParOf" srcId="{5F773C78-A055-0142-B9AF-CB5839CE4AAD}" destId="{2D186773-360E-CE46-B90C-7E30DB3F693F}" srcOrd="0" destOrd="0" presId="urn:microsoft.com/office/officeart/2005/8/layout/hierarchy1"/>
    <dgm:cxn modelId="{2DA48EA3-BCB7-E74C-A3E8-1030B97DA9B6}" type="presParOf" srcId="{5F773C78-A055-0142-B9AF-CB5839CE4AAD}" destId="{40EA984F-D04D-FD42-83D3-1BD9507577AA}" srcOrd="1" destOrd="0" presId="urn:microsoft.com/office/officeart/2005/8/layout/hierarchy1"/>
    <dgm:cxn modelId="{CDE95CC2-B589-1745-AE43-3B349E512F70}" type="presParOf" srcId="{CDACB0BA-6D88-474C-9B46-4D4842D1A996}" destId="{2EB5DE05-CDFC-A642-B8B6-CEF27195E2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150C-2D88-C647-9806-C32C1EB6EBB6}">
      <dsp:nvSpPr>
        <dsp:cNvPr id="0" name=""/>
        <dsp:cNvSpPr/>
      </dsp:nvSpPr>
      <dsp:spPr>
        <a:xfrm>
          <a:off x="5859406" y="2702179"/>
          <a:ext cx="1006688" cy="479092"/>
        </a:xfrm>
        <a:custGeom>
          <a:avLst/>
          <a:gdLst/>
          <a:ahLst/>
          <a:cxnLst/>
          <a:rect l="0" t="0" r="0" b="0"/>
          <a:pathLst>
            <a:path>
              <a:moveTo>
                <a:pt x="0" y="0"/>
              </a:moveTo>
              <a:lnTo>
                <a:pt x="0" y="326487"/>
              </a:lnTo>
              <a:lnTo>
                <a:pt x="1006688" y="326487"/>
              </a:lnTo>
              <a:lnTo>
                <a:pt x="1006688" y="479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0C260-16F4-384A-8978-47050D345009}">
      <dsp:nvSpPr>
        <dsp:cNvPr id="0" name=""/>
        <dsp:cNvSpPr/>
      </dsp:nvSpPr>
      <dsp:spPr>
        <a:xfrm>
          <a:off x="4852717" y="2702179"/>
          <a:ext cx="1006688" cy="479092"/>
        </a:xfrm>
        <a:custGeom>
          <a:avLst/>
          <a:gdLst/>
          <a:ahLst/>
          <a:cxnLst/>
          <a:rect l="0" t="0" r="0" b="0"/>
          <a:pathLst>
            <a:path>
              <a:moveTo>
                <a:pt x="1006688" y="0"/>
              </a:moveTo>
              <a:lnTo>
                <a:pt x="1006688" y="326487"/>
              </a:lnTo>
              <a:lnTo>
                <a:pt x="0" y="326487"/>
              </a:lnTo>
              <a:lnTo>
                <a:pt x="0" y="479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158B4-6FA3-174F-95FA-73AF6BDB2FA1}">
      <dsp:nvSpPr>
        <dsp:cNvPr id="0" name=""/>
        <dsp:cNvSpPr/>
      </dsp:nvSpPr>
      <dsp:spPr>
        <a:xfrm>
          <a:off x="3846028" y="1177045"/>
          <a:ext cx="2013377" cy="479092"/>
        </a:xfrm>
        <a:custGeom>
          <a:avLst/>
          <a:gdLst/>
          <a:ahLst/>
          <a:cxnLst/>
          <a:rect l="0" t="0" r="0" b="0"/>
          <a:pathLst>
            <a:path>
              <a:moveTo>
                <a:pt x="0" y="0"/>
              </a:moveTo>
              <a:lnTo>
                <a:pt x="0" y="326487"/>
              </a:lnTo>
              <a:lnTo>
                <a:pt x="2013377" y="326487"/>
              </a:lnTo>
              <a:lnTo>
                <a:pt x="2013377" y="4790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BE669-745C-AB43-9831-A5D42578BAE9}">
      <dsp:nvSpPr>
        <dsp:cNvPr id="0" name=""/>
        <dsp:cNvSpPr/>
      </dsp:nvSpPr>
      <dsp:spPr>
        <a:xfrm>
          <a:off x="1832650" y="2702179"/>
          <a:ext cx="1006688" cy="479092"/>
        </a:xfrm>
        <a:custGeom>
          <a:avLst/>
          <a:gdLst/>
          <a:ahLst/>
          <a:cxnLst/>
          <a:rect l="0" t="0" r="0" b="0"/>
          <a:pathLst>
            <a:path>
              <a:moveTo>
                <a:pt x="0" y="0"/>
              </a:moveTo>
              <a:lnTo>
                <a:pt x="0" y="326487"/>
              </a:lnTo>
              <a:lnTo>
                <a:pt x="1006688" y="326487"/>
              </a:lnTo>
              <a:lnTo>
                <a:pt x="1006688" y="479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BB88A-1283-DE4F-AAB0-3B58CE7E3A73}">
      <dsp:nvSpPr>
        <dsp:cNvPr id="0" name=""/>
        <dsp:cNvSpPr/>
      </dsp:nvSpPr>
      <dsp:spPr>
        <a:xfrm>
          <a:off x="825961" y="2702179"/>
          <a:ext cx="1006688" cy="479092"/>
        </a:xfrm>
        <a:custGeom>
          <a:avLst/>
          <a:gdLst/>
          <a:ahLst/>
          <a:cxnLst/>
          <a:rect l="0" t="0" r="0" b="0"/>
          <a:pathLst>
            <a:path>
              <a:moveTo>
                <a:pt x="1006688" y="0"/>
              </a:moveTo>
              <a:lnTo>
                <a:pt x="1006688" y="326487"/>
              </a:lnTo>
              <a:lnTo>
                <a:pt x="0" y="326487"/>
              </a:lnTo>
              <a:lnTo>
                <a:pt x="0" y="479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3351D7-AE5C-3A4B-8EDB-598B0FE9D58C}">
      <dsp:nvSpPr>
        <dsp:cNvPr id="0" name=""/>
        <dsp:cNvSpPr/>
      </dsp:nvSpPr>
      <dsp:spPr>
        <a:xfrm>
          <a:off x="1832650" y="1177045"/>
          <a:ext cx="2013377" cy="479092"/>
        </a:xfrm>
        <a:custGeom>
          <a:avLst/>
          <a:gdLst/>
          <a:ahLst/>
          <a:cxnLst/>
          <a:rect l="0" t="0" r="0" b="0"/>
          <a:pathLst>
            <a:path>
              <a:moveTo>
                <a:pt x="2013377" y="0"/>
              </a:moveTo>
              <a:lnTo>
                <a:pt x="2013377" y="326487"/>
              </a:lnTo>
              <a:lnTo>
                <a:pt x="0" y="326487"/>
              </a:lnTo>
              <a:lnTo>
                <a:pt x="0" y="4790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48D24E-4053-5E45-B818-CA6E2DD5EA23}">
      <dsp:nvSpPr>
        <dsp:cNvPr id="0" name=""/>
        <dsp:cNvSpPr/>
      </dsp:nvSpPr>
      <dsp:spPr>
        <a:xfrm>
          <a:off x="3022373" y="131004"/>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BEF17D-7E61-514E-8974-4828DF28436F}">
      <dsp:nvSpPr>
        <dsp:cNvPr id="0" name=""/>
        <dsp:cNvSpPr/>
      </dsp:nvSpPr>
      <dsp:spPr>
        <a:xfrm>
          <a:off x="3205408" y="304887"/>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Data</a:t>
          </a:r>
        </a:p>
      </dsp:txBody>
      <dsp:txXfrm>
        <a:off x="3236045" y="335524"/>
        <a:ext cx="1586035" cy="984767"/>
      </dsp:txXfrm>
    </dsp:sp>
    <dsp:sp modelId="{C3B2FDEC-47AC-DF44-ADD5-EFDF88098778}">
      <dsp:nvSpPr>
        <dsp:cNvPr id="0" name=""/>
        <dsp:cNvSpPr/>
      </dsp:nvSpPr>
      <dsp:spPr>
        <a:xfrm>
          <a:off x="1008996" y="1656138"/>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AABEE-50DB-0D4D-90F3-DC2EC5315B89}">
      <dsp:nvSpPr>
        <dsp:cNvPr id="0" name=""/>
        <dsp:cNvSpPr/>
      </dsp:nvSpPr>
      <dsp:spPr>
        <a:xfrm>
          <a:off x="1192030" y="1830020"/>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Numerical </a:t>
          </a:r>
        </a:p>
      </dsp:txBody>
      <dsp:txXfrm>
        <a:off x="1222667" y="1860657"/>
        <a:ext cx="1586035" cy="984767"/>
      </dsp:txXfrm>
    </dsp:sp>
    <dsp:sp modelId="{C38A6E53-5F1D-C44E-83D8-6CF8031744E8}">
      <dsp:nvSpPr>
        <dsp:cNvPr id="0" name=""/>
        <dsp:cNvSpPr/>
      </dsp:nvSpPr>
      <dsp:spPr>
        <a:xfrm>
          <a:off x="2307" y="3181271"/>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0CF85-2932-714C-86E5-00C256167B49}">
      <dsp:nvSpPr>
        <dsp:cNvPr id="0" name=""/>
        <dsp:cNvSpPr/>
      </dsp:nvSpPr>
      <dsp:spPr>
        <a:xfrm>
          <a:off x="185341" y="3355154"/>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Continuous</a:t>
          </a:r>
        </a:p>
      </dsp:txBody>
      <dsp:txXfrm>
        <a:off x="215978" y="3385791"/>
        <a:ext cx="1586035" cy="984767"/>
      </dsp:txXfrm>
    </dsp:sp>
    <dsp:sp modelId="{4EB4B89C-FCDA-264B-B318-D8DC91DCE299}">
      <dsp:nvSpPr>
        <dsp:cNvPr id="0" name=""/>
        <dsp:cNvSpPr/>
      </dsp:nvSpPr>
      <dsp:spPr>
        <a:xfrm>
          <a:off x="2015684" y="3181271"/>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5750C-FC5E-CC4A-980D-82DA8E22D4AC}">
      <dsp:nvSpPr>
        <dsp:cNvPr id="0" name=""/>
        <dsp:cNvSpPr/>
      </dsp:nvSpPr>
      <dsp:spPr>
        <a:xfrm>
          <a:off x="2198719" y="3355154"/>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Discrete</a:t>
          </a:r>
        </a:p>
      </dsp:txBody>
      <dsp:txXfrm>
        <a:off x="2229356" y="3385791"/>
        <a:ext cx="1586035" cy="984767"/>
      </dsp:txXfrm>
    </dsp:sp>
    <dsp:sp modelId="{DFC1E8E7-ACAC-C248-96EF-DD8E6EFB99C0}">
      <dsp:nvSpPr>
        <dsp:cNvPr id="0" name=""/>
        <dsp:cNvSpPr/>
      </dsp:nvSpPr>
      <dsp:spPr>
        <a:xfrm>
          <a:off x="5035751" y="1656138"/>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694C1C-7017-164E-A97C-E8B29B52FFF0}">
      <dsp:nvSpPr>
        <dsp:cNvPr id="0" name=""/>
        <dsp:cNvSpPr/>
      </dsp:nvSpPr>
      <dsp:spPr>
        <a:xfrm>
          <a:off x="5218785" y="1830020"/>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Categorical</a:t>
          </a:r>
        </a:p>
      </dsp:txBody>
      <dsp:txXfrm>
        <a:off x="5249422" y="1860657"/>
        <a:ext cx="1586035" cy="984767"/>
      </dsp:txXfrm>
    </dsp:sp>
    <dsp:sp modelId="{8649414D-4449-9C42-96B4-B6A62FE70A4F}">
      <dsp:nvSpPr>
        <dsp:cNvPr id="0" name=""/>
        <dsp:cNvSpPr/>
      </dsp:nvSpPr>
      <dsp:spPr>
        <a:xfrm>
          <a:off x="4029062" y="3181271"/>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62C3C1-B115-DA49-B8DB-9C5F50F890BF}">
      <dsp:nvSpPr>
        <dsp:cNvPr id="0" name=""/>
        <dsp:cNvSpPr/>
      </dsp:nvSpPr>
      <dsp:spPr>
        <a:xfrm>
          <a:off x="4212097" y="3355154"/>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Binary </a:t>
          </a:r>
        </a:p>
      </dsp:txBody>
      <dsp:txXfrm>
        <a:off x="4242734" y="3385791"/>
        <a:ext cx="1586035" cy="984767"/>
      </dsp:txXfrm>
    </dsp:sp>
    <dsp:sp modelId="{2D186773-360E-CE46-B90C-7E30DB3F693F}">
      <dsp:nvSpPr>
        <dsp:cNvPr id="0" name=""/>
        <dsp:cNvSpPr/>
      </dsp:nvSpPr>
      <dsp:spPr>
        <a:xfrm>
          <a:off x="6042440" y="3181271"/>
          <a:ext cx="1647309" cy="1046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A984F-D04D-FD42-83D3-1BD9507577AA}">
      <dsp:nvSpPr>
        <dsp:cNvPr id="0" name=""/>
        <dsp:cNvSpPr/>
      </dsp:nvSpPr>
      <dsp:spPr>
        <a:xfrm>
          <a:off x="6225474" y="3355154"/>
          <a:ext cx="1647309" cy="1046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Ordinal </a:t>
          </a:r>
        </a:p>
      </dsp:txBody>
      <dsp:txXfrm>
        <a:off x="6256111" y="3385791"/>
        <a:ext cx="1586035" cy="9847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4072A82-A6FC-4E44-8DAB-14DADBA086CC}" type="datetimeFigureOut">
              <a:rPr lang="en-LK" smtClean="0"/>
              <a:t>2022-12-17</a:t>
            </a:fld>
            <a:endParaRPr lang="en-LK"/>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A304E31-9EA4-5D42-AC68-6F383152046E}" type="slidenum">
              <a:rPr lang="en-LK" smtClean="0"/>
              <a:t>‹#›</a:t>
            </a:fld>
            <a:endParaRPr lang="en-LK"/>
          </a:p>
        </p:txBody>
      </p:sp>
    </p:spTree>
    <p:extLst>
      <p:ext uri="{BB962C8B-B14F-4D97-AF65-F5344CB8AC3E}">
        <p14:creationId xmlns:p14="http://schemas.microsoft.com/office/powerpoint/2010/main" val="31806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3996" y="3479793"/>
            <a:ext cx="9144000" cy="38100"/>
          </a:xfrm>
          <a:custGeom>
            <a:avLst/>
            <a:gdLst/>
            <a:ahLst/>
            <a:cxnLst/>
            <a:rect l="l" t="t" r="r" b="b"/>
            <a:pathLst>
              <a:path w="9144000" h="38100">
                <a:moveTo>
                  <a:pt x="0" y="0"/>
                </a:moveTo>
                <a:lnTo>
                  <a:pt x="9143981" y="38099"/>
                </a:lnTo>
              </a:path>
            </a:pathLst>
          </a:custGeom>
          <a:ln w="9524">
            <a:solidFill>
              <a:srgbClr val="800080"/>
            </a:solidFill>
          </a:ln>
        </p:spPr>
        <p:txBody>
          <a:bodyPr wrap="square" lIns="0" tIns="0" rIns="0" bIns="0" rtlCol="0"/>
          <a:lstStyle/>
          <a:p>
            <a:endParaRPr/>
          </a:p>
        </p:txBody>
      </p:sp>
      <p:sp>
        <p:nvSpPr>
          <p:cNvPr id="17" name="bg object 17"/>
          <p:cNvSpPr/>
          <p:nvPr/>
        </p:nvSpPr>
        <p:spPr>
          <a:xfrm>
            <a:off x="0" y="0"/>
            <a:ext cx="12192000" cy="482600"/>
          </a:xfrm>
          <a:custGeom>
            <a:avLst/>
            <a:gdLst/>
            <a:ahLst/>
            <a:cxnLst/>
            <a:rect l="l" t="t" r="r" b="b"/>
            <a:pathLst>
              <a:path w="12192000" h="482600">
                <a:moveTo>
                  <a:pt x="12191975" y="482599"/>
                </a:moveTo>
                <a:lnTo>
                  <a:pt x="0" y="482599"/>
                </a:lnTo>
                <a:lnTo>
                  <a:pt x="0" y="0"/>
                </a:lnTo>
                <a:lnTo>
                  <a:pt x="12191975" y="0"/>
                </a:lnTo>
                <a:lnTo>
                  <a:pt x="12191975" y="482599"/>
                </a:lnTo>
                <a:close/>
              </a:path>
            </a:pathLst>
          </a:custGeom>
          <a:solidFill>
            <a:srgbClr val="800080"/>
          </a:solidFill>
        </p:spPr>
        <p:txBody>
          <a:bodyPr wrap="square" lIns="0" tIns="0" rIns="0" bIns="0" rtlCol="0"/>
          <a:lstStyle/>
          <a:p>
            <a:endParaRPr/>
          </a:p>
        </p:txBody>
      </p:sp>
      <p:sp>
        <p:nvSpPr>
          <p:cNvPr id="18" name="bg object 18"/>
          <p:cNvSpPr/>
          <p:nvPr/>
        </p:nvSpPr>
        <p:spPr>
          <a:xfrm>
            <a:off x="0" y="0"/>
            <a:ext cx="12192000" cy="482600"/>
          </a:xfrm>
          <a:custGeom>
            <a:avLst/>
            <a:gdLst/>
            <a:ahLst/>
            <a:cxnLst/>
            <a:rect l="l" t="t" r="r" b="b"/>
            <a:pathLst>
              <a:path w="12192000" h="482600">
                <a:moveTo>
                  <a:pt x="0" y="0"/>
                </a:moveTo>
                <a:lnTo>
                  <a:pt x="12191975" y="0"/>
                </a:lnTo>
                <a:lnTo>
                  <a:pt x="12191975" y="482599"/>
                </a:lnTo>
                <a:lnTo>
                  <a:pt x="0" y="482599"/>
                </a:lnTo>
                <a:lnTo>
                  <a:pt x="0" y="0"/>
                </a:lnTo>
                <a:close/>
              </a:path>
            </a:pathLst>
          </a:custGeom>
          <a:ln w="12699">
            <a:solidFill>
              <a:srgbClr val="42709B"/>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7754699" y="6043750"/>
            <a:ext cx="2467191" cy="443207"/>
          </a:xfrm>
          <a:prstGeom prst="rect">
            <a:avLst/>
          </a:prstGeom>
        </p:spPr>
      </p:pic>
      <p:pic>
        <p:nvPicPr>
          <p:cNvPr id="20" name="bg object 20"/>
          <p:cNvPicPr/>
          <p:nvPr/>
        </p:nvPicPr>
        <p:blipFill>
          <a:blip r:embed="rId3" cstate="print"/>
          <a:stretch>
            <a:fillRect/>
          </a:stretch>
        </p:blipFill>
        <p:spPr>
          <a:xfrm>
            <a:off x="10317319" y="6048871"/>
            <a:ext cx="1398228" cy="499610"/>
          </a:xfrm>
          <a:prstGeom prst="rect">
            <a:avLst/>
          </a:prstGeom>
        </p:spPr>
      </p:pic>
      <p:sp>
        <p:nvSpPr>
          <p:cNvPr id="2" name="Holder 2"/>
          <p:cNvSpPr>
            <a:spLocks noGrp="1"/>
          </p:cNvSpPr>
          <p:nvPr>
            <p:ph type="ctrTitle"/>
          </p:nvPr>
        </p:nvSpPr>
        <p:spPr>
          <a:xfrm>
            <a:off x="1348778" y="2849740"/>
            <a:ext cx="9483725" cy="756920"/>
          </a:xfrm>
          <a:prstGeom prst="rect">
            <a:avLst/>
          </a:prstGeom>
        </p:spPr>
        <p:txBody>
          <a:bodyPr wrap="square" lIns="0" tIns="0" rIns="0" bIns="0">
            <a:spAutoFit/>
          </a:bodyPr>
          <a:lstStyle>
            <a:lvl1pPr>
              <a:defRPr sz="4400" b="0" i="0" u="heavy">
                <a:solidFill>
                  <a:schemeClr val="tx1"/>
                </a:solidFill>
                <a:latin typeface="Calibri"/>
                <a:cs typeface="Calibri"/>
              </a:defRPr>
            </a:lvl1pPr>
          </a:lstStyle>
          <a:p>
            <a:endParaRPr/>
          </a:p>
        </p:txBody>
      </p:sp>
      <p:sp>
        <p:nvSpPr>
          <p:cNvPr id="3" name="Holder 3"/>
          <p:cNvSpPr>
            <a:spLocks noGrp="1"/>
          </p:cNvSpPr>
          <p:nvPr>
            <p:ph type="subTitle" idx="4"/>
          </p:nvPr>
        </p:nvSpPr>
        <p:spPr>
          <a:xfrm>
            <a:off x="2600540" y="3437414"/>
            <a:ext cx="6979284" cy="114300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CM1606 Computational Mathematics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56B7409-7167-AF40-93DB-04CE91CC00F0}" type="datetime1">
              <a:rPr lang="en-US" smtClean="0"/>
              <a:t>12/17/22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CM1606 Computational Mathematics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CAA4FC2-FA39-3C4F-B7AC-1B8C0334228D}" type="datetime1">
              <a:rPr lang="en-US" smtClean="0"/>
              <a:t>12/17/22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GB"/>
              <a:t>CM1606 Computational Mathematics</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D2A8E5E-2844-1940-9752-BFB5FD23F808}" type="datetime1">
              <a:rPr lang="en-US" smtClean="0"/>
              <a:t>12/17/22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GB"/>
              <a:t>CM1606 Computational Mathematics</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70E3F78-B242-194C-87F8-57E4A7A62A81}" type="datetime1">
              <a:rPr lang="en-US" smtClean="0"/>
              <a:t>12/17/22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a:t>CM1606 Computational Mathematics</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192222A-678E-1545-A636-CD7CD56EC538}" type="datetime1">
              <a:rPr lang="en-US" smtClean="0"/>
              <a:t>12/17/22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326555" y="98378"/>
            <a:ext cx="964860" cy="422321"/>
          </a:xfrm>
          <a:prstGeom prst="rect">
            <a:avLst/>
          </a:prstGeom>
        </p:spPr>
      </p:pic>
      <p:pic>
        <p:nvPicPr>
          <p:cNvPr id="17" name="bg object 17"/>
          <p:cNvPicPr/>
          <p:nvPr/>
        </p:nvPicPr>
        <p:blipFill>
          <a:blip r:embed="rId8" cstate="print"/>
          <a:stretch>
            <a:fillRect/>
          </a:stretch>
        </p:blipFill>
        <p:spPr>
          <a:xfrm>
            <a:off x="8461335" y="103495"/>
            <a:ext cx="1798677" cy="323115"/>
          </a:xfrm>
          <a:prstGeom prst="rect">
            <a:avLst/>
          </a:prstGeom>
        </p:spPr>
      </p:pic>
      <p:sp>
        <p:nvSpPr>
          <p:cNvPr id="2" name="Holder 2"/>
          <p:cNvSpPr>
            <a:spLocks noGrp="1"/>
          </p:cNvSpPr>
          <p:nvPr>
            <p:ph type="title"/>
          </p:nvPr>
        </p:nvSpPr>
        <p:spPr>
          <a:xfrm>
            <a:off x="911223" y="639167"/>
            <a:ext cx="10460356" cy="696033"/>
          </a:xfrm>
          <a:prstGeom prst="rect">
            <a:avLst/>
          </a:prstGeom>
        </p:spPr>
        <p:txBody>
          <a:bodyPr wrap="square" lIns="0" tIns="0" rIns="0" bIns="0">
            <a:spAutoFit/>
          </a:bodyPr>
          <a:lstStyle>
            <a:lvl1pPr>
              <a:defRPr sz="4400" b="0" i="0" u="heavy">
                <a:solidFill>
                  <a:schemeClr val="tx1"/>
                </a:solidFill>
                <a:latin typeface="Calibri"/>
                <a:cs typeface="Calibri"/>
              </a:defRPr>
            </a:lvl1pPr>
          </a:lstStyle>
          <a:p>
            <a:endParaRPr/>
          </a:p>
        </p:txBody>
      </p:sp>
      <p:sp>
        <p:nvSpPr>
          <p:cNvPr id="3" name="Holder 3"/>
          <p:cNvSpPr>
            <a:spLocks noGrp="1"/>
          </p:cNvSpPr>
          <p:nvPr>
            <p:ph type="body" idx="1"/>
          </p:nvPr>
        </p:nvSpPr>
        <p:spPr>
          <a:xfrm>
            <a:off x="911225" y="1793568"/>
            <a:ext cx="10358755" cy="461645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en-GB"/>
              <a:t>CM1606 Computational Mathematics</a:t>
            </a:r>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13CFE4B-FD75-644B-9EAD-DA2EAA6F6599}" type="datetime1">
              <a:rPr lang="en-US" smtClean="0"/>
              <a:t>12/17/22</a:t>
            </a:fld>
            <a:endParaRPr lang="en-US"/>
          </a:p>
        </p:txBody>
      </p:sp>
      <p:sp>
        <p:nvSpPr>
          <p:cNvPr id="6" name="Holder 6"/>
          <p:cNvSpPr>
            <a:spLocks noGrp="1"/>
          </p:cNvSpPr>
          <p:nvPr>
            <p:ph type="sldNum" sz="quarter" idx="7"/>
          </p:nvPr>
        </p:nvSpPr>
        <p:spPr>
          <a:xfrm>
            <a:off x="11075491" y="6467715"/>
            <a:ext cx="24358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14935">
              <a:lnSpc>
                <a:spcPts val="1240"/>
              </a:lnSpc>
            </a:pPr>
            <a:fld id="{81D60167-4931-47E6-BA6A-407CBD079E47}" type="slidenum">
              <a:rPr dirty="0">
                <a:solidFill>
                  <a:srgbClr val="878787"/>
                </a:solidFill>
              </a:rPr>
              <a:t>‹#›</a:t>
            </a:fld>
            <a:endParaRPr dirty="0">
              <a:solidFill>
                <a:srgbClr val="878787"/>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778" y="2849740"/>
            <a:ext cx="9483725" cy="756920"/>
          </a:xfrm>
          <a:prstGeom prst="rect">
            <a:avLst/>
          </a:prstGeom>
        </p:spPr>
        <p:txBody>
          <a:bodyPr vert="horz" wrap="square" lIns="0" tIns="12700" rIns="0" bIns="0" rtlCol="0">
            <a:spAutoFit/>
          </a:bodyPr>
          <a:lstStyle/>
          <a:p>
            <a:pPr marL="12700">
              <a:lnSpc>
                <a:spcPct val="100000"/>
              </a:lnSpc>
              <a:spcBef>
                <a:spcPts val="100"/>
              </a:spcBef>
            </a:pPr>
            <a:r>
              <a:rPr sz="4800" dirty="0">
                <a:latin typeface="Calibri"/>
                <a:cs typeface="Calibri"/>
              </a:rPr>
              <a:t>CM1606:</a:t>
            </a:r>
            <a:r>
              <a:rPr sz="4800" spc="-45" dirty="0">
                <a:latin typeface="Calibri"/>
                <a:cs typeface="Calibri"/>
              </a:rPr>
              <a:t> </a:t>
            </a:r>
            <a:r>
              <a:rPr sz="4800" dirty="0">
                <a:latin typeface="Calibri"/>
                <a:cs typeface="Calibri"/>
              </a:rPr>
              <a:t>Computational</a:t>
            </a:r>
            <a:r>
              <a:rPr sz="4800" spc="-45" dirty="0">
                <a:latin typeface="Calibri"/>
                <a:cs typeface="Calibri"/>
              </a:rPr>
              <a:t> </a:t>
            </a:r>
            <a:r>
              <a:rPr sz="4800" spc="-10" dirty="0">
                <a:latin typeface="Calibri"/>
                <a:cs typeface="Calibri"/>
              </a:rPr>
              <a:t>Mathematics</a:t>
            </a:r>
            <a:endParaRPr sz="4800">
              <a:latin typeface="Calibri"/>
              <a:cs typeface="Calibri"/>
            </a:endParaRPr>
          </a:p>
        </p:txBody>
      </p:sp>
      <p:sp>
        <p:nvSpPr>
          <p:cNvPr id="3" name="object 3"/>
          <p:cNvSpPr txBox="1"/>
          <p:nvPr/>
        </p:nvSpPr>
        <p:spPr>
          <a:xfrm>
            <a:off x="2600540" y="3437414"/>
            <a:ext cx="6979284" cy="1143000"/>
          </a:xfrm>
          <a:prstGeom prst="rect">
            <a:avLst/>
          </a:prstGeom>
        </p:spPr>
        <p:txBody>
          <a:bodyPr vert="horz" wrap="square" lIns="0" tIns="142240" rIns="0" bIns="0" rtlCol="0">
            <a:spAutoFit/>
          </a:bodyPr>
          <a:lstStyle/>
          <a:p>
            <a:pPr algn="ctr">
              <a:lnSpc>
                <a:spcPct val="100000"/>
              </a:lnSpc>
              <a:spcBef>
                <a:spcPts val="1120"/>
              </a:spcBef>
            </a:pPr>
            <a:r>
              <a:rPr sz="3500" dirty="0">
                <a:latin typeface="Calibri"/>
                <a:cs typeface="Calibri"/>
              </a:rPr>
              <a:t>Data</a:t>
            </a:r>
            <a:r>
              <a:rPr sz="3500" spc="-20" dirty="0">
                <a:latin typeface="Calibri"/>
                <a:cs typeface="Calibri"/>
              </a:rPr>
              <a:t> </a:t>
            </a:r>
            <a:r>
              <a:rPr sz="3500" spc="-10" dirty="0">
                <a:latin typeface="Calibri"/>
                <a:cs typeface="Calibri"/>
              </a:rPr>
              <a:t>Analysis</a:t>
            </a:r>
            <a:endParaRPr sz="3500" dirty="0">
              <a:latin typeface="Calibri"/>
              <a:cs typeface="Calibri"/>
            </a:endParaRPr>
          </a:p>
          <a:p>
            <a:pPr algn="ctr">
              <a:lnSpc>
                <a:spcPct val="100000"/>
              </a:lnSpc>
              <a:spcBef>
                <a:spcPts val="700"/>
              </a:spcBef>
            </a:pPr>
            <a:r>
              <a:rPr sz="2400" b="1" dirty="0">
                <a:latin typeface="Calibri"/>
                <a:cs typeface="Calibri"/>
              </a:rPr>
              <a:t>Week</a:t>
            </a:r>
            <a:r>
              <a:rPr sz="2400" b="1" spc="-15" dirty="0">
                <a:latin typeface="Calibri"/>
                <a:cs typeface="Calibri"/>
              </a:rPr>
              <a:t> </a:t>
            </a:r>
            <a:r>
              <a:rPr sz="2400" b="1" dirty="0">
                <a:latin typeface="Calibri"/>
                <a:cs typeface="Calibri"/>
              </a:rPr>
              <a:t>0</a:t>
            </a:r>
            <a:r>
              <a:rPr lang="en-US" sz="2400" b="1" dirty="0">
                <a:latin typeface="Calibri"/>
                <a:cs typeface="Calibri"/>
              </a:rPr>
              <a:t>1</a:t>
            </a:r>
            <a:r>
              <a:rPr sz="2400" b="1" spc="-15" dirty="0">
                <a:latin typeface="Calibri"/>
                <a:cs typeface="Calibri"/>
              </a:rPr>
              <a:t> </a:t>
            </a:r>
            <a:r>
              <a:rPr sz="2400" b="1" dirty="0">
                <a:latin typeface="Calibri"/>
                <a:cs typeface="Calibri"/>
              </a:rPr>
              <a:t>| by</a:t>
            </a:r>
            <a:r>
              <a:rPr sz="2400" b="1" spc="-10" dirty="0">
                <a:latin typeface="Calibri"/>
                <a:cs typeface="Calibri"/>
              </a:rPr>
              <a:t> </a:t>
            </a:r>
            <a:r>
              <a:rPr sz="2400" b="1" dirty="0">
                <a:latin typeface="Calibri"/>
                <a:cs typeface="Calibri"/>
              </a:rPr>
              <a:t>Prashan</a:t>
            </a:r>
            <a:r>
              <a:rPr sz="2400" b="1" spc="-15" dirty="0">
                <a:latin typeface="Calibri"/>
                <a:cs typeface="Calibri"/>
              </a:rPr>
              <a:t> </a:t>
            </a:r>
            <a:r>
              <a:rPr sz="2400" b="1" dirty="0">
                <a:latin typeface="Calibri"/>
                <a:cs typeface="Calibri"/>
              </a:rPr>
              <a:t>Rathnayaka</a:t>
            </a:r>
            <a:r>
              <a:rPr sz="2400" b="1" spc="-5" dirty="0">
                <a:latin typeface="Calibri"/>
                <a:cs typeface="Calibri"/>
              </a:rPr>
              <a:t> </a:t>
            </a:r>
            <a:r>
              <a:rPr sz="2400" i="1" spc="-10" dirty="0">
                <a:latin typeface="Calibri"/>
                <a:cs typeface="Calibri"/>
              </a:rPr>
              <a:t>(prashan.r@iit.ac.lk)</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spc="-10" dirty="0"/>
              <a:t>Non-</a:t>
            </a:r>
            <a:r>
              <a:rPr dirty="0"/>
              <a:t>rectangular</a:t>
            </a:r>
            <a:r>
              <a:rPr spc="-20" dirty="0"/>
              <a:t> </a:t>
            </a:r>
            <a:r>
              <a:rPr dirty="0"/>
              <a:t>data</a:t>
            </a:r>
            <a:r>
              <a:rPr spc="-20" dirty="0"/>
              <a:t> </a:t>
            </a:r>
            <a:r>
              <a:rPr spc="-10" dirty="0"/>
              <a:t>structures</a:t>
            </a:r>
            <a:r>
              <a:rPr dirty="0"/>
              <a:t>	</a:t>
            </a:r>
          </a:p>
        </p:txBody>
      </p:sp>
      <mc:AlternateContent xmlns:mc="http://schemas.openxmlformats.org/markup-compatibility/2006">
        <mc:Choice xmlns:a14="http://schemas.microsoft.com/office/drawing/2010/main" Requires="a14">
          <p:sp>
            <p:nvSpPr>
              <p:cNvPr id="3" name="object 3"/>
              <p:cNvSpPr txBox="1"/>
              <p:nvPr/>
            </p:nvSpPr>
            <p:spPr>
              <a:xfrm>
                <a:off x="1066800" y="1701800"/>
                <a:ext cx="9326880" cy="3025252"/>
              </a:xfrm>
              <a:prstGeom prst="rect">
                <a:avLst/>
              </a:prstGeom>
            </p:spPr>
            <p:txBody>
              <a:bodyPr vert="horz" wrap="square" lIns="0" tIns="12700" rIns="0" bIns="0" rtlCol="0">
                <a:spAutoFit/>
              </a:bodyPr>
              <a:lstStyle/>
              <a:p>
                <a:pPr marL="347980" marR="17145" indent="-309245" algn="just">
                  <a:lnSpc>
                    <a:spcPct val="117200"/>
                  </a:lnSpc>
                  <a:spcBef>
                    <a:spcPts val="100"/>
                  </a:spcBef>
                  <a:buSzPct val="75000"/>
                  <a:buChar char="•"/>
                  <a:tabLst>
                    <a:tab pos="348615" algn="l"/>
                  </a:tabLst>
                </a:pPr>
                <a:r>
                  <a:rPr lang="en-GB" sz="2400" b="1" dirty="0">
                    <a:latin typeface="Arial"/>
                    <a:cs typeface="Arial"/>
                  </a:rPr>
                  <a:t>Time</a:t>
                </a:r>
                <a:r>
                  <a:rPr lang="en-GB" sz="2400" b="1" spc="215" dirty="0">
                    <a:latin typeface="Arial"/>
                    <a:cs typeface="Arial"/>
                  </a:rPr>
                  <a:t> </a:t>
                </a:r>
                <a:r>
                  <a:rPr lang="en-GB" sz="2400" b="1" dirty="0">
                    <a:latin typeface="Arial"/>
                    <a:cs typeface="Arial"/>
                  </a:rPr>
                  <a:t>series</a:t>
                </a:r>
                <a:r>
                  <a:rPr lang="en-GB" sz="2400" b="1" spc="235" dirty="0">
                    <a:latin typeface="Arial"/>
                    <a:cs typeface="Arial"/>
                  </a:rPr>
                  <a:t> </a:t>
                </a:r>
                <a:r>
                  <a:rPr lang="en-GB" sz="2400" b="1" dirty="0">
                    <a:latin typeface="Arial"/>
                    <a:cs typeface="Arial"/>
                  </a:rPr>
                  <a:t>data</a:t>
                </a:r>
                <a:r>
                  <a:rPr lang="en-GB" sz="2400" b="1" spc="229" dirty="0">
                    <a:latin typeface="Arial"/>
                    <a:cs typeface="Arial"/>
                  </a:rPr>
                  <a:t> </a:t>
                </a:r>
              </a:p>
              <a:p>
                <a:pPr marL="38735" marR="17145" algn="just">
                  <a:lnSpc>
                    <a:spcPct val="117200"/>
                  </a:lnSpc>
                  <a:spcBef>
                    <a:spcPts val="100"/>
                  </a:spcBef>
                  <a:buSzPct val="75000"/>
                  <a:tabLst>
                    <a:tab pos="348615" algn="l"/>
                  </a:tabLst>
                </a:pPr>
                <a:r>
                  <a:rPr lang="en-GB" sz="2400" b="0" spc="229" dirty="0">
                    <a:latin typeface="Arial"/>
                    <a:cs typeface="Arial"/>
                  </a:rPr>
                  <a:t>	</a:t>
                </a:r>
                <a14:m>
                  <m:oMath xmlns:m="http://schemas.openxmlformats.org/officeDocument/2006/math">
                    <m:r>
                      <a:rPr lang="en-GB" sz="2400" b="0" i="1" spc="229" smtClean="0">
                        <a:latin typeface="Cambria Math" panose="02040503050406030204" pitchFamily="18" charset="0"/>
                        <a:cs typeface="Arial"/>
                      </a:rPr>
                      <m:t>(</m:t>
                    </m:r>
                    <m:r>
                      <a:rPr lang="en-US" sz="2400" b="0" i="1" spc="229" smtClean="0">
                        <a:latin typeface="Cambria Math" panose="02040503050406030204" pitchFamily="18" charset="0"/>
                        <a:cs typeface="Arial"/>
                      </a:rPr>
                      <m:t>𝑋</m:t>
                    </m:r>
                    <m:d>
                      <m:dPr>
                        <m:ctrlPr>
                          <a:rPr lang="en-US" sz="2400" b="0" i="1" spc="229" smtClean="0">
                            <a:latin typeface="Cambria Math" panose="02040503050406030204" pitchFamily="18" charset="0"/>
                            <a:cs typeface="Arial"/>
                          </a:rPr>
                        </m:ctrlPr>
                      </m:dPr>
                      <m:e>
                        <m:r>
                          <a:rPr lang="en-US" sz="2400" b="0" i="1" spc="229" smtClean="0">
                            <a:latin typeface="Cambria Math" panose="02040503050406030204" pitchFamily="18" charset="0"/>
                            <a:cs typeface="Arial"/>
                          </a:rPr>
                          <m:t>𝑡</m:t>
                        </m:r>
                      </m:e>
                    </m:d>
                    <m:r>
                      <a:rPr lang="en-US" sz="2400" b="0" i="1" spc="229" smtClean="0">
                        <a:latin typeface="Cambria Math" panose="02040503050406030204" pitchFamily="18" charset="0"/>
                        <a:cs typeface="Arial"/>
                      </a:rPr>
                      <m:t>, </m:t>
                    </m:r>
                    <m:r>
                      <a:rPr lang="en-US" sz="2400" b="0" i="1" spc="229" smtClean="0">
                        <a:latin typeface="Cambria Math" panose="02040503050406030204" pitchFamily="18" charset="0"/>
                        <a:cs typeface="Arial"/>
                      </a:rPr>
                      <m:t>𝑡</m:t>
                    </m:r>
                    <m:r>
                      <a:rPr lang="en-US" sz="2400" b="0" i="1" spc="229" smtClean="0">
                        <a:latin typeface="Cambria Math" panose="02040503050406030204" pitchFamily="18" charset="0"/>
                        <a:cs typeface="Arial"/>
                      </a:rPr>
                      <m:t>=1,2,3,…)</m:t>
                    </m:r>
                  </m:oMath>
                </a14:m>
                <a:r>
                  <a:rPr lang="en-GB" sz="2400" dirty="0">
                    <a:latin typeface="Arial"/>
                    <a:cs typeface="Arial"/>
                  </a:rPr>
                  <a:t>-</a:t>
                </a:r>
                <a:r>
                  <a:rPr lang="en-GB" sz="2400" spc="235" dirty="0">
                    <a:latin typeface="Arial"/>
                    <a:cs typeface="Arial"/>
                  </a:rPr>
                  <a:t> </a:t>
                </a:r>
                <a:r>
                  <a:rPr lang="en-GB" sz="2400" dirty="0">
                    <a:latin typeface="Arial"/>
                    <a:cs typeface="Arial"/>
                  </a:rPr>
                  <a:t>same</a:t>
                </a:r>
                <a:r>
                  <a:rPr lang="en-GB" sz="2400" spc="235" dirty="0">
                    <a:latin typeface="Arial"/>
                    <a:cs typeface="Arial"/>
                  </a:rPr>
                  <a:t> </a:t>
                </a:r>
                <a:r>
                  <a:rPr lang="en-GB" sz="2400" dirty="0">
                    <a:latin typeface="Arial"/>
                    <a:cs typeface="Arial"/>
                  </a:rPr>
                  <a:t>variable</a:t>
                </a:r>
                <a:r>
                  <a:rPr lang="en-GB" sz="2400" spc="235" dirty="0">
                    <a:latin typeface="Arial"/>
                    <a:cs typeface="Arial"/>
                  </a:rPr>
                  <a:t> </a:t>
                </a:r>
                <a:r>
                  <a:rPr lang="en-GB" sz="2400" spc="-10" dirty="0">
                    <a:latin typeface="Arial"/>
                    <a:cs typeface="Arial"/>
                  </a:rPr>
                  <a:t>measured </a:t>
                </a:r>
                <a:r>
                  <a:rPr lang="en-GB" sz="2400" dirty="0">
                    <a:latin typeface="Arial"/>
                    <a:cs typeface="Arial"/>
                  </a:rPr>
                  <a:t>over</a:t>
                </a:r>
                <a:r>
                  <a:rPr lang="en-GB" sz="2400" spc="-15" dirty="0">
                    <a:latin typeface="Arial"/>
                    <a:cs typeface="Arial"/>
                  </a:rPr>
                  <a:t>  </a:t>
                </a:r>
                <a:r>
                  <a:rPr lang="en-GB" sz="2400" dirty="0">
                    <a:latin typeface="Arial"/>
                    <a:cs typeface="Arial"/>
                  </a:rPr>
                  <a:t>time;</a:t>
                </a:r>
                <a:r>
                  <a:rPr lang="en-GB" sz="2400" spc="-10" dirty="0">
                    <a:latin typeface="Arial"/>
                    <a:cs typeface="Arial"/>
                  </a:rPr>
                  <a:t> 	</a:t>
                </a:r>
                <a14:m>
                  <m:oMath xmlns:m="http://schemas.openxmlformats.org/officeDocument/2006/math">
                    <m:r>
                      <a:rPr lang="en-US" sz="2400" b="0" i="1" spc="229" smtClean="0">
                        <a:latin typeface="Cambria Math" panose="02040503050406030204" pitchFamily="18" charset="0"/>
                        <a:cs typeface="Arial"/>
                      </a:rPr>
                      <m:t>𝑋</m:t>
                    </m:r>
                    <m:d>
                      <m:dPr>
                        <m:ctrlPr>
                          <a:rPr lang="en-US" sz="2400" b="0" i="1" spc="229" smtClean="0">
                            <a:latin typeface="Cambria Math" panose="02040503050406030204" pitchFamily="18" charset="0"/>
                            <a:cs typeface="Arial"/>
                          </a:rPr>
                        </m:ctrlPr>
                      </m:dPr>
                      <m:e>
                        <m:r>
                          <a:rPr lang="en-US" sz="2400" b="0" i="1" spc="229" smtClean="0">
                            <a:latin typeface="Cambria Math" panose="02040503050406030204" pitchFamily="18" charset="0"/>
                            <a:cs typeface="Arial"/>
                          </a:rPr>
                          <m:t>𝑡</m:t>
                        </m:r>
                      </m:e>
                    </m:d>
                    <m:r>
                      <a:rPr lang="en-US" sz="2400" b="0" i="1" spc="229" smtClean="0">
                        <a:latin typeface="Cambria Math" panose="02040503050406030204" pitchFamily="18" charset="0"/>
                        <a:cs typeface="Arial"/>
                      </a:rPr>
                      <m:t> </m:t>
                    </m:r>
                  </m:oMath>
                </a14:m>
                <a:r>
                  <a:rPr lang="en-GB" sz="2400" dirty="0">
                    <a:latin typeface="Arial"/>
                    <a:cs typeface="Arial"/>
                  </a:rPr>
                  <a:t>is</a:t>
                </a:r>
                <a:r>
                  <a:rPr lang="en-GB" sz="2400" spc="-15" dirty="0">
                    <a:latin typeface="Arial"/>
                    <a:cs typeface="Arial"/>
                  </a:rPr>
                  <a:t> </a:t>
                </a:r>
                <a:r>
                  <a:rPr lang="en-GB" sz="2400" dirty="0">
                    <a:latin typeface="Arial"/>
                    <a:cs typeface="Arial"/>
                  </a:rPr>
                  <a:t>the</a:t>
                </a:r>
                <a:r>
                  <a:rPr lang="en-GB" sz="2400" spc="-15" dirty="0">
                    <a:latin typeface="Arial"/>
                    <a:cs typeface="Arial"/>
                  </a:rPr>
                  <a:t> </a:t>
                </a:r>
                <a:r>
                  <a:rPr lang="en-GB" sz="2400" dirty="0">
                    <a:latin typeface="Arial"/>
                    <a:cs typeface="Arial"/>
                  </a:rPr>
                  <a:t>measurement</a:t>
                </a:r>
                <a:r>
                  <a:rPr lang="en-GB" sz="2400" spc="-10" dirty="0">
                    <a:latin typeface="Arial"/>
                    <a:cs typeface="Arial"/>
                  </a:rPr>
                  <a:t> </a:t>
                </a:r>
                <a:r>
                  <a:rPr lang="en-GB" sz="2400" dirty="0">
                    <a:latin typeface="Arial"/>
                    <a:cs typeface="Arial"/>
                  </a:rPr>
                  <a:t>at</a:t>
                </a:r>
                <a:r>
                  <a:rPr lang="en-GB" sz="2400" spc="-15" dirty="0">
                    <a:latin typeface="Arial"/>
                    <a:cs typeface="Arial"/>
                  </a:rPr>
                  <a:t> </a:t>
                </a:r>
                <a:r>
                  <a:rPr lang="en-GB" sz="2400" dirty="0">
                    <a:latin typeface="Arial"/>
                    <a:cs typeface="Arial"/>
                  </a:rPr>
                  <a:t>time</a:t>
                </a:r>
                <a:r>
                  <a:rPr lang="en-GB" sz="2400" spc="-15" dirty="0">
                    <a:latin typeface="Arial"/>
                    <a:cs typeface="Arial"/>
                  </a:rPr>
                  <a:t> </a:t>
                </a:r>
                <a14:m>
                  <m:oMath xmlns:m="http://schemas.openxmlformats.org/officeDocument/2006/math">
                    <m:r>
                      <a:rPr lang="en-US" sz="2400" b="0" i="1" spc="229" smtClean="0">
                        <a:latin typeface="Cambria Math" panose="02040503050406030204" pitchFamily="18" charset="0"/>
                        <a:cs typeface="Arial"/>
                      </a:rPr>
                      <m:t>𝑡</m:t>
                    </m:r>
                  </m:oMath>
                </a14:m>
                <a:r>
                  <a:rPr lang="en-GB" sz="2400" dirty="0">
                    <a:latin typeface="Arial"/>
                    <a:cs typeface="Arial"/>
                  </a:rPr>
                  <a:t>.</a:t>
                </a:r>
              </a:p>
              <a:p>
                <a:pPr marL="38735" marR="17145" algn="just">
                  <a:lnSpc>
                    <a:spcPct val="117200"/>
                  </a:lnSpc>
                  <a:spcBef>
                    <a:spcPts val="100"/>
                  </a:spcBef>
                  <a:buSzPct val="75000"/>
                  <a:tabLst>
                    <a:tab pos="348615" algn="l"/>
                  </a:tabLst>
                </a:pPr>
                <a:endParaRPr lang="en-GB" sz="2400" dirty="0">
                  <a:latin typeface="Arial"/>
                  <a:cs typeface="Arial"/>
                </a:endParaRPr>
              </a:p>
              <a:p>
                <a:pPr marL="347980" marR="5715" indent="-335915" algn="just">
                  <a:lnSpc>
                    <a:spcPct val="117200"/>
                  </a:lnSpc>
                  <a:buChar char="•"/>
                  <a:tabLst>
                    <a:tab pos="348615" algn="l"/>
                  </a:tabLst>
                </a:pPr>
                <a:r>
                  <a:rPr lang="en-GB" sz="2400" b="1" dirty="0">
                    <a:latin typeface="Arial"/>
                    <a:cs typeface="Arial"/>
                  </a:rPr>
                  <a:t>Spatial data </a:t>
                </a:r>
              </a:p>
              <a:p>
                <a:pPr marL="12065" marR="5715" algn="just">
                  <a:lnSpc>
                    <a:spcPct val="117200"/>
                  </a:lnSpc>
                  <a:tabLst>
                    <a:tab pos="348615" algn="l"/>
                  </a:tabLst>
                </a:pPr>
                <a:r>
                  <a:rPr lang="en-GB" sz="2400" b="1" dirty="0">
                    <a:latin typeface="Arial"/>
                    <a:cs typeface="Arial"/>
                  </a:rPr>
                  <a:t>	</a:t>
                </a:r>
                <a:r>
                  <a:rPr lang="en-GB" sz="2400" dirty="0">
                    <a:latin typeface="Arial"/>
                    <a:cs typeface="Arial"/>
                  </a:rPr>
                  <a:t>which are used in mapping and location analytics, are more 	complex and varied than rectangular data structures. </a:t>
                </a:r>
              </a:p>
            </p:txBody>
          </p:sp>
        </mc:Choice>
        <mc:Fallback>
          <p:sp>
            <p:nvSpPr>
              <p:cNvPr id="3" name="object 3"/>
              <p:cNvSpPr txBox="1">
                <a:spLocks noRot="1" noChangeAspect="1" noMove="1" noResize="1" noEditPoints="1" noAdjustHandles="1" noChangeArrowheads="1" noChangeShapeType="1" noTextEdit="1"/>
              </p:cNvSpPr>
              <p:nvPr/>
            </p:nvSpPr>
            <p:spPr>
              <a:xfrm>
                <a:off x="1066800" y="1701800"/>
                <a:ext cx="9326880" cy="3025252"/>
              </a:xfrm>
              <a:prstGeom prst="rect">
                <a:avLst/>
              </a:prstGeom>
              <a:blipFill>
                <a:blip r:embed="rId2"/>
                <a:stretch>
                  <a:fillRect l="-1769" t="-1674" r="-1905" b="-5021"/>
                </a:stretch>
              </a:blipFill>
            </p:spPr>
            <p:txBody>
              <a:bodyPr/>
              <a:lstStyle/>
              <a:p>
                <a:r>
                  <a:rPr lang="en-LK">
                    <a:noFill/>
                  </a:rPr>
                  <a:t> </a:t>
                </a:r>
              </a:p>
            </p:txBody>
          </p:sp>
        </mc:Fallback>
      </mc:AlternateContent>
      <p:sp>
        <p:nvSpPr>
          <p:cNvPr id="7" name="Date Placeholder 6">
            <a:extLst>
              <a:ext uri="{FF2B5EF4-FFF2-40B4-BE49-F238E27FC236}">
                <a16:creationId xmlns:a16="http://schemas.microsoft.com/office/drawing/2014/main" id="{72630D93-D461-F1DB-1427-0A7AC0E9EB82}"/>
              </a:ext>
            </a:extLst>
          </p:cNvPr>
          <p:cNvSpPr>
            <a:spLocks noGrp="1"/>
          </p:cNvSpPr>
          <p:nvPr>
            <p:ph type="dt" sz="half" idx="6"/>
          </p:nvPr>
        </p:nvSpPr>
        <p:spPr/>
        <p:txBody>
          <a:bodyPr/>
          <a:lstStyle/>
          <a:p>
            <a:fld id="{E63A34E8-47C5-2743-B78A-0E40660C1748}" type="datetime1">
              <a:rPr lang="en-US" smtClean="0"/>
              <a:t>12/17/22</a:t>
            </a:fld>
            <a:endParaRPr lang="en-US"/>
          </a:p>
        </p:txBody>
      </p:sp>
      <p:sp>
        <p:nvSpPr>
          <p:cNvPr id="8" name="Footer Placeholder 7">
            <a:extLst>
              <a:ext uri="{FF2B5EF4-FFF2-40B4-BE49-F238E27FC236}">
                <a16:creationId xmlns:a16="http://schemas.microsoft.com/office/drawing/2014/main" id="{8532D670-5886-C9DE-1E69-F78A9D984D25}"/>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9CE53BB8-9CD0-0544-67E0-33B59B46C8E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10</a:t>
            </a:fld>
            <a:endParaRPr lang="en-LK" dirty="0">
              <a:solidFill>
                <a:srgbClr val="87878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Measures</a:t>
            </a:r>
            <a:r>
              <a:rPr spc="-35" dirty="0"/>
              <a:t> </a:t>
            </a:r>
            <a:r>
              <a:rPr dirty="0"/>
              <a:t>of</a:t>
            </a:r>
            <a:r>
              <a:rPr spc="-20" dirty="0"/>
              <a:t> </a:t>
            </a:r>
            <a:r>
              <a:rPr dirty="0"/>
              <a:t>Location</a:t>
            </a:r>
            <a:r>
              <a:rPr spc="-20" dirty="0"/>
              <a:t> </a:t>
            </a:r>
            <a:r>
              <a:rPr dirty="0"/>
              <a:t>(=</a:t>
            </a:r>
            <a:r>
              <a:rPr spc="-20" dirty="0"/>
              <a:t> </a:t>
            </a:r>
            <a:r>
              <a:rPr spc="-10" dirty="0"/>
              <a:t>center)</a:t>
            </a:r>
            <a:r>
              <a:rPr dirty="0"/>
              <a:t>	</a:t>
            </a:r>
          </a:p>
        </p:txBody>
      </p:sp>
      <mc:AlternateContent xmlns:mc="http://schemas.openxmlformats.org/markup-compatibility/2006">
        <mc:Choice xmlns:a14="http://schemas.microsoft.com/office/drawing/2010/main" Requires="a14">
          <p:sp>
            <p:nvSpPr>
              <p:cNvPr id="3" name="object 3"/>
              <p:cNvSpPr txBox="1"/>
              <p:nvPr/>
            </p:nvSpPr>
            <p:spPr>
              <a:xfrm>
                <a:off x="911223" y="1600200"/>
                <a:ext cx="10314305" cy="5091587"/>
              </a:xfrm>
              <a:prstGeom prst="rect">
                <a:avLst/>
              </a:prstGeom>
            </p:spPr>
            <p:txBody>
              <a:bodyPr vert="horz" wrap="square" lIns="0" tIns="12700" rIns="0" bIns="0" rtlCol="0">
                <a:spAutoFit/>
              </a:bodyPr>
              <a:lstStyle/>
              <a:p>
                <a:pPr marL="12700">
                  <a:lnSpc>
                    <a:spcPct val="100000"/>
                  </a:lnSpc>
                  <a:spcBef>
                    <a:spcPts val="100"/>
                  </a:spcBef>
                </a:pPr>
                <a:r>
                  <a:rPr lang="en-GB" sz="1800" dirty="0">
                    <a:latin typeface="Arial"/>
                    <a:cs typeface="Arial"/>
                  </a:rPr>
                  <a:t>Measures of location are commonly used to explain large collections of data by describing where numeric observations are centered. One of the most common measures of location is of course the arithmetic mean.</a:t>
                </a:r>
              </a:p>
              <a:p>
                <a:pPr marL="12700">
                  <a:lnSpc>
                    <a:spcPct val="100000"/>
                  </a:lnSpc>
                  <a:spcBef>
                    <a:spcPts val="100"/>
                  </a:spcBef>
                </a:pPr>
                <a:endParaRPr lang="en-GB" dirty="0">
                  <a:latin typeface="Arial"/>
                  <a:cs typeface="Arial"/>
                </a:endParaRPr>
              </a:p>
              <a:p>
                <a:pPr marL="12700">
                  <a:lnSpc>
                    <a:spcPct val="100000"/>
                  </a:lnSpc>
                  <a:spcBef>
                    <a:spcPts val="100"/>
                  </a:spcBef>
                </a:pPr>
                <a:r>
                  <a:rPr lang="en-GB" sz="2400" b="1" dirty="0">
                    <a:latin typeface="Arial"/>
                    <a:cs typeface="Arial"/>
                  </a:rPr>
                  <a:t>Mean: </a:t>
                </a:r>
                <a:r>
                  <a:rPr lang="en-GB" sz="2400" dirty="0">
                    <a:latin typeface="Arial"/>
                    <a:cs typeface="Arial"/>
                  </a:rPr>
                  <a:t>the sum of all the values divided by the number of values.</a:t>
                </a:r>
              </a:p>
              <a:p>
                <a:pPr marL="12700">
                  <a:lnSpc>
                    <a:spcPct val="100000"/>
                  </a:lnSpc>
                  <a:spcBef>
                    <a:spcPts val="100"/>
                  </a:spcBef>
                </a:pPr>
                <a14:m>
                  <m:oMathPara xmlns:m="http://schemas.openxmlformats.org/officeDocument/2006/math">
                    <m:oMathParaPr>
                      <m:jc m:val="centerGroup"/>
                    </m:oMathParaPr>
                    <m:oMath xmlns:m="http://schemas.openxmlformats.org/officeDocument/2006/math">
                      <m:r>
                        <m:rPr>
                          <m:sty m:val="p"/>
                        </m:rPr>
                        <a:rPr lang="en-US" sz="2400" b="0" i="0" smtClean="0">
                          <a:solidFill>
                            <a:srgbClr val="C00000"/>
                          </a:solidFill>
                          <a:latin typeface="Cambria Math" panose="02040503050406030204" pitchFamily="18" charset="0"/>
                          <a:cs typeface="Arial"/>
                        </a:rPr>
                        <m:t>mean</m:t>
                      </m:r>
                      <m:r>
                        <a:rPr lang="en-US" sz="2400" b="0" i="1" smtClean="0">
                          <a:solidFill>
                            <a:srgbClr val="C00000"/>
                          </a:solidFill>
                          <a:latin typeface="Cambria Math" panose="02040503050406030204" pitchFamily="18" charset="0"/>
                          <a:cs typeface="Arial"/>
                        </a:rPr>
                        <m:t>=</m:t>
                      </m:r>
                      <m:acc>
                        <m:accPr>
                          <m:chr m:val="̅"/>
                          <m:ctrlPr>
                            <a:rPr lang="en-US" sz="2400" b="0" i="1" smtClean="0">
                              <a:solidFill>
                                <a:srgbClr val="C00000"/>
                              </a:solidFill>
                              <a:latin typeface="Cambria Math" panose="02040503050406030204" pitchFamily="18" charset="0"/>
                              <a:cs typeface="Arial"/>
                            </a:rPr>
                          </m:ctrlPr>
                        </m:accPr>
                        <m:e>
                          <m:r>
                            <a:rPr lang="en-US" sz="2400" b="0" i="1" smtClean="0">
                              <a:solidFill>
                                <a:srgbClr val="C00000"/>
                              </a:solidFill>
                              <a:latin typeface="Cambria Math" panose="02040503050406030204" pitchFamily="18" charset="0"/>
                              <a:cs typeface="Arial"/>
                            </a:rPr>
                            <m:t>𝑥</m:t>
                          </m:r>
                        </m:e>
                      </m:acc>
                      <m:r>
                        <a:rPr lang="en-US" sz="2400" b="0" i="1" smtClean="0">
                          <a:solidFill>
                            <a:srgbClr val="C00000"/>
                          </a:solidFill>
                          <a:latin typeface="Cambria Math" panose="02040503050406030204" pitchFamily="18" charset="0"/>
                          <a:cs typeface="Arial"/>
                        </a:rPr>
                        <m:t>=</m:t>
                      </m:r>
                      <m:f>
                        <m:fPr>
                          <m:ctrlPr>
                            <a:rPr lang="en-GB" sz="2400" i="1" smtClean="0">
                              <a:solidFill>
                                <a:srgbClr val="C00000"/>
                              </a:solidFill>
                              <a:latin typeface="Cambria Math" panose="02040503050406030204" pitchFamily="18" charset="0"/>
                              <a:cs typeface="Arial"/>
                            </a:rPr>
                          </m:ctrlPr>
                        </m:fPr>
                        <m:num>
                          <m:nary>
                            <m:naryPr>
                              <m:chr m:val="∑"/>
                              <m:ctrlPr>
                                <a:rPr lang="en-GB" sz="2400" i="1" smtClean="0">
                                  <a:solidFill>
                                    <a:srgbClr val="C00000"/>
                                  </a:solidFill>
                                  <a:latin typeface="Cambria Math" panose="02040503050406030204" pitchFamily="18" charset="0"/>
                                  <a:cs typeface="Arial"/>
                                </a:rPr>
                              </m:ctrlPr>
                            </m:naryPr>
                            <m:sub>
                              <m:r>
                                <m:rPr>
                                  <m:brk m:alnAt="23"/>
                                </m:rPr>
                                <a:rPr lang="en-US" sz="2400" b="0" i="1" smtClean="0">
                                  <a:solidFill>
                                    <a:srgbClr val="C00000"/>
                                  </a:solidFill>
                                  <a:latin typeface="Cambria Math" panose="02040503050406030204" pitchFamily="18" charset="0"/>
                                  <a:cs typeface="Arial"/>
                                </a:rPr>
                                <m:t>𝑖</m:t>
                              </m:r>
                              <m:r>
                                <a:rPr lang="en-US" sz="2400" b="0" i="1" smtClean="0">
                                  <a:solidFill>
                                    <a:srgbClr val="C00000"/>
                                  </a:solidFill>
                                  <a:latin typeface="Cambria Math" panose="02040503050406030204" pitchFamily="18" charset="0"/>
                                  <a:cs typeface="Arial"/>
                                </a:rPr>
                                <m:t>=1</m:t>
                              </m:r>
                            </m:sub>
                            <m:sup>
                              <m:r>
                                <a:rPr lang="en-US" sz="2400" b="0" i="1" smtClean="0">
                                  <a:solidFill>
                                    <a:srgbClr val="C00000"/>
                                  </a:solidFill>
                                  <a:latin typeface="Cambria Math" panose="02040503050406030204" pitchFamily="18" charset="0"/>
                                  <a:cs typeface="Arial"/>
                                </a:rPr>
                                <m:t>𝑛</m:t>
                              </m:r>
                            </m:sup>
                            <m:e>
                              <m:sSub>
                                <m:sSubPr>
                                  <m:ctrlPr>
                                    <a:rPr lang="en-GB" sz="2400" i="1" smtClean="0">
                                      <a:solidFill>
                                        <a:srgbClr val="C00000"/>
                                      </a:solidFill>
                                      <a:latin typeface="Cambria Math" panose="02040503050406030204" pitchFamily="18" charset="0"/>
                                      <a:cs typeface="Arial"/>
                                    </a:rPr>
                                  </m:ctrlPr>
                                </m:sSubPr>
                                <m:e>
                                  <m:r>
                                    <a:rPr lang="en-US" sz="2400" b="0" i="1" smtClean="0">
                                      <a:solidFill>
                                        <a:srgbClr val="C00000"/>
                                      </a:solidFill>
                                      <a:latin typeface="Cambria Math" panose="02040503050406030204" pitchFamily="18" charset="0"/>
                                      <a:cs typeface="Arial"/>
                                    </a:rPr>
                                    <m:t>𝑥</m:t>
                                  </m:r>
                                </m:e>
                                <m:sub>
                                  <m:r>
                                    <a:rPr lang="en-US" sz="2400" b="0" i="1" smtClean="0">
                                      <a:solidFill>
                                        <a:srgbClr val="C00000"/>
                                      </a:solidFill>
                                      <a:latin typeface="Cambria Math" panose="02040503050406030204" pitchFamily="18" charset="0"/>
                                      <a:cs typeface="Arial"/>
                                    </a:rPr>
                                    <m:t>𝑖</m:t>
                                  </m:r>
                                </m:sub>
                              </m:sSub>
                            </m:e>
                          </m:nary>
                        </m:num>
                        <m:den>
                          <m:r>
                            <a:rPr lang="en-US" sz="2400" b="0" i="1" smtClean="0">
                              <a:solidFill>
                                <a:srgbClr val="C00000"/>
                              </a:solidFill>
                              <a:latin typeface="Cambria Math" panose="02040503050406030204" pitchFamily="18" charset="0"/>
                              <a:cs typeface="Arial"/>
                            </a:rPr>
                            <m:t>𝑛</m:t>
                          </m:r>
                        </m:den>
                      </m:f>
                    </m:oMath>
                  </m:oMathPara>
                </a14:m>
                <a:endParaRPr lang="en-GB" sz="2400" dirty="0">
                  <a:latin typeface="Arial"/>
                  <a:cs typeface="Arial"/>
                </a:endParaRPr>
              </a:p>
              <a:p>
                <a:pPr marL="12700">
                  <a:lnSpc>
                    <a:spcPct val="100000"/>
                  </a:lnSpc>
                  <a:spcBef>
                    <a:spcPts val="100"/>
                  </a:spcBef>
                </a:pPr>
                <a:r>
                  <a:rPr lang="en-GB" dirty="0">
                    <a:latin typeface="Arial"/>
                    <a:cs typeface="Arial"/>
                  </a:rPr>
                  <a:t>A variation of the mean is a trimmed mean, which you calculate by dropping a fixed number of sorted values at each end and then taking an average of the remaining values.</a:t>
                </a:r>
              </a:p>
              <a:p>
                <a:pPr marL="12700">
                  <a:lnSpc>
                    <a:spcPct val="100000"/>
                  </a:lnSpc>
                  <a:spcBef>
                    <a:spcPts val="100"/>
                  </a:spcBef>
                </a:pPr>
                <a:endParaRPr lang="en-GB" dirty="0">
                  <a:latin typeface="Arial"/>
                  <a:cs typeface="Arial"/>
                </a:endParaRPr>
              </a:p>
              <a:p>
                <a:pPr marL="12700" marR="0" lvl="0" indent="0" defTabSz="914400" eaLnBrk="1" fontAlgn="auto" latinLnBrk="0" hangingPunct="1">
                  <a:lnSpc>
                    <a:spcPct val="100000"/>
                  </a:lnSpc>
                  <a:spcBef>
                    <a:spcPts val="100"/>
                  </a:spcBef>
                  <a:spcAft>
                    <a:spcPts val="0"/>
                  </a:spcAft>
                  <a:buClrTx/>
                  <a:buSzTx/>
                  <a:buFontTx/>
                  <a:buNone/>
                  <a:tabLst/>
                  <a:defRPr/>
                </a:pPr>
                <a:r>
                  <a:rPr lang="en-GB" sz="2400" b="1" dirty="0">
                    <a:latin typeface="Arial"/>
                    <a:cs typeface="Arial"/>
                  </a:rPr>
                  <a:t>Trimmed m</a:t>
                </a:r>
                <a:r>
                  <a:rPr kumimoji="0" lang="en-GB" sz="2400" b="1" i="0" u="none" strike="noStrike" kern="0" cap="none" spc="0" normalizeH="0" baseline="0" noProof="0" dirty="0" err="1">
                    <a:ln>
                      <a:noFill/>
                    </a:ln>
                    <a:solidFill>
                      <a:sysClr val="windowText" lastClr="000000"/>
                    </a:solidFill>
                    <a:effectLst/>
                    <a:uLnTx/>
                    <a:uFillTx/>
                    <a:latin typeface="Arial"/>
                    <a:cs typeface="Arial"/>
                  </a:rPr>
                  <a:t>ean</a:t>
                </a:r>
                <a:r>
                  <a:rPr kumimoji="0" lang="en-GB" sz="2400" b="1" i="0" u="none" strike="noStrike" kern="0" cap="none" spc="0" normalizeH="0" baseline="0" noProof="0" dirty="0">
                    <a:ln>
                      <a:noFill/>
                    </a:ln>
                    <a:solidFill>
                      <a:sysClr val="windowText" lastClr="000000"/>
                    </a:solidFill>
                    <a:effectLst/>
                    <a:uLnTx/>
                    <a:uFillTx/>
                    <a:latin typeface="Arial"/>
                    <a:cs typeface="Arial"/>
                  </a:rPr>
                  <a:t>: 	</a:t>
                </a:r>
                <a:r>
                  <a:rPr lang="en-GB" sz="2400" dirty="0">
                    <a:latin typeface="Arial"/>
                    <a:cs typeface="Arial"/>
                  </a:rPr>
                  <a:t>arithmetic</a:t>
                </a:r>
                <a:r>
                  <a:rPr lang="en-GB" sz="2400" spc="-25" dirty="0">
                    <a:latin typeface="Arial"/>
                    <a:cs typeface="Arial"/>
                  </a:rPr>
                  <a:t> </a:t>
                </a:r>
                <a:r>
                  <a:rPr lang="en-GB" sz="2400" dirty="0">
                    <a:latin typeface="Arial"/>
                    <a:cs typeface="Arial"/>
                  </a:rPr>
                  <a:t>average</a:t>
                </a:r>
                <a:r>
                  <a:rPr lang="en-GB" sz="2400" spc="-20" dirty="0">
                    <a:latin typeface="Arial"/>
                    <a:cs typeface="Arial"/>
                  </a:rPr>
                  <a:t> </a:t>
                </a:r>
                <a:r>
                  <a:rPr lang="en-GB" sz="2400" dirty="0">
                    <a:latin typeface="Arial"/>
                    <a:cs typeface="Arial"/>
                  </a:rPr>
                  <a:t>of</a:t>
                </a:r>
                <a:r>
                  <a:rPr lang="en-GB" sz="2400" spc="-25" dirty="0">
                    <a:latin typeface="Arial"/>
                    <a:cs typeface="Arial"/>
                  </a:rPr>
                  <a:t> </a:t>
                </a:r>
                <a:r>
                  <a:rPr lang="en-GB" sz="2400" dirty="0">
                    <a:latin typeface="Arial"/>
                    <a:cs typeface="Arial"/>
                  </a:rPr>
                  <a:t>all</a:t>
                </a:r>
                <a:r>
                  <a:rPr lang="en-GB" sz="2400" spc="-20" dirty="0">
                    <a:latin typeface="Arial"/>
                    <a:cs typeface="Arial"/>
                  </a:rPr>
                  <a:t> </a:t>
                </a:r>
                <a:r>
                  <a:rPr lang="en-GB" sz="2400" dirty="0">
                    <a:latin typeface="Arial"/>
                    <a:cs typeface="Arial"/>
                  </a:rPr>
                  <a:t>values</a:t>
                </a:r>
                <a:r>
                  <a:rPr lang="en-GB" sz="2400" spc="-25" dirty="0">
                    <a:latin typeface="Arial"/>
                    <a:cs typeface="Arial"/>
                  </a:rPr>
                  <a:t> </a:t>
                </a:r>
                <a:r>
                  <a:rPr lang="en-GB" sz="2400" dirty="0">
                    <a:latin typeface="Arial"/>
                    <a:cs typeface="Arial"/>
                  </a:rPr>
                  <a:t>except</a:t>
                </a:r>
                <a:r>
                  <a:rPr lang="en-GB" sz="2400" spc="-20" dirty="0">
                    <a:latin typeface="Arial"/>
                    <a:cs typeface="Arial"/>
                  </a:rPr>
                  <a:t> </a:t>
                </a:r>
                <a:r>
                  <a:rPr lang="en-GB" sz="2400" dirty="0">
                    <a:latin typeface="Arial"/>
                    <a:cs typeface="Arial"/>
                  </a:rPr>
                  <a:t>a</a:t>
                </a:r>
                <a:r>
                  <a:rPr lang="en-GB" sz="2400" spc="-25" dirty="0">
                    <a:latin typeface="Arial"/>
                    <a:cs typeface="Arial"/>
                  </a:rPr>
                  <a:t> </a:t>
                </a:r>
                <a:r>
                  <a:rPr lang="en-GB" sz="2400" dirty="0">
                    <a:latin typeface="Arial"/>
                    <a:cs typeface="Arial"/>
                  </a:rPr>
                  <a:t>fixed</a:t>
                </a:r>
                <a:r>
                  <a:rPr lang="en-GB" sz="2400" spc="-20" dirty="0">
                    <a:latin typeface="Arial"/>
                    <a:cs typeface="Arial"/>
                  </a:rPr>
                  <a:t> </a:t>
                </a:r>
                <a:r>
                  <a:rPr lang="en-GB" sz="2400" dirty="0">
                    <a:latin typeface="Arial"/>
                    <a:cs typeface="Arial"/>
                  </a:rPr>
                  <a:t>number</a:t>
                </a:r>
                <a:r>
                  <a:rPr lang="en-GB" sz="2400" spc="-25" dirty="0">
                    <a:latin typeface="Arial"/>
                    <a:cs typeface="Arial"/>
                  </a:rPr>
                  <a:t> 			</a:t>
                </a:r>
                <a:r>
                  <a:rPr lang="en-GB" sz="2400" dirty="0">
                    <a:latin typeface="Arial"/>
                    <a:cs typeface="Arial"/>
                  </a:rPr>
                  <a:t>of</a:t>
                </a:r>
                <a:r>
                  <a:rPr lang="en-GB" sz="2400" spc="-20" dirty="0">
                    <a:latin typeface="Arial"/>
                    <a:cs typeface="Arial"/>
                  </a:rPr>
                  <a:t> </a:t>
                </a:r>
                <a:r>
                  <a:rPr lang="en-GB" sz="2400" dirty="0">
                    <a:latin typeface="Arial"/>
                    <a:cs typeface="Arial"/>
                  </a:rPr>
                  <a:t>extreme</a:t>
                </a:r>
                <a:r>
                  <a:rPr lang="en-GB" sz="2400" spc="-20" dirty="0">
                    <a:latin typeface="Arial"/>
                    <a:cs typeface="Arial"/>
                  </a:rPr>
                  <a:t> </a:t>
                </a:r>
                <a:r>
                  <a:rPr lang="en-GB" sz="2400" spc="-10" dirty="0">
                    <a:latin typeface="Arial"/>
                    <a:cs typeface="Arial"/>
                  </a:rPr>
                  <a:t>values</a:t>
                </a:r>
                <a:r>
                  <a:rPr kumimoji="0" lang="en-GB" sz="2400" b="0" i="0" u="none" strike="noStrike" kern="0" cap="none" spc="0" normalizeH="0" baseline="0" noProof="0" dirty="0">
                    <a:ln>
                      <a:noFill/>
                    </a:ln>
                    <a:solidFill>
                      <a:sysClr val="windowText" lastClr="000000"/>
                    </a:solidFill>
                    <a:effectLst/>
                    <a:uLnTx/>
                    <a:uFillTx/>
                    <a:latin typeface="Arial"/>
                    <a:cs typeface="Arial"/>
                  </a:rPr>
                  <a:t>.</a:t>
                </a:r>
              </a:p>
              <a:p>
                <a:pPr marL="12700" marR="0" lvl="0" indent="0" defTabSz="914400" eaLnBrk="1" fontAlgn="auto" latinLnBrk="0" hangingPunct="1">
                  <a:lnSpc>
                    <a:spcPct val="100000"/>
                  </a:lnSpc>
                  <a:spcBef>
                    <a:spcPts val="1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T</m:t>
                      </m:r>
                      <m:r>
                        <m:rPr>
                          <m:sty m:val="p"/>
                        </m:rPr>
                        <a:rPr kumimoji="0" lang="en-US" sz="2400" b="0" i="0" u="none" strike="noStrike" kern="0" cap="none" spc="0" normalizeH="0" baseline="0" noProof="0" smtClean="0">
                          <a:ln>
                            <a:noFill/>
                          </a:ln>
                          <a:solidFill>
                            <a:srgbClr val="C00000"/>
                          </a:solidFill>
                          <a:effectLst/>
                          <a:uLnTx/>
                          <a:uFillTx/>
                          <a:latin typeface="Cambria Math" panose="02040503050406030204" pitchFamily="18" charset="0"/>
                          <a:cs typeface="Arial"/>
                        </a:rPr>
                        <m:t>rimmed</m:t>
                      </m:r>
                      <m:r>
                        <a:rPr kumimoji="0" lang="en-US" sz="2400" b="0" i="0" u="none" strike="noStrike" kern="0" cap="none" spc="0" normalizeH="0" baseline="0" noProof="0" smtClean="0">
                          <a:ln>
                            <a:noFill/>
                          </a:ln>
                          <a:solidFill>
                            <a:srgbClr val="C00000"/>
                          </a:solidFill>
                          <a:effectLst/>
                          <a:uLnTx/>
                          <a:uFillTx/>
                          <a:latin typeface="Cambria Math" panose="02040503050406030204" pitchFamily="18" charset="0"/>
                          <a:cs typeface="Arial"/>
                        </a:rPr>
                        <m:t> </m:t>
                      </m:r>
                      <m:r>
                        <m:rPr>
                          <m:sty m:val="p"/>
                        </m:rPr>
                        <a:rPr kumimoji="0" lang="en-US" sz="2400" b="0" i="0" u="none" strike="noStrike" kern="0" cap="none" spc="0" normalizeH="0" baseline="0" noProof="0" smtClean="0">
                          <a:ln>
                            <a:noFill/>
                          </a:ln>
                          <a:solidFill>
                            <a:srgbClr val="C00000"/>
                          </a:solidFill>
                          <a:effectLst/>
                          <a:uLnTx/>
                          <a:uFillTx/>
                          <a:latin typeface="Cambria Math" panose="02040503050406030204" pitchFamily="18" charset="0"/>
                          <a:cs typeface="Arial"/>
                        </a:rPr>
                        <m:t>mean</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m:t>
                      </m:r>
                      <m:acc>
                        <m:accPr>
                          <m:chr m:val="̅"/>
                          <m:ctrlP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ctrlPr>
                        </m:accPr>
                        <m:e>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𝑥</m:t>
                          </m:r>
                        </m:e>
                      </m:acc>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m:t>
                      </m:r>
                      <m:f>
                        <m:fPr>
                          <m:ctrlPr>
                            <a:rPr kumimoji="0" lang="en-GB"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ctrlPr>
                        </m:fPr>
                        <m:num>
                          <m:nary>
                            <m:naryPr>
                              <m:chr m:val="∑"/>
                              <m:ctrlPr>
                                <a:rPr kumimoji="0" lang="en-GB"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ctrlPr>
                            </m:naryPr>
                            <m:sub>
                              <m:r>
                                <m:rPr>
                                  <m:brk m:alnAt="23"/>
                                </m:rP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𝑖</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𝑝</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+1</m:t>
                              </m:r>
                            </m:sub>
                            <m:sup>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𝑝</m:t>
                              </m:r>
                            </m:sup>
                            <m:e>
                              <m:sSub>
                                <m:sSubPr>
                                  <m:ctrlPr>
                                    <a:rPr kumimoji="0" lang="en-GB"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ctrlPr>
                                </m:sSubPr>
                                <m:e>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𝑥</m:t>
                                  </m:r>
                                </m:e>
                                <m:sub>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𝑖</m:t>
                                  </m:r>
                                </m:sub>
                              </m:sSub>
                            </m:e>
                          </m:nary>
                        </m:num>
                        <m:den>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𝑛</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−2</m:t>
                          </m:r>
                          <m:r>
                            <a:rPr kumimoji="0" lang="en-US" sz="2400" b="0" i="1" u="none" strike="noStrike" kern="0" cap="none" spc="0" normalizeH="0" baseline="0" noProof="0" smtClean="0">
                              <a:ln>
                                <a:noFill/>
                              </a:ln>
                              <a:solidFill>
                                <a:srgbClr val="C00000"/>
                              </a:solidFill>
                              <a:effectLst/>
                              <a:uLnTx/>
                              <a:uFillTx/>
                              <a:latin typeface="Cambria Math" panose="02040503050406030204" pitchFamily="18" charset="0"/>
                              <a:cs typeface="Arial"/>
                            </a:rPr>
                            <m:t>𝑝</m:t>
                          </m:r>
                        </m:den>
                      </m:f>
                    </m:oMath>
                  </m:oMathPara>
                </a14:m>
                <a:endParaRPr lang="en-GB" dirty="0">
                  <a:latin typeface="Arial"/>
                  <a:cs typeface="Arial"/>
                </a:endParaRPr>
              </a:p>
              <a:p>
                <a:pPr marL="12700">
                  <a:lnSpc>
                    <a:spcPct val="100000"/>
                  </a:lnSpc>
                  <a:spcBef>
                    <a:spcPts val="100"/>
                  </a:spcBef>
                </a:pP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911223" y="1600200"/>
                <a:ext cx="10314305" cy="5091587"/>
              </a:xfrm>
              <a:prstGeom prst="rect">
                <a:avLst/>
              </a:prstGeom>
              <a:blipFill>
                <a:blip r:embed="rId2"/>
                <a:stretch>
                  <a:fillRect l="-1599" t="-1244" r="-861" b="-995"/>
                </a:stretch>
              </a:blipFill>
            </p:spPr>
            <p:txBody>
              <a:bodyPr/>
              <a:lstStyle/>
              <a:p>
                <a:r>
                  <a:rPr lang="en-LK">
                    <a:noFill/>
                  </a:rPr>
                  <a:t> </a:t>
                </a:r>
              </a:p>
            </p:txBody>
          </p:sp>
        </mc:Fallback>
      </mc:AlternateContent>
      <p:sp>
        <p:nvSpPr>
          <p:cNvPr id="7" name="Date Placeholder 6">
            <a:extLst>
              <a:ext uri="{FF2B5EF4-FFF2-40B4-BE49-F238E27FC236}">
                <a16:creationId xmlns:a16="http://schemas.microsoft.com/office/drawing/2014/main" id="{1CCC2164-C304-714F-0E0A-3BBC00C4CCE2}"/>
              </a:ext>
            </a:extLst>
          </p:cNvPr>
          <p:cNvSpPr>
            <a:spLocks noGrp="1"/>
          </p:cNvSpPr>
          <p:nvPr>
            <p:ph type="dt" sz="half" idx="6"/>
          </p:nvPr>
        </p:nvSpPr>
        <p:spPr/>
        <p:txBody>
          <a:bodyPr/>
          <a:lstStyle/>
          <a:p>
            <a:fld id="{4493FFF4-4268-2246-A382-277B3B5C3B37}" type="datetime1">
              <a:rPr lang="en-US" smtClean="0"/>
              <a:t>12/17/22</a:t>
            </a:fld>
            <a:endParaRPr lang="en-US"/>
          </a:p>
        </p:txBody>
      </p:sp>
      <p:sp>
        <p:nvSpPr>
          <p:cNvPr id="8" name="Footer Placeholder 7">
            <a:extLst>
              <a:ext uri="{FF2B5EF4-FFF2-40B4-BE49-F238E27FC236}">
                <a16:creationId xmlns:a16="http://schemas.microsoft.com/office/drawing/2014/main" id="{30FCEA63-FA1E-C28D-9DE0-0166B296CD61}"/>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9E255885-EA37-119B-E93D-371C6F498B85}"/>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11</a:t>
            </a:fld>
            <a:endParaRPr lang="en-LK" dirty="0">
              <a:solidFill>
                <a:srgbClr val="87878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Measures</a:t>
            </a:r>
            <a:r>
              <a:rPr spc="-35" dirty="0"/>
              <a:t> </a:t>
            </a:r>
            <a:r>
              <a:rPr dirty="0"/>
              <a:t>of</a:t>
            </a:r>
            <a:r>
              <a:rPr spc="-20" dirty="0"/>
              <a:t> </a:t>
            </a:r>
            <a:r>
              <a:rPr dirty="0"/>
              <a:t>Location</a:t>
            </a:r>
            <a:r>
              <a:rPr spc="-20" dirty="0"/>
              <a:t> </a:t>
            </a:r>
            <a:r>
              <a:rPr dirty="0"/>
              <a:t>(=</a:t>
            </a:r>
            <a:r>
              <a:rPr spc="-20" dirty="0"/>
              <a:t> </a:t>
            </a:r>
            <a:r>
              <a:rPr spc="-10" dirty="0"/>
              <a:t>center)</a:t>
            </a:r>
            <a:r>
              <a:rPr dirty="0"/>
              <a:t>	</a:t>
            </a:r>
          </a:p>
        </p:txBody>
      </p:sp>
      <mc:AlternateContent xmlns:mc="http://schemas.openxmlformats.org/markup-compatibility/2006">
        <mc:Choice xmlns:a14="http://schemas.microsoft.com/office/drawing/2010/main" Requires="a14">
          <p:sp>
            <p:nvSpPr>
              <p:cNvPr id="3" name="object 3"/>
              <p:cNvSpPr txBox="1"/>
              <p:nvPr/>
            </p:nvSpPr>
            <p:spPr>
              <a:xfrm>
                <a:off x="911223" y="1600200"/>
                <a:ext cx="10314305" cy="3485313"/>
              </a:xfrm>
              <a:prstGeom prst="rect">
                <a:avLst/>
              </a:prstGeom>
            </p:spPr>
            <p:txBody>
              <a:bodyPr vert="horz" wrap="square" lIns="0" tIns="12700" rIns="0" bIns="0" rtlCol="0">
                <a:spAutoFit/>
              </a:bodyPr>
              <a:lstStyle/>
              <a:p>
                <a:pPr marL="12700">
                  <a:lnSpc>
                    <a:spcPct val="100000"/>
                  </a:lnSpc>
                  <a:spcBef>
                    <a:spcPts val="100"/>
                  </a:spcBef>
                </a:pPr>
                <a:r>
                  <a:rPr lang="en-GB" sz="1800" dirty="0">
                    <a:latin typeface="Arial"/>
                    <a:cs typeface="Arial"/>
                  </a:rPr>
                  <a:t>Another type of mean is a weighted mean</a:t>
                </a:r>
              </a:p>
              <a:p>
                <a:pPr marL="12700">
                  <a:lnSpc>
                    <a:spcPct val="100000"/>
                  </a:lnSpc>
                  <a:spcBef>
                    <a:spcPts val="100"/>
                  </a:spcBef>
                </a:pPr>
                <a:endParaRPr lang="en-GB" dirty="0">
                  <a:latin typeface="Arial"/>
                  <a:cs typeface="Arial"/>
                </a:endParaRPr>
              </a:p>
              <a:p>
                <a:pPr marL="12700">
                  <a:lnSpc>
                    <a:spcPct val="100000"/>
                  </a:lnSpc>
                  <a:spcBef>
                    <a:spcPts val="100"/>
                  </a:spcBef>
                </a:pPr>
                <a:r>
                  <a:rPr lang="en-GB" sz="2400" b="1" dirty="0">
                    <a:latin typeface="Arial"/>
                    <a:cs typeface="Arial"/>
                  </a:rPr>
                  <a:t>Weighted mean: 	</a:t>
                </a:r>
                <a:r>
                  <a:rPr lang="en-GB" sz="2400" dirty="0">
                    <a:latin typeface="Arial"/>
                    <a:cs typeface="Arial"/>
                  </a:rPr>
                  <a:t>calculated by multiplying each data value by a weight 				and dividing their sum by the sum of the weights.</a:t>
                </a:r>
              </a:p>
              <a:p>
                <a:pPr marL="12700">
                  <a:lnSpc>
                    <a:spcPct val="100000"/>
                  </a:lnSpc>
                  <a:spcBef>
                    <a:spcPts val="100"/>
                  </a:spcBef>
                </a:pPr>
                <a14:m>
                  <m:oMathPara xmlns:m="http://schemas.openxmlformats.org/officeDocument/2006/math">
                    <m:oMathParaPr>
                      <m:jc m:val="centerGroup"/>
                    </m:oMathParaPr>
                    <m:oMath xmlns:m="http://schemas.openxmlformats.org/officeDocument/2006/math">
                      <m:r>
                        <m:rPr>
                          <m:sty m:val="p"/>
                        </m:rPr>
                        <a:rPr lang="en-US" sz="2400" b="0" i="0" smtClean="0">
                          <a:solidFill>
                            <a:srgbClr val="C00000"/>
                          </a:solidFill>
                          <a:latin typeface="Cambria Math" panose="02040503050406030204" pitchFamily="18" charset="0"/>
                          <a:cs typeface="Arial"/>
                        </a:rPr>
                        <m:t>mean</m:t>
                      </m:r>
                      <m:r>
                        <a:rPr lang="en-US" sz="2400" b="0" i="1" smtClean="0">
                          <a:solidFill>
                            <a:srgbClr val="C00000"/>
                          </a:solidFill>
                          <a:latin typeface="Cambria Math" panose="02040503050406030204" pitchFamily="18" charset="0"/>
                          <a:cs typeface="Arial"/>
                        </a:rPr>
                        <m:t>=</m:t>
                      </m:r>
                      <m:sSub>
                        <m:sSubPr>
                          <m:ctrlPr>
                            <a:rPr lang="en-US" sz="2400" b="0" i="1" smtClean="0">
                              <a:solidFill>
                                <a:srgbClr val="C00000"/>
                              </a:solidFill>
                              <a:latin typeface="Cambria Math" panose="02040503050406030204" pitchFamily="18" charset="0"/>
                              <a:cs typeface="Arial"/>
                            </a:rPr>
                          </m:ctrlPr>
                        </m:sSubPr>
                        <m:e>
                          <m:acc>
                            <m:accPr>
                              <m:chr m:val="̅"/>
                              <m:ctrlPr>
                                <a:rPr lang="en-US" sz="2400" b="0" i="1" smtClean="0">
                                  <a:solidFill>
                                    <a:srgbClr val="C00000"/>
                                  </a:solidFill>
                                  <a:latin typeface="Cambria Math" panose="02040503050406030204" pitchFamily="18" charset="0"/>
                                  <a:cs typeface="Arial"/>
                                </a:rPr>
                              </m:ctrlPr>
                            </m:accPr>
                            <m:e>
                              <m:r>
                                <a:rPr lang="en-US" sz="2400" b="0" i="1" smtClean="0">
                                  <a:solidFill>
                                    <a:srgbClr val="C00000"/>
                                  </a:solidFill>
                                  <a:latin typeface="Cambria Math" panose="02040503050406030204" pitchFamily="18" charset="0"/>
                                  <a:cs typeface="Arial"/>
                                </a:rPr>
                                <m:t>𝑥</m:t>
                              </m:r>
                            </m:e>
                          </m:acc>
                        </m:e>
                        <m:sub>
                          <m:r>
                            <a:rPr lang="en-US" sz="2400" b="0" i="1" smtClean="0">
                              <a:solidFill>
                                <a:srgbClr val="C00000"/>
                              </a:solidFill>
                              <a:latin typeface="Cambria Math" panose="02040503050406030204" pitchFamily="18" charset="0"/>
                              <a:cs typeface="Arial"/>
                            </a:rPr>
                            <m:t>𝑤</m:t>
                          </m:r>
                        </m:sub>
                      </m:sSub>
                      <m:r>
                        <a:rPr lang="en-US" sz="2400" b="0" i="1" smtClean="0">
                          <a:solidFill>
                            <a:srgbClr val="C00000"/>
                          </a:solidFill>
                          <a:latin typeface="Cambria Math" panose="02040503050406030204" pitchFamily="18" charset="0"/>
                          <a:cs typeface="Arial"/>
                        </a:rPr>
                        <m:t>=</m:t>
                      </m:r>
                      <m:f>
                        <m:fPr>
                          <m:ctrlPr>
                            <a:rPr lang="en-GB" sz="2400" i="1" smtClean="0">
                              <a:solidFill>
                                <a:srgbClr val="C00000"/>
                              </a:solidFill>
                              <a:latin typeface="Cambria Math" panose="02040503050406030204" pitchFamily="18" charset="0"/>
                              <a:cs typeface="Arial"/>
                            </a:rPr>
                          </m:ctrlPr>
                        </m:fPr>
                        <m:num>
                          <m:nary>
                            <m:naryPr>
                              <m:chr m:val="∑"/>
                              <m:ctrlPr>
                                <a:rPr lang="en-GB" sz="2400" i="1" smtClean="0">
                                  <a:solidFill>
                                    <a:srgbClr val="C00000"/>
                                  </a:solidFill>
                                  <a:latin typeface="Cambria Math" panose="02040503050406030204" pitchFamily="18" charset="0"/>
                                  <a:cs typeface="Arial"/>
                                </a:rPr>
                              </m:ctrlPr>
                            </m:naryPr>
                            <m:sub>
                              <m:r>
                                <m:rPr>
                                  <m:brk m:alnAt="23"/>
                                </m:rPr>
                                <a:rPr lang="en-US" sz="2400" b="0" i="1" smtClean="0">
                                  <a:solidFill>
                                    <a:srgbClr val="C00000"/>
                                  </a:solidFill>
                                  <a:latin typeface="Cambria Math" panose="02040503050406030204" pitchFamily="18" charset="0"/>
                                  <a:cs typeface="Arial"/>
                                </a:rPr>
                                <m:t>𝑖</m:t>
                              </m:r>
                              <m:r>
                                <a:rPr lang="en-US" sz="2400" b="0" i="1" smtClean="0">
                                  <a:solidFill>
                                    <a:srgbClr val="C00000"/>
                                  </a:solidFill>
                                  <a:latin typeface="Cambria Math" panose="02040503050406030204" pitchFamily="18" charset="0"/>
                                  <a:cs typeface="Arial"/>
                                </a:rPr>
                                <m:t>=1</m:t>
                              </m:r>
                            </m:sub>
                            <m:sup>
                              <m:r>
                                <a:rPr lang="en-US" sz="2400" b="0" i="1" smtClean="0">
                                  <a:solidFill>
                                    <a:srgbClr val="C00000"/>
                                  </a:solidFill>
                                  <a:latin typeface="Cambria Math" panose="02040503050406030204" pitchFamily="18" charset="0"/>
                                  <a:cs typeface="Arial"/>
                                </a:rPr>
                                <m:t>𝑛</m:t>
                              </m:r>
                            </m:sup>
                            <m:e>
                              <m:sSub>
                                <m:sSubPr>
                                  <m:ctrlPr>
                                    <a:rPr lang="en-GB" sz="2400" i="1" smtClean="0">
                                      <a:solidFill>
                                        <a:srgbClr val="C00000"/>
                                      </a:solidFill>
                                      <a:latin typeface="Cambria Math" panose="02040503050406030204" pitchFamily="18" charset="0"/>
                                      <a:cs typeface="Arial"/>
                                    </a:rPr>
                                  </m:ctrlPr>
                                </m:sSubPr>
                                <m:e>
                                  <m:sSub>
                                    <m:sSubPr>
                                      <m:ctrlPr>
                                        <a:rPr lang="en-GB" sz="2400" i="1" smtClean="0">
                                          <a:solidFill>
                                            <a:srgbClr val="C00000"/>
                                          </a:solidFill>
                                          <a:latin typeface="Cambria Math" panose="02040503050406030204" pitchFamily="18" charset="0"/>
                                          <a:cs typeface="Arial"/>
                                        </a:rPr>
                                      </m:ctrlPr>
                                    </m:sSubPr>
                                    <m:e>
                                      <m:r>
                                        <a:rPr lang="en-US" sz="2400" b="0" i="1" smtClean="0">
                                          <a:solidFill>
                                            <a:srgbClr val="C00000"/>
                                          </a:solidFill>
                                          <a:latin typeface="Cambria Math" panose="02040503050406030204" pitchFamily="18" charset="0"/>
                                          <a:cs typeface="Arial"/>
                                        </a:rPr>
                                        <m:t>𝑤</m:t>
                                      </m:r>
                                    </m:e>
                                    <m:sub>
                                      <m:r>
                                        <a:rPr lang="en-US" sz="2400" b="0" i="1" smtClean="0">
                                          <a:solidFill>
                                            <a:srgbClr val="C00000"/>
                                          </a:solidFill>
                                          <a:latin typeface="Cambria Math" panose="02040503050406030204" pitchFamily="18" charset="0"/>
                                          <a:cs typeface="Arial"/>
                                        </a:rPr>
                                        <m:t>𝑖</m:t>
                                      </m:r>
                                    </m:sub>
                                  </m:sSub>
                                  <m:r>
                                    <a:rPr lang="en-US" sz="2400" b="0" i="1" smtClean="0">
                                      <a:solidFill>
                                        <a:srgbClr val="C00000"/>
                                      </a:solidFill>
                                      <a:latin typeface="Cambria Math" panose="02040503050406030204" pitchFamily="18" charset="0"/>
                                      <a:cs typeface="Arial"/>
                                    </a:rPr>
                                    <m:t>𝑥</m:t>
                                  </m:r>
                                </m:e>
                                <m:sub>
                                  <m:r>
                                    <a:rPr lang="en-US" sz="2400" b="0" i="1" smtClean="0">
                                      <a:solidFill>
                                        <a:srgbClr val="C00000"/>
                                      </a:solidFill>
                                      <a:latin typeface="Cambria Math" panose="02040503050406030204" pitchFamily="18" charset="0"/>
                                      <a:cs typeface="Arial"/>
                                    </a:rPr>
                                    <m:t>𝑖</m:t>
                                  </m:r>
                                </m:sub>
                              </m:sSub>
                            </m:e>
                          </m:nary>
                        </m:num>
                        <m:den>
                          <m:nary>
                            <m:naryPr>
                              <m:chr m:val="∑"/>
                              <m:ctrlPr>
                                <a:rPr lang="en-GB" sz="2400" i="1" smtClean="0">
                                  <a:solidFill>
                                    <a:srgbClr val="C00000"/>
                                  </a:solidFill>
                                  <a:latin typeface="Cambria Math" panose="02040503050406030204" pitchFamily="18" charset="0"/>
                                  <a:cs typeface="Arial"/>
                                </a:rPr>
                              </m:ctrlPr>
                            </m:naryPr>
                            <m:sub>
                              <m:r>
                                <m:rPr>
                                  <m:brk m:alnAt="23"/>
                                </m:rPr>
                                <a:rPr lang="en-US" sz="2400" b="0" i="1" smtClean="0">
                                  <a:solidFill>
                                    <a:srgbClr val="C00000"/>
                                  </a:solidFill>
                                  <a:latin typeface="Cambria Math" panose="02040503050406030204" pitchFamily="18" charset="0"/>
                                  <a:cs typeface="Arial"/>
                                </a:rPr>
                                <m:t>𝑖</m:t>
                              </m:r>
                              <m:r>
                                <a:rPr lang="en-US" sz="2400" b="0" i="1" smtClean="0">
                                  <a:solidFill>
                                    <a:srgbClr val="C00000"/>
                                  </a:solidFill>
                                  <a:latin typeface="Cambria Math" panose="02040503050406030204" pitchFamily="18" charset="0"/>
                                  <a:cs typeface="Arial"/>
                                </a:rPr>
                                <m:t>=1</m:t>
                              </m:r>
                            </m:sub>
                            <m:sup>
                              <m:r>
                                <a:rPr lang="en-US" sz="2400" b="0" i="1" smtClean="0">
                                  <a:solidFill>
                                    <a:srgbClr val="C00000"/>
                                  </a:solidFill>
                                  <a:latin typeface="Cambria Math" panose="02040503050406030204" pitchFamily="18" charset="0"/>
                                  <a:cs typeface="Arial"/>
                                </a:rPr>
                                <m:t>𝑛</m:t>
                              </m:r>
                            </m:sup>
                            <m:e>
                              <m:sSub>
                                <m:sSubPr>
                                  <m:ctrlPr>
                                    <a:rPr lang="en-GB" sz="2400" i="1" smtClean="0">
                                      <a:solidFill>
                                        <a:srgbClr val="C00000"/>
                                      </a:solidFill>
                                      <a:latin typeface="Cambria Math" panose="02040503050406030204" pitchFamily="18" charset="0"/>
                                      <a:cs typeface="Arial"/>
                                    </a:rPr>
                                  </m:ctrlPr>
                                </m:sSubPr>
                                <m:e>
                                  <m:r>
                                    <a:rPr lang="en-US" sz="2400" b="0" i="1" smtClean="0">
                                      <a:solidFill>
                                        <a:srgbClr val="C00000"/>
                                      </a:solidFill>
                                      <a:latin typeface="Cambria Math" panose="02040503050406030204" pitchFamily="18" charset="0"/>
                                      <a:cs typeface="Arial"/>
                                    </a:rPr>
                                    <m:t>𝑤</m:t>
                                  </m:r>
                                </m:e>
                                <m:sub>
                                  <m:r>
                                    <a:rPr lang="en-US" sz="2400" b="0" i="1" smtClean="0">
                                      <a:solidFill>
                                        <a:srgbClr val="C00000"/>
                                      </a:solidFill>
                                      <a:latin typeface="Cambria Math" panose="02040503050406030204" pitchFamily="18" charset="0"/>
                                      <a:cs typeface="Arial"/>
                                    </a:rPr>
                                    <m:t>𝑖</m:t>
                                  </m:r>
                                </m:sub>
                              </m:sSub>
                            </m:e>
                          </m:nary>
                        </m:den>
                      </m:f>
                    </m:oMath>
                  </m:oMathPara>
                </a14:m>
                <a:endParaRPr lang="en-GB" sz="2400" dirty="0">
                  <a:latin typeface="Arial"/>
                  <a:cs typeface="Arial"/>
                </a:endParaRPr>
              </a:p>
              <a:p>
                <a:pPr marL="12700">
                  <a:lnSpc>
                    <a:spcPct val="100000"/>
                  </a:lnSpc>
                  <a:spcBef>
                    <a:spcPts val="100"/>
                  </a:spcBef>
                </a:pPr>
                <a:endParaRPr lang="en-GB" dirty="0">
                  <a:latin typeface="Arial"/>
                  <a:cs typeface="Arial"/>
                </a:endParaRPr>
              </a:p>
              <a:p>
                <a:pPr marL="12700" marR="0" lvl="0" indent="0" defTabSz="914400" eaLnBrk="1" fontAlgn="auto" latinLnBrk="0" hangingPunct="1">
                  <a:lnSpc>
                    <a:spcPct val="100000"/>
                  </a:lnSpc>
                  <a:spcBef>
                    <a:spcPts val="100"/>
                  </a:spcBef>
                  <a:spcAft>
                    <a:spcPts val="0"/>
                  </a:spcAft>
                  <a:buClrTx/>
                  <a:buSzTx/>
                  <a:buFontTx/>
                  <a:buNone/>
                  <a:tabLst/>
                  <a:defRPr/>
                </a:pPr>
                <a:r>
                  <a:rPr kumimoji="0" lang="en-GB" sz="2400" b="1" i="0" u="none" strike="noStrike" kern="0" cap="none" spc="0" normalizeH="0" baseline="0" noProof="0" dirty="0">
                    <a:ln>
                      <a:noFill/>
                    </a:ln>
                    <a:solidFill>
                      <a:sysClr val="windowText" lastClr="000000"/>
                    </a:solidFill>
                    <a:effectLst/>
                    <a:uLnTx/>
                    <a:uFillTx/>
                    <a:latin typeface="Arial"/>
                    <a:cs typeface="Arial"/>
                  </a:rPr>
                  <a:t>Median:		</a:t>
                </a:r>
                <a:r>
                  <a:rPr lang="en-GB" sz="2400" dirty="0">
                    <a:latin typeface="Arial"/>
                    <a:cs typeface="Arial"/>
                  </a:rPr>
                  <a:t>middle number on a sorted list of the data.</a:t>
                </a:r>
              </a:p>
              <a:p>
                <a:pPr marL="12700" marR="0" lvl="0" indent="0" defTabSz="914400" eaLnBrk="1" fontAlgn="auto" latinLnBrk="0" hangingPunct="1">
                  <a:lnSpc>
                    <a:spcPct val="100000"/>
                  </a:lnSpc>
                  <a:spcBef>
                    <a:spcPts val="100"/>
                  </a:spcBef>
                  <a:spcAft>
                    <a:spcPts val="0"/>
                  </a:spcAft>
                  <a:buClrTx/>
                  <a:buSzTx/>
                  <a:buFontTx/>
                  <a:buNone/>
                  <a:tabLst/>
                  <a:defRPr/>
                </a:pPr>
                <a:endParaRPr lang="en-GB" dirty="0">
                  <a:latin typeface="Arial"/>
                  <a:cs typeface="Arial"/>
                </a:endParaRPr>
              </a:p>
              <a:p>
                <a:pPr marL="12700">
                  <a:lnSpc>
                    <a:spcPct val="100000"/>
                  </a:lnSpc>
                  <a:spcBef>
                    <a:spcPts val="100"/>
                  </a:spcBef>
                </a:pP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911223" y="1600200"/>
                <a:ext cx="10314305" cy="3485313"/>
              </a:xfrm>
              <a:prstGeom prst="rect">
                <a:avLst/>
              </a:prstGeom>
              <a:blipFill>
                <a:blip r:embed="rId2"/>
                <a:stretch>
                  <a:fillRect l="-1599" t="-1818"/>
                </a:stretch>
              </a:blipFill>
            </p:spPr>
            <p:txBody>
              <a:bodyPr/>
              <a:lstStyle/>
              <a:p>
                <a:r>
                  <a:rPr lang="en-LK">
                    <a:noFill/>
                  </a:rPr>
                  <a:t> </a:t>
                </a:r>
              </a:p>
            </p:txBody>
          </p:sp>
        </mc:Fallback>
      </mc:AlternateContent>
      <p:sp>
        <p:nvSpPr>
          <p:cNvPr id="7" name="Date Placeholder 6">
            <a:extLst>
              <a:ext uri="{FF2B5EF4-FFF2-40B4-BE49-F238E27FC236}">
                <a16:creationId xmlns:a16="http://schemas.microsoft.com/office/drawing/2014/main" id="{1CCC2164-C304-714F-0E0A-3BBC00C4CCE2}"/>
              </a:ext>
            </a:extLst>
          </p:cNvPr>
          <p:cNvSpPr>
            <a:spLocks noGrp="1"/>
          </p:cNvSpPr>
          <p:nvPr>
            <p:ph type="dt" sz="half" idx="6"/>
          </p:nvPr>
        </p:nvSpPr>
        <p:spPr/>
        <p:txBody>
          <a:bodyPr/>
          <a:lstStyle/>
          <a:p>
            <a:fld id="{4493FFF4-4268-2246-A382-277B3B5C3B37}" type="datetime1">
              <a:rPr lang="en-US" smtClean="0"/>
              <a:t>12/19/22</a:t>
            </a:fld>
            <a:endParaRPr lang="en-US"/>
          </a:p>
        </p:txBody>
      </p:sp>
      <p:sp>
        <p:nvSpPr>
          <p:cNvPr id="8" name="Footer Placeholder 7">
            <a:extLst>
              <a:ext uri="{FF2B5EF4-FFF2-40B4-BE49-F238E27FC236}">
                <a16:creationId xmlns:a16="http://schemas.microsoft.com/office/drawing/2014/main" id="{30FCEA63-FA1E-C28D-9DE0-0166B296CD61}"/>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9E255885-EA37-119B-E93D-371C6F498B85}"/>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12</a:t>
            </a:fld>
            <a:endParaRPr lang="en-LK" dirty="0">
              <a:solidFill>
                <a:srgbClr val="878787"/>
              </a:solidFill>
            </a:endParaRPr>
          </a:p>
        </p:txBody>
      </p:sp>
      <p:sp>
        <p:nvSpPr>
          <p:cNvPr id="5" name="TextBox 4">
            <a:extLst>
              <a:ext uri="{FF2B5EF4-FFF2-40B4-BE49-F238E27FC236}">
                <a16:creationId xmlns:a16="http://schemas.microsoft.com/office/drawing/2014/main" id="{1D783E08-F63C-967F-B03A-841F987876A5}"/>
              </a:ext>
            </a:extLst>
          </p:cNvPr>
          <p:cNvSpPr txBox="1"/>
          <p:nvPr/>
        </p:nvSpPr>
        <p:spPr>
          <a:xfrm>
            <a:off x="911223" y="4724400"/>
            <a:ext cx="10164267" cy="716928"/>
          </a:xfrm>
          <a:prstGeom prst="rect">
            <a:avLst/>
          </a:prstGeom>
          <a:noFill/>
        </p:spPr>
        <p:txBody>
          <a:bodyPr wrap="square">
            <a:spAutoFit/>
          </a:bodyPr>
          <a:lstStyle/>
          <a:p>
            <a:pPr marL="241300" marR="23495">
              <a:lnSpc>
                <a:spcPct val="118100"/>
              </a:lnSpc>
              <a:spcBef>
                <a:spcPts val="1195"/>
              </a:spcBef>
              <a:tabLst>
                <a:tab pos="1947545" algn="l"/>
              </a:tabLst>
            </a:pPr>
            <a:r>
              <a:rPr lang="en-GB" sz="1800" b="1" dirty="0">
                <a:solidFill>
                  <a:srgbClr val="0070C0"/>
                </a:solidFill>
                <a:latin typeface="Arial"/>
                <a:cs typeface="Arial"/>
              </a:rPr>
              <a:t>Note</a:t>
            </a:r>
            <a:r>
              <a:rPr lang="en-GB" sz="1800" dirty="0">
                <a:solidFill>
                  <a:srgbClr val="0070C0"/>
                </a:solidFill>
              </a:rPr>
              <a:t>:</a:t>
            </a:r>
            <a:r>
              <a:rPr lang="en-GB" spc="265" dirty="0">
                <a:solidFill>
                  <a:srgbClr val="0070C0"/>
                </a:solidFill>
              </a:rPr>
              <a:t>	</a:t>
            </a:r>
            <a:r>
              <a:rPr lang="en-GB" sz="1800" dirty="0">
                <a:solidFill>
                  <a:srgbClr val="0070C0"/>
                </a:solidFill>
              </a:rPr>
              <a:t>Mean</a:t>
            </a:r>
            <a:r>
              <a:rPr lang="en-GB" sz="1800" spc="275" dirty="0">
                <a:solidFill>
                  <a:srgbClr val="0070C0"/>
                </a:solidFill>
              </a:rPr>
              <a:t> </a:t>
            </a:r>
            <a:r>
              <a:rPr lang="en-GB" sz="1800" spc="-25" dirty="0">
                <a:solidFill>
                  <a:srgbClr val="0070C0"/>
                </a:solidFill>
              </a:rPr>
              <a:t>is</a:t>
            </a:r>
            <a:r>
              <a:rPr lang="en-GB" spc="-25" dirty="0">
                <a:solidFill>
                  <a:srgbClr val="0070C0"/>
                </a:solidFill>
              </a:rPr>
              <a:t> </a:t>
            </a:r>
            <a:r>
              <a:rPr lang="en-GB" sz="1800" dirty="0">
                <a:solidFill>
                  <a:srgbClr val="0070C0"/>
                </a:solidFill>
              </a:rPr>
              <a:t>a</a:t>
            </a:r>
            <a:r>
              <a:rPr lang="en-GB" sz="1800" spc="260" dirty="0">
                <a:solidFill>
                  <a:srgbClr val="0070C0"/>
                </a:solidFill>
              </a:rPr>
              <a:t> </a:t>
            </a:r>
            <a:r>
              <a:rPr lang="en-GB" sz="1800" dirty="0">
                <a:solidFill>
                  <a:srgbClr val="0070C0"/>
                </a:solidFill>
              </a:rPr>
              <a:t>good</a:t>
            </a:r>
            <a:r>
              <a:rPr lang="en-GB" sz="1800" spc="270" dirty="0">
                <a:solidFill>
                  <a:srgbClr val="0070C0"/>
                </a:solidFill>
              </a:rPr>
              <a:t> </a:t>
            </a:r>
            <a:r>
              <a:rPr lang="en-GB" sz="1800" dirty="0">
                <a:solidFill>
                  <a:srgbClr val="0070C0"/>
                </a:solidFill>
              </a:rPr>
              <a:t>measure</a:t>
            </a:r>
            <a:r>
              <a:rPr lang="en-GB" sz="1800" spc="270" dirty="0">
                <a:solidFill>
                  <a:srgbClr val="0070C0"/>
                </a:solidFill>
              </a:rPr>
              <a:t> </a:t>
            </a:r>
            <a:r>
              <a:rPr lang="en-GB" sz="1800" dirty="0">
                <a:solidFill>
                  <a:srgbClr val="0070C0"/>
                </a:solidFill>
              </a:rPr>
              <a:t>of</a:t>
            </a:r>
            <a:r>
              <a:rPr lang="en-GB" sz="1800" spc="270" dirty="0">
                <a:solidFill>
                  <a:srgbClr val="0070C0"/>
                </a:solidFill>
              </a:rPr>
              <a:t> </a:t>
            </a:r>
            <a:r>
              <a:rPr lang="en-GB" sz="1800" dirty="0">
                <a:solidFill>
                  <a:srgbClr val="0070C0"/>
                </a:solidFill>
              </a:rPr>
              <a:t>the</a:t>
            </a:r>
            <a:r>
              <a:rPr lang="en-GB" sz="1800" spc="275" dirty="0">
                <a:solidFill>
                  <a:srgbClr val="0070C0"/>
                </a:solidFill>
              </a:rPr>
              <a:t> </a:t>
            </a:r>
            <a:r>
              <a:rPr lang="en-GB" sz="1800" dirty="0">
                <a:solidFill>
                  <a:srgbClr val="0070C0"/>
                </a:solidFill>
              </a:rPr>
              <a:t>canter</a:t>
            </a:r>
            <a:r>
              <a:rPr lang="en-GB" sz="1800" spc="270" dirty="0">
                <a:solidFill>
                  <a:srgbClr val="0070C0"/>
                </a:solidFill>
              </a:rPr>
              <a:t> </a:t>
            </a:r>
            <a:r>
              <a:rPr lang="en-GB" sz="1800" dirty="0">
                <a:solidFill>
                  <a:srgbClr val="0070C0"/>
                </a:solidFill>
              </a:rPr>
              <a:t>if</a:t>
            </a:r>
            <a:r>
              <a:rPr lang="en-GB" sz="1800" spc="270" dirty="0">
                <a:solidFill>
                  <a:srgbClr val="0070C0"/>
                </a:solidFill>
              </a:rPr>
              <a:t> </a:t>
            </a:r>
            <a:r>
              <a:rPr lang="en-GB" sz="1800" dirty="0">
                <a:solidFill>
                  <a:srgbClr val="0070C0"/>
                </a:solidFill>
              </a:rPr>
              <a:t>extreme</a:t>
            </a:r>
            <a:r>
              <a:rPr lang="en-GB" sz="1800" spc="270" dirty="0">
                <a:solidFill>
                  <a:srgbClr val="0070C0"/>
                </a:solidFill>
              </a:rPr>
              <a:t> </a:t>
            </a:r>
            <a:r>
              <a:rPr lang="en-GB" sz="1800" dirty="0">
                <a:solidFill>
                  <a:srgbClr val="0070C0"/>
                </a:solidFill>
              </a:rPr>
              <a:t>values</a:t>
            </a:r>
            <a:r>
              <a:rPr lang="en-GB" sz="1800" spc="270" dirty="0">
                <a:solidFill>
                  <a:srgbClr val="0070C0"/>
                </a:solidFill>
              </a:rPr>
              <a:t> </a:t>
            </a:r>
            <a:r>
              <a:rPr lang="en-GB" sz="1800" dirty="0">
                <a:solidFill>
                  <a:srgbClr val="0070C0"/>
                </a:solidFill>
              </a:rPr>
              <a:t>are</a:t>
            </a:r>
            <a:r>
              <a:rPr lang="en-GB" sz="1800" spc="275" dirty="0">
                <a:solidFill>
                  <a:srgbClr val="0070C0"/>
                </a:solidFill>
              </a:rPr>
              <a:t> </a:t>
            </a:r>
            <a:r>
              <a:rPr lang="en-GB" sz="1800" dirty="0">
                <a:solidFill>
                  <a:srgbClr val="0070C0"/>
                </a:solidFill>
              </a:rPr>
              <a:t>not</a:t>
            </a:r>
            <a:r>
              <a:rPr lang="en-GB" sz="1800" spc="270" dirty="0">
                <a:solidFill>
                  <a:srgbClr val="0070C0"/>
                </a:solidFill>
              </a:rPr>
              <a:t> </a:t>
            </a:r>
            <a:r>
              <a:rPr lang="en-GB" sz="1800" dirty="0">
                <a:solidFill>
                  <a:srgbClr val="0070C0"/>
                </a:solidFill>
              </a:rPr>
              <a:t>present</a:t>
            </a:r>
            <a:r>
              <a:rPr lang="en-GB" sz="1800" spc="270" dirty="0">
                <a:solidFill>
                  <a:srgbClr val="0070C0"/>
                </a:solidFill>
              </a:rPr>
              <a:t> </a:t>
            </a:r>
            <a:r>
              <a:rPr lang="en-GB" sz="1800" dirty="0">
                <a:solidFill>
                  <a:srgbClr val="0070C0"/>
                </a:solidFill>
              </a:rPr>
              <a:t>in</a:t>
            </a:r>
            <a:r>
              <a:rPr lang="en-GB" sz="1800" spc="270" dirty="0">
                <a:solidFill>
                  <a:srgbClr val="0070C0"/>
                </a:solidFill>
              </a:rPr>
              <a:t> 	</a:t>
            </a:r>
            <a:r>
              <a:rPr lang="en-GB" sz="1800" dirty="0">
                <a:solidFill>
                  <a:srgbClr val="0070C0"/>
                </a:solidFill>
              </a:rPr>
              <a:t>the</a:t>
            </a:r>
            <a:r>
              <a:rPr lang="en-GB" sz="1800" spc="275" dirty="0">
                <a:solidFill>
                  <a:srgbClr val="0070C0"/>
                </a:solidFill>
              </a:rPr>
              <a:t> </a:t>
            </a:r>
            <a:r>
              <a:rPr lang="en-GB" sz="1800" spc="-10" dirty="0">
                <a:solidFill>
                  <a:srgbClr val="0070C0"/>
                </a:solidFill>
              </a:rPr>
              <a:t>dataset. The </a:t>
            </a:r>
            <a:r>
              <a:rPr lang="en-GB" sz="1800" dirty="0">
                <a:solidFill>
                  <a:srgbClr val="0070C0"/>
                </a:solidFill>
              </a:rPr>
              <a:t>Median</a:t>
            </a:r>
            <a:r>
              <a:rPr lang="en-GB" sz="1800" spc="-25" dirty="0">
                <a:solidFill>
                  <a:srgbClr val="0070C0"/>
                </a:solidFill>
              </a:rPr>
              <a:t> </a:t>
            </a:r>
            <a:r>
              <a:rPr lang="en-GB" sz="1800" dirty="0">
                <a:solidFill>
                  <a:srgbClr val="0070C0"/>
                </a:solidFill>
              </a:rPr>
              <a:t>is</a:t>
            </a:r>
            <a:r>
              <a:rPr lang="en-GB" sz="1800" spc="-20" dirty="0">
                <a:solidFill>
                  <a:srgbClr val="0070C0"/>
                </a:solidFill>
              </a:rPr>
              <a:t> </a:t>
            </a:r>
            <a:r>
              <a:rPr lang="en-GB" sz="1800" dirty="0">
                <a:solidFill>
                  <a:srgbClr val="0070C0"/>
                </a:solidFill>
              </a:rPr>
              <a:t>not</a:t>
            </a:r>
            <a:r>
              <a:rPr lang="en-GB" sz="1800" spc="-20" dirty="0">
                <a:solidFill>
                  <a:srgbClr val="0070C0"/>
                </a:solidFill>
              </a:rPr>
              <a:t> </a:t>
            </a:r>
            <a:r>
              <a:rPr lang="en-GB" sz="1800" dirty="0">
                <a:solidFill>
                  <a:srgbClr val="0070C0"/>
                </a:solidFill>
              </a:rPr>
              <a:t>affected</a:t>
            </a:r>
            <a:r>
              <a:rPr lang="en-GB" sz="1800" spc="-25" dirty="0">
                <a:solidFill>
                  <a:srgbClr val="0070C0"/>
                </a:solidFill>
              </a:rPr>
              <a:t> </a:t>
            </a:r>
            <a:r>
              <a:rPr lang="en-GB" sz="1800" dirty="0">
                <a:solidFill>
                  <a:srgbClr val="0070C0"/>
                </a:solidFill>
              </a:rPr>
              <a:t>by</a:t>
            </a:r>
            <a:r>
              <a:rPr lang="en-GB" sz="1800" spc="-20" dirty="0">
                <a:solidFill>
                  <a:srgbClr val="0070C0"/>
                </a:solidFill>
              </a:rPr>
              <a:t> </a:t>
            </a:r>
            <a:r>
              <a:rPr lang="en-GB" sz="1800" dirty="0">
                <a:solidFill>
                  <a:srgbClr val="0070C0"/>
                </a:solidFill>
              </a:rPr>
              <a:t>extreme</a:t>
            </a:r>
            <a:r>
              <a:rPr lang="en-GB" sz="1800" spc="-20" dirty="0">
                <a:solidFill>
                  <a:srgbClr val="0070C0"/>
                </a:solidFill>
              </a:rPr>
              <a:t> </a:t>
            </a:r>
            <a:r>
              <a:rPr lang="en-GB" sz="1800" spc="-10" dirty="0">
                <a:solidFill>
                  <a:srgbClr val="0070C0"/>
                </a:solidFill>
              </a:rPr>
              <a:t>values.</a:t>
            </a:r>
            <a:endParaRPr lang="en-GB" sz="1800" dirty="0">
              <a:solidFill>
                <a:srgbClr val="0070C0"/>
              </a:solidFill>
              <a:latin typeface="Arial"/>
              <a:cs typeface="Arial"/>
            </a:endParaRPr>
          </a:p>
        </p:txBody>
      </p:sp>
    </p:spTree>
    <p:extLst>
      <p:ext uri="{BB962C8B-B14F-4D97-AF65-F5344CB8AC3E}">
        <p14:creationId xmlns:p14="http://schemas.microsoft.com/office/powerpoint/2010/main" val="228929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Measures</a:t>
            </a:r>
            <a:r>
              <a:rPr spc="-35" dirty="0"/>
              <a:t> </a:t>
            </a:r>
            <a:r>
              <a:rPr dirty="0"/>
              <a:t>of</a:t>
            </a:r>
            <a:r>
              <a:rPr spc="-20" dirty="0"/>
              <a:t> </a:t>
            </a:r>
            <a:r>
              <a:rPr dirty="0"/>
              <a:t>Location</a:t>
            </a:r>
            <a:r>
              <a:rPr spc="-20" dirty="0"/>
              <a:t> </a:t>
            </a:r>
            <a:r>
              <a:rPr dirty="0"/>
              <a:t>(=</a:t>
            </a:r>
            <a:r>
              <a:rPr spc="-20" dirty="0"/>
              <a:t> </a:t>
            </a:r>
            <a:r>
              <a:rPr spc="-10" dirty="0"/>
              <a:t>center)</a:t>
            </a:r>
            <a:r>
              <a:rPr dirty="0"/>
              <a:t>	</a:t>
            </a:r>
          </a:p>
        </p:txBody>
      </p:sp>
      <p:sp>
        <p:nvSpPr>
          <p:cNvPr id="3" name="object 3"/>
          <p:cNvSpPr txBox="1"/>
          <p:nvPr/>
        </p:nvSpPr>
        <p:spPr>
          <a:xfrm>
            <a:off x="911225" y="1994280"/>
            <a:ext cx="10314305" cy="3182923"/>
          </a:xfrm>
          <a:prstGeom prst="rect">
            <a:avLst/>
          </a:prstGeom>
        </p:spPr>
        <p:txBody>
          <a:bodyPr vert="horz" wrap="square" lIns="0" tIns="12700" rIns="0" bIns="0" rtlCol="0">
            <a:spAutoFit/>
          </a:bodyPr>
          <a:lstStyle/>
          <a:p>
            <a:pPr marL="469265">
              <a:lnSpc>
                <a:spcPct val="100000"/>
              </a:lnSpc>
              <a:spcBef>
                <a:spcPts val="1590"/>
              </a:spcBef>
              <a:tabLst>
                <a:tab pos="774065" algn="l"/>
                <a:tab pos="774700" algn="l"/>
              </a:tabLst>
            </a:pPr>
            <a:r>
              <a:rPr sz="1800" b="1" dirty="0">
                <a:latin typeface="Arial"/>
                <a:cs typeface="Arial"/>
              </a:rPr>
              <a:t>Mode</a:t>
            </a:r>
            <a:r>
              <a:rPr lang="en-US" sz="1800" b="1" dirty="0">
                <a:latin typeface="Arial"/>
                <a:cs typeface="Arial"/>
              </a:rPr>
              <a:t>:</a:t>
            </a:r>
            <a:r>
              <a:rPr sz="1800" b="1" spc="-20" dirty="0">
                <a:latin typeface="Arial"/>
                <a:cs typeface="Arial"/>
              </a:rPr>
              <a:t> </a:t>
            </a:r>
            <a:r>
              <a:rPr sz="1800" dirty="0">
                <a:latin typeface="Arial"/>
                <a:cs typeface="Arial"/>
              </a:rPr>
              <a:t>most</a:t>
            </a:r>
            <a:r>
              <a:rPr sz="1800" spc="-20" dirty="0">
                <a:latin typeface="Arial"/>
                <a:cs typeface="Arial"/>
              </a:rPr>
              <a:t> </a:t>
            </a:r>
            <a:r>
              <a:rPr sz="1800" dirty="0">
                <a:latin typeface="Arial"/>
                <a:cs typeface="Arial"/>
              </a:rPr>
              <a:t>frequently</a:t>
            </a:r>
            <a:r>
              <a:rPr sz="1800" spc="-20" dirty="0">
                <a:latin typeface="Arial"/>
                <a:cs typeface="Arial"/>
              </a:rPr>
              <a:t> </a:t>
            </a:r>
            <a:r>
              <a:rPr lang="en-US" sz="1800" dirty="0">
                <a:latin typeface="Arial"/>
                <a:cs typeface="Arial"/>
              </a:rPr>
              <a:t>occurred</a:t>
            </a:r>
            <a:r>
              <a:rPr sz="1800" spc="-20" dirty="0">
                <a:latin typeface="Arial"/>
                <a:cs typeface="Arial"/>
              </a:rPr>
              <a:t> </a:t>
            </a:r>
            <a:r>
              <a:rPr sz="1800" dirty="0">
                <a:latin typeface="Arial"/>
                <a:cs typeface="Arial"/>
              </a:rPr>
              <a:t>value</a:t>
            </a:r>
            <a:r>
              <a:rPr sz="1800" spc="385" dirty="0">
                <a:latin typeface="Arial"/>
                <a:cs typeface="Arial"/>
              </a:rPr>
              <a:t> </a:t>
            </a:r>
            <a:endParaRPr lang="en-US" sz="1800" spc="385" dirty="0">
              <a:latin typeface="Arial"/>
              <a:cs typeface="Arial"/>
            </a:endParaRPr>
          </a:p>
          <a:p>
            <a:pPr marL="469265">
              <a:lnSpc>
                <a:spcPct val="100000"/>
              </a:lnSpc>
              <a:spcBef>
                <a:spcPts val="1590"/>
              </a:spcBef>
              <a:tabLst>
                <a:tab pos="774065" algn="l"/>
                <a:tab pos="774700" algn="l"/>
              </a:tabLst>
            </a:pPr>
            <a:endParaRPr lang="en-US" sz="1800" spc="385" dirty="0">
              <a:latin typeface="Arial"/>
              <a:cs typeface="Arial"/>
            </a:endParaRPr>
          </a:p>
          <a:p>
            <a:pPr marL="469265">
              <a:lnSpc>
                <a:spcPct val="100000"/>
              </a:lnSpc>
              <a:spcBef>
                <a:spcPts val="1590"/>
              </a:spcBef>
              <a:tabLst>
                <a:tab pos="774065" algn="l"/>
                <a:tab pos="774700" algn="l"/>
              </a:tabLst>
            </a:pPr>
            <a:r>
              <a:rPr sz="1800" b="1" dirty="0">
                <a:latin typeface="Arial"/>
                <a:cs typeface="Arial"/>
              </a:rPr>
              <a:t>Robust</a:t>
            </a:r>
            <a:r>
              <a:rPr sz="1800" b="1" spc="-20" dirty="0">
                <a:latin typeface="Arial"/>
                <a:cs typeface="Arial"/>
              </a:rPr>
              <a:t> </a:t>
            </a:r>
            <a:r>
              <a:rPr sz="1800" b="1" dirty="0">
                <a:latin typeface="Arial"/>
                <a:cs typeface="Arial"/>
              </a:rPr>
              <a:t>measures</a:t>
            </a:r>
            <a:r>
              <a:rPr lang="en-US" b="1" spc="-5" dirty="0">
                <a:latin typeface="Arial"/>
                <a:cs typeface="Arial"/>
              </a:rPr>
              <a:t>: </a:t>
            </a:r>
            <a:r>
              <a:rPr sz="1800" dirty="0">
                <a:latin typeface="Arial"/>
                <a:cs typeface="Arial"/>
              </a:rPr>
              <a:t>not</a:t>
            </a:r>
            <a:r>
              <a:rPr sz="1800" spc="-20" dirty="0">
                <a:latin typeface="Arial"/>
                <a:cs typeface="Arial"/>
              </a:rPr>
              <a:t> </a:t>
            </a:r>
            <a:r>
              <a:rPr sz="1800" dirty="0">
                <a:latin typeface="Arial"/>
                <a:cs typeface="Arial"/>
              </a:rPr>
              <a:t>sensitive</a:t>
            </a:r>
            <a:r>
              <a:rPr sz="1800" spc="-2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extreme</a:t>
            </a:r>
            <a:r>
              <a:rPr sz="1800" spc="-20" dirty="0">
                <a:latin typeface="Arial"/>
                <a:cs typeface="Arial"/>
              </a:rPr>
              <a:t> </a:t>
            </a:r>
            <a:r>
              <a:rPr sz="1800" spc="-10" dirty="0">
                <a:latin typeface="Arial"/>
                <a:cs typeface="Arial"/>
              </a:rPr>
              <a:t>values</a:t>
            </a:r>
            <a:endParaRPr lang="en-US" sz="1800" spc="-10" dirty="0">
              <a:latin typeface="Arial"/>
              <a:cs typeface="Arial"/>
            </a:endParaRPr>
          </a:p>
          <a:p>
            <a:pPr marL="469265">
              <a:lnSpc>
                <a:spcPct val="100000"/>
              </a:lnSpc>
              <a:spcBef>
                <a:spcPts val="1590"/>
              </a:spcBef>
              <a:tabLst>
                <a:tab pos="774065" algn="l"/>
                <a:tab pos="774700" algn="l"/>
              </a:tabLst>
            </a:pPr>
            <a:endParaRPr lang="en-US" spc="-10" dirty="0">
              <a:latin typeface="Arial"/>
              <a:cs typeface="Arial"/>
            </a:endParaRPr>
          </a:p>
          <a:p>
            <a:pPr marL="469265">
              <a:lnSpc>
                <a:spcPct val="100000"/>
              </a:lnSpc>
              <a:spcBef>
                <a:spcPts val="1590"/>
              </a:spcBef>
              <a:tabLst>
                <a:tab pos="774065" algn="l"/>
                <a:tab pos="774700" algn="l"/>
              </a:tabLst>
            </a:pPr>
            <a:r>
              <a:rPr sz="1800" b="1" dirty="0">
                <a:latin typeface="Arial"/>
                <a:cs typeface="Arial"/>
              </a:rPr>
              <a:t>Outliers</a:t>
            </a:r>
            <a:r>
              <a:rPr lang="en-US" b="1" spc="-25" dirty="0">
                <a:latin typeface="Arial"/>
                <a:cs typeface="Arial"/>
              </a:rPr>
              <a:t>: </a:t>
            </a:r>
            <a:r>
              <a:rPr sz="1800" dirty="0">
                <a:latin typeface="Arial"/>
                <a:cs typeface="Arial"/>
              </a:rPr>
              <a:t>values</a:t>
            </a:r>
            <a:r>
              <a:rPr sz="1800" spc="-25" dirty="0">
                <a:latin typeface="Arial"/>
                <a:cs typeface="Arial"/>
              </a:rPr>
              <a:t> </a:t>
            </a:r>
            <a:r>
              <a:rPr sz="1800" dirty="0">
                <a:latin typeface="Arial"/>
                <a:cs typeface="Arial"/>
              </a:rPr>
              <a:t>that</a:t>
            </a:r>
            <a:r>
              <a:rPr sz="1800" spc="-25" dirty="0">
                <a:latin typeface="Arial"/>
                <a:cs typeface="Arial"/>
              </a:rPr>
              <a:t> </a:t>
            </a:r>
            <a:r>
              <a:rPr sz="1800" dirty="0">
                <a:latin typeface="Arial"/>
                <a:cs typeface="Arial"/>
              </a:rPr>
              <a:t>seem</a:t>
            </a:r>
            <a:r>
              <a:rPr sz="1800" spc="-20" dirty="0">
                <a:latin typeface="Arial"/>
                <a:cs typeface="Arial"/>
              </a:rPr>
              <a:t> </a:t>
            </a:r>
            <a:r>
              <a:rPr sz="1800" dirty="0">
                <a:latin typeface="Arial"/>
                <a:cs typeface="Arial"/>
              </a:rPr>
              <a:t>very</a:t>
            </a:r>
            <a:r>
              <a:rPr sz="1800" spc="-25" dirty="0">
                <a:latin typeface="Arial"/>
                <a:cs typeface="Arial"/>
              </a:rPr>
              <a:t> </a:t>
            </a:r>
            <a:r>
              <a:rPr sz="1800" dirty="0">
                <a:latin typeface="Arial"/>
                <a:cs typeface="Arial"/>
              </a:rPr>
              <a:t>different</a:t>
            </a:r>
            <a:r>
              <a:rPr sz="1800" spc="-25" dirty="0">
                <a:latin typeface="Arial"/>
                <a:cs typeface="Arial"/>
              </a:rPr>
              <a:t> </a:t>
            </a:r>
            <a:r>
              <a:rPr sz="1800" dirty="0">
                <a:latin typeface="Arial"/>
                <a:cs typeface="Arial"/>
              </a:rPr>
              <a:t>from</a:t>
            </a:r>
            <a:r>
              <a:rPr sz="1800" spc="-20" dirty="0">
                <a:latin typeface="Arial"/>
                <a:cs typeface="Arial"/>
              </a:rPr>
              <a:t> </a:t>
            </a:r>
            <a:r>
              <a:rPr sz="1800" spc="-10" dirty="0">
                <a:latin typeface="Arial"/>
                <a:cs typeface="Arial"/>
              </a:rPr>
              <a:t>others</a:t>
            </a:r>
            <a:r>
              <a:rPr lang="en-US" sz="1800" spc="-10" dirty="0">
                <a:latin typeface="Arial"/>
                <a:cs typeface="Arial"/>
              </a:rPr>
              <a:t>.</a:t>
            </a:r>
            <a:endParaRPr sz="1800" dirty="0">
              <a:latin typeface="Arial"/>
              <a:cs typeface="Arial"/>
            </a:endParaRPr>
          </a:p>
          <a:p>
            <a:pPr marL="367665">
              <a:lnSpc>
                <a:spcPct val="100000"/>
              </a:lnSpc>
              <a:spcBef>
                <a:spcPts val="1590"/>
              </a:spcBef>
            </a:pPr>
            <a:r>
              <a:rPr lang="en-US" sz="1800" dirty="0">
                <a:solidFill>
                  <a:srgbClr val="0070C0"/>
                </a:solidFill>
                <a:latin typeface="Arial"/>
                <a:cs typeface="Arial"/>
              </a:rPr>
              <a:t>                </a:t>
            </a:r>
          </a:p>
          <a:p>
            <a:pPr marL="367665">
              <a:lnSpc>
                <a:spcPct val="100000"/>
              </a:lnSpc>
              <a:spcBef>
                <a:spcPts val="1590"/>
              </a:spcBef>
            </a:pPr>
            <a:r>
              <a:rPr lang="en-US" dirty="0">
                <a:solidFill>
                  <a:srgbClr val="0070C0"/>
                </a:solidFill>
                <a:latin typeface="Arial"/>
                <a:cs typeface="Arial"/>
              </a:rPr>
              <a:t>                        </a:t>
            </a:r>
            <a:r>
              <a:rPr sz="1800" dirty="0">
                <a:solidFill>
                  <a:srgbClr val="0070C0"/>
                </a:solidFill>
                <a:latin typeface="Arial"/>
                <a:cs typeface="Arial"/>
              </a:rPr>
              <a:t>outliers</a:t>
            </a:r>
            <a:r>
              <a:rPr sz="1800" spc="-30" dirty="0">
                <a:solidFill>
                  <a:srgbClr val="0070C0"/>
                </a:solidFill>
                <a:latin typeface="Arial"/>
                <a:cs typeface="Arial"/>
              </a:rPr>
              <a:t> </a:t>
            </a:r>
            <a:r>
              <a:rPr sz="1800" dirty="0">
                <a:solidFill>
                  <a:srgbClr val="0070C0"/>
                </a:solidFill>
                <a:latin typeface="Arial"/>
                <a:cs typeface="Arial"/>
              </a:rPr>
              <a:t>may</a:t>
            </a:r>
            <a:r>
              <a:rPr sz="1800" spc="-20" dirty="0">
                <a:solidFill>
                  <a:srgbClr val="0070C0"/>
                </a:solidFill>
                <a:latin typeface="Arial"/>
                <a:cs typeface="Arial"/>
              </a:rPr>
              <a:t> </a:t>
            </a:r>
            <a:r>
              <a:rPr sz="1800" dirty="0">
                <a:solidFill>
                  <a:srgbClr val="0070C0"/>
                </a:solidFill>
                <a:latin typeface="Arial"/>
                <a:cs typeface="Arial"/>
              </a:rPr>
              <a:t>not</a:t>
            </a:r>
            <a:r>
              <a:rPr sz="1800" spc="-20" dirty="0">
                <a:solidFill>
                  <a:srgbClr val="0070C0"/>
                </a:solidFill>
                <a:latin typeface="Arial"/>
                <a:cs typeface="Arial"/>
              </a:rPr>
              <a:t> </a:t>
            </a:r>
            <a:r>
              <a:rPr sz="1800" dirty="0">
                <a:solidFill>
                  <a:srgbClr val="0070C0"/>
                </a:solidFill>
                <a:latin typeface="Arial"/>
                <a:cs typeface="Arial"/>
              </a:rPr>
              <a:t>be</a:t>
            </a:r>
            <a:r>
              <a:rPr sz="1800" spc="-20" dirty="0">
                <a:solidFill>
                  <a:srgbClr val="0070C0"/>
                </a:solidFill>
                <a:latin typeface="Arial"/>
                <a:cs typeface="Arial"/>
              </a:rPr>
              <a:t> </a:t>
            </a:r>
            <a:r>
              <a:rPr sz="1800" dirty="0">
                <a:solidFill>
                  <a:srgbClr val="0070C0"/>
                </a:solidFill>
                <a:latin typeface="Arial"/>
                <a:cs typeface="Arial"/>
              </a:rPr>
              <a:t>invalid</a:t>
            </a:r>
            <a:r>
              <a:rPr sz="1800" spc="-15" dirty="0">
                <a:solidFill>
                  <a:srgbClr val="0070C0"/>
                </a:solidFill>
                <a:latin typeface="Arial"/>
                <a:cs typeface="Arial"/>
              </a:rPr>
              <a:t> </a:t>
            </a:r>
            <a:r>
              <a:rPr sz="1800" dirty="0">
                <a:solidFill>
                  <a:srgbClr val="0070C0"/>
                </a:solidFill>
                <a:latin typeface="Arial"/>
                <a:cs typeface="Arial"/>
              </a:rPr>
              <a:t>data</a:t>
            </a:r>
            <a:r>
              <a:rPr sz="1800" spc="-20" dirty="0">
                <a:solidFill>
                  <a:srgbClr val="0070C0"/>
                </a:solidFill>
                <a:latin typeface="Arial"/>
                <a:cs typeface="Arial"/>
              </a:rPr>
              <a:t> </a:t>
            </a:r>
            <a:r>
              <a:rPr sz="1800" dirty="0">
                <a:solidFill>
                  <a:srgbClr val="0070C0"/>
                </a:solidFill>
                <a:latin typeface="Arial"/>
                <a:cs typeface="Arial"/>
              </a:rPr>
              <a:t>values!</a:t>
            </a:r>
            <a:r>
              <a:rPr sz="1800" spc="-20" dirty="0">
                <a:solidFill>
                  <a:srgbClr val="0070C0"/>
                </a:solidFill>
                <a:latin typeface="Arial"/>
                <a:cs typeface="Arial"/>
              </a:rPr>
              <a:t> </a:t>
            </a:r>
            <a:r>
              <a:rPr sz="1800" dirty="0">
                <a:solidFill>
                  <a:srgbClr val="0070C0"/>
                </a:solidFill>
                <a:latin typeface="Arial"/>
                <a:cs typeface="Arial"/>
              </a:rPr>
              <a:t>Must</a:t>
            </a:r>
            <a:r>
              <a:rPr sz="1800" spc="-20" dirty="0">
                <a:solidFill>
                  <a:srgbClr val="0070C0"/>
                </a:solidFill>
                <a:latin typeface="Arial"/>
                <a:cs typeface="Arial"/>
              </a:rPr>
              <a:t> </a:t>
            </a:r>
            <a:r>
              <a:rPr sz="1800" dirty="0">
                <a:solidFill>
                  <a:srgbClr val="0070C0"/>
                </a:solidFill>
                <a:latin typeface="Arial"/>
                <a:cs typeface="Arial"/>
              </a:rPr>
              <a:t>handle</a:t>
            </a:r>
            <a:r>
              <a:rPr sz="1800" spc="-20" dirty="0">
                <a:solidFill>
                  <a:srgbClr val="0070C0"/>
                </a:solidFill>
                <a:latin typeface="Arial"/>
                <a:cs typeface="Arial"/>
              </a:rPr>
              <a:t> </a:t>
            </a:r>
            <a:r>
              <a:rPr sz="1800" dirty="0">
                <a:solidFill>
                  <a:srgbClr val="0070C0"/>
                </a:solidFill>
                <a:latin typeface="Arial"/>
                <a:cs typeface="Arial"/>
              </a:rPr>
              <a:t>with</a:t>
            </a:r>
            <a:r>
              <a:rPr sz="1800" spc="-15" dirty="0">
                <a:solidFill>
                  <a:srgbClr val="0070C0"/>
                </a:solidFill>
                <a:latin typeface="Arial"/>
                <a:cs typeface="Arial"/>
              </a:rPr>
              <a:t> </a:t>
            </a:r>
            <a:r>
              <a:rPr sz="1800" spc="-10" dirty="0">
                <a:solidFill>
                  <a:srgbClr val="0070C0"/>
                </a:solidFill>
                <a:latin typeface="Arial"/>
                <a:cs typeface="Arial"/>
              </a:rPr>
              <a:t>care.</a:t>
            </a:r>
            <a:endParaRPr sz="1800" dirty="0">
              <a:solidFill>
                <a:srgbClr val="0070C0"/>
              </a:solidFill>
              <a:latin typeface="Arial"/>
              <a:cs typeface="Arial"/>
            </a:endParaRPr>
          </a:p>
        </p:txBody>
      </p:sp>
      <p:sp>
        <p:nvSpPr>
          <p:cNvPr id="7" name="Date Placeholder 6">
            <a:extLst>
              <a:ext uri="{FF2B5EF4-FFF2-40B4-BE49-F238E27FC236}">
                <a16:creationId xmlns:a16="http://schemas.microsoft.com/office/drawing/2014/main" id="{1CCC2164-C304-714F-0E0A-3BBC00C4CCE2}"/>
              </a:ext>
            </a:extLst>
          </p:cNvPr>
          <p:cNvSpPr>
            <a:spLocks noGrp="1"/>
          </p:cNvSpPr>
          <p:nvPr>
            <p:ph type="dt" sz="half" idx="6"/>
          </p:nvPr>
        </p:nvSpPr>
        <p:spPr/>
        <p:txBody>
          <a:bodyPr/>
          <a:lstStyle/>
          <a:p>
            <a:fld id="{4493FFF4-4268-2246-A382-277B3B5C3B37}" type="datetime1">
              <a:rPr lang="en-US" smtClean="0"/>
              <a:t>12/18/22</a:t>
            </a:fld>
            <a:endParaRPr lang="en-US"/>
          </a:p>
        </p:txBody>
      </p:sp>
      <p:sp>
        <p:nvSpPr>
          <p:cNvPr id="8" name="Footer Placeholder 7">
            <a:extLst>
              <a:ext uri="{FF2B5EF4-FFF2-40B4-BE49-F238E27FC236}">
                <a16:creationId xmlns:a16="http://schemas.microsoft.com/office/drawing/2014/main" id="{30FCEA63-FA1E-C28D-9DE0-0166B296CD61}"/>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9E255885-EA37-119B-E93D-371C6F498B85}"/>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13</a:t>
            </a:fld>
            <a:endParaRPr lang="en-LK" dirty="0">
              <a:solidFill>
                <a:srgbClr val="878787"/>
              </a:solidFill>
            </a:endParaRPr>
          </a:p>
        </p:txBody>
      </p:sp>
    </p:spTree>
    <p:extLst>
      <p:ext uri="{BB962C8B-B14F-4D97-AF65-F5344CB8AC3E}">
        <p14:creationId xmlns:p14="http://schemas.microsoft.com/office/powerpoint/2010/main" val="6788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8978" rIns="0" bIns="0" rtlCol="0">
            <a:spAutoFit/>
          </a:bodyPr>
          <a:lstStyle/>
          <a:p>
            <a:pPr marL="12700">
              <a:lnSpc>
                <a:spcPct val="100000"/>
              </a:lnSpc>
              <a:spcBef>
                <a:spcPts val="100"/>
              </a:spcBef>
              <a:tabLst>
                <a:tab pos="10447020" algn="l"/>
              </a:tabLst>
            </a:pPr>
            <a:r>
              <a:rPr sz="3600" dirty="0"/>
              <a:t>Measures</a:t>
            </a:r>
            <a:r>
              <a:rPr sz="3600" spc="-40" dirty="0"/>
              <a:t> </a:t>
            </a:r>
            <a:r>
              <a:rPr sz="3600" dirty="0"/>
              <a:t>of</a:t>
            </a:r>
            <a:r>
              <a:rPr sz="3600" spc="-35" dirty="0"/>
              <a:t> </a:t>
            </a:r>
            <a:r>
              <a:rPr sz="3600" dirty="0"/>
              <a:t>Variability</a:t>
            </a:r>
            <a:r>
              <a:rPr sz="3600" spc="-40" dirty="0"/>
              <a:t> </a:t>
            </a:r>
            <a:r>
              <a:rPr sz="3600" dirty="0"/>
              <a:t>(=dispersion,</a:t>
            </a:r>
            <a:r>
              <a:rPr sz="3600" spc="-35" dirty="0"/>
              <a:t> </a:t>
            </a:r>
            <a:r>
              <a:rPr sz="3600" spc="-10" dirty="0"/>
              <a:t>spread)</a:t>
            </a:r>
            <a:r>
              <a:rPr sz="3600" dirty="0"/>
              <a:t>	</a:t>
            </a:r>
            <a:endParaRPr sz="3600"/>
          </a:p>
        </p:txBody>
      </p:sp>
      <p:sp>
        <p:nvSpPr>
          <p:cNvPr id="3" name="object 3"/>
          <p:cNvSpPr txBox="1"/>
          <p:nvPr/>
        </p:nvSpPr>
        <p:spPr>
          <a:xfrm>
            <a:off x="911225" y="1600200"/>
            <a:ext cx="10333355" cy="843821"/>
          </a:xfrm>
          <a:prstGeom prst="rect">
            <a:avLst/>
          </a:prstGeom>
        </p:spPr>
        <p:txBody>
          <a:bodyPr vert="horz" wrap="square" lIns="0" tIns="12700" rIns="0" bIns="0" rtlCol="0">
            <a:spAutoFit/>
          </a:bodyPr>
          <a:lstStyle/>
          <a:p>
            <a:pPr marL="12700">
              <a:lnSpc>
                <a:spcPct val="100000"/>
              </a:lnSpc>
              <a:spcBef>
                <a:spcPts val="100"/>
              </a:spcBef>
            </a:pPr>
            <a:r>
              <a:rPr lang="en-GB" sz="1800" dirty="0">
                <a:latin typeface="Arial"/>
                <a:cs typeface="Arial"/>
              </a:rPr>
              <a:t>Location is just one dimension in summarizing a feature. A second dimension, variability, also referred to as dispersion, measures whether the data values are tightly clustered or spread out. At the heart of statistics lies variability</a:t>
            </a:r>
            <a:endParaRPr sz="1800" dirty="0">
              <a:latin typeface="Arial"/>
              <a:cs typeface="Arial"/>
            </a:endParaRPr>
          </a:p>
        </p:txBody>
      </p:sp>
      <p:sp>
        <p:nvSpPr>
          <p:cNvPr id="7" name="Date Placeholder 6">
            <a:extLst>
              <a:ext uri="{FF2B5EF4-FFF2-40B4-BE49-F238E27FC236}">
                <a16:creationId xmlns:a16="http://schemas.microsoft.com/office/drawing/2014/main" id="{69198CAA-E785-6206-FE6B-0201649961D9}"/>
              </a:ext>
            </a:extLst>
          </p:cNvPr>
          <p:cNvSpPr>
            <a:spLocks noGrp="1"/>
          </p:cNvSpPr>
          <p:nvPr>
            <p:ph type="dt" sz="half" idx="6"/>
          </p:nvPr>
        </p:nvSpPr>
        <p:spPr/>
        <p:txBody>
          <a:bodyPr/>
          <a:lstStyle/>
          <a:p>
            <a:fld id="{DE874972-6AF6-0A4D-B307-B3AF961F2C1B}" type="datetime1">
              <a:rPr lang="en-US" smtClean="0"/>
              <a:t>12/19/22</a:t>
            </a:fld>
            <a:endParaRPr lang="en-US"/>
          </a:p>
        </p:txBody>
      </p:sp>
      <p:sp>
        <p:nvSpPr>
          <p:cNvPr id="8" name="Footer Placeholder 7">
            <a:extLst>
              <a:ext uri="{FF2B5EF4-FFF2-40B4-BE49-F238E27FC236}">
                <a16:creationId xmlns:a16="http://schemas.microsoft.com/office/drawing/2014/main" id="{6D61C561-B487-0816-0856-D0770BD66489}"/>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BE902A2D-0D17-64F5-05B1-B719902AC12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14</a:t>
            </a:fld>
            <a:endParaRPr lang="en-LK" dirty="0">
              <a:solidFill>
                <a:srgbClr val="878787"/>
              </a:solidFill>
            </a:endParaRPr>
          </a:p>
        </p:txBody>
      </p:sp>
      <mc:AlternateContent xmlns:mc="http://schemas.openxmlformats.org/markup-compatibility/2006">
        <mc:Choice xmlns:a14="http://schemas.microsoft.com/office/drawing/2010/main" Requires="a14">
          <p:sp>
            <p:nvSpPr>
              <p:cNvPr id="10" name="object 3">
                <a:extLst>
                  <a:ext uri="{FF2B5EF4-FFF2-40B4-BE49-F238E27FC236}">
                    <a16:creationId xmlns:a16="http://schemas.microsoft.com/office/drawing/2014/main" id="{7DA9F2DB-5F45-B3E0-4A63-59D20D356816}"/>
                  </a:ext>
                </a:extLst>
              </p:cNvPr>
              <p:cNvSpPr txBox="1"/>
              <p:nvPr/>
            </p:nvSpPr>
            <p:spPr>
              <a:xfrm>
                <a:off x="1023491" y="2610922"/>
                <a:ext cx="10145018" cy="3393429"/>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dirty="0">
                    <a:latin typeface="Arial"/>
                    <a:cs typeface="Arial"/>
                  </a:rPr>
                  <a:t>Deviations </a:t>
                </a:r>
                <a:r>
                  <a:rPr lang="en-US" sz="2400" spc="-30" dirty="0">
                    <a:latin typeface="Arial"/>
                    <a:cs typeface="Arial"/>
                  </a:rPr>
                  <a:t>(</a:t>
                </a:r>
                <a:r>
                  <a:rPr lang="en-US" sz="2400" dirty="0">
                    <a:latin typeface="Arial"/>
                    <a:cs typeface="Arial"/>
                  </a:rPr>
                  <a:t>errors, residuals</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US" sz="2000" spc="-10" dirty="0">
                    <a:latin typeface="Arial"/>
                    <a:cs typeface="Arial"/>
                  </a:rPr>
                  <a:t>The difference between the observed values and the estimate of 						location.</a:t>
                </a:r>
                <a:r>
                  <a:rPr lang="en-US" sz="2000" dirty="0">
                    <a:latin typeface="Calibri"/>
                    <a:cs typeface="Calibri"/>
                  </a:rPr>
                  <a:t>	</a:t>
                </a:r>
              </a:p>
              <a:p>
                <a:pPr marL="38735">
                  <a:lnSpc>
                    <a:spcPct val="100000"/>
                  </a:lnSpc>
                  <a:spcBef>
                    <a:spcPts val="595"/>
                  </a:spcBef>
                  <a:buSzPct val="163636"/>
                  <a:tabLst>
                    <a:tab pos="347345" algn="l"/>
                    <a:tab pos="348615" algn="l"/>
                    <a:tab pos="699135" algn="l"/>
                  </a:tabLst>
                </a:pPr>
                <a:r>
                  <a:rPr lang="en-US" sz="2000" spc="-10" dirty="0">
                    <a:latin typeface="Calibri"/>
                    <a:cs typeface="Calibri"/>
                  </a:rPr>
                  <a:t>				</a:t>
                </a:r>
                <a:r>
                  <a:rPr lang="en-US" sz="2000" spc="-10" dirty="0">
                    <a:solidFill>
                      <a:srgbClr val="C00000"/>
                    </a:solidFill>
                    <a:latin typeface="Calibri"/>
                    <a:cs typeface="Calibri"/>
                  </a:rPr>
                  <a:t>Mean deviation: </a:t>
                </a:r>
                <a14:m>
                  <m:oMath xmlns:m="http://schemas.openxmlformats.org/officeDocument/2006/math">
                    <m:r>
                      <a:rPr lang="en-US" sz="2000" b="0" i="0" spc="-10" smtClean="0">
                        <a:solidFill>
                          <a:srgbClr val="C00000"/>
                        </a:solidFill>
                        <a:latin typeface="Cambria Math" panose="02040503050406030204" pitchFamily="18" charset="0"/>
                        <a:cs typeface="Calibri"/>
                      </a:rPr>
                      <m:t>(</m:t>
                    </m:r>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1</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r>
                      <a:rPr lang="en-US" sz="2000" b="0" i="1" spc="-10" smtClean="0">
                        <a:solidFill>
                          <a:srgbClr val="C00000"/>
                        </a:solidFill>
                        <a:latin typeface="Cambria Math" panose="02040503050406030204" pitchFamily="18" charset="0"/>
                        <a:cs typeface="Calibri"/>
                      </a:rPr>
                      <m:t>),</m:t>
                    </m:r>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m:t>
                        </m:r>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2</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r>
                      <a:rPr lang="en-US" sz="2000" b="0" i="1" spc="-10" smtClean="0">
                        <a:solidFill>
                          <a:srgbClr val="C00000"/>
                        </a:solidFill>
                        <a:latin typeface="Cambria Math" panose="02040503050406030204" pitchFamily="18" charset="0"/>
                        <a:cs typeface="Calibri"/>
                      </a:rPr>
                      <m:t>)</m:t>
                    </m:r>
                  </m:oMath>
                </a14:m>
                <a:r>
                  <a:rPr lang="en-US" sz="2000" spc="-10" dirty="0">
                    <a:solidFill>
                      <a:srgbClr val="C00000"/>
                    </a:solidFill>
                    <a:latin typeface="Arial"/>
                    <a:cs typeface="Arial"/>
                  </a:rPr>
                  <a:t>,</a:t>
                </a:r>
                <a:r>
                  <a:rPr lang="en-US" sz="2000" spc="-10" dirty="0">
                    <a:solidFill>
                      <a:srgbClr val="C00000"/>
                    </a:solidFill>
                    <a:cs typeface="Calibri"/>
                  </a:rPr>
                  <a:t> </a:t>
                </a:r>
                <a14:m>
                  <m:oMath xmlns:m="http://schemas.openxmlformats.org/officeDocument/2006/math">
                    <m:r>
                      <a:rPr lang="en-US" sz="2000" b="0" i="0" spc="-10" smtClean="0">
                        <a:solidFill>
                          <a:srgbClr val="C00000"/>
                        </a:solidFill>
                        <a:latin typeface="Cambria Math" panose="02040503050406030204" pitchFamily="18" charset="0"/>
                        <a:cs typeface="Calibri"/>
                      </a:rPr>
                      <m:t>(</m:t>
                    </m:r>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3</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r>
                      <a:rPr lang="en-US" sz="2000" b="0" i="0" spc="-10" smtClean="0">
                        <a:solidFill>
                          <a:srgbClr val="C00000"/>
                        </a:solidFill>
                        <a:latin typeface="Cambria Math" panose="02040503050406030204" pitchFamily="18" charset="0"/>
                        <a:cs typeface="Calibri"/>
                      </a:rPr>
                      <m:t>),…,(</m:t>
                    </m:r>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𝑛</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r>
                      <a:rPr lang="en-US" sz="2000" b="0" i="1" spc="-10" smtClean="0">
                        <a:solidFill>
                          <a:srgbClr val="C00000"/>
                        </a:solidFill>
                        <a:latin typeface="Cambria Math" panose="02040503050406030204" pitchFamily="18" charset="0"/>
                        <a:cs typeface="Calibri"/>
                      </a:rPr>
                      <m:t>)</m:t>
                    </m:r>
                  </m:oMath>
                </a14:m>
                <a:endParaRPr lang="en-US" sz="2000" spc="-10" dirty="0">
                  <a:latin typeface="Arial"/>
                  <a:cs typeface="Arial"/>
                </a:endParaRPr>
              </a:p>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dirty="0">
                    <a:latin typeface="Arial"/>
                    <a:cs typeface="Arial"/>
                  </a:rPr>
                  <a:t>Variance</a:t>
                </a:r>
                <a:r>
                  <a:rPr lang="en-US" sz="2400" b="1" spc="-55" dirty="0">
                    <a:latin typeface="Arial"/>
                    <a:cs typeface="Arial"/>
                  </a:rPr>
                  <a:t> </a:t>
                </a:r>
                <a:r>
                  <a:rPr lang="en-US" sz="2400" dirty="0">
                    <a:latin typeface="Arial"/>
                    <a:cs typeface="Arial"/>
                  </a:rPr>
                  <a:t>(mean-squared-error</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US" sz="2000" spc="-10" dirty="0">
                    <a:latin typeface="Arial"/>
                    <a:cs typeface="Arial"/>
                  </a:rPr>
                  <a:t>The sum of squared deviations from the mean is divided by </a:t>
                </a:r>
                <a14:m>
                  <m:oMath xmlns:m="http://schemas.openxmlformats.org/officeDocument/2006/math">
                    <m:r>
                      <a:rPr lang="en-US" sz="2000" b="0" i="1" spc="-10" smtClean="0">
                        <a:latin typeface="Cambria Math" panose="02040503050406030204" pitchFamily="18" charset="0"/>
                        <a:cs typeface="Arial"/>
                      </a:rPr>
                      <m:t>𝑛</m:t>
                    </m:r>
                    <m:r>
                      <a:rPr lang="en-US" sz="2000" b="0" i="1" spc="-10" smtClean="0">
                        <a:latin typeface="Cambria Math" panose="02040503050406030204" pitchFamily="18" charset="0"/>
                        <a:cs typeface="Arial"/>
                      </a:rPr>
                      <m:t>−1</m:t>
                    </m:r>
                  </m:oMath>
                </a14:m>
                <a:r>
                  <a:rPr lang="en-US" sz="2000" spc="-10" dirty="0">
                    <a:latin typeface="Arial"/>
                    <a:cs typeface="Arial"/>
                  </a:rPr>
                  <a:t> 												(</a:t>
                </a:r>
                <a:r>
                  <a:rPr lang="en-US" spc="-10" dirty="0">
                    <a:latin typeface="Arial"/>
                    <a:cs typeface="Arial"/>
                  </a:rPr>
                  <a:t>where </a:t>
                </a:r>
                <a14:m>
                  <m:oMath xmlns:m="http://schemas.openxmlformats.org/officeDocument/2006/math">
                    <m:r>
                      <a:rPr lang="en-US" b="0" i="1" spc="-10" smtClean="0">
                        <a:latin typeface="Cambria Math" panose="02040503050406030204" pitchFamily="18" charset="0"/>
                        <a:cs typeface="Arial"/>
                      </a:rPr>
                      <m:t>𝑛</m:t>
                    </m:r>
                  </m:oMath>
                </a14:m>
                <a:r>
                  <a:rPr lang="en-US" spc="-10" dirty="0">
                    <a:latin typeface="Arial"/>
                    <a:cs typeface="Arial"/>
                  </a:rPr>
                  <a:t> is the number of data values.)</a:t>
                </a:r>
              </a:p>
              <a:p>
                <a:pPr marL="38735">
                  <a:lnSpc>
                    <a:spcPct val="100000"/>
                  </a:lnSpc>
                  <a:spcBef>
                    <a:spcPts val="595"/>
                  </a:spcBef>
                  <a:buSzPct val="163636"/>
                  <a:tabLst>
                    <a:tab pos="347345" algn="l"/>
                    <a:tab pos="348615" algn="l"/>
                    <a:tab pos="699135" algn="l"/>
                  </a:tabLst>
                </a:pPr>
                <a14:m>
                  <m:oMathPara xmlns:m="http://schemas.openxmlformats.org/officeDocument/2006/math">
                    <m:oMathParaPr>
                      <m:jc m:val="centerGroup"/>
                    </m:oMathParaPr>
                    <m:oMath xmlns:m="http://schemas.openxmlformats.org/officeDocument/2006/math">
                      <m:f>
                        <m:fPr>
                          <m:ctrlPr>
                            <a:rPr lang="en-US" sz="2000" i="1" spc="-10" smtClean="0">
                              <a:solidFill>
                                <a:srgbClr val="C00000"/>
                              </a:solidFill>
                              <a:latin typeface="Cambria Math" panose="02040503050406030204" pitchFamily="18" charset="0"/>
                              <a:cs typeface="Arial"/>
                            </a:rPr>
                          </m:ctrlPr>
                        </m:fPr>
                        <m:num>
                          <m:nary>
                            <m:naryPr>
                              <m:chr m:val="∑"/>
                              <m:ctrlPr>
                                <a:rPr lang="en-US" sz="2000" i="1" spc="-10" smtClean="0">
                                  <a:solidFill>
                                    <a:srgbClr val="C00000"/>
                                  </a:solidFill>
                                  <a:latin typeface="Cambria Math" panose="02040503050406030204" pitchFamily="18" charset="0"/>
                                  <a:cs typeface="Arial"/>
                                </a:rPr>
                              </m:ctrlPr>
                            </m:naryPr>
                            <m:sub>
                              <m:r>
                                <m:rPr>
                                  <m:brk m:alnAt="23"/>
                                </m:rPr>
                                <a:rPr lang="en-US" sz="2000" b="0" i="1" spc="-10" smtClean="0">
                                  <a:solidFill>
                                    <a:srgbClr val="C00000"/>
                                  </a:solidFill>
                                  <a:latin typeface="Cambria Math" panose="02040503050406030204" pitchFamily="18" charset="0"/>
                                  <a:cs typeface="Arial"/>
                                </a:rPr>
                                <m:t>𝑖</m:t>
                              </m:r>
                              <m:r>
                                <a:rPr lang="en-US" sz="2000" b="0" i="1" spc="-10" smtClean="0">
                                  <a:solidFill>
                                    <a:srgbClr val="C00000"/>
                                  </a:solidFill>
                                  <a:latin typeface="Cambria Math" panose="02040503050406030204" pitchFamily="18" charset="0"/>
                                  <a:cs typeface="Arial"/>
                                </a:rPr>
                                <m:t>=1</m:t>
                              </m:r>
                            </m:sub>
                            <m:sup>
                              <m:r>
                                <a:rPr lang="en-US" sz="2000" b="0" i="1" spc="-10" smtClean="0">
                                  <a:solidFill>
                                    <a:srgbClr val="C00000"/>
                                  </a:solidFill>
                                  <a:latin typeface="Cambria Math" panose="02040503050406030204" pitchFamily="18" charset="0"/>
                                  <a:cs typeface="Arial"/>
                                </a:rPr>
                                <m:t>𝑛</m:t>
                              </m:r>
                            </m:sup>
                            <m:e>
                              <m:sSup>
                                <m:sSupPr>
                                  <m:ctrlPr>
                                    <a:rPr lang="en-US" sz="2000" b="0" i="1" spc="-10" smtClean="0">
                                      <a:solidFill>
                                        <a:srgbClr val="C00000"/>
                                      </a:solidFill>
                                      <a:latin typeface="Cambria Math" panose="02040503050406030204" pitchFamily="18" charset="0"/>
                                      <a:cs typeface="Calibri"/>
                                    </a:rPr>
                                  </m:ctrlPr>
                                </m:sSupPr>
                                <m:e>
                                  <m:d>
                                    <m:dPr>
                                      <m:ctrlPr>
                                        <a:rPr lang="en-US" sz="2000" b="0" i="0" spc="-10" smtClean="0">
                                          <a:solidFill>
                                            <a:srgbClr val="C00000"/>
                                          </a:solidFill>
                                          <a:latin typeface="Cambria Math" panose="02040503050406030204" pitchFamily="18" charset="0"/>
                                          <a:cs typeface="Calibri"/>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𝑖</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e>
                                  </m:d>
                                </m:e>
                                <m:sup>
                                  <m:r>
                                    <a:rPr lang="en-US" sz="2000" b="0" i="1" spc="-10" smtClean="0">
                                      <a:solidFill>
                                        <a:srgbClr val="C00000"/>
                                      </a:solidFill>
                                      <a:latin typeface="Cambria Math" panose="02040503050406030204" pitchFamily="18" charset="0"/>
                                      <a:cs typeface="Calibri"/>
                                    </a:rPr>
                                    <m:t>2</m:t>
                                  </m:r>
                                </m:sup>
                              </m:sSup>
                            </m:e>
                          </m:nary>
                        </m:num>
                        <m:den>
                          <m:r>
                            <a:rPr lang="en-US" sz="2000" b="0" i="1" spc="-10" smtClean="0">
                              <a:solidFill>
                                <a:srgbClr val="C00000"/>
                              </a:solidFill>
                              <a:latin typeface="Cambria Math" panose="02040503050406030204" pitchFamily="18" charset="0"/>
                              <a:cs typeface="Arial"/>
                            </a:rPr>
                            <m:t>𝑛</m:t>
                          </m:r>
                          <m:r>
                            <a:rPr lang="en-US" sz="2000" b="0" i="1" spc="-10" smtClean="0">
                              <a:solidFill>
                                <a:srgbClr val="C00000"/>
                              </a:solidFill>
                              <a:latin typeface="Cambria Math" panose="02040503050406030204" pitchFamily="18" charset="0"/>
                              <a:cs typeface="Arial"/>
                            </a:rPr>
                            <m:t>−1</m:t>
                          </m:r>
                        </m:den>
                      </m:f>
                    </m:oMath>
                  </m:oMathPara>
                </a14:m>
                <a:endParaRPr lang="en-US" sz="2000" spc="-10" dirty="0">
                  <a:latin typeface="Arial"/>
                  <a:cs typeface="Arial"/>
                </a:endParaRPr>
              </a:p>
            </p:txBody>
          </p:sp>
        </mc:Choice>
        <mc:Fallback>
          <p:sp>
            <p:nvSpPr>
              <p:cNvPr id="10" name="object 3">
                <a:extLst>
                  <a:ext uri="{FF2B5EF4-FFF2-40B4-BE49-F238E27FC236}">
                    <a16:creationId xmlns:a16="http://schemas.microsoft.com/office/drawing/2014/main" id="{7DA9F2DB-5F45-B3E0-4A63-59D20D356816}"/>
                  </a:ext>
                </a:extLst>
              </p:cNvPr>
              <p:cNvSpPr txBox="1">
                <a:spLocks noRot="1" noChangeAspect="1" noMove="1" noResize="1" noEditPoints="1" noAdjustHandles="1" noChangeArrowheads="1" noChangeShapeType="1" noTextEdit="1"/>
              </p:cNvSpPr>
              <p:nvPr/>
            </p:nvSpPr>
            <p:spPr>
              <a:xfrm>
                <a:off x="1023491" y="2610922"/>
                <a:ext cx="10145018" cy="3393429"/>
              </a:xfrm>
              <a:prstGeom prst="rect">
                <a:avLst/>
              </a:prstGeom>
              <a:blipFill>
                <a:blip r:embed="rId2"/>
                <a:stretch>
                  <a:fillRect l="-2375" t="-6716" b="-13433"/>
                </a:stretch>
              </a:blipFill>
            </p:spPr>
            <p:txBody>
              <a:bodyPr/>
              <a:lstStyle/>
              <a:p>
                <a:r>
                  <a:rPr lang="en-LK">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8978" rIns="0" bIns="0" rtlCol="0">
            <a:spAutoFit/>
          </a:bodyPr>
          <a:lstStyle/>
          <a:p>
            <a:pPr marL="12700">
              <a:lnSpc>
                <a:spcPct val="100000"/>
              </a:lnSpc>
              <a:spcBef>
                <a:spcPts val="100"/>
              </a:spcBef>
              <a:tabLst>
                <a:tab pos="10447020" algn="l"/>
              </a:tabLst>
            </a:pPr>
            <a:r>
              <a:rPr sz="3600" dirty="0"/>
              <a:t>Measures</a:t>
            </a:r>
            <a:r>
              <a:rPr sz="3600" spc="-40" dirty="0"/>
              <a:t> </a:t>
            </a:r>
            <a:r>
              <a:rPr sz="3600" dirty="0"/>
              <a:t>of</a:t>
            </a:r>
            <a:r>
              <a:rPr sz="3600" spc="-35" dirty="0"/>
              <a:t> </a:t>
            </a:r>
            <a:r>
              <a:rPr sz="3600" dirty="0"/>
              <a:t>Variability</a:t>
            </a:r>
            <a:r>
              <a:rPr sz="3600" spc="-40" dirty="0"/>
              <a:t> </a:t>
            </a:r>
            <a:r>
              <a:rPr sz="3600" dirty="0"/>
              <a:t>(=dispersion,</a:t>
            </a:r>
            <a:r>
              <a:rPr sz="3600" spc="-35" dirty="0"/>
              <a:t> </a:t>
            </a:r>
            <a:r>
              <a:rPr sz="3600" spc="-10" dirty="0"/>
              <a:t>spread)</a:t>
            </a:r>
            <a:r>
              <a:rPr sz="3600" dirty="0"/>
              <a:t>	</a:t>
            </a:r>
            <a:endParaRPr sz="3600"/>
          </a:p>
        </p:txBody>
      </p:sp>
      <p:sp>
        <p:nvSpPr>
          <p:cNvPr id="7" name="Date Placeholder 6">
            <a:extLst>
              <a:ext uri="{FF2B5EF4-FFF2-40B4-BE49-F238E27FC236}">
                <a16:creationId xmlns:a16="http://schemas.microsoft.com/office/drawing/2014/main" id="{69198CAA-E785-6206-FE6B-0201649961D9}"/>
              </a:ext>
            </a:extLst>
          </p:cNvPr>
          <p:cNvSpPr>
            <a:spLocks noGrp="1"/>
          </p:cNvSpPr>
          <p:nvPr>
            <p:ph type="dt" sz="half" idx="6"/>
          </p:nvPr>
        </p:nvSpPr>
        <p:spPr/>
        <p:txBody>
          <a:bodyPr/>
          <a:lstStyle/>
          <a:p>
            <a:fld id="{DE874972-6AF6-0A4D-B307-B3AF961F2C1B}" type="datetime1">
              <a:rPr lang="en-US" smtClean="0"/>
              <a:t>12/19/22</a:t>
            </a:fld>
            <a:endParaRPr lang="en-US"/>
          </a:p>
        </p:txBody>
      </p:sp>
      <p:sp>
        <p:nvSpPr>
          <p:cNvPr id="8" name="Footer Placeholder 7">
            <a:extLst>
              <a:ext uri="{FF2B5EF4-FFF2-40B4-BE49-F238E27FC236}">
                <a16:creationId xmlns:a16="http://schemas.microsoft.com/office/drawing/2014/main" id="{6D61C561-B487-0816-0856-D0770BD66489}"/>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BE902A2D-0D17-64F5-05B1-B719902AC12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15</a:t>
            </a:fld>
            <a:endParaRPr lang="en-LK" dirty="0">
              <a:solidFill>
                <a:srgbClr val="878787"/>
              </a:solidFill>
            </a:endParaRPr>
          </a:p>
        </p:txBody>
      </p:sp>
      <mc:AlternateContent xmlns:mc="http://schemas.openxmlformats.org/markup-compatibility/2006">
        <mc:Choice xmlns:a14="http://schemas.microsoft.com/office/drawing/2010/main" Requires="a14">
          <p:sp>
            <p:nvSpPr>
              <p:cNvPr id="10" name="object 3">
                <a:extLst>
                  <a:ext uri="{FF2B5EF4-FFF2-40B4-BE49-F238E27FC236}">
                    <a16:creationId xmlns:a16="http://schemas.microsoft.com/office/drawing/2014/main" id="{7DA9F2DB-5F45-B3E0-4A63-59D20D356816}"/>
                  </a:ext>
                </a:extLst>
              </p:cNvPr>
              <p:cNvSpPr txBox="1"/>
              <p:nvPr/>
            </p:nvSpPr>
            <p:spPr>
              <a:xfrm>
                <a:off x="1023491" y="1959434"/>
                <a:ext cx="10145018" cy="3603166"/>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Standard deviation </a:t>
                </a:r>
                <a:r>
                  <a:rPr lang="en-US" sz="2400" dirty="0">
                    <a:latin typeface="Arial"/>
                    <a:cs typeface="Arial"/>
                  </a:rPr>
                  <a:t>(L2-norm, Euclidean norm</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US" sz="2000" spc="-10" dirty="0">
                    <a:latin typeface="Arial"/>
                    <a:cs typeface="Arial"/>
                  </a:rPr>
                  <a:t>The square root of the variance.</a:t>
                </a:r>
                <a:endParaRPr lang="en-US" sz="2000" i="1" spc="-10" dirty="0">
                  <a:solidFill>
                    <a:srgbClr val="C00000"/>
                  </a:solidFill>
                  <a:latin typeface="Cambria Math" panose="02040503050406030204" pitchFamily="18" charset="0"/>
                  <a:cs typeface="Arial"/>
                </a:endParaRPr>
              </a:p>
              <a:p>
                <a:pPr marL="38735">
                  <a:lnSpc>
                    <a:spcPct val="100000"/>
                  </a:lnSpc>
                  <a:spcBef>
                    <a:spcPts val="595"/>
                  </a:spcBef>
                  <a:buSzPct val="163636"/>
                  <a:tabLst>
                    <a:tab pos="347345" algn="l"/>
                    <a:tab pos="348615" algn="l"/>
                    <a:tab pos="699135" algn="l"/>
                  </a:tabLst>
                </a:pPr>
                <a14:m>
                  <m:oMathPara xmlns:m="http://schemas.openxmlformats.org/officeDocument/2006/math">
                    <m:oMathParaPr>
                      <m:jc m:val="centerGroup"/>
                    </m:oMathParaPr>
                    <m:oMath xmlns:m="http://schemas.openxmlformats.org/officeDocument/2006/math">
                      <m:rad>
                        <m:radPr>
                          <m:degHide m:val="on"/>
                          <m:ctrlPr>
                            <a:rPr lang="en-US" sz="2000" i="1" spc="-10" smtClean="0">
                              <a:solidFill>
                                <a:srgbClr val="C00000"/>
                              </a:solidFill>
                              <a:latin typeface="Cambria Math" panose="02040503050406030204" pitchFamily="18" charset="0"/>
                              <a:cs typeface="Arial"/>
                            </a:rPr>
                          </m:ctrlPr>
                        </m:radPr>
                        <m:deg/>
                        <m:e>
                          <m:f>
                            <m:fPr>
                              <m:ctrlPr>
                                <a:rPr lang="en-US" sz="2000" i="1" spc="-10" smtClean="0">
                                  <a:solidFill>
                                    <a:srgbClr val="C00000"/>
                                  </a:solidFill>
                                  <a:latin typeface="Cambria Math" panose="02040503050406030204" pitchFamily="18" charset="0"/>
                                  <a:cs typeface="Arial"/>
                                </a:rPr>
                              </m:ctrlPr>
                            </m:fPr>
                            <m:num>
                              <m:nary>
                                <m:naryPr>
                                  <m:chr m:val="∑"/>
                                  <m:ctrlPr>
                                    <a:rPr lang="en-US" sz="2000" i="1" spc="-10" smtClean="0">
                                      <a:solidFill>
                                        <a:srgbClr val="C00000"/>
                                      </a:solidFill>
                                      <a:latin typeface="Cambria Math" panose="02040503050406030204" pitchFamily="18" charset="0"/>
                                      <a:cs typeface="Arial"/>
                                    </a:rPr>
                                  </m:ctrlPr>
                                </m:naryPr>
                                <m:sub>
                                  <m:r>
                                    <m:rPr>
                                      <m:brk m:alnAt="23"/>
                                    </m:rPr>
                                    <a:rPr lang="en-US" sz="2000" b="0" i="1" spc="-10" smtClean="0">
                                      <a:solidFill>
                                        <a:srgbClr val="C00000"/>
                                      </a:solidFill>
                                      <a:latin typeface="Cambria Math" panose="02040503050406030204" pitchFamily="18" charset="0"/>
                                      <a:cs typeface="Arial"/>
                                    </a:rPr>
                                    <m:t>𝑖</m:t>
                                  </m:r>
                                  <m:r>
                                    <a:rPr lang="en-US" sz="2000" b="0" i="1" spc="-10" smtClean="0">
                                      <a:solidFill>
                                        <a:srgbClr val="C00000"/>
                                      </a:solidFill>
                                      <a:latin typeface="Cambria Math" panose="02040503050406030204" pitchFamily="18" charset="0"/>
                                      <a:cs typeface="Arial"/>
                                    </a:rPr>
                                    <m:t>=1</m:t>
                                  </m:r>
                                </m:sub>
                                <m:sup>
                                  <m:r>
                                    <a:rPr lang="en-US" sz="2000" b="0" i="1" spc="-10" smtClean="0">
                                      <a:solidFill>
                                        <a:srgbClr val="C00000"/>
                                      </a:solidFill>
                                      <a:latin typeface="Cambria Math" panose="02040503050406030204" pitchFamily="18" charset="0"/>
                                      <a:cs typeface="Arial"/>
                                    </a:rPr>
                                    <m:t>𝑛</m:t>
                                  </m:r>
                                </m:sup>
                                <m:e>
                                  <m:sSup>
                                    <m:sSupPr>
                                      <m:ctrlPr>
                                        <a:rPr lang="en-US" sz="2000" b="0" i="1" spc="-10" smtClean="0">
                                          <a:solidFill>
                                            <a:srgbClr val="C00000"/>
                                          </a:solidFill>
                                          <a:latin typeface="Cambria Math" panose="02040503050406030204" pitchFamily="18" charset="0"/>
                                          <a:cs typeface="Calibri"/>
                                        </a:rPr>
                                      </m:ctrlPr>
                                    </m:sSupPr>
                                    <m:e>
                                      <m:d>
                                        <m:dPr>
                                          <m:ctrlPr>
                                            <a:rPr lang="en-US" sz="2000" b="0" i="1" spc="-10" smtClean="0">
                                              <a:solidFill>
                                                <a:srgbClr val="C00000"/>
                                              </a:solidFill>
                                              <a:latin typeface="Cambria Math" panose="02040503050406030204" pitchFamily="18" charset="0"/>
                                              <a:cs typeface="Calibri"/>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𝑖</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e>
                                      </m:d>
                                    </m:e>
                                    <m:sup>
                                      <m:r>
                                        <a:rPr lang="en-US" sz="2000" b="0" i="1" spc="-10" smtClean="0">
                                          <a:solidFill>
                                            <a:srgbClr val="C00000"/>
                                          </a:solidFill>
                                          <a:latin typeface="Cambria Math" panose="02040503050406030204" pitchFamily="18" charset="0"/>
                                          <a:cs typeface="Calibri"/>
                                        </a:rPr>
                                        <m:t>2</m:t>
                                      </m:r>
                                    </m:sup>
                                  </m:sSup>
                                </m:e>
                              </m:nary>
                            </m:num>
                            <m:den>
                              <m:r>
                                <a:rPr lang="en-US" sz="2000" b="0" i="1" spc="-10" smtClean="0">
                                  <a:solidFill>
                                    <a:srgbClr val="C00000"/>
                                  </a:solidFill>
                                  <a:latin typeface="Cambria Math" panose="02040503050406030204" pitchFamily="18" charset="0"/>
                                  <a:cs typeface="Arial"/>
                                </a:rPr>
                                <m:t>𝑛</m:t>
                              </m:r>
                              <m:r>
                                <a:rPr lang="en-US" sz="2000" b="0" i="1" spc="-10" smtClean="0">
                                  <a:solidFill>
                                    <a:srgbClr val="C00000"/>
                                  </a:solidFill>
                                  <a:latin typeface="Cambria Math" panose="02040503050406030204" pitchFamily="18" charset="0"/>
                                  <a:cs typeface="Arial"/>
                                </a:rPr>
                                <m:t>−1</m:t>
                              </m:r>
                            </m:den>
                          </m:f>
                        </m:e>
                      </m:rad>
                    </m:oMath>
                  </m:oMathPara>
                </a14:m>
                <a:endParaRPr lang="en-US" sz="2000" spc="-10" dirty="0">
                  <a:latin typeface="Arial"/>
                  <a:cs typeface="Arial"/>
                </a:endParaRPr>
              </a:p>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Mean absolute deviation </a:t>
                </a:r>
                <a:r>
                  <a:rPr lang="en-US" sz="2400" dirty="0">
                    <a:latin typeface="Arial"/>
                    <a:cs typeface="Arial"/>
                  </a:rPr>
                  <a:t>(L1-norm, Manhattan norm</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US" sz="2000" spc="-10" dirty="0">
                    <a:latin typeface="Arial"/>
                    <a:cs typeface="Arial"/>
                  </a:rPr>
                  <a:t> The mean of the absolute value of the deviations from the mean. </a:t>
                </a:r>
                <a:endParaRPr lang="en-US" sz="2000" i="1" spc="-10" dirty="0">
                  <a:solidFill>
                    <a:srgbClr val="C00000"/>
                  </a:solidFill>
                  <a:latin typeface="Cambria Math" panose="02040503050406030204" pitchFamily="18" charset="0"/>
                  <a:cs typeface="Arial"/>
                </a:endParaRPr>
              </a:p>
              <a:p>
                <a:pPr marL="38735">
                  <a:lnSpc>
                    <a:spcPct val="100000"/>
                  </a:lnSpc>
                  <a:spcBef>
                    <a:spcPts val="595"/>
                  </a:spcBef>
                  <a:buSzPct val="163636"/>
                  <a:tabLst>
                    <a:tab pos="347345" algn="l"/>
                    <a:tab pos="348615" algn="l"/>
                    <a:tab pos="699135" algn="l"/>
                  </a:tabLst>
                </a:pPr>
                <a14:m>
                  <m:oMathPara xmlns:m="http://schemas.openxmlformats.org/officeDocument/2006/math">
                    <m:oMathParaPr>
                      <m:jc m:val="centerGroup"/>
                    </m:oMathParaPr>
                    <m:oMath xmlns:m="http://schemas.openxmlformats.org/officeDocument/2006/math">
                      <m:rad>
                        <m:radPr>
                          <m:degHide m:val="on"/>
                          <m:ctrlPr>
                            <a:rPr lang="en-US" sz="2000" i="1" spc="-10" smtClean="0">
                              <a:solidFill>
                                <a:srgbClr val="C00000"/>
                              </a:solidFill>
                              <a:latin typeface="Cambria Math" panose="02040503050406030204" pitchFamily="18" charset="0"/>
                              <a:cs typeface="Arial"/>
                            </a:rPr>
                          </m:ctrlPr>
                        </m:radPr>
                        <m:deg/>
                        <m:e>
                          <m:f>
                            <m:fPr>
                              <m:ctrlPr>
                                <a:rPr lang="en-US" sz="2000" i="1" spc="-10" smtClean="0">
                                  <a:solidFill>
                                    <a:srgbClr val="C00000"/>
                                  </a:solidFill>
                                  <a:latin typeface="Cambria Math" panose="02040503050406030204" pitchFamily="18" charset="0"/>
                                  <a:cs typeface="Arial"/>
                                </a:rPr>
                              </m:ctrlPr>
                            </m:fPr>
                            <m:num>
                              <m:nary>
                                <m:naryPr>
                                  <m:chr m:val="∑"/>
                                  <m:ctrlPr>
                                    <a:rPr lang="en-US" sz="2000" i="1" spc="-10" smtClean="0">
                                      <a:solidFill>
                                        <a:srgbClr val="C00000"/>
                                      </a:solidFill>
                                      <a:latin typeface="Cambria Math" panose="02040503050406030204" pitchFamily="18" charset="0"/>
                                      <a:cs typeface="Arial"/>
                                    </a:rPr>
                                  </m:ctrlPr>
                                </m:naryPr>
                                <m:sub>
                                  <m:r>
                                    <m:rPr>
                                      <m:brk m:alnAt="23"/>
                                    </m:rPr>
                                    <a:rPr lang="en-US" sz="2000" b="0" i="1" spc="-10" smtClean="0">
                                      <a:solidFill>
                                        <a:srgbClr val="C00000"/>
                                      </a:solidFill>
                                      <a:latin typeface="Cambria Math" panose="02040503050406030204" pitchFamily="18" charset="0"/>
                                      <a:cs typeface="Arial"/>
                                    </a:rPr>
                                    <m:t>𝑖</m:t>
                                  </m:r>
                                  <m:r>
                                    <a:rPr lang="en-US" sz="2000" b="0" i="1" spc="-10" smtClean="0">
                                      <a:solidFill>
                                        <a:srgbClr val="C00000"/>
                                      </a:solidFill>
                                      <a:latin typeface="Cambria Math" panose="02040503050406030204" pitchFamily="18" charset="0"/>
                                      <a:cs typeface="Arial"/>
                                    </a:rPr>
                                    <m:t>=1</m:t>
                                  </m:r>
                                </m:sub>
                                <m:sup>
                                  <m:r>
                                    <a:rPr lang="en-US" sz="2000" b="0" i="1" spc="-10" smtClean="0">
                                      <a:solidFill>
                                        <a:srgbClr val="C00000"/>
                                      </a:solidFill>
                                      <a:latin typeface="Cambria Math" panose="02040503050406030204" pitchFamily="18" charset="0"/>
                                      <a:cs typeface="Arial"/>
                                    </a:rPr>
                                    <m:t>𝑛</m:t>
                                  </m:r>
                                </m:sup>
                                <m:e>
                                  <m:d>
                                    <m:dPr>
                                      <m:begChr m:val="|"/>
                                      <m:endChr m:val="|"/>
                                      <m:ctrlPr>
                                        <a:rPr lang="en-US" sz="2000" b="0" i="1" spc="-10" smtClean="0">
                                          <a:solidFill>
                                            <a:srgbClr val="C00000"/>
                                          </a:solidFill>
                                          <a:latin typeface="Cambria Math" panose="02040503050406030204" pitchFamily="18" charset="0"/>
                                          <a:cs typeface="Arial"/>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𝑖</m:t>
                                          </m:r>
                                        </m:sub>
                                      </m:sSub>
                                      <m:r>
                                        <a:rPr lang="en-US" sz="2000" b="0" i="1" spc="-10" smtClean="0">
                                          <a:solidFill>
                                            <a:srgbClr val="C00000"/>
                                          </a:solidFill>
                                          <a:latin typeface="Cambria Math" panose="02040503050406030204" pitchFamily="18" charset="0"/>
                                          <a:cs typeface="Calibri"/>
                                        </a:rPr>
                                        <m:t>−</m:t>
                                      </m:r>
                                      <m:acc>
                                        <m:accPr>
                                          <m:chr m:val="̅"/>
                                          <m:ctrlPr>
                                            <a:rPr lang="en-US" sz="2000" b="0" i="1" spc="-10" smtClean="0">
                                              <a:solidFill>
                                                <a:srgbClr val="C00000"/>
                                              </a:solidFill>
                                              <a:latin typeface="Cambria Math" panose="02040503050406030204" pitchFamily="18" charset="0"/>
                                              <a:cs typeface="Calibri"/>
                                            </a:rPr>
                                          </m:ctrlPr>
                                        </m:accPr>
                                        <m:e>
                                          <m:r>
                                            <a:rPr lang="en-US" sz="2000" b="0" i="1" spc="-10" smtClean="0">
                                              <a:solidFill>
                                                <a:srgbClr val="C00000"/>
                                              </a:solidFill>
                                              <a:latin typeface="Cambria Math" panose="02040503050406030204" pitchFamily="18" charset="0"/>
                                              <a:cs typeface="Calibri"/>
                                            </a:rPr>
                                            <m:t>𝑥</m:t>
                                          </m:r>
                                        </m:e>
                                      </m:acc>
                                    </m:e>
                                  </m:d>
                                </m:e>
                              </m:nary>
                            </m:num>
                            <m:den>
                              <m:r>
                                <a:rPr lang="en-US" sz="2000" b="0" i="1" spc="-10" smtClean="0">
                                  <a:solidFill>
                                    <a:srgbClr val="C00000"/>
                                  </a:solidFill>
                                  <a:latin typeface="Cambria Math" panose="02040503050406030204" pitchFamily="18" charset="0"/>
                                  <a:cs typeface="Arial"/>
                                </a:rPr>
                                <m:t>𝑛</m:t>
                              </m:r>
                            </m:den>
                          </m:f>
                        </m:e>
                      </m:rad>
                    </m:oMath>
                  </m:oMathPara>
                </a14:m>
                <a:endParaRPr lang="en-US" sz="2000" spc="-10" dirty="0">
                  <a:latin typeface="Arial"/>
                  <a:cs typeface="Arial"/>
                </a:endParaRPr>
              </a:p>
            </p:txBody>
          </p:sp>
        </mc:Choice>
        <mc:Fallback>
          <p:sp>
            <p:nvSpPr>
              <p:cNvPr id="10" name="object 3">
                <a:extLst>
                  <a:ext uri="{FF2B5EF4-FFF2-40B4-BE49-F238E27FC236}">
                    <a16:creationId xmlns:a16="http://schemas.microsoft.com/office/drawing/2014/main" id="{7DA9F2DB-5F45-B3E0-4A63-59D20D356816}"/>
                  </a:ext>
                </a:extLst>
              </p:cNvPr>
              <p:cNvSpPr txBox="1">
                <a:spLocks noRot="1" noChangeAspect="1" noMove="1" noResize="1" noEditPoints="1" noAdjustHandles="1" noChangeArrowheads="1" noChangeShapeType="1" noTextEdit="1"/>
              </p:cNvSpPr>
              <p:nvPr/>
            </p:nvSpPr>
            <p:spPr>
              <a:xfrm>
                <a:off x="1023491" y="1959434"/>
                <a:ext cx="10145018" cy="3603166"/>
              </a:xfrm>
              <a:prstGeom prst="rect">
                <a:avLst/>
              </a:prstGeom>
              <a:blipFill>
                <a:blip r:embed="rId2"/>
                <a:stretch>
                  <a:fillRect l="-2375" t="-6667" b="-8421"/>
                </a:stretch>
              </a:blipFill>
            </p:spPr>
            <p:txBody>
              <a:bodyPr/>
              <a:lstStyle/>
              <a:p>
                <a:r>
                  <a:rPr lang="en-LK">
                    <a:noFill/>
                  </a:rPr>
                  <a:t> </a:t>
                </a:r>
              </a:p>
            </p:txBody>
          </p:sp>
        </mc:Fallback>
      </mc:AlternateContent>
    </p:spTree>
    <p:extLst>
      <p:ext uri="{BB962C8B-B14F-4D97-AF65-F5344CB8AC3E}">
        <p14:creationId xmlns:p14="http://schemas.microsoft.com/office/powerpoint/2010/main" val="201569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8978" rIns="0" bIns="0" rtlCol="0">
            <a:spAutoFit/>
          </a:bodyPr>
          <a:lstStyle/>
          <a:p>
            <a:pPr marL="12700">
              <a:lnSpc>
                <a:spcPct val="100000"/>
              </a:lnSpc>
              <a:spcBef>
                <a:spcPts val="100"/>
              </a:spcBef>
              <a:tabLst>
                <a:tab pos="10447020" algn="l"/>
              </a:tabLst>
            </a:pPr>
            <a:r>
              <a:rPr sz="3600" dirty="0"/>
              <a:t>Measures</a:t>
            </a:r>
            <a:r>
              <a:rPr sz="3600" spc="-40" dirty="0"/>
              <a:t> </a:t>
            </a:r>
            <a:r>
              <a:rPr sz="3600" dirty="0"/>
              <a:t>of</a:t>
            </a:r>
            <a:r>
              <a:rPr sz="3600" spc="-35" dirty="0"/>
              <a:t> </a:t>
            </a:r>
            <a:r>
              <a:rPr sz="3600" dirty="0"/>
              <a:t>Variability</a:t>
            </a:r>
            <a:r>
              <a:rPr sz="3600" spc="-40" dirty="0"/>
              <a:t> </a:t>
            </a:r>
            <a:r>
              <a:rPr sz="3600" dirty="0"/>
              <a:t>(=dispersion,</a:t>
            </a:r>
            <a:r>
              <a:rPr sz="3600" spc="-35" dirty="0"/>
              <a:t> </a:t>
            </a:r>
            <a:r>
              <a:rPr sz="3600" spc="-10" dirty="0"/>
              <a:t>spread)</a:t>
            </a:r>
            <a:r>
              <a:rPr sz="3600" dirty="0"/>
              <a:t>	</a:t>
            </a:r>
            <a:endParaRPr sz="3600"/>
          </a:p>
        </p:txBody>
      </p:sp>
      <p:sp>
        <p:nvSpPr>
          <p:cNvPr id="7" name="Date Placeholder 6">
            <a:extLst>
              <a:ext uri="{FF2B5EF4-FFF2-40B4-BE49-F238E27FC236}">
                <a16:creationId xmlns:a16="http://schemas.microsoft.com/office/drawing/2014/main" id="{69198CAA-E785-6206-FE6B-0201649961D9}"/>
              </a:ext>
            </a:extLst>
          </p:cNvPr>
          <p:cNvSpPr>
            <a:spLocks noGrp="1"/>
          </p:cNvSpPr>
          <p:nvPr>
            <p:ph type="dt" sz="half" idx="6"/>
          </p:nvPr>
        </p:nvSpPr>
        <p:spPr/>
        <p:txBody>
          <a:bodyPr/>
          <a:lstStyle/>
          <a:p>
            <a:fld id="{DE874972-6AF6-0A4D-B307-B3AF961F2C1B}" type="datetime1">
              <a:rPr lang="en-US" smtClean="0"/>
              <a:t>12/19/22</a:t>
            </a:fld>
            <a:endParaRPr lang="en-US"/>
          </a:p>
        </p:txBody>
      </p:sp>
      <p:sp>
        <p:nvSpPr>
          <p:cNvPr id="8" name="Footer Placeholder 7">
            <a:extLst>
              <a:ext uri="{FF2B5EF4-FFF2-40B4-BE49-F238E27FC236}">
                <a16:creationId xmlns:a16="http://schemas.microsoft.com/office/drawing/2014/main" id="{6D61C561-B487-0816-0856-D0770BD66489}"/>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BE902A2D-0D17-64F5-05B1-B719902AC12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16</a:t>
            </a:fld>
            <a:endParaRPr lang="en-LK" dirty="0">
              <a:solidFill>
                <a:srgbClr val="878787"/>
              </a:solidFill>
            </a:endParaRPr>
          </a:p>
        </p:txBody>
      </p:sp>
      <mc:AlternateContent xmlns:mc="http://schemas.openxmlformats.org/markup-compatibility/2006">
        <mc:Choice xmlns:a14="http://schemas.microsoft.com/office/drawing/2010/main" Requires="a14">
          <p:sp>
            <p:nvSpPr>
              <p:cNvPr id="10" name="object 3">
                <a:extLst>
                  <a:ext uri="{FF2B5EF4-FFF2-40B4-BE49-F238E27FC236}">
                    <a16:creationId xmlns:a16="http://schemas.microsoft.com/office/drawing/2014/main" id="{7DA9F2DB-5F45-B3E0-4A63-59D20D356816}"/>
                  </a:ext>
                </a:extLst>
              </p:cNvPr>
              <p:cNvSpPr txBox="1"/>
              <p:nvPr/>
            </p:nvSpPr>
            <p:spPr>
              <a:xfrm>
                <a:off x="1023491" y="1524000"/>
                <a:ext cx="10145018" cy="4062009"/>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Median absolute deviation from the median </a:t>
                </a:r>
                <a:r>
                  <a:rPr lang="en-US" sz="2400" dirty="0">
                    <a:latin typeface="Arial"/>
                    <a:cs typeface="Arial"/>
                  </a:rPr>
                  <a:t>(MAD</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US" sz="2000" spc="-10" dirty="0">
                    <a:latin typeface="Arial"/>
                    <a:cs typeface="Arial"/>
                  </a:rPr>
                  <a:t> The median of the absolute value of the deviations from the median. </a:t>
                </a:r>
                <a:endParaRPr lang="en-US" sz="2000" i="1" spc="-10" dirty="0">
                  <a:solidFill>
                    <a:srgbClr val="C00000"/>
                  </a:solidFill>
                  <a:latin typeface="Cambria Math" panose="02040503050406030204" pitchFamily="18" charset="0"/>
                  <a:cs typeface="Arial"/>
                </a:endParaRPr>
              </a:p>
              <a:p>
                <a:pPr marL="38735">
                  <a:lnSpc>
                    <a:spcPct val="100000"/>
                  </a:lnSpc>
                  <a:spcBef>
                    <a:spcPts val="595"/>
                  </a:spcBef>
                  <a:buSzPct val="163636"/>
                  <a:tabLst>
                    <a:tab pos="347345" algn="l"/>
                    <a:tab pos="348615" algn="l"/>
                    <a:tab pos="699135" algn="l"/>
                  </a:tabLst>
                </a:pPr>
                <a14:m>
                  <m:oMathPara xmlns:m="http://schemas.openxmlformats.org/officeDocument/2006/math">
                    <m:oMathParaPr>
                      <m:jc m:val="centerGroup"/>
                    </m:oMathParaPr>
                    <m:oMath xmlns:m="http://schemas.openxmlformats.org/officeDocument/2006/math">
                      <m:r>
                        <m:rPr>
                          <m:sty m:val="p"/>
                        </m:rPr>
                        <a:rPr lang="en-US" sz="2000" b="0" i="0" spc="-10" smtClean="0">
                          <a:solidFill>
                            <a:srgbClr val="C00000"/>
                          </a:solidFill>
                          <a:latin typeface="Cambria Math" panose="02040503050406030204" pitchFamily="18" charset="0"/>
                          <a:cs typeface="Arial"/>
                        </a:rPr>
                        <m:t>median</m:t>
                      </m:r>
                      <m:r>
                        <a:rPr lang="en-US" sz="2000" b="0" i="1" spc="-10" smtClean="0">
                          <a:solidFill>
                            <a:srgbClr val="C00000"/>
                          </a:solidFill>
                          <a:latin typeface="Cambria Math" panose="02040503050406030204" pitchFamily="18" charset="0"/>
                          <a:cs typeface="Arial"/>
                        </a:rPr>
                        <m:t> </m:t>
                      </m:r>
                      <m:d>
                        <m:dPr>
                          <m:ctrlPr>
                            <a:rPr lang="en-US" sz="2000" b="0" i="1" spc="-10" smtClean="0">
                              <a:solidFill>
                                <a:srgbClr val="C00000"/>
                              </a:solidFill>
                              <a:latin typeface="Cambria Math" panose="02040503050406030204" pitchFamily="18" charset="0"/>
                              <a:cs typeface="Arial"/>
                            </a:rPr>
                          </m:ctrlPr>
                        </m:dPr>
                        <m:e>
                          <m:d>
                            <m:dPr>
                              <m:begChr m:val="|"/>
                              <m:endChr m:val="|"/>
                              <m:ctrlPr>
                                <a:rPr lang="en-US" sz="2000" b="0" i="1" spc="-10" smtClean="0">
                                  <a:solidFill>
                                    <a:srgbClr val="C00000"/>
                                  </a:solidFill>
                                  <a:latin typeface="Cambria Math" panose="02040503050406030204" pitchFamily="18" charset="0"/>
                                  <a:cs typeface="Arial"/>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1</m:t>
                                  </m:r>
                                </m:sub>
                              </m:sSub>
                              <m:r>
                                <a:rPr lang="en-US" sz="2000" b="0" i="1" spc="-10" smtClean="0">
                                  <a:solidFill>
                                    <a:srgbClr val="C00000"/>
                                  </a:solidFill>
                                  <a:latin typeface="Cambria Math" panose="02040503050406030204" pitchFamily="18" charset="0"/>
                                  <a:cs typeface="Calibri"/>
                                </a:rPr>
                                <m:t>−</m:t>
                              </m:r>
                              <m:r>
                                <a:rPr lang="en-US" sz="2000" b="0" i="1" spc="-10" smtClean="0">
                                  <a:solidFill>
                                    <a:srgbClr val="C00000"/>
                                  </a:solidFill>
                                  <a:latin typeface="Cambria Math" panose="02040503050406030204" pitchFamily="18" charset="0"/>
                                  <a:cs typeface="Calibri"/>
                                </a:rPr>
                                <m:t>𝑚</m:t>
                              </m:r>
                            </m:e>
                          </m:d>
                          <m:r>
                            <a:rPr lang="en-US" sz="2000" b="0" i="1" spc="-10" smtClean="0">
                              <a:solidFill>
                                <a:srgbClr val="C00000"/>
                              </a:solidFill>
                              <a:latin typeface="Cambria Math" panose="02040503050406030204" pitchFamily="18" charset="0"/>
                              <a:cs typeface="Calibri"/>
                            </a:rPr>
                            <m:t>,</m:t>
                          </m:r>
                          <m:d>
                            <m:dPr>
                              <m:begChr m:val="|"/>
                              <m:endChr m:val="|"/>
                              <m:ctrlPr>
                                <a:rPr lang="en-US" sz="2000" b="0" i="1" spc="-10" smtClean="0">
                                  <a:solidFill>
                                    <a:srgbClr val="C00000"/>
                                  </a:solidFill>
                                  <a:latin typeface="Cambria Math" panose="02040503050406030204" pitchFamily="18" charset="0"/>
                                  <a:cs typeface="Arial"/>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2</m:t>
                                  </m:r>
                                </m:sub>
                              </m:sSub>
                              <m:r>
                                <a:rPr lang="en-US" sz="2000" b="0" i="1" spc="-10" smtClean="0">
                                  <a:solidFill>
                                    <a:srgbClr val="C00000"/>
                                  </a:solidFill>
                                  <a:latin typeface="Cambria Math" panose="02040503050406030204" pitchFamily="18" charset="0"/>
                                  <a:cs typeface="Calibri"/>
                                </a:rPr>
                                <m:t>−</m:t>
                              </m:r>
                              <m:r>
                                <a:rPr lang="en-US" sz="2000" b="0" i="1" spc="-10" smtClean="0">
                                  <a:solidFill>
                                    <a:srgbClr val="C00000"/>
                                  </a:solidFill>
                                  <a:latin typeface="Cambria Math" panose="02040503050406030204" pitchFamily="18" charset="0"/>
                                  <a:cs typeface="Calibri"/>
                                </a:rPr>
                                <m:t>𝑚</m:t>
                              </m:r>
                            </m:e>
                          </m:d>
                          <m:r>
                            <a:rPr lang="en-US" sz="2000" b="0" i="1" spc="-10" smtClean="0">
                              <a:solidFill>
                                <a:srgbClr val="C00000"/>
                              </a:solidFill>
                              <a:latin typeface="Cambria Math" panose="02040503050406030204" pitchFamily="18" charset="0"/>
                              <a:cs typeface="Calibri"/>
                            </a:rPr>
                            <m:t>,</m:t>
                          </m:r>
                          <m:d>
                            <m:dPr>
                              <m:begChr m:val="|"/>
                              <m:endChr m:val="|"/>
                              <m:ctrlPr>
                                <a:rPr lang="en-US" sz="2000" b="0" i="1" spc="-10" smtClean="0">
                                  <a:solidFill>
                                    <a:srgbClr val="C00000"/>
                                  </a:solidFill>
                                  <a:latin typeface="Cambria Math" panose="02040503050406030204" pitchFamily="18" charset="0"/>
                                  <a:cs typeface="Arial"/>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3</m:t>
                                  </m:r>
                                </m:sub>
                              </m:sSub>
                              <m:r>
                                <a:rPr lang="en-US" sz="2000" b="0" i="1" spc="-10" smtClean="0">
                                  <a:solidFill>
                                    <a:srgbClr val="C00000"/>
                                  </a:solidFill>
                                  <a:latin typeface="Cambria Math" panose="02040503050406030204" pitchFamily="18" charset="0"/>
                                  <a:cs typeface="Calibri"/>
                                </a:rPr>
                                <m:t>−</m:t>
                              </m:r>
                              <m:r>
                                <a:rPr lang="en-US" sz="2000" b="0" i="1" spc="-10" smtClean="0">
                                  <a:solidFill>
                                    <a:srgbClr val="C00000"/>
                                  </a:solidFill>
                                  <a:latin typeface="Cambria Math" panose="02040503050406030204" pitchFamily="18" charset="0"/>
                                  <a:cs typeface="Calibri"/>
                                </a:rPr>
                                <m:t>𝑚</m:t>
                              </m:r>
                            </m:e>
                          </m:d>
                          <m:r>
                            <a:rPr lang="en-US" sz="2000" b="0" i="1" spc="-10" smtClean="0">
                              <a:solidFill>
                                <a:srgbClr val="C00000"/>
                              </a:solidFill>
                              <a:latin typeface="Cambria Math" panose="02040503050406030204" pitchFamily="18" charset="0"/>
                              <a:cs typeface="Calibri"/>
                            </a:rPr>
                            <m:t>,…,</m:t>
                          </m:r>
                          <m:d>
                            <m:dPr>
                              <m:begChr m:val="|"/>
                              <m:endChr m:val="|"/>
                              <m:ctrlPr>
                                <a:rPr lang="en-US" sz="2000" b="0" i="1" spc="-10" smtClean="0">
                                  <a:solidFill>
                                    <a:srgbClr val="C00000"/>
                                  </a:solidFill>
                                  <a:latin typeface="Cambria Math" panose="02040503050406030204" pitchFamily="18" charset="0"/>
                                  <a:cs typeface="Arial"/>
                                </a:rPr>
                              </m:ctrlPr>
                            </m:dPr>
                            <m:e>
                              <m:sSub>
                                <m:sSubPr>
                                  <m:ctrlPr>
                                    <a:rPr lang="en-US" sz="2000" i="1" spc="-10" smtClean="0">
                                      <a:solidFill>
                                        <a:srgbClr val="C00000"/>
                                      </a:solidFill>
                                      <a:latin typeface="Cambria Math" panose="02040503050406030204" pitchFamily="18" charset="0"/>
                                      <a:cs typeface="Calibri"/>
                                    </a:rPr>
                                  </m:ctrlPr>
                                </m:sSubPr>
                                <m:e>
                                  <m:r>
                                    <a:rPr lang="en-US" sz="2000" b="0" i="1" spc="-10" smtClean="0">
                                      <a:solidFill>
                                        <a:srgbClr val="C00000"/>
                                      </a:solidFill>
                                      <a:latin typeface="Cambria Math" panose="02040503050406030204" pitchFamily="18" charset="0"/>
                                      <a:cs typeface="Calibri"/>
                                    </a:rPr>
                                    <m:t>𝑥</m:t>
                                  </m:r>
                                </m:e>
                                <m:sub>
                                  <m:r>
                                    <a:rPr lang="en-US" sz="2000" b="0" i="1" spc="-10" smtClean="0">
                                      <a:solidFill>
                                        <a:srgbClr val="C00000"/>
                                      </a:solidFill>
                                      <a:latin typeface="Cambria Math" panose="02040503050406030204" pitchFamily="18" charset="0"/>
                                      <a:cs typeface="Calibri"/>
                                    </a:rPr>
                                    <m:t>𝑛</m:t>
                                  </m:r>
                                </m:sub>
                              </m:sSub>
                              <m:r>
                                <a:rPr lang="en-US" sz="2000" b="0" i="1" spc="-10" smtClean="0">
                                  <a:solidFill>
                                    <a:srgbClr val="C00000"/>
                                  </a:solidFill>
                                  <a:latin typeface="Cambria Math" panose="02040503050406030204" pitchFamily="18" charset="0"/>
                                  <a:cs typeface="Calibri"/>
                                </a:rPr>
                                <m:t>−</m:t>
                              </m:r>
                              <m:r>
                                <a:rPr lang="en-US" sz="2000" b="0" i="1" spc="-10" smtClean="0">
                                  <a:solidFill>
                                    <a:srgbClr val="C00000"/>
                                  </a:solidFill>
                                  <a:latin typeface="Cambria Math" panose="02040503050406030204" pitchFamily="18" charset="0"/>
                                  <a:cs typeface="Calibri"/>
                                </a:rPr>
                                <m:t>𝑚</m:t>
                              </m:r>
                            </m:e>
                          </m:d>
                        </m:e>
                      </m:d>
                    </m:oMath>
                  </m:oMathPara>
                </a14:m>
                <a:endParaRPr lang="en-US" sz="2000" spc="-10" dirty="0">
                  <a:latin typeface="Arial"/>
                  <a:cs typeface="Arial"/>
                </a:endParaRPr>
              </a:p>
              <a:p>
                <a:pPr marL="38735">
                  <a:lnSpc>
                    <a:spcPct val="100000"/>
                  </a:lnSpc>
                  <a:spcBef>
                    <a:spcPts val="595"/>
                  </a:spcBef>
                  <a:buSzPct val="163636"/>
                  <a:tabLst>
                    <a:tab pos="347345" algn="l"/>
                    <a:tab pos="348615" algn="l"/>
                    <a:tab pos="699135" algn="l"/>
                  </a:tabLst>
                </a:pPr>
                <a:r>
                  <a:rPr lang="en-US" sz="2000" spc="-10" dirty="0">
                    <a:latin typeface="Arial"/>
                    <a:cs typeface="Arial"/>
                  </a:rPr>
                  <a:t>								Where </a:t>
                </a:r>
                <a14:m>
                  <m:oMath xmlns:m="http://schemas.openxmlformats.org/officeDocument/2006/math">
                    <m:r>
                      <a:rPr lang="en-US" sz="2000" b="0" i="1" spc="-10" smtClean="0">
                        <a:solidFill>
                          <a:srgbClr val="C00000"/>
                        </a:solidFill>
                        <a:latin typeface="Cambria Math" panose="02040503050406030204" pitchFamily="18" charset="0"/>
                        <a:cs typeface="Calibri"/>
                      </a:rPr>
                      <m:t>𝑚</m:t>
                    </m:r>
                  </m:oMath>
                </a14:m>
                <a:r>
                  <a:rPr lang="en-US" sz="2000" spc="-10" dirty="0">
                    <a:latin typeface="Arial"/>
                    <a:cs typeface="Arial"/>
                  </a:rPr>
                  <a:t> is the median of the data set.</a:t>
                </a:r>
              </a:p>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Range: </a:t>
                </a:r>
                <a:r>
                  <a:rPr lang="en-US" sz="2000" spc="-10" dirty="0">
                    <a:latin typeface="Arial"/>
                    <a:cs typeface="Arial"/>
                  </a:rPr>
                  <a:t>The difference between the largest and the smallest value in a data set.</a:t>
                </a:r>
              </a:p>
              <a:p>
                <a:pPr marL="381635" indent="-342900">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Percentile </a:t>
                </a:r>
                <a:r>
                  <a:rPr lang="en-US" sz="2400" spc="-55" dirty="0">
                    <a:latin typeface="Arial"/>
                    <a:cs typeface="Arial"/>
                  </a:rPr>
                  <a:t>(Quantile)</a:t>
                </a:r>
                <a:endParaRPr lang="en-US" sz="2400" b="1" spc="-55" dirty="0">
                  <a:latin typeface="Arial"/>
                  <a:cs typeface="Arial"/>
                </a:endParaRPr>
              </a:p>
              <a:p>
                <a:pPr marL="38735">
                  <a:spcBef>
                    <a:spcPts val="595"/>
                  </a:spcBef>
                  <a:buSzPct val="163636"/>
                  <a:tabLst>
                    <a:tab pos="347345" algn="l"/>
                    <a:tab pos="348615" algn="l"/>
                    <a:tab pos="699135" algn="l"/>
                  </a:tabLst>
                </a:pPr>
                <a:r>
                  <a:rPr lang="en-US" sz="2400" b="1" spc="-55" dirty="0">
                    <a:latin typeface="Arial"/>
                    <a:cs typeface="Arial"/>
                  </a:rPr>
                  <a:t>				</a:t>
                </a:r>
                <a:r>
                  <a:rPr lang="en-US" sz="2000" spc="-10" dirty="0">
                    <a:latin typeface="Arial"/>
                    <a:cs typeface="Arial"/>
                  </a:rPr>
                  <a:t>The value such that </a:t>
                </a:r>
                <a14:m>
                  <m:oMath xmlns:m="http://schemas.openxmlformats.org/officeDocument/2006/math">
                    <m:r>
                      <a:rPr lang="en-US" sz="2000" b="1" i="1" spc="-10" smtClean="0">
                        <a:solidFill>
                          <a:srgbClr val="C00000"/>
                        </a:solidFill>
                        <a:latin typeface="Cambria Math" panose="02040503050406030204" pitchFamily="18" charset="0"/>
                        <a:cs typeface="Arial"/>
                      </a:rPr>
                      <m:t>𝒑</m:t>
                    </m:r>
                    <m:r>
                      <a:rPr lang="en-US" sz="2000" b="1" i="1" spc="-10" smtClean="0">
                        <a:solidFill>
                          <a:srgbClr val="C00000"/>
                        </a:solidFill>
                        <a:latin typeface="Cambria Math" panose="02040503050406030204" pitchFamily="18" charset="0"/>
                        <a:cs typeface="Arial"/>
                      </a:rPr>
                      <m:t>%</m:t>
                    </m:r>
                  </m:oMath>
                </a14:m>
                <a:r>
                  <a:rPr lang="en-US" sz="2000" b="1" spc="-10" dirty="0">
                    <a:solidFill>
                      <a:srgbClr val="C00000"/>
                    </a:solidFill>
                    <a:latin typeface="Arial"/>
                    <a:cs typeface="Arial"/>
                  </a:rPr>
                  <a:t> </a:t>
                </a:r>
                <a:r>
                  <a:rPr lang="en-US" sz="2000" spc="-10" dirty="0">
                    <a:latin typeface="Arial"/>
                    <a:cs typeface="Arial"/>
                  </a:rPr>
                  <a:t>of the values take on this value or less and </a:t>
                </a:r>
                <a14:m>
                  <m:oMath xmlns:m="http://schemas.openxmlformats.org/officeDocument/2006/math">
                    <m:d>
                      <m:dPr>
                        <m:ctrlPr>
                          <a:rPr lang="en-US" sz="2000" b="1" i="0" spc="-10" smtClean="0">
                            <a:solidFill>
                              <a:srgbClr val="C00000"/>
                            </a:solidFill>
                            <a:latin typeface="Cambria Math" panose="02040503050406030204" pitchFamily="18" charset="0"/>
                            <a:cs typeface="Arial"/>
                          </a:rPr>
                        </m:ctrlPr>
                      </m:dPr>
                      <m:e>
                        <m:r>
                          <a:rPr lang="en-US" sz="2000" b="1" i="0" spc="-10" smtClean="0">
                            <a:solidFill>
                              <a:srgbClr val="C00000"/>
                            </a:solidFill>
                            <a:latin typeface="Cambria Math" panose="02040503050406030204" pitchFamily="18" charset="0"/>
                            <a:cs typeface="Arial"/>
                          </a:rPr>
                          <m:t>𝟏𝟎𝟎</m:t>
                        </m:r>
                        <m:r>
                          <a:rPr lang="en-US" sz="2000" b="1" i="0" spc="-10" smtClean="0">
                            <a:solidFill>
                              <a:srgbClr val="C00000"/>
                            </a:solidFill>
                            <a:latin typeface="Cambria Math" panose="02040503050406030204" pitchFamily="18" charset="0"/>
                            <a:cs typeface="Arial"/>
                          </a:rPr>
                          <m:t>−</m:t>
                        </m:r>
                        <m:r>
                          <a:rPr lang="en-US" sz="2000" b="1" i="1" spc="-10" smtClean="0">
                            <a:solidFill>
                              <a:srgbClr val="C00000"/>
                            </a:solidFill>
                            <a:latin typeface="Cambria Math" panose="02040503050406030204" pitchFamily="18" charset="0"/>
                            <a:cs typeface="Arial"/>
                          </a:rPr>
                          <m:t>𝒑</m:t>
                        </m:r>
                      </m:e>
                    </m:d>
                    <m:r>
                      <a:rPr lang="en-US" sz="2000" b="1" i="1" spc="-10" smtClean="0">
                        <a:solidFill>
                          <a:srgbClr val="C00000"/>
                        </a:solidFill>
                        <a:latin typeface="Cambria Math" panose="02040503050406030204" pitchFamily="18" charset="0"/>
                        <a:cs typeface="Arial"/>
                      </a:rPr>
                      <m:t>%</m:t>
                    </m:r>
                    <m:r>
                      <a:rPr lang="en-US" sz="2000" b="1" i="1" spc="-10" smtClean="0">
                        <a:latin typeface="Cambria Math" panose="02040503050406030204" pitchFamily="18" charset="0"/>
                        <a:cs typeface="Arial"/>
                      </a:rPr>
                      <m:t> </m:t>
                    </m:r>
                  </m:oMath>
                </a14:m>
                <a:r>
                  <a:rPr lang="en-US" sz="2000" spc="-10" dirty="0">
                    <a:latin typeface="Arial"/>
                    <a:cs typeface="Arial"/>
                  </a:rPr>
                  <a:t> 					take on this value or more.</a:t>
                </a:r>
              </a:p>
              <a:p>
                <a:pPr marL="381635" indent="-342900">
                  <a:spcBef>
                    <a:spcPts val="595"/>
                  </a:spcBef>
                  <a:buSzPct val="163636"/>
                  <a:buFont typeface="Arial" panose="020B0604020202020204" pitchFamily="34" charset="0"/>
                  <a:buChar char="•"/>
                  <a:tabLst>
                    <a:tab pos="347345" algn="l"/>
                    <a:tab pos="348615" algn="l"/>
                    <a:tab pos="699135" algn="l"/>
                  </a:tabLst>
                </a:pPr>
                <a:r>
                  <a:rPr lang="en-US" sz="2400" b="1" spc="-55" dirty="0">
                    <a:latin typeface="Arial"/>
                    <a:cs typeface="Arial"/>
                  </a:rPr>
                  <a:t>Interquartile range </a:t>
                </a:r>
                <a:r>
                  <a:rPr lang="en-US" sz="2400" spc="-55" dirty="0">
                    <a:latin typeface="Arial"/>
                    <a:cs typeface="Arial"/>
                  </a:rPr>
                  <a:t>(IQR)</a:t>
                </a:r>
              </a:p>
              <a:p>
                <a:pPr marL="38735">
                  <a:spcBef>
                    <a:spcPts val="595"/>
                  </a:spcBef>
                  <a:buSzPct val="163636"/>
                  <a:tabLst>
                    <a:tab pos="347345" algn="l"/>
                    <a:tab pos="348615" algn="l"/>
                    <a:tab pos="699135" algn="l"/>
                  </a:tabLst>
                </a:pPr>
                <a:r>
                  <a:rPr lang="en-US" sz="2000" spc="-10" dirty="0">
                    <a:latin typeface="Arial"/>
                    <a:cs typeface="Arial"/>
                  </a:rPr>
                  <a:t>			 The difference between the 75th percentile and the 25th percentile.</a:t>
                </a:r>
              </a:p>
            </p:txBody>
          </p:sp>
        </mc:Choice>
        <mc:Fallback>
          <p:sp>
            <p:nvSpPr>
              <p:cNvPr id="10" name="object 3">
                <a:extLst>
                  <a:ext uri="{FF2B5EF4-FFF2-40B4-BE49-F238E27FC236}">
                    <a16:creationId xmlns:a16="http://schemas.microsoft.com/office/drawing/2014/main" id="{7DA9F2DB-5F45-B3E0-4A63-59D20D356816}"/>
                  </a:ext>
                </a:extLst>
              </p:cNvPr>
              <p:cNvSpPr txBox="1">
                <a:spLocks noRot="1" noChangeAspect="1" noMove="1" noResize="1" noEditPoints="1" noAdjustHandles="1" noChangeArrowheads="1" noChangeShapeType="1" noTextEdit="1"/>
              </p:cNvSpPr>
              <p:nvPr/>
            </p:nvSpPr>
            <p:spPr>
              <a:xfrm>
                <a:off x="1023491" y="1524000"/>
                <a:ext cx="10145018" cy="4062009"/>
              </a:xfrm>
              <a:prstGeom prst="rect">
                <a:avLst/>
              </a:prstGeom>
              <a:blipFill>
                <a:blip r:embed="rId2"/>
                <a:stretch>
                  <a:fillRect l="-2375" t="-5938" b="-3125"/>
                </a:stretch>
              </a:blipFill>
            </p:spPr>
            <p:txBody>
              <a:bodyPr/>
              <a:lstStyle/>
              <a:p>
                <a:r>
                  <a:rPr lang="en-LK">
                    <a:noFill/>
                  </a:rPr>
                  <a:t> </a:t>
                </a:r>
              </a:p>
            </p:txBody>
          </p:sp>
        </mc:Fallback>
      </mc:AlternateContent>
    </p:spTree>
    <p:extLst>
      <p:ext uri="{BB962C8B-B14F-4D97-AF65-F5344CB8AC3E}">
        <p14:creationId xmlns:p14="http://schemas.microsoft.com/office/powerpoint/2010/main" val="391582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Learning</a:t>
            </a:r>
            <a:r>
              <a:rPr spc="-45" dirty="0"/>
              <a:t> </a:t>
            </a:r>
            <a:r>
              <a:rPr spc="-10" dirty="0"/>
              <a:t>Outcomes</a:t>
            </a:r>
            <a:r>
              <a:rPr dirty="0"/>
              <a:t>	</a:t>
            </a:r>
          </a:p>
        </p:txBody>
      </p:sp>
      <p:sp>
        <p:nvSpPr>
          <p:cNvPr id="3" name="object 3"/>
          <p:cNvSpPr txBox="1"/>
          <p:nvPr/>
        </p:nvSpPr>
        <p:spPr>
          <a:xfrm>
            <a:off x="1139822" y="2307204"/>
            <a:ext cx="9803130" cy="3276600"/>
          </a:xfrm>
          <a:prstGeom prst="rect">
            <a:avLst/>
          </a:prstGeom>
        </p:spPr>
        <p:txBody>
          <a:bodyPr vert="horz" wrap="square" lIns="0" tIns="60325" rIns="0" bIns="0" rtlCol="0">
            <a:spAutoFit/>
          </a:bodyPr>
          <a:lstStyle/>
          <a:p>
            <a:pPr marL="12700" marR="5080">
              <a:lnSpc>
                <a:spcPts val="3279"/>
              </a:lnSpc>
              <a:spcBef>
                <a:spcPts val="475"/>
              </a:spcBef>
            </a:pPr>
            <a:r>
              <a:rPr sz="3000" dirty="0">
                <a:latin typeface="Calibri"/>
                <a:cs typeface="Calibri"/>
              </a:rPr>
              <a:t>On</a:t>
            </a:r>
            <a:r>
              <a:rPr sz="3000" spc="-25" dirty="0">
                <a:latin typeface="Calibri"/>
                <a:cs typeface="Calibri"/>
              </a:rPr>
              <a:t> </a:t>
            </a:r>
            <a:r>
              <a:rPr sz="3000" dirty="0">
                <a:latin typeface="Calibri"/>
                <a:cs typeface="Calibri"/>
              </a:rPr>
              <a:t>completion</a:t>
            </a:r>
            <a:r>
              <a:rPr sz="3000" spc="-25" dirty="0">
                <a:latin typeface="Calibri"/>
                <a:cs typeface="Calibri"/>
              </a:rPr>
              <a:t> </a:t>
            </a:r>
            <a:r>
              <a:rPr sz="3000" dirty="0">
                <a:latin typeface="Calibri"/>
                <a:cs typeface="Calibri"/>
              </a:rPr>
              <a:t>of</a:t>
            </a:r>
            <a:r>
              <a:rPr sz="3000" spc="-25" dirty="0">
                <a:latin typeface="Calibri"/>
                <a:cs typeface="Calibri"/>
              </a:rPr>
              <a:t> </a:t>
            </a:r>
            <a:r>
              <a:rPr sz="3000" dirty="0">
                <a:latin typeface="Calibri"/>
                <a:cs typeface="Calibri"/>
              </a:rPr>
              <a:t>this</a:t>
            </a:r>
            <a:r>
              <a:rPr sz="3000" spc="-25" dirty="0">
                <a:latin typeface="Calibri"/>
                <a:cs typeface="Calibri"/>
              </a:rPr>
              <a:t> </a:t>
            </a:r>
            <a:r>
              <a:rPr sz="3000" dirty="0">
                <a:latin typeface="Calibri"/>
                <a:cs typeface="Calibri"/>
              </a:rPr>
              <a:t>lecture,</a:t>
            </a:r>
            <a:r>
              <a:rPr sz="3000" spc="-20" dirty="0">
                <a:latin typeface="Calibri"/>
                <a:cs typeface="Calibri"/>
              </a:rPr>
              <a:t> </a:t>
            </a:r>
            <a:r>
              <a:rPr sz="3000" dirty="0">
                <a:latin typeface="Calibri"/>
                <a:cs typeface="Calibri"/>
              </a:rPr>
              <a:t>students</a:t>
            </a:r>
            <a:r>
              <a:rPr sz="3000" spc="-25" dirty="0">
                <a:latin typeface="Calibri"/>
                <a:cs typeface="Calibri"/>
              </a:rPr>
              <a:t> </a:t>
            </a:r>
            <a:r>
              <a:rPr sz="3000" dirty="0">
                <a:latin typeface="Calibri"/>
                <a:cs typeface="Calibri"/>
              </a:rPr>
              <a:t>are</a:t>
            </a:r>
            <a:r>
              <a:rPr sz="3000" spc="-25" dirty="0">
                <a:latin typeface="Calibri"/>
                <a:cs typeface="Calibri"/>
              </a:rPr>
              <a:t> </a:t>
            </a:r>
            <a:r>
              <a:rPr sz="3000" dirty="0">
                <a:latin typeface="Calibri"/>
                <a:cs typeface="Calibri"/>
              </a:rPr>
              <a:t>expected</a:t>
            </a:r>
            <a:r>
              <a:rPr sz="3000" spc="-25" dirty="0">
                <a:latin typeface="Calibri"/>
                <a:cs typeface="Calibri"/>
              </a:rPr>
              <a:t> </a:t>
            </a:r>
            <a:r>
              <a:rPr sz="3000" dirty="0">
                <a:latin typeface="Calibri"/>
                <a:cs typeface="Calibri"/>
              </a:rPr>
              <a:t>to</a:t>
            </a:r>
            <a:r>
              <a:rPr sz="3000" spc="-25" dirty="0">
                <a:latin typeface="Calibri"/>
                <a:cs typeface="Calibri"/>
              </a:rPr>
              <a:t> </a:t>
            </a:r>
            <a:r>
              <a:rPr sz="3000" dirty="0">
                <a:latin typeface="Calibri"/>
                <a:cs typeface="Calibri"/>
              </a:rPr>
              <a:t>be</a:t>
            </a:r>
            <a:r>
              <a:rPr sz="3000" spc="-20" dirty="0">
                <a:latin typeface="Calibri"/>
                <a:cs typeface="Calibri"/>
              </a:rPr>
              <a:t> able </a:t>
            </a:r>
            <a:r>
              <a:rPr sz="3000" spc="-25" dirty="0">
                <a:latin typeface="Calibri"/>
                <a:cs typeface="Calibri"/>
              </a:rPr>
              <a:t>to:</a:t>
            </a:r>
            <a:endParaRPr sz="3000">
              <a:latin typeface="Calibri"/>
              <a:cs typeface="Calibri"/>
            </a:endParaRPr>
          </a:p>
          <a:p>
            <a:pPr>
              <a:lnSpc>
                <a:spcPct val="100000"/>
              </a:lnSpc>
              <a:spcBef>
                <a:spcPts val="55"/>
              </a:spcBef>
            </a:pPr>
            <a:endParaRPr sz="3250">
              <a:latin typeface="Calibri"/>
              <a:cs typeface="Calibri"/>
            </a:endParaRPr>
          </a:p>
          <a:p>
            <a:pPr marL="469265" marR="697230" indent="-210185">
              <a:lnSpc>
                <a:spcPts val="3250"/>
              </a:lnSpc>
              <a:buFont typeface="Arial"/>
              <a:buChar char="•"/>
              <a:tabLst>
                <a:tab pos="469900" algn="l"/>
              </a:tabLst>
            </a:pPr>
            <a:r>
              <a:rPr sz="3000" dirty="0">
                <a:latin typeface="Calibri"/>
                <a:cs typeface="Calibri"/>
              </a:rPr>
              <a:t>demonstrate</a:t>
            </a:r>
            <a:r>
              <a:rPr sz="3000" spc="-45" dirty="0">
                <a:latin typeface="Calibri"/>
                <a:cs typeface="Calibri"/>
              </a:rPr>
              <a:t> </a:t>
            </a:r>
            <a:r>
              <a:rPr sz="3000" dirty="0">
                <a:latin typeface="Calibri"/>
                <a:cs typeface="Calibri"/>
              </a:rPr>
              <a:t>some</a:t>
            </a:r>
            <a:r>
              <a:rPr sz="3000" spc="-35" dirty="0">
                <a:latin typeface="Calibri"/>
                <a:cs typeface="Calibri"/>
              </a:rPr>
              <a:t> </a:t>
            </a:r>
            <a:r>
              <a:rPr sz="3000" dirty="0">
                <a:latin typeface="Calibri"/>
                <a:cs typeface="Calibri"/>
              </a:rPr>
              <a:t>knowledge</a:t>
            </a:r>
            <a:r>
              <a:rPr sz="3000" spc="-30" dirty="0">
                <a:latin typeface="Calibri"/>
                <a:cs typeface="Calibri"/>
              </a:rPr>
              <a:t> </a:t>
            </a:r>
            <a:r>
              <a:rPr sz="3000" dirty="0">
                <a:latin typeface="Calibri"/>
                <a:cs typeface="Calibri"/>
              </a:rPr>
              <a:t>associated</a:t>
            </a:r>
            <a:r>
              <a:rPr sz="3000" spc="-35" dirty="0">
                <a:latin typeface="Calibri"/>
                <a:cs typeface="Calibri"/>
              </a:rPr>
              <a:t> </a:t>
            </a:r>
            <a:r>
              <a:rPr sz="3000" dirty="0">
                <a:latin typeface="Calibri"/>
                <a:cs typeface="Calibri"/>
              </a:rPr>
              <a:t>with</a:t>
            </a:r>
            <a:r>
              <a:rPr sz="3000" spc="-30" dirty="0">
                <a:latin typeface="Calibri"/>
                <a:cs typeface="Calibri"/>
              </a:rPr>
              <a:t> </a:t>
            </a:r>
            <a:r>
              <a:rPr sz="3000" spc="-10" dirty="0">
                <a:latin typeface="Calibri"/>
                <a:cs typeface="Calibri"/>
              </a:rPr>
              <a:t>statistics </a:t>
            </a:r>
            <a:r>
              <a:rPr sz="3000" dirty="0">
                <a:latin typeface="Calibri"/>
                <a:cs typeface="Calibri"/>
              </a:rPr>
              <a:t>related</a:t>
            </a:r>
            <a:r>
              <a:rPr sz="3000" spc="-20" dirty="0">
                <a:latin typeface="Calibri"/>
                <a:cs typeface="Calibri"/>
              </a:rPr>
              <a:t> </a:t>
            </a:r>
            <a:r>
              <a:rPr sz="3000" dirty="0">
                <a:latin typeface="Calibri"/>
                <a:cs typeface="Calibri"/>
              </a:rPr>
              <a:t>to</a:t>
            </a:r>
            <a:r>
              <a:rPr sz="3000" spc="-20" dirty="0">
                <a:latin typeface="Calibri"/>
                <a:cs typeface="Calibri"/>
              </a:rPr>
              <a:t> </a:t>
            </a:r>
            <a:r>
              <a:rPr sz="3000" dirty="0">
                <a:latin typeface="Calibri"/>
                <a:cs typeface="Calibri"/>
              </a:rPr>
              <a:t>data</a:t>
            </a:r>
            <a:r>
              <a:rPr sz="3000" spc="-15" dirty="0">
                <a:latin typeface="Calibri"/>
                <a:cs typeface="Calibri"/>
              </a:rPr>
              <a:t> </a:t>
            </a:r>
            <a:r>
              <a:rPr sz="3000" spc="-10" dirty="0">
                <a:latin typeface="Calibri"/>
                <a:cs typeface="Calibri"/>
              </a:rPr>
              <a:t>analysis</a:t>
            </a:r>
            <a:endParaRPr sz="3000">
              <a:latin typeface="Calibri"/>
              <a:cs typeface="Calibri"/>
            </a:endParaRPr>
          </a:p>
          <a:p>
            <a:pPr>
              <a:lnSpc>
                <a:spcPct val="100000"/>
              </a:lnSpc>
              <a:spcBef>
                <a:spcPts val="5"/>
              </a:spcBef>
              <a:buFont typeface="Arial"/>
              <a:buChar char="•"/>
            </a:pPr>
            <a:endParaRPr sz="2650">
              <a:latin typeface="Calibri"/>
              <a:cs typeface="Calibri"/>
            </a:endParaRPr>
          </a:p>
          <a:p>
            <a:pPr marL="469900" indent="-210185">
              <a:lnSpc>
                <a:spcPct val="100000"/>
              </a:lnSpc>
              <a:buFont typeface="Arial"/>
              <a:buChar char="•"/>
              <a:tabLst>
                <a:tab pos="469900" algn="l"/>
              </a:tabLst>
            </a:pPr>
            <a:r>
              <a:rPr sz="3000" dirty="0">
                <a:latin typeface="Calibri"/>
                <a:cs typeface="Calibri"/>
              </a:rPr>
              <a:t>use</a:t>
            </a:r>
            <a:r>
              <a:rPr sz="3000" spc="-30" dirty="0">
                <a:latin typeface="Calibri"/>
                <a:cs typeface="Calibri"/>
              </a:rPr>
              <a:t> </a:t>
            </a:r>
            <a:r>
              <a:rPr sz="3000" dirty="0">
                <a:latin typeface="Calibri"/>
                <a:cs typeface="Calibri"/>
              </a:rPr>
              <a:t>R</a:t>
            </a:r>
            <a:r>
              <a:rPr sz="3000" spc="-20" dirty="0">
                <a:latin typeface="Calibri"/>
                <a:cs typeface="Calibri"/>
              </a:rPr>
              <a:t> </a:t>
            </a:r>
            <a:r>
              <a:rPr sz="3000" dirty="0">
                <a:latin typeface="Calibri"/>
                <a:cs typeface="Calibri"/>
              </a:rPr>
              <a:t>for</a:t>
            </a:r>
            <a:r>
              <a:rPr sz="3000" spc="-20" dirty="0">
                <a:latin typeface="Calibri"/>
                <a:cs typeface="Calibri"/>
              </a:rPr>
              <a:t> </a:t>
            </a:r>
            <a:r>
              <a:rPr sz="3000" dirty="0">
                <a:latin typeface="Calibri"/>
                <a:cs typeface="Calibri"/>
              </a:rPr>
              <a:t>basic</a:t>
            </a:r>
            <a:r>
              <a:rPr sz="3000" spc="-20" dirty="0">
                <a:latin typeface="Calibri"/>
                <a:cs typeface="Calibri"/>
              </a:rPr>
              <a:t> </a:t>
            </a:r>
            <a:r>
              <a:rPr sz="3000" dirty="0">
                <a:latin typeface="Calibri"/>
                <a:cs typeface="Calibri"/>
              </a:rPr>
              <a:t>statistical</a:t>
            </a:r>
            <a:r>
              <a:rPr sz="3000" spc="-15" dirty="0">
                <a:latin typeface="Calibri"/>
                <a:cs typeface="Calibri"/>
              </a:rPr>
              <a:t> </a:t>
            </a:r>
            <a:r>
              <a:rPr sz="3000" spc="-10" dirty="0">
                <a:latin typeface="Calibri"/>
                <a:cs typeface="Calibri"/>
              </a:rPr>
              <a:t>calculations</a:t>
            </a:r>
            <a:endParaRPr sz="3000">
              <a:latin typeface="Calibri"/>
              <a:cs typeface="Calibri"/>
            </a:endParaRPr>
          </a:p>
        </p:txBody>
      </p:sp>
      <p:sp>
        <p:nvSpPr>
          <p:cNvPr id="9" name="Date Placeholder 8">
            <a:extLst>
              <a:ext uri="{FF2B5EF4-FFF2-40B4-BE49-F238E27FC236}">
                <a16:creationId xmlns:a16="http://schemas.microsoft.com/office/drawing/2014/main" id="{6CFA7B69-F131-0C37-5453-945D23DA549C}"/>
              </a:ext>
            </a:extLst>
          </p:cNvPr>
          <p:cNvSpPr>
            <a:spLocks noGrp="1"/>
          </p:cNvSpPr>
          <p:nvPr>
            <p:ph type="dt" sz="half" idx="6"/>
          </p:nvPr>
        </p:nvSpPr>
        <p:spPr/>
        <p:txBody>
          <a:bodyPr/>
          <a:lstStyle/>
          <a:p>
            <a:fld id="{5F294501-FD78-254C-A4D1-6C9190341521}" type="datetime1">
              <a:rPr lang="en-US" smtClean="0"/>
              <a:t>12/17/22</a:t>
            </a:fld>
            <a:endParaRPr lang="en-US"/>
          </a:p>
        </p:txBody>
      </p:sp>
      <p:sp>
        <p:nvSpPr>
          <p:cNvPr id="10" name="Footer Placeholder 9">
            <a:extLst>
              <a:ext uri="{FF2B5EF4-FFF2-40B4-BE49-F238E27FC236}">
                <a16:creationId xmlns:a16="http://schemas.microsoft.com/office/drawing/2014/main" id="{AB327825-A630-5D3F-2917-B3717A6E363B}"/>
              </a:ext>
            </a:extLst>
          </p:cNvPr>
          <p:cNvSpPr>
            <a:spLocks noGrp="1"/>
          </p:cNvSpPr>
          <p:nvPr>
            <p:ph type="ftr" sz="quarter" idx="5"/>
          </p:nvPr>
        </p:nvSpPr>
        <p:spPr/>
        <p:txBody>
          <a:bodyPr/>
          <a:lstStyle/>
          <a:p>
            <a:r>
              <a:rPr lang="en-GB" dirty="0"/>
              <a:t>CM1606 Computational Mathematics</a:t>
            </a:r>
          </a:p>
        </p:txBody>
      </p:sp>
      <p:sp>
        <p:nvSpPr>
          <p:cNvPr id="11" name="Slide Number Placeholder 10">
            <a:extLst>
              <a:ext uri="{FF2B5EF4-FFF2-40B4-BE49-F238E27FC236}">
                <a16:creationId xmlns:a16="http://schemas.microsoft.com/office/drawing/2014/main" id="{23C68EEE-F0E5-1A9F-0092-A90FBD83F710}"/>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2</a:t>
            </a:fld>
            <a:endParaRPr lang="en-LK" dirty="0">
              <a:solidFill>
                <a:srgbClr val="8787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Exploratory</a:t>
            </a:r>
            <a:r>
              <a:rPr spc="-45" dirty="0"/>
              <a:t> </a:t>
            </a:r>
            <a:r>
              <a:rPr dirty="0"/>
              <a:t>Data</a:t>
            </a:r>
            <a:r>
              <a:rPr spc="-35" dirty="0"/>
              <a:t> </a:t>
            </a:r>
            <a:r>
              <a:rPr dirty="0"/>
              <a:t>Analysis</a:t>
            </a:r>
            <a:r>
              <a:rPr spc="-30" dirty="0"/>
              <a:t> </a:t>
            </a:r>
            <a:r>
              <a:rPr spc="-10" dirty="0"/>
              <a:t>(EDA)</a:t>
            </a:r>
            <a:r>
              <a:rPr dirty="0"/>
              <a:t>	</a:t>
            </a:r>
          </a:p>
        </p:txBody>
      </p:sp>
      <p:sp>
        <p:nvSpPr>
          <p:cNvPr id="3" name="object 3"/>
          <p:cNvSpPr txBox="1"/>
          <p:nvPr/>
        </p:nvSpPr>
        <p:spPr>
          <a:xfrm>
            <a:off x="1052197" y="1337914"/>
            <a:ext cx="10410190" cy="4986686"/>
          </a:xfrm>
          <a:prstGeom prst="rect">
            <a:avLst/>
          </a:prstGeom>
        </p:spPr>
        <p:txBody>
          <a:bodyPr vert="horz" wrap="square" lIns="0" tIns="75565" rIns="0" bIns="0" rtlCol="0">
            <a:spAutoFit/>
          </a:bodyPr>
          <a:lstStyle/>
          <a:p>
            <a:pPr marL="514985" indent="-342900">
              <a:lnSpc>
                <a:spcPct val="100000"/>
              </a:lnSpc>
              <a:spcBef>
                <a:spcPts val="595"/>
              </a:spcBef>
              <a:buFont typeface="Arial" panose="020B0604020202020204" pitchFamily="34" charset="0"/>
              <a:buChar char="•"/>
              <a:tabLst>
                <a:tab pos="507365" algn="l"/>
                <a:tab pos="508000" algn="l"/>
              </a:tabLst>
            </a:pPr>
            <a:r>
              <a:rPr sz="2400" dirty="0">
                <a:latin typeface="Arial"/>
                <a:cs typeface="Arial"/>
              </a:rPr>
              <a:t>The</a:t>
            </a:r>
            <a:r>
              <a:rPr sz="2400" spc="-30" dirty="0">
                <a:latin typeface="Arial"/>
                <a:cs typeface="Arial"/>
              </a:rPr>
              <a:t> </a:t>
            </a:r>
            <a:r>
              <a:rPr sz="2400" dirty="0">
                <a:latin typeface="Arial"/>
                <a:cs typeface="Arial"/>
              </a:rPr>
              <a:t>first</a:t>
            </a:r>
            <a:r>
              <a:rPr sz="2400" spc="-20" dirty="0">
                <a:latin typeface="Arial"/>
                <a:cs typeface="Arial"/>
              </a:rPr>
              <a:t> </a:t>
            </a:r>
            <a:r>
              <a:rPr sz="2400" dirty="0">
                <a:latin typeface="Arial"/>
                <a:cs typeface="Arial"/>
              </a:rPr>
              <a:t>step</a:t>
            </a:r>
            <a:r>
              <a:rPr sz="2400" spc="-20" dirty="0">
                <a:latin typeface="Arial"/>
                <a:cs typeface="Arial"/>
              </a:rPr>
              <a:t> </a:t>
            </a:r>
            <a:r>
              <a:rPr sz="2400" dirty="0">
                <a:latin typeface="Arial"/>
                <a:cs typeface="Arial"/>
              </a:rPr>
              <a:t>in</a:t>
            </a:r>
            <a:r>
              <a:rPr sz="2400" spc="-20" dirty="0">
                <a:latin typeface="Arial"/>
                <a:cs typeface="Arial"/>
              </a:rPr>
              <a:t> </a:t>
            </a:r>
            <a:r>
              <a:rPr sz="2400" dirty="0">
                <a:latin typeface="Arial"/>
                <a:cs typeface="Arial"/>
              </a:rPr>
              <a:t>any</a:t>
            </a:r>
            <a:r>
              <a:rPr sz="2400" spc="-20" dirty="0">
                <a:latin typeface="Arial"/>
                <a:cs typeface="Arial"/>
              </a:rPr>
              <a:t> </a:t>
            </a:r>
            <a:r>
              <a:rPr sz="2400" dirty="0">
                <a:latin typeface="Arial"/>
                <a:cs typeface="Arial"/>
              </a:rPr>
              <a:t>data</a:t>
            </a:r>
            <a:r>
              <a:rPr sz="2400" spc="-15" dirty="0">
                <a:latin typeface="Arial"/>
                <a:cs typeface="Arial"/>
              </a:rPr>
              <a:t> </a:t>
            </a:r>
            <a:r>
              <a:rPr sz="2400" dirty="0">
                <a:latin typeface="Arial"/>
                <a:cs typeface="Arial"/>
              </a:rPr>
              <a:t>science</a:t>
            </a:r>
            <a:r>
              <a:rPr sz="2400" spc="-20" dirty="0">
                <a:latin typeface="Arial"/>
                <a:cs typeface="Arial"/>
              </a:rPr>
              <a:t> </a:t>
            </a:r>
            <a:r>
              <a:rPr sz="2400" dirty="0">
                <a:latin typeface="Arial"/>
                <a:cs typeface="Arial"/>
              </a:rPr>
              <a:t>project</a:t>
            </a:r>
            <a:r>
              <a:rPr sz="2400" spc="-2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exploration</a:t>
            </a:r>
            <a:r>
              <a:rPr sz="2400" spc="-20" dirty="0">
                <a:latin typeface="Arial"/>
                <a:cs typeface="Arial"/>
              </a:rPr>
              <a:t> </a:t>
            </a:r>
            <a:r>
              <a:rPr sz="2400" dirty="0">
                <a:latin typeface="Arial"/>
                <a:cs typeface="Arial"/>
              </a:rPr>
              <a:t>of</a:t>
            </a:r>
            <a:r>
              <a:rPr sz="2400" spc="-15" dirty="0">
                <a:latin typeface="Arial"/>
                <a:cs typeface="Arial"/>
              </a:rPr>
              <a:t> </a:t>
            </a:r>
            <a:r>
              <a:rPr sz="2400" spc="-10" dirty="0">
                <a:latin typeface="Arial"/>
                <a:cs typeface="Arial"/>
              </a:rPr>
              <a:t>data.</a:t>
            </a:r>
            <a:r>
              <a:rPr lang="en-US" sz="2400" spc="-10" dirty="0">
                <a:latin typeface="Arial"/>
                <a:cs typeface="Arial"/>
              </a:rPr>
              <a:t> </a:t>
            </a:r>
            <a:r>
              <a:rPr sz="2400" dirty="0">
                <a:latin typeface="Arial"/>
                <a:cs typeface="Arial"/>
              </a:rPr>
              <a:t>With</a:t>
            </a:r>
            <a:r>
              <a:rPr sz="2400" spc="50" dirty="0">
                <a:latin typeface="Arial"/>
                <a:cs typeface="Arial"/>
              </a:rPr>
              <a:t> </a:t>
            </a:r>
            <a:r>
              <a:rPr sz="2400" dirty="0">
                <a:latin typeface="Arial"/>
                <a:cs typeface="Arial"/>
              </a:rPr>
              <a:t>his</a:t>
            </a:r>
            <a:r>
              <a:rPr sz="2400" spc="60" dirty="0">
                <a:latin typeface="Arial"/>
                <a:cs typeface="Arial"/>
              </a:rPr>
              <a:t> </a:t>
            </a:r>
            <a:r>
              <a:rPr sz="2400" dirty="0">
                <a:latin typeface="Arial"/>
                <a:cs typeface="Arial"/>
              </a:rPr>
              <a:t>famous</a:t>
            </a:r>
            <a:r>
              <a:rPr sz="2400" spc="65" dirty="0">
                <a:latin typeface="Arial"/>
                <a:cs typeface="Arial"/>
              </a:rPr>
              <a:t> </a:t>
            </a:r>
            <a:r>
              <a:rPr sz="2400" dirty="0">
                <a:latin typeface="Arial"/>
                <a:cs typeface="Arial"/>
              </a:rPr>
              <a:t>book</a:t>
            </a:r>
            <a:r>
              <a:rPr sz="2400" spc="60" dirty="0">
                <a:latin typeface="Arial"/>
                <a:cs typeface="Arial"/>
              </a:rPr>
              <a:t> </a:t>
            </a:r>
            <a:r>
              <a:rPr sz="2400" dirty="0">
                <a:latin typeface="Arial"/>
                <a:cs typeface="Arial"/>
              </a:rPr>
              <a:t>“Exploratory</a:t>
            </a:r>
            <a:r>
              <a:rPr sz="2400" spc="65" dirty="0">
                <a:latin typeface="Arial"/>
                <a:cs typeface="Arial"/>
              </a:rPr>
              <a:t> </a:t>
            </a:r>
            <a:r>
              <a:rPr sz="2400" dirty="0">
                <a:latin typeface="Arial"/>
                <a:cs typeface="Arial"/>
              </a:rPr>
              <a:t>Data</a:t>
            </a:r>
            <a:r>
              <a:rPr sz="2400" spc="-65" dirty="0">
                <a:latin typeface="Arial"/>
                <a:cs typeface="Arial"/>
              </a:rPr>
              <a:t> </a:t>
            </a:r>
            <a:r>
              <a:rPr sz="2400" dirty="0">
                <a:latin typeface="Arial"/>
                <a:cs typeface="Arial"/>
              </a:rPr>
              <a:t>Analysis</a:t>
            </a:r>
            <a:r>
              <a:rPr sz="2400" spc="60" dirty="0">
                <a:latin typeface="Arial"/>
                <a:cs typeface="Arial"/>
              </a:rPr>
              <a:t> </a:t>
            </a:r>
            <a:r>
              <a:rPr sz="2400" dirty="0">
                <a:latin typeface="Arial"/>
                <a:cs typeface="Arial"/>
              </a:rPr>
              <a:t>(EDA)”</a:t>
            </a:r>
            <a:r>
              <a:rPr sz="2400" spc="60" dirty="0">
                <a:latin typeface="Arial"/>
                <a:cs typeface="Arial"/>
              </a:rPr>
              <a:t> </a:t>
            </a:r>
            <a:r>
              <a:rPr sz="2400" dirty="0">
                <a:latin typeface="Arial"/>
                <a:cs typeface="Arial"/>
              </a:rPr>
              <a:t>in</a:t>
            </a:r>
            <a:r>
              <a:rPr sz="2400" spc="65" dirty="0">
                <a:latin typeface="Arial"/>
                <a:cs typeface="Arial"/>
              </a:rPr>
              <a:t> </a:t>
            </a:r>
            <a:r>
              <a:rPr sz="2400" dirty="0">
                <a:latin typeface="Arial"/>
                <a:cs typeface="Arial"/>
              </a:rPr>
              <a:t>1977,</a:t>
            </a:r>
            <a:r>
              <a:rPr sz="2400" spc="20" dirty="0">
                <a:latin typeface="Arial"/>
                <a:cs typeface="Arial"/>
              </a:rPr>
              <a:t> </a:t>
            </a:r>
            <a:r>
              <a:rPr sz="2400" spc="-10" dirty="0">
                <a:latin typeface="Arial"/>
                <a:cs typeface="Arial"/>
              </a:rPr>
              <a:t>Tukey </a:t>
            </a:r>
            <a:r>
              <a:rPr sz="2400" dirty="0">
                <a:latin typeface="Arial"/>
                <a:cs typeface="Arial"/>
              </a:rPr>
              <a:t>proposed</a:t>
            </a:r>
            <a:r>
              <a:rPr sz="2400" spc="-30" dirty="0">
                <a:latin typeface="Arial"/>
                <a:cs typeface="Arial"/>
              </a:rPr>
              <a:t> </a:t>
            </a:r>
            <a:r>
              <a:rPr lang="en-US" sz="2400" dirty="0">
                <a:latin typeface="Arial"/>
                <a:cs typeface="Arial"/>
              </a:rPr>
              <a:t>a</a:t>
            </a:r>
            <a:r>
              <a:rPr sz="2400" spc="-25" dirty="0">
                <a:latin typeface="Arial"/>
                <a:cs typeface="Arial"/>
              </a:rPr>
              <a:t> </a:t>
            </a:r>
            <a:r>
              <a:rPr sz="2400" dirty="0">
                <a:latin typeface="Arial"/>
                <a:cs typeface="Arial"/>
              </a:rPr>
              <a:t>new</a:t>
            </a:r>
            <a:r>
              <a:rPr sz="2400" spc="-25" dirty="0">
                <a:latin typeface="Arial"/>
                <a:cs typeface="Arial"/>
              </a:rPr>
              <a:t> </a:t>
            </a:r>
            <a:r>
              <a:rPr sz="2400" dirty="0">
                <a:latin typeface="Arial"/>
                <a:cs typeface="Arial"/>
              </a:rPr>
              <a:t>discipline</a:t>
            </a:r>
            <a:r>
              <a:rPr sz="2400" spc="-25" dirty="0">
                <a:latin typeface="Arial"/>
                <a:cs typeface="Arial"/>
              </a:rPr>
              <a:t> </a:t>
            </a:r>
            <a:r>
              <a:rPr sz="2400" dirty="0">
                <a:latin typeface="Arial"/>
                <a:cs typeface="Arial"/>
              </a:rPr>
              <a:t>in</a:t>
            </a:r>
            <a:r>
              <a:rPr sz="2400" spc="-25" dirty="0">
                <a:latin typeface="Arial"/>
                <a:cs typeface="Arial"/>
              </a:rPr>
              <a:t> </a:t>
            </a:r>
            <a:r>
              <a:rPr sz="2400" dirty="0">
                <a:latin typeface="Arial"/>
                <a:cs typeface="Arial"/>
              </a:rPr>
              <a:t>statistics</a:t>
            </a:r>
            <a:r>
              <a:rPr sz="2400" spc="-25" dirty="0">
                <a:latin typeface="Arial"/>
                <a:cs typeface="Arial"/>
              </a:rPr>
              <a:t> </a:t>
            </a:r>
            <a:r>
              <a:rPr sz="2400" dirty="0">
                <a:latin typeface="Arial"/>
                <a:cs typeface="Arial"/>
              </a:rPr>
              <a:t>called</a:t>
            </a:r>
            <a:r>
              <a:rPr sz="2400" spc="-25" dirty="0">
                <a:latin typeface="Arial"/>
                <a:cs typeface="Arial"/>
              </a:rPr>
              <a:t> </a:t>
            </a:r>
            <a:r>
              <a:rPr lang="en-US" sz="2400" spc="-25" dirty="0">
                <a:latin typeface="Arial"/>
                <a:cs typeface="Arial"/>
              </a:rPr>
              <a:t>"</a:t>
            </a:r>
            <a:r>
              <a:rPr sz="2400" dirty="0">
                <a:latin typeface="Arial"/>
                <a:cs typeface="Arial"/>
              </a:rPr>
              <a:t>data</a:t>
            </a:r>
            <a:r>
              <a:rPr sz="2400" spc="-25" dirty="0">
                <a:latin typeface="Arial"/>
                <a:cs typeface="Arial"/>
              </a:rPr>
              <a:t> </a:t>
            </a:r>
            <a:r>
              <a:rPr lang="en-US" sz="2400" spc="-10" dirty="0">
                <a:latin typeface="Arial"/>
                <a:cs typeface="Arial"/>
              </a:rPr>
              <a:t>analysis” </a:t>
            </a:r>
            <a:r>
              <a:rPr sz="2400" dirty="0">
                <a:latin typeface="Arial"/>
                <a:cs typeface="Arial"/>
              </a:rPr>
              <a:t>Which</a:t>
            </a:r>
            <a:r>
              <a:rPr sz="2400" spc="-45" dirty="0">
                <a:latin typeface="Arial"/>
                <a:cs typeface="Arial"/>
              </a:rPr>
              <a:t> </a:t>
            </a:r>
            <a:r>
              <a:rPr sz="2400" dirty="0">
                <a:latin typeface="Arial"/>
                <a:cs typeface="Arial"/>
              </a:rPr>
              <a:t>included</a:t>
            </a:r>
            <a:r>
              <a:rPr sz="2400" spc="-30" dirty="0">
                <a:latin typeface="Arial"/>
                <a:cs typeface="Arial"/>
              </a:rPr>
              <a:t> </a:t>
            </a:r>
            <a:r>
              <a:rPr sz="2400" dirty="0">
                <a:latin typeface="Arial"/>
                <a:cs typeface="Arial"/>
              </a:rPr>
              <a:t>‘statistical</a:t>
            </a:r>
            <a:r>
              <a:rPr sz="2400" spc="-35" dirty="0">
                <a:latin typeface="Arial"/>
                <a:cs typeface="Arial"/>
              </a:rPr>
              <a:t> </a:t>
            </a:r>
            <a:r>
              <a:rPr sz="2400" dirty="0">
                <a:latin typeface="Arial"/>
                <a:cs typeface="Arial"/>
              </a:rPr>
              <a:t>inference’</a:t>
            </a:r>
            <a:r>
              <a:rPr sz="2400" spc="-114" dirty="0">
                <a:latin typeface="Arial"/>
                <a:cs typeface="Arial"/>
              </a:rPr>
              <a:t> </a:t>
            </a:r>
            <a:r>
              <a:rPr sz="2400" dirty="0">
                <a:latin typeface="Arial"/>
                <a:cs typeface="Arial"/>
              </a:rPr>
              <a:t>as</a:t>
            </a:r>
            <a:r>
              <a:rPr sz="2400" spc="-35" dirty="0">
                <a:latin typeface="Arial"/>
                <a:cs typeface="Arial"/>
              </a:rPr>
              <a:t> </a:t>
            </a:r>
            <a:r>
              <a:rPr sz="2400" dirty="0">
                <a:latin typeface="Arial"/>
                <a:cs typeface="Arial"/>
              </a:rPr>
              <a:t>just</a:t>
            </a:r>
            <a:r>
              <a:rPr sz="2400" spc="-30" dirty="0">
                <a:latin typeface="Arial"/>
                <a:cs typeface="Arial"/>
              </a:rPr>
              <a:t> </a:t>
            </a:r>
            <a:r>
              <a:rPr sz="2400" dirty="0">
                <a:latin typeface="Arial"/>
                <a:cs typeface="Arial"/>
              </a:rPr>
              <a:t>one</a:t>
            </a:r>
            <a:r>
              <a:rPr sz="2400" spc="-30" dirty="0">
                <a:latin typeface="Arial"/>
                <a:cs typeface="Arial"/>
              </a:rPr>
              <a:t> </a:t>
            </a:r>
            <a:r>
              <a:rPr sz="2400" spc="-10" dirty="0">
                <a:latin typeface="Arial"/>
                <a:cs typeface="Arial"/>
              </a:rPr>
              <a:t>component.</a:t>
            </a:r>
            <a:endParaRPr lang="en-US" sz="2400" spc="-10" dirty="0">
              <a:latin typeface="Arial"/>
              <a:cs typeface="Arial"/>
            </a:endParaRPr>
          </a:p>
          <a:p>
            <a:pPr marL="514985" indent="-342900">
              <a:lnSpc>
                <a:spcPct val="100000"/>
              </a:lnSpc>
              <a:spcBef>
                <a:spcPts val="595"/>
              </a:spcBef>
              <a:buFont typeface="Arial" panose="020B0604020202020204" pitchFamily="34" charset="0"/>
              <a:buChar char="•"/>
              <a:tabLst>
                <a:tab pos="507365" algn="l"/>
                <a:tab pos="508000" algn="l"/>
              </a:tabLst>
            </a:pPr>
            <a:endParaRPr sz="2400" dirty="0">
              <a:latin typeface="Arial"/>
              <a:cs typeface="Arial"/>
            </a:endParaRPr>
          </a:p>
          <a:p>
            <a:pPr marL="514350" marR="17780" indent="-342900">
              <a:lnSpc>
                <a:spcPct val="117200"/>
              </a:lnSpc>
              <a:buFont typeface="Arial" panose="020B0604020202020204" pitchFamily="34" charset="0"/>
              <a:buChar char="•"/>
              <a:tabLst>
                <a:tab pos="507365" algn="l"/>
                <a:tab pos="508000" algn="l"/>
              </a:tabLst>
            </a:pPr>
            <a:r>
              <a:rPr sz="2400" dirty="0">
                <a:latin typeface="Arial"/>
                <a:cs typeface="Arial"/>
              </a:rPr>
              <a:t>On</a:t>
            </a:r>
            <a:r>
              <a:rPr sz="2400" spc="280" dirty="0">
                <a:latin typeface="Arial"/>
                <a:cs typeface="Arial"/>
              </a:rPr>
              <a:t> </a:t>
            </a:r>
            <a:r>
              <a:rPr sz="2400" dirty="0">
                <a:latin typeface="Arial"/>
                <a:cs typeface="Arial"/>
              </a:rPr>
              <a:t>the</a:t>
            </a:r>
            <a:r>
              <a:rPr sz="2400" spc="285" dirty="0">
                <a:latin typeface="Arial"/>
                <a:cs typeface="Arial"/>
              </a:rPr>
              <a:t> </a:t>
            </a:r>
            <a:r>
              <a:rPr sz="2400" dirty="0">
                <a:latin typeface="Arial"/>
                <a:cs typeface="Arial"/>
              </a:rPr>
              <a:t>other</a:t>
            </a:r>
            <a:r>
              <a:rPr sz="2400" spc="280" dirty="0">
                <a:latin typeface="Arial"/>
                <a:cs typeface="Arial"/>
              </a:rPr>
              <a:t> </a:t>
            </a:r>
            <a:r>
              <a:rPr sz="2400" dirty="0">
                <a:latin typeface="Arial"/>
                <a:cs typeface="Arial"/>
              </a:rPr>
              <a:t>hand,</a:t>
            </a:r>
            <a:r>
              <a:rPr sz="2400" spc="285" dirty="0">
                <a:latin typeface="Arial"/>
                <a:cs typeface="Arial"/>
              </a:rPr>
              <a:t> </a:t>
            </a:r>
            <a:r>
              <a:rPr lang="en-US" sz="2400" spc="285" dirty="0">
                <a:latin typeface="Arial"/>
                <a:cs typeface="Arial"/>
              </a:rPr>
              <a:t>"</a:t>
            </a:r>
            <a:r>
              <a:rPr sz="2400" dirty="0">
                <a:latin typeface="Arial"/>
                <a:cs typeface="Arial"/>
              </a:rPr>
              <a:t>probability</a:t>
            </a:r>
            <a:r>
              <a:rPr sz="2400" spc="280" dirty="0">
                <a:latin typeface="Arial"/>
                <a:cs typeface="Arial"/>
              </a:rPr>
              <a:t> </a:t>
            </a:r>
            <a:r>
              <a:rPr sz="2400" dirty="0">
                <a:latin typeface="Arial"/>
                <a:cs typeface="Arial"/>
              </a:rPr>
              <a:t>theory</a:t>
            </a:r>
            <a:r>
              <a:rPr lang="en-US" sz="2400" dirty="0">
                <a:latin typeface="Arial"/>
                <a:cs typeface="Arial"/>
              </a:rPr>
              <a:t>"</a:t>
            </a:r>
            <a:r>
              <a:rPr sz="2400" dirty="0">
                <a:latin typeface="Arial"/>
                <a:cs typeface="Arial"/>
              </a:rPr>
              <a:t>,</a:t>
            </a:r>
            <a:r>
              <a:rPr sz="2400" spc="285" dirty="0">
                <a:latin typeface="Arial"/>
                <a:cs typeface="Arial"/>
              </a:rPr>
              <a:t> </a:t>
            </a:r>
            <a:r>
              <a:rPr sz="2400" dirty="0">
                <a:latin typeface="Arial"/>
                <a:cs typeface="Arial"/>
              </a:rPr>
              <a:t>the</a:t>
            </a:r>
            <a:r>
              <a:rPr sz="2400" spc="280" dirty="0">
                <a:latin typeface="Arial"/>
                <a:cs typeface="Arial"/>
              </a:rPr>
              <a:t> </a:t>
            </a:r>
            <a:r>
              <a:rPr sz="2400" dirty="0">
                <a:latin typeface="Arial"/>
                <a:cs typeface="Arial"/>
              </a:rPr>
              <a:t>mathematical</a:t>
            </a:r>
            <a:r>
              <a:rPr sz="2400" spc="285" dirty="0">
                <a:latin typeface="Arial"/>
                <a:cs typeface="Arial"/>
              </a:rPr>
              <a:t> </a:t>
            </a:r>
            <a:r>
              <a:rPr sz="2400" dirty="0">
                <a:latin typeface="Arial"/>
                <a:cs typeface="Arial"/>
              </a:rPr>
              <a:t>foundation</a:t>
            </a:r>
            <a:r>
              <a:rPr sz="2400" spc="290" dirty="0">
                <a:latin typeface="Arial"/>
                <a:cs typeface="Arial"/>
              </a:rPr>
              <a:t> </a:t>
            </a:r>
            <a:r>
              <a:rPr sz="2400" spc="-25" dirty="0">
                <a:latin typeface="Arial"/>
                <a:cs typeface="Arial"/>
              </a:rPr>
              <a:t>for </a:t>
            </a:r>
            <a:r>
              <a:rPr sz="2400" dirty="0">
                <a:latin typeface="Arial"/>
                <a:cs typeface="Arial"/>
              </a:rPr>
              <a:t>statistics,</a:t>
            </a:r>
            <a:r>
              <a:rPr sz="2400" spc="-30" dirty="0">
                <a:latin typeface="Arial"/>
                <a:cs typeface="Arial"/>
              </a:rPr>
              <a:t> </a:t>
            </a:r>
            <a:r>
              <a:rPr sz="2400" dirty="0">
                <a:latin typeface="Arial"/>
                <a:cs typeface="Arial"/>
              </a:rPr>
              <a:t>was</a:t>
            </a:r>
            <a:r>
              <a:rPr sz="2400" spc="-30" dirty="0">
                <a:latin typeface="Arial"/>
                <a:cs typeface="Arial"/>
              </a:rPr>
              <a:t> </a:t>
            </a:r>
            <a:r>
              <a:rPr sz="2400" dirty="0">
                <a:latin typeface="Arial"/>
                <a:cs typeface="Arial"/>
              </a:rPr>
              <a:t>developed</a:t>
            </a:r>
            <a:r>
              <a:rPr sz="2400" spc="-30" dirty="0">
                <a:latin typeface="Arial"/>
                <a:cs typeface="Arial"/>
              </a:rPr>
              <a:t> </a:t>
            </a:r>
            <a:r>
              <a:rPr sz="2400" dirty="0">
                <a:latin typeface="Arial"/>
                <a:cs typeface="Arial"/>
              </a:rPr>
              <a:t>long</a:t>
            </a:r>
            <a:r>
              <a:rPr sz="2400" spc="-30" dirty="0">
                <a:latin typeface="Arial"/>
                <a:cs typeface="Arial"/>
              </a:rPr>
              <a:t> </a:t>
            </a:r>
            <a:r>
              <a:rPr sz="2400" dirty="0">
                <a:latin typeface="Arial"/>
                <a:cs typeface="Arial"/>
              </a:rPr>
              <a:t>before</a:t>
            </a:r>
            <a:r>
              <a:rPr sz="2400" spc="-30" dirty="0">
                <a:latin typeface="Arial"/>
                <a:cs typeface="Arial"/>
              </a:rPr>
              <a:t> </a:t>
            </a:r>
            <a:r>
              <a:rPr sz="2400" dirty="0">
                <a:latin typeface="Arial"/>
                <a:cs typeface="Arial"/>
              </a:rPr>
              <a:t>data</a:t>
            </a:r>
            <a:r>
              <a:rPr sz="2400" spc="-30" dirty="0">
                <a:latin typeface="Arial"/>
                <a:cs typeface="Arial"/>
              </a:rPr>
              <a:t> </a:t>
            </a:r>
            <a:r>
              <a:rPr sz="2400" spc="-10" dirty="0">
                <a:latin typeface="Arial"/>
                <a:cs typeface="Arial"/>
              </a:rPr>
              <a:t>analysis</a:t>
            </a:r>
            <a:r>
              <a:rPr lang="en-US" sz="2400" dirty="0">
                <a:latin typeface="Arial"/>
                <a:cs typeface="Arial"/>
              </a:rPr>
              <a:t> (</a:t>
            </a:r>
            <a:r>
              <a:rPr sz="2400" spc="-10" dirty="0">
                <a:latin typeface="Arial"/>
                <a:cs typeface="Arial"/>
              </a:rPr>
              <a:t>17</a:t>
            </a:r>
            <a:r>
              <a:rPr sz="2400" spc="-15" baseline="31250" dirty="0">
                <a:latin typeface="Arial"/>
                <a:cs typeface="Arial"/>
              </a:rPr>
              <a:t>th</a:t>
            </a:r>
            <a:r>
              <a:rPr sz="2400" spc="-10" dirty="0">
                <a:latin typeface="Arial"/>
                <a:cs typeface="Arial"/>
              </a:rPr>
              <a:t>-</a:t>
            </a:r>
            <a:r>
              <a:rPr sz="2400" spc="-20" dirty="0">
                <a:latin typeface="Arial"/>
                <a:cs typeface="Arial"/>
              </a:rPr>
              <a:t>19</a:t>
            </a:r>
            <a:r>
              <a:rPr sz="2400" spc="-30" baseline="30000" dirty="0">
                <a:latin typeface="Arial"/>
                <a:cs typeface="Arial"/>
              </a:rPr>
              <a:t>th</a:t>
            </a:r>
            <a:r>
              <a:rPr lang="en-US" sz="2400" spc="-30" baseline="31250" dirty="0">
                <a:latin typeface="Arial"/>
                <a:cs typeface="Arial"/>
              </a:rPr>
              <a:t> </a:t>
            </a:r>
            <a:r>
              <a:rPr sz="2400" spc="-10" dirty="0">
                <a:latin typeface="Arial"/>
                <a:cs typeface="Arial"/>
              </a:rPr>
              <a:t>centuries</a:t>
            </a:r>
            <a:r>
              <a:rPr lang="en-US" sz="2400" spc="-10" dirty="0">
                <a:latin typeface="Arial"/>
                <a:cs typeface="Arial"/>
              </a:rPr>
              <a:t> </a:t>
            </a:r>
            <a:r>
              <a:rPr sz="2400" spc="-25" dirty="0">
                <a:latin typeface="Arial"/>
                <a:cs typeface="Arial"/>
              </a:rPr>
              <a:t>by</a:t>
            </a:r>
            <a:r>
              <a:rPr sz="2400" dirty="0">
                <a:latin typeface="Arial"/>
                <a:cs typeface="Arial"/>
              </a:rPr>
              <a:t>	</a:t>
            </a:r>
            <a:r>
              <a:rPr sz="2400" spc="-10" dirty="0">
                <a:latin typeface="Arial"/>
                <a:cs typeface="Arial"/>
              </a:rPr>
              <a:t>Bayes,</a:t>
            </a:r>
            <a:r>
              <a:rPr lang="en-US" sz="2400" spc="-10" dirty="0">
                <a:latin typeface="Arial"/>
                <a:cs typeface="Arial"/>
              </a:rPr>
              <a:t> </a:t>
            </a:r>
            <a:r>
              <a:rPr sz="2400" spc="-10" dirty="0">
                <a:latin typeface="Arial"/>
                <a:cs typeface="Arial"/>
              </a:rPr>
              <a:t>Laplace,</a:t>
            </a:r>
            <a:r>
              <a:rPr lang="en-US" sz="2400" spc="-10" dirty="0">
                <a:latin typeface="Arial"/>
                <a:cs typeface="Arial"/>
              </a:rPr>
              <a:t> </a:t>
            </a:r>
            <a:r>
              <a:rPr sz="2400" spc="-25" dirty="0">
                <a:latin typeface="Arial"/>
                <a:cs typeface="Arial"/>
              </a:rPr>
              <a:t>and</a:t>
            </a:r>
            <a:r>
              <a:rPr sz="2400" dirty="0">
                <a:latin typeface="Arial"/>
                <a:cs typeface="Arial"/>
              </a:rPr>
              <a:t>	</a:t>
            </a:r>
            <a:r>
              <a:rPr sz="2400" spc="-10" dirty="0">
                <a:latin typeface="Arial"/>
                <a:cs typeface="Arial"/>
              </a:rPr>
              <a:t>Gauss;</a:t>
            </a:r>
            <a:r>
              <a:rPr lang="en-US" sz="2400" spc="-10" dirty="0">
                <a:latin typeface="Arial"/>
                <a:cs typeface="Arial"/>
              </a:rPr>
              <a:t> </a:t>
            </a:r>
            <a:r>
              <a:rPr sz="2400" spc="-25" dirty="0">
                <a:latin typeface="Arial"/>
                <a:cs typeface="Arial"/>
              </a:rPr>
              <a:t>and</a:t>
            </a:r>
            <a:r>
              <a:rPr lang="en-US" sz="2400" spc="-25" dirty="0">
                <a:latin typeface="Arial"/>
                <a:cs typeface="Arial"/>
              </a:rPr>
              <a:t> </a:t>
            </a:r>
            <a:r>
              <a:rPr sz="2400" spc="-10" dirty="0">
                <a:latin typeface="Arial"/>
                <a:cs typeface="Arial"/>
              </a:rPr>
              <a:t>further</a:t>
            </a:r>
            <a:r>
              <a:rPr lang="en-US" sz="2400" spc="-10" dirty="0">
                <a:latin typeface="Arial"/>
                <a:cs typeface="Arial"/>
              </a:rPr>
              <a:t> </a:t>
            </a:r>
            <a:r>
              <a:rPr sz="2400" spc="-25" dirty="0">
                <a:latin typeface="Arial"/>
                <a:cs typeface="Arial"/>
              </a:rPr>
              <a:t>by </a:t>
            </a:r>
            <a:r>
              <a:rPr sz="2400" dirty="0">
                <a:latin typeface="Arial"/>
                <a:cs typeface="Arial"/>
              </a:rPr>
              <a:t>Russian</a:t>
            </a:r>
            <a:r>
              <a:rPr sz="2400" spc="-65" dirty="0">
                <a:latin typeface="Arial"/>
                <a:cs typeface="Arial"/>
              </a:rPr>
              <a:t> </a:t>
            </a:r>
            <a:r>
              <a:rPr sz="2400" dirty="0">
                <a:latin typeface="Arial"/>
                <a:cs typeface="Arial"/>
              </a:rPr>
              <a:t>mathematicians</a:t>
            </a:r>
            <a:r>
              <a:rPr sz="2400" spc="-60" dirty="0">
                <a:latin typeface="Arial"/>
                <a:cs typeface="Arial"/>
              </a:rPr>
              <a:t> </a:t>
            </a:r>
            <a:r>
              <a:rPr sz="2400" dirty="0">
                <a:latin typeface="Arial"/>
                <a:cs typeface="Arial"/>
              </a:rPr>
              <a:t>like</a:t>
            </a:r>
            <a:r>
              <a:rPr sz="2400" spc="-60" dirty="0">
                <a:latin typeface="Arial"/>
                <a:cs typeface="Arial"/>
              </a:rPr>
              <a:t> </a:t>
            </a:r>
            <a:r>
              <a:rPr sz="2400" spc="-10" dirty="0">
                <a:latin typeface="Arial"/>
                <a:cs typeface="Arial"/>
              </a:rPr>
              <a:t>Kolmogorov,</a:t>
            </a:r>
            <a:r>
              <a:rPr sz="2400" spc="-60" dirty="0">
                <a:latin typeface="Arial"/>
                <a:cs typeface="Arial"/>
              </a:rPr>
              <a:t> </a:t>
            </a:r>
            <a:r>
              <a:rPr sz="2400" spc="-10" dirty="0">
                <a:latin typeface="Arial"/>
                <a:cs typeface="Arial"/>
              </a:rPr>
              <a:t>Markov,</a:t>
            </a:r>
            <a:r>
              <a:rPr sz="2400" spc="-60" dirty="0">
                <a:latin typeface="Arial"/>
                <a:cs typeface="Arial"/>
              </a:rPr>
              <a:t> </a:t>
            </a:r>
            <a:r>
              <a:rPr sz="2400" dirty="0">
                <a:latin typeface="Arial"/>
                <a:cs typeface="Arial"/>
              </a:rPr>
              <a:t>and</a:t>
            </a:r>
            <a:r>
              <a:rPr sz="2400" spc="-60" dirty="0">
                <a:latin typeface="Arial"/>
                <a:cs typeface="Arial"/>
              </a:rPr>
              <a:t> </a:t>
            </a:r>
            <a:r>
              <a:rPr sz="2400" spc="-10" dirty="0">
                <a:latin typeface="Arial"/>
                <a:cs typeface="Arial"/>
              </a:rPr>
              <a:t>Chebyshev</a:t>
            </a:r>
            <a:r>
              <a:rPr lang="en-US" sz="2400" spc="-10" dirty="0">
                <a:latin typeface="Arial"/>
                <a:cs typeface="Arial"/>
              </a:rPr>
              <a:t>)</a:t>
            </a:r>
          </a:p>
          <a:p>
            <a:pPr marL="514350" marR="17780" indent="-342900">
              <a:lnSpc>
                <a:spcPct val="117200"/>
              </a:lnSpc>
              <a:buFont typeface="Arial" panose="020B0604020202020204" pitchFamily="34" charset="0"/>
              <a:buChar char="•"/>
              <a:tabLst>
                <a:tab pos="507365" algn="l"/>
                <a:tab pos="508000" algn="l"/>
              </a:tabLst>
            </a:pPr>
            <a:endParaRPr lang="en-US" sz="2400" spc="-10" dirty="0">
              <a:latin typeface="Arial"/>
              <a:cs typeface="Arial"/>
            </a:endParaRPr>
          </a:p>
          <a:p>
            <a:pPr marL="514350" marR="17780" indent="-342900">
              <a:lnSpc>
                <a:spcPct val="117200"/>
              </a:lnSpc>
              <a:buFont typeface="Arial" panose="020B0604020202020204" pitchFamily="34" charset="0"/>
              <a:buChar char="•"/>
              <a:tabLst>
                <a:tab pos="507365" algn="l"/>
                <a:tab pos="508000" algn="l"/>
              </a:tabLst>
            </a:pPr>
            <a:r>
              <a:rPr sz="2400" dirty="0">
                <a:latin typeface="Arial"/>
                <a:cs typeface="Arial"/>
              </a:rPr>
              <a:t>Key</a:t>
            </a:r>
            <a:r>
              <a:rPr sz="2400" spc="50" dirty="0">
                <a:latin typeface="Arial"/>
                <a:cs typeface="Arial"/>
              </a:rPr>
              <a:t> </a:t>
            </a:r>
            <a:r>
              <a:rPr sz="2400" dirty="0">
                <a:latin typeface="Arial"/>
                <a:cs typeface="Arial"/>
              </a:rPr>
              <a:t>drivers</a:t>
            </a:r>
            <a:r>
              <a:rPr sz="2400" spc="60" dirty="0">
                <a:latin typeface="Arial"/>
                <a:cs typeface="Arial"/>
              </a:rPr>
              <a:t> </a:t>
            </a:r>
            <a:r>
              <a:rPr sz="2400" dirty="0">
                <a:latin typeface="Arial"/>
                <a:cs typeface="Arial"/>
              </a:rPr>
              <a:t>of</a:t>
            </a:r>
            <a:r>
              <a:rPr sz="2400" spc="60" dirty="0">
                <a:latin typeface="Arial"/>
                <a:cs typeface="Arial"/>
              </a:rPr>
              <a:t> </a:t>
            </a:r>
            <a:r>
              <a:rPr sz="2400" dirty="0">
                <a:latin typeface="Arial"/>
                <a:cs typeface="Arial"/>
              </a:rPr>
              <a:t>EDA</a:t>
            </a:r>
            <a:r>
              <a:rPr sz="2400" spc="-70" dirty="0">
                <a:latin typeface="Arial"/>
                <a:cs typeface="Arial"/>
              </a:rPr>
              <a:t> </a:t>
            </a:r>
            <a:r>
              <a:rPr sz="2400" dirty="0">
                <a:latin typeface="Arial"/>
                <a:cs typeface="Arial"/>
              </a:rPr>
              <a:t>are</a:t>
            </a:r>
            <a:r>
              <a:rPr sz="2400" spc="60" dirty="0">
                <a:latin typeface="Arial"/>
                <a:cs typeface="Arial"/>
              </a:rPr>
              <a:t> </a:t>
            </a:r>
            <a:r>
              <a:rPr sz="2400" dirty="0">
                <a:latin typeface="Arial"/>
                <a:cs typeface="Arial"/>
              </a:rPr>
              <a:t>rapid</a:t>
            </a:r>
            <a:r>
              <a:rPr sz="2400" spc="60" dirty="0">
                <a:latin typeface="Arial"/>
                <a:cs typeface="Arial"/>
              </a:rPr>
              <a:t> </a:t>
            </a:r>
            <a:r>
              <a:rPr sz="2400" dirty="0">
                <a:latin typeface="Arial"/>
                <a:cs typeface="Arial"/>
              </a:rPr>
              <a:t>growth</a:t>
            </a:r>
            <a:r>
              <a:rPr sz="2400" spc="65" dirty="0">
                <a:latin typeface="Arial"/>
                <a:cs typeface="Arial"/>
              </a:rPr>
              <a:t> </a:t>
            </a:r>
            <a:r>
              <a:rPr sz="2400" dirty="0">
                <a:latin typeface="Arial"/>
                <a:cs typeface="Arial"/>
              </a:rPr>
              <a:t>in</a:t>
            </a:r>
            <a:r>
              <a:rPr sz="2400" spc="60" dirty="0">
                <a:latin typeface="Arial"/>
                <a:cs typeface="Arial"/>
              </a:rPr>
              <a:t> </a:t>
            </a:r>
            <a:r>
              <a:rPr sz="2400" dirty="0">
                <a:latin typeface="Arial"/>
                <a:cs typeface="Arial"/>
              </a:rPr>
              <a:t>new</a:t>
            </a:r>
            <a:r>
              <a:rPr sz="2400" spc="60" dirty="0">
                <a:latin typeface="Arial"/>
                <a:cs typeface="Arial"/>
              </a:rPr>
              <a:t> </a:t>
            </a:r>
            <a:r>
              <a:rPr sz="2400" dirty="0">
                <a:latin typeface="Arial"/>
                <a:cs typeface="Arial"/>
              </a:rPr>
              <a:t>technology,</a:t>
            </a:r>
            <a:r>
              <a:rPr sz="2400" spc="60" dirty="0">
                <a:latin typeface="Arial"/>
                <a:cs typeface="Arial"/>
              </a:rPr>
              <a:t> </a:t>
            </a:r>
            <a:r>
              <a:rPr sz="2400" dirty="0">
                <a:latin typeface="Arial"/>
                <a:cs typeface="Arial"/>
              </a:rPr>
              <a:t>access</a:t>
            </a:r>
            <a:r>
              <a:rPr sz="2400" spc="60" dirty="0">
                <a:latin typeface="Arial"/>
                <a:cs typeface="Arial"/>
              </a:rPr>
              <a:t> </a:t>
            </a:r>
            <a:r>
              <a:rPr sz="2400" dirty="0">
                <a:latin typeface="Arial"/>
                <a:cs typeface="Arial"/>
              </a:rPr>
              <a:t>to</a:t>
            </a:r>
            <a:r>
              <a:rPr sz="2400" spc="60" dirty="0">
                <a:latin typeface="Arial"/>
                <a:cs typeface="Arial"/>
              </a:rPr>
              <a:t> </a:t>
            </a:r>
            <a:r>
              <a:rPr sz="2400" dirty="0">
                <a:latin typeface="Arial"/>
                <a:cs typeface="Arial"/>
              </a:rPr>
              <a:t>big</a:t>
            </a:r>
            <a:r>
              <a:rPr sz="2400" spc="65" dirty="0">
                <a:latin typeface="Arial"/>
                <a:cs typeface="Arial"/>
              </a:rPr>
              <a:t> </a:t>
            </a:r>
            <a:r>
              <a:rPr sz="2400" spc="-10" dirty="0">
                <a:latin typeface="Arial"/>
                <a:cs typeface="Arial"/>
              </a:rPr>
              <a:t>data, </a:t>
            </a:r>
            <a:r>
              <a:rPr sz="2400" dirty="0">
                <a:latin typeface="Arial"/>
                <a:cs typeface="Arial"/>
              </a:rPr>
              <a:t>and</a:t>
            </a:r>
            <a:r>
              <a:rPr sz="2400" spc="-35" dirty="0">
                <a:latin typeface="Arial"/>
                <a:cs typeface="Arial"/>
              </a:rPr>
              <a:t> </a:t>
            </a:r>
            <a:r>
              <a:rPr sz="2400" dirty="0">
                <a:latin typeface="Arial"/>
                <a:cs typeface="Arial"/>
              </a:rPr>
              <a:t>greater</a:t>
            </a:r>
            <a:r>
              <a:rPr sz="2400" spc="-25" dirty="0">
                <a:latin typeface="Arial"/>
                <a:cs typeface="Arial"/>
              </a:rPr>
              <a:t> </a:t>
            </a:r>
            <a:r>
              <a:rPr sz="2400" dirty="0">
                <a:latin typeface="Arial"/>
                <a:cs typeface="Arial"/>
              </a:rPr>
              <a:t>use</a:t>
            </a:r>
            <a:r>
              <a:rPr sz="2400" spc="-25" dirty="0">
                <a:latin typeface="Arial"/>
                <a:cs typeface="Arial"/>
              </a:rPr>
              <a:t> </a:t>
            </a:r>
            <a:r>
              <a:rPr sz="2400" dirty="0">
                <a:latin typeface="Arial"/>
                <a:cs typeface="Arial"/>
              </a:rPr>
              <a:t>of</a:t>
            </a:r>
            <a:r>
              <a:rPr sz="2400" spc="-20" dirty="0">
                <a:latin typeface="Arial"/>
                <a:cs typeface="Arial"/>
              </a:rPr>
              <a:t> </a:t>
            </a:r>
            <a:r>
              <a:rPr sz="2400" dirty="0">
                <a:latin typeface="Arial"/>
                <a:cs typeface="Arial"/>
              </a:rPr>
              <a:t>quantitative</a:t>
            </a:r>
            <a:r>
              <a:rPr sz="2400" spc="-25" dirty="0">
                <a:latin typeface="Arial"/>
                <a:cs typeface="Arial"/>
              </a:rPr>
              <a:t> </a:t>
            </a:r>
            <a:r>
              <a:rPr sz="2400" dirty="0">
                <a:latin typeface="Arial"/>
                <a:cs typeface="Arial"/>
              </a:rPr>
              <a:t>analysis</a:t>
            </a:r>
            <a:r>
              <a:rPr sz="2400" spc="-25" dirty="0">
                <a:latin typeface="Arial"/>
                <a:cs typeface="Arial"/>
              </a:rPr>
              <a:t> </a:t>
            </a:r>
            <a:r>
              <a:rPr sz="2400" dirty="0">
                <a:latin typeface="Arial"/>
                <a:cs typeface="Arial"/>
              </a:rPr>
              <a:t>in</a:t>
            </a:r>
            <a:r>
              <a:rPr sz="2400" spc="-25" dirty="0">
                <a:latin typeface="Arial"/>
                <a:cs typeface="Arial"/>
              </a:rPr>
              <a:t> </a:t>
            </a:r>
            <a:r>
              <a:rPr sz="2400" dirty="0">
                <a:latin typeface="Arial"/>
                <a:cs typeface="Arial"/>
              </a:rPr>
              <a:t>many</a:t>
            </a:r>
            <a:r>
              <a:rPr sz="2400" spc="-20" dirty="0">
                <a:latin typeface="Arial"/>
                <a:cs typeface="Arial"/>
              </a:rPr>
              <a:t> </a:t>
            </a:r>
            <a:r>
              <a:rPr sz="2400" spc="-10" dirty="0">
                <a:latin typeface="Arial"/>
                <a:cs typeface="Arial"/>
              </a:rPr>
              <a:t>fields.</a:t>
            </a:r>
            <a:endParaRPr sz="2400" dirty="0">
              <a:latin typeface="Arial"/>
              <a:cs typeface="Arial"/>
            </a:endParaRPr>
          </a:p>
        </p:txBody>
      </p:sp>
      <p:sp>
        <p:nvSpPr>
          <p:cNvPr id="9" name="Date Placeholder 8">
            <a:extLst>
              <a:ext uri="{FF2B5EF4-FFF2-40B4-BE49-F238E27FC236}">
                <a16:creationId xmlns:a16="http://schemas.microsoft.com/office/drawing/2014/main" id="{51212AE7-E3CF-6CBE-8FB8-7482AABEF666}"/>
              </a:ext>
            </a:extLst>
          </p:cNvPr>
          <p:cNvSpPr>
            <a:spLocks noGrp="1"/>
          </p:cNvSpPr>
          <p:nvPr>
            <p:ph type="dt" sz="half" idx="6"/>
          </p:nvPr>
        </p:nvSpPr>
        <p:spPr/>
        <p:txBody>
          <a:bodyPr/>
          <a:lstStyle/>
          <a:p>
            <a:fld id="{199A7ECF-D60A-6B42-8013-E6AF238F486B}" type="datetime1">
              <a:rPr lang="en-US" smtClean="0"/>
              <a:t>12/17/22</a:t>
            </a:fld>
            <a:endParaRPr lang="en-US"/>
          </a:p>
        </p:txBody>
      </p:sp>
      <p:sp>
        <p:nvSpPr>
          <p:cNvPr id="10" name="Footer Placeholder 9">
            <a:extLst>
              <a:ext uri="{FF2B5EF4-FFF2-40B4-BE49-F238E27FC236}">
                <a16:creationId xmlns:a16="http://schemas.microsoft.com/office/drawing/2014/main" id="{E7135E4B-A463-F207-1488-CB0FF25B2040}"/>
              </a:ext>
            </a:extLst>
          </p:cNvPr>
          <p:cNvSpPr>
            <a:spLocks noGrp="1"/>
          </p:cNvSpPr>
          <p:nvPr>
            <p:ph type="ftr" sz="quarter" idx="5"/>
          </p:nvPr>
        </p:nvSpPr>
        <p:spPr/>
        <p:txBody>
          <a:bodyPr/>
          <a:lstStyle/>
          <a:p>
            <a:r>
              <a:rPr lang="en-GB"/>
              <a:t>CM1606 Computational Mathematics</a:t>
            </a:r>
          </a:p>
        </p:txBody>
      </p:sp>
      <p:sp>
        <p:nvSpPr>
          <p:cNvPr id="11" name="Slide Number Placeholder 10">
            <a:extLst>
              <a:ext uri="{FF2B5EF4-FFF2-40B4-BE49-F238E27FC236}">
                <a16:creationId xmlns:a16="http://schemas.microsoft.com/office/drawing/2014/main" id="{13000A05-2EBA-8E4D-1842-C024121B706F}"/>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3</a:t>
            </a:fld>
            <a:endParaRPr lang="en-LK" dirty="0">
              <a:solidFill>
                <a:srgbClr val="87878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Data</a:t>
            </a:r>
            <a:r>
              <a:rPr spc="-15" dirty="0"/>
              <a:t> </a:t>
            </a:r>
            <a:r>
              <a:rPr spc="-10" dirty="0"/>
              <a:t>Sources</a:t>
            </a:r>
            <a:r>
              <a:rPr dirty="0"/>
              <a:t>	</a:t>
            </a:r>
          </a:p>
        </p:txBody>
      </p:sp>
      <p:sp>
        <p:nvSpPr>
          <p:cNvPr id="3" name="object 3"/>
          <p:cNvSpPr txBox="1"/>
          <p:nvPr/>
        </p:nvSpPr>
        <p:spPr>
          <a:xfrm>
            <a:off x="911223" y="1775964"/>
            <a:ext cx="10361295" cy="2901950"/>
          </a:xfrm>
          <a:prstGeom prst="rect">
            <a:avLst/>
          </a:prstGeom>
        </p:spPr>
        <p:txBody>
          <a:bodyPr vert="horz" wrap="square" lIns="0" tIns="227965" rIns="0" bIns="0" rtlCol="0">
            <a:spAutoFit/>
          </a:bodyPr>
          <a:lstStyle/>
          <a:p>
            <a:pPr marL="12700">
              <a:lnSpc>
                <a:spcPct val="100000"/>
              </a:lnSpc>
              <a:spcBef>
                <a:spcPts val="1795"/>
              </a:spcBef>
            </a:pPr>
            <a:r>
              <a:rPr sz="2400" b="1" dirty="0">
                <a:latin typeface="Arial"/>
                <a:cs typeface="Arial"/>
              </a:rPr>
              <a:t>Data</a:t>
            </a:r>
            <a:r>
              <a:rPr sz="2400" b="1" spc="-20" dirty="0">
                <a:latin typeface="Arial"/>
                <a:cs typeface="Arial"/>
              </a:rPr>
              <a:t> </a:t>
            </a:r>
            <a:r>
              <a:rPr sz="2400" b="1" spc="-10" dirty="0">
                <a:latin typeface="Arial"/>
                <a:cs typeface="Arial"/>
              </a:rPr>
              <a:t>Sources</a:t>
            </a:r>
            <a:endParaRPr sz="2400">
              <a:latin typeface="Arial"/>
              <a:cs typeface="Arial"/>
            </a:endParaRPr>
          </a:p>
          <a:p>
            <a:pPr marL="469265" indent="-335280">
              <a:lnSpc>
                <a:spcPct val="100000"/>
              </a:lnSpc>
              <a:spcBef>
                <a:spcPts val="1695"/>
              </a:spcBef>
              <a:buChar char="•"/>
              <a:tabLst>
                <a:tab pos="469265" algn="l"/>
                <a:tab pos="469900" algn="l"/>
              </a:tabLst>
            </a:pPr>
            <a:r>
              <a:rPr sz="2400" spc="-30" dirty="0">
                <a:latin typeface="Arial"/>
                <a:cs typeface="Arial"/>
              </a:rPr>
              <a:t>Today’s</a:t>
            </a:r>
            <a:r>
              <a:rPr sz="2400" spc="-50" dirty="0">
                <a:latin typeface="Arial"/>
                <a:cs typeface="Arial"/>
              </a:rPr>
              <a:t> </a:t>
            </a:r>
            <a:r>
              <a:rPr sz="2400" dirty="0">
                <a:latin typeface="Arial"/>
                <a:cs typeface="Arial"/>
              </a:rPr>
              <a:t>data</a:t>
            </a:r>
            <a:r>
              <a:rPr sz="2400" spc="-40" dirty="0">
                <a:latin typeface="Arial"/>
                <a:cs typeface="Arial"/>
              </a:rPr>
              <a:t> </a:t>
            </a:r>
            <a:r>
              <a:rPr sz="2400" dirty="0">
                <a:latin typeface="Arial"/>
                <a:cs typeface="Arial"/>
              </a:rPr>
              <a:t>are</a:t>
            </a:r>
            <a:r>
              <a:rPr sz="2400" spc="-40" dirty="0">
                <a:latin typeface="Arial"/>
                <a:cs typeface="Arial"/>
              </a:rPr>
              <a:t> </a:t>
            </a:r>
            <a:r>
              <a:rPr sz="2400" dirty="0">
                <a:latin typeface="Arial"/>
                <a:cs typeface="Arial"/>
              </a:rPr>
              <a:t>not</a:t>
            </a:r>
            <a:r>
              <a:rPr sz="2400" spc="-40" dirty="0">
                <a:latin typeface="Arial"/>
                <a:cs typeface="Arial"/>
              </a:rPr>
              <a:t> </a:t>
            </a:r>
            <a:r>
              <a:rPr sz="2400" dirty="0">
                <a:latin typeface="Arial"/>
                <a:cs typeface="Arial"/>
              </a:rPr>
              <a:t>just</a:t>
            </a:r>
            <a:r>
              <a:rPr sz="2400" spc="-40" dirty="0">
                <a:latin typeface="Arial"/>
                <a:cs typeface="Arial"/>
              </a:rPr>
              <a:t> </a:t>
            </a:r>
            <a:r>
              <a:rPr sz="2400" spc="-10" dirty="0">
                <a:latin typeface="Arial"/>
                <a:cs typeface="Arial"/>
              </a:rPr>
              <a:t>numbers.</a:t>
            </a:r>
            <a:endParaRPr sz="2400">
              <a:latin typeface="Arial"/>
              <a:cs typeface="Arial"/>
            </a:endParaRPr>
          </a:p>
          <a:p>
            <a:pPr marL="469265" indent="-335280">
              <a:lnSpc>
                <a:spcPct val="100000"/>
              </a:lnSpc>
              <a:spcBef>
                <a:spcPts val="495"/>
              </a:spcBef>
              <a:buChar char="•"/>
              <a:tabLst>
                <a:tab pos="469265" algn="l"/>
                <a:tab pos="469900" algn="l"/>
              </a:tabLst>
            </a:pPr>
            <a:r>
              <a:rPr sz="2400" dirty="0">
                <a:latin typeface="Arial"/>
                <a:cs typeface="Arial"/>
              </a:rPr>
              <a:t>They</a:t>
            </a:r>
            <a:r>
              <a:rPr sz="2400" spc="-25" dirty="0">
                <a:latin typeface="Arial"/>
                <a:cs typeface="Arial"/>
              </a:rPr>
              <a:t> </a:t>
            </a:r>
            <a:r>
              <a:rPr sz="2400" dirty="0">
                <a:latin typeface="Arial"/>
                <a:cs typeface="Arial"/>
              </a:rPr>
              <a:t>include</a:t>
            </a:r>
            <a:r>
              <a:rPr sz="2400" spc="-25" dirty="0">
                <a:latin typeface="Arial"/>
                <a:cs typeface="Arial"/>
              </a:rPr>
              <a:t> </a:t>
            </a:r>
            <a:r>
              <a:rPr sz="2400" dirty="0">
                <a:latin typeface="Arial"/>
                <a:cs typeface="Arial"/>
              </a:rPr>
              <a:t>measurements,</a:t>
            </a:r>
            <a:r>
              <a:rPr sz="2400" spc="-25" dirty="0">
                <a:latin typeface="Arial"/>
                <a:cs typeface="Arial"/>
              </a:rPr>
              <a:t> </a:t>
            </a:r>
            <a:r>
              <a:rPr sz="2400" dirty="0">
                <a:latin typeface="Arial"/>
                <a:cs typeface="Arial"/>
              </a:rPr>
              <a:t>events,</a:t>
            </a:r>
            <a:r>
              <a:rPr sz="2400" spc="-25" dirty="0">
                <a:latin typeface="Arial"/>
                <a:cs typeface="Arial"/>
              </a:rPr>
              <a:t> </a:t>
            </a:r>
            <a:r>
              <a:rPr sz="2400" dirty="0">
                <a:latin typeface="Arial"/>
                <a:cs typeface="Arial"/>
              </a:rPr>
              <a:t>text,</a:t>
            </a:r>
            <a:r>
              <a:rPr sz="2400" spc="-25" dirty="0">
                <a:latin typeface="Arial"/>
                <a:cs typeface="Arial"/>
              </a:rPr>
              <a:t> </a:t>
            </a:r>
            <a:r>
              <a:rPr sz="2400" dirty="0">
                <a:latin typeface="Arial"/>
                <a:cs typeface="Arial"/>
              </a:rPr>
              <a:t>images,</a:t>
            </a:r>
            <a:r>
              <a:rPr sz="2400" spc="-25"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videos.</a:t>
            </a:r>
            <a:endParaRPr sz="2400">
              <a:latin typeface="Arial"/>
              <a:cs typeface="Arial"/>
            </a:endParaRPr>
          </a:p>
          <a:p>
            <a:pPr marL="469265" indent="-335280">
              <a:lnSpc>
                <a:spcPct val="100000"/>
              </a:lnSpc>
              <a:spcBef>
                <a:spcPts val="495"/>
              </a:spcBef>
              <a:buChar char="•"/>
              <a:tabLst>
                <a:tab pos="469265" algn="l"/>
                <a:tab pos="469900" algn="l"/>
              </a:tabLst>
            </a:pPr>
            <a:r>
              <a:rPr sz="2400" dirty="0">
                <a:latin typeface="Arial"/>
                <a:cs typeface="Arial"/>
              </a:rPr>
              <a:t>Much</a:t>
            </a:r>
            <a:r>
              <a:rPr sz="2400" spc="-30"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this</a:t>
            </a:r>
            <a:r>
              <a:rPr sz="2400" spc="-20" dirty="0">
                <a:latin typeface="Arial"/>
                <a:cs typeface="Arial"/>
              </a:rPr>
              <a:t> </a:t>
            </a:r>
            <a:r>
              <a:rPr sz="2400" dirty="0">
                <a:latin typeface="Arial"/>
                <a:cs typeface="Arial"/>
              </a:rPr>
              <a:t>data</a:t>
            </a:r>
            <a:r>
              <a:rPr sz="2400" spc="-15" dirty="0">
                <a:latin typeface="Arial"/>
                <a:cs typeface="Arial"/>
              </a:rPr>
              <a:t> </a:t>
            </a:r>
            <a:r>
              <a:rPr sz="2400" dirty="0">
                <a:latin typeface="Arial"/>
                <a:cs typeface="Arial"/>
              </a:rPr>
              <a:t>are</a:t>
            </a:r>
            <a:r>
              <a:rPr sz="2400" spc="-20" dirty="0">
                <a:latin typeface="Arial"/>
                <a:cs typeface="Arial"/>
              </a:rPr>
              <a:t> </a:t>
            </a:r>
            <a:r>
              <a:rPr sz="2400" dirty="0">
                <a:latin typeface="Arial"/>
                <a:cs typeface="Arial"/>
              </a:rPr>
              <a:t>unstructured</a:t>
            </a:r>
            <a:r>
              <a:rPr sz="2400" spc="-15" dirty="0">
                <a:latin typeface="Arial"/>
                <a:cs typeface="Arial"/>
              </a:rPr>
              <a:t> </a:t>
            </a:r>
            <a:r>
              <a:rPr sz="2400" dirty="0">
                <a:latin typeface="Arial"/>
                <a:cs typeface="Arial"/>
              </a:rPr>
              <a:t>(or</a:t>
            </a:r>
            <a:r>
              <a:rPr sz="2400" spc="-15" dirty="0">
                <a:latin typeface="Arial"/>
                <a:cs typeface="Arial"/>
              </a:rPr>
              <a:t> </a:t>
            </a:r>
            <a:r>
              <a:rPr sz="2400" spc="-10" dirty="0">
                <a:latin typeface="Arial"/>
                <a:cs typeface="Arial"/>
              </a:rPr>
              <a:t>unsummarized).</a:t>
            </a:r>
            <a:endParaRPr sz="2400">
              <a:latin typeface="Arial"/>
              <a:cs typeface="Arial"/>
            </a:endParaRPr>
          </a:p>
          <a:p>
            <a:pPr marL="469265" marR="5080" indent="-335915">
              <a:lnSpc>
                <a:spcPct val="117200"/>
              </a:lnSpc>
              <a:buChar char="•"/>
              <a:tabLst>
                <a:tab pos="469265" algn="l"/>
                <a:tab pos="469900" algn="l"/>
                <a:tab pos="1130300" algn="l"/>
                <a:tab pos="2571115" algn="l"/>
                <a:tab pos="2961005" algn="l"/>
                <a:tab pos="3689985" algn="l"/>
                <a:tab pos="4859020" algn="l"/>
                <a:tab pos="5215255" algn="l"/>
                <a:tab pos="5605145" algn="l"/>
                <a:tab pos="6740525" algn="l"/>
                <a:tab pos="7299325" algn="l"/>
                <a:tab pos="9128760" algn="l"/>
                <a:tab pos="9857105" algn="l"/>
              </a:tabLst>
            </a:pPr>
            <a:r>
              <a:rPr sz="2400" spc="-25" dirty="0">
                <a:latin typeface="Arial"/>
                <a:cs typeface="Arial"/>
              </a:rPr>
              <a:t>The</a:t>
            </a:r>
            <a:r>
              <a:rPr sz="2400" dirty="0">
                <a:latin typeface="Arial"/>
                <a:cs typeface="Arial"/>
              </a:rPr>
              <a:t>	</a:t>
            </a:r>
            <a:r>
              <a:rPr sz="2400" spc="-10" dirty="0">
                <a:latin typeface="Arial"/>
                <a:cs typeface="Arial"/>
              </a:rPr>
              <a:t>challenge</a:t>
            </a:r>
            <a:r>
              <a:rPr sz="2400" dirty="0">
                <a:latin typeface="Arial"/>
                <a:cs typeface="Arial"/>
              </a:rPr>
              <a:t>	</a:t>
            </a:r>
            <a:r>
              <a:rPr sz="2400" spc="-25" dirty="0">
                <a:latin typeface="Arial"/>
                <a:cs typeface="Arial"/>
              </a:rPr>
              <a:t>of</a:t>
            </a:r>
            <a:r>
              <a:rPr sz="2400" dirty="0">
                <a:latin typeface="Arial"/>
                <a:cs typeface="Arial"/>
              </a:rPr>
              <a:t>	</a:t>
            </a:r>
            <a:r>
              <a:rPr sz="2400" spc="-20" dirty="0">
                <a:latin typeface="Arial"/>
                <a:cs typeface="Arial"/>
              </a:rPr>
              <a:t>data</a:t>
            </a:r>
            <a:r>
              <a:rPr sz="2400" dirty="0">
                <a:latin typeface="Arial"/>
                <a:cs typeface="Arial"/>
              </a:rPr>
              <a:t>	</a:t>
            </a:r>
            <a:r>
              <a:rPr sz="2400" spc="-10" dirty="0">
                <a:latin typeface="Arial"/>
                <a:cs typeface="Arial"/>
              </a:rPr>
              <a:t>science</a:t>
            </a:r>
            <a:r>
              <a:rPr sz="2400" dirty="0">
                <a:latin typeface="Arial"/>
                <a:cs typeface="Arial"/>
              </a:rPr>
              <a:t>	</a:t>
            </a:r>
            <a:r>
              <a:rPr sz="2400" spc="-25" dirty="0">
                <a:latin typeface="Arial"/>
                <a:cs typeface="Arial"/>
              </a:rPr>
              <a:t>is</a:t>
            </a:r>
            <a:r>
              <a:rPr sz="2400" dirty="0">
                <a:latin typeface="Arial"/>
                <a:cs typeface="Arial"/>
              </a:rPr>
              <a:t>	</a:t>
            </a:r>
            <a:r>
              <a:rPr sz="2400" spc="-25" dirty="0">
                <a:latin typeface="Arial"/>
                <a:cs typeface="Arial"/>
              </a:rPr>
              <a:t>to</a:t>
            </a:r>
            <a:r>
              <a:rPr sz="2400" dirty="0">
                <a:latin typeface="Arial"/>
                <a:cs typeface="Arial"/>
              </a:rPr>
              <a:t>	</a:t>
            </a:r>
            <a:r>
              <a:rPr sz="2400" spc="-10" dirty="0">
                <a:latin typeface="Arial"/>
                <a:cs typeface="Arial"/>
              </a:rPr>
              <a:t>convert</a:t>
            </a:r>
            <a:r>
              <a:rPr sz="2400" dirty="0">
                <a:latin typeface="Arial"/>
                <a:cs typeface="Arial"/>
              </a:rPr>
              <a:t>	</a:t>
            </a:r>
            <a:r>
              <a:rPr sz="2400" spc="-25" dirty="0">
                <a:latin typeface="Arial"/>
                <a:cs typeface="Arial"/>
              </a:rPr>
              <a:t>the</a:t>
            </a:r>
            <a:r>
              <a:rPr sz="2400" dirty="0">
                <a:latin typeface="Arial"/>
                <a:cs typeface="Arial"/>
              </a:rPr>
              <a:t>	</a:t>
            </a:r>
            <a:r>
              <a:rPr sz="2400" spc="-10" dirty="0">
                <a:latin typeface="Arial"/>
                <a:cs typeface="Arial"/>
              </a:rPr>
              <a:t>unstructured</a:t>
            </a:r>
            <a:r>
              <a:rPr sz="2400" dirty="0">
                <a:latin typeface="Arial"/>
                <a:cs typeface="Arial"/>
              </a:rPr>
              <a:t>	</a:t>
            </a:r>
            <a:r>
              <a:rPr sz="2400" spc="-20" dirty="0">
                <a:latin typeface="Arial"/>
                <a:cs typeface="Arial"/>
              </a:rPr>
              <a:t>data</a:t>
            </a:r>
            <a:r>
              <a:rPr sz="2400" dirty="0">
                <a:latin typeface="Arial"/>
                <a:cs typeface="Arial"/>
              </a:rPr>
              <a:t>	</a:t>
            </a:r>
            <a:r>
              <a:rPr sz="2400" spc="-20" dirty="0">
                <a:latin typeface="Arial"/>
                <a:cs typeface="Arial"/>
              </a:rPr>
              <a:t>into </a:t>
            </a:r>
            <a:r>
              <a:rPr sz="2400" dirty="0">
                <a:latin typeface="Arial"/>
                <a:cs typeface="Arial"/>
              </a:rPr>
              <a:t>meaningful</a:t>
            </a:r>
            <a:r>
              <a:rPr sz="2400" spc="-40" dirty="0">
                <a:latin typeface="Arial"/>
                <a:cs typeface="Arial"/>
              </a:rPr>
              <a:t> </a:t>
            </a:r>
            <a:r>
              <a:rPr sz="2400" dirty="0">
                <a:latin typeface="Arial"/>
                <a:cs typeface="Arial"/>
              </a:rPr>
              <a:t>and</a:t>
            </a:r>
            <a:r>
              <a:rPr sz="2400" spc="-30" dirty="0">
                <a:latin typeface="Arial"/>
                <a:cs typeface="Arial"/>
              </a:rPr>
              <a:t> </a:t>
            </a:r>
            <a:r>
              <a:rPr sz="2400" dirty="0">
                <a:latin typeface="Arial"/>
                <a:cs typeface="Arial"/>
              </a:rPr>
              <a:t>actionable</a:t>
            </a:r>
            <a:r>
              <a:rPr sz="2400" spc="-30" dirty="0">
                <a:latin typeface="Arial"/>
                <a:cs typeface="Arial"/>
              </a:rPr>
              <a:t> </a:t>
            </a:r>
            <a:r>
              <a:rPr sz="2400" dirty="0">
                <a:latin typeface="Arial"/>
                <a:cs typeface="Arial"/>
              </a:rPr>
              <a:t>information</a:t>
            </a:r>
            <a:r>
              <a:rPr sz="2400" spc="-30" dirty="0">
                <a:latin typeface="Arial"/>
                <a:cs typeface="Arial"/>
              </a:rPr>
              <a:t> </a:t>
            </a:r>
            <a:r>
              <a:rPr sz="2400" dirty="0">
                <a:latin typeface="Arial"/>
                <a:cs typeface="Arial"/>
              </a:rPr>
              <a:t>(called</a:t>
            </a:r>
            <a:r>
              <a:rPr sz="2400" spc="-30" dirty="0">
                <a:latin typeface="Arial"/>
                <a:cs typeface="Arial"/>
              </a:rPr>
              <a:t> </a:t>
            </a:r>
            <a:r>
              <a:rPr sz="2400" dirty="0">
                <a:latin typeface="Arial"/>
                <a:cs typeface="Arial"/>
              </a:rPr>
              <a:t>‘value</a:t>
            </a:r>
            <a:r>
              <a:rPr sz="2400" spc="-25" dirty="0">
                <a:latin typeface="Arial"/>
                <a:cs typeface="Arial"/>
              </a:rPr>
              <a:t> </a:t>
            </a:r>
            <a:r>
              <a:rPr sz="2400" dirty="0">
                <a:latin typeface="Arial"/>
                <a:cs typeface="Arial"/>
              </a:rPr>
              <a:t>added’</a:t>
            </a:r>
            <a:r>
              <a:rPr sz="2400" spc="-114" dirty="0">
                <a:latin typeface="Arial"/>
                <a:cs typeface="Arial"/>
              </a:rPr>
              <a:t> </a:t>
            </a:r>
            <a:r>
              <a:rPr sz="2400" spc="-10" dirty="0">
                <a:latin typeface="Arial"/>
                <a:cs typeface="Arial"/>
              </a:rPr>
              <a:t>data).</a:t>
            </a:r>
            <a:endParaRPr sz="2400">
              <a:latin typeface="Arial"/>
              <a:cs typeface="Arial"/>
            </a:endParaRPr>
          </a:p>
        </p:txBody>
      </p:sp>
      <p:sp>
        <p:nvSpPr>
          <p:cNvPr id="9" name="Date Placeholder 8">
            <a:extLst>
              <a:ext uri="{FF2B5EF4-FFF2-40B4-BE49-F238E27FC236}">
                <a16:creationId xmlns:a16="http://schemas.microsoft.com/office/drawing/2014/main" id="{D5DBEE8F-F966-EEC7-0CE1-512F17994B6D}"/>
              </a:ext>
            </a:extLst>
          </p:cNvPr>
          <p:cNvSpPr>
            <a:spLocks noGrp="1"/>
          </p:cNvSpPr>
          <p:nvPr>
            <p:ph type="dt" sz="half" idx="6"/>
          </p:nvPr>
        </p:nvSpPr>
        <p:spPr/>
        <p:txBody>
          <a:bodyPr/>
          <a:lstStyle/>
          <a:p>
            <a:fld id="{5B33381C-6B26-6B40-8321-FA8E6540A1C1}" type="datetime1">
              <a:rPr lang="en-US" smtClean="0"/>
              <a:t>12/17/22</a:t>
            </a:fld>
            <a:endParaRPr lang="en-US"/>
          </a:p>
        </p:txBody>
      </p:sp>
      <p:sp>
        <p:nvSpPr>
          <p:cNvPr id="10" name="Footer Placeholder 9">
            <a:extLst>
              <a:ext uri="{FF2B5EF4-FFF2-40B4-BE49-F238E27FC236}">
                <a16:creationId xmlns:a16="http://schemas.microsoft.com/office/drawing/2014/main" id="{28F0082C-809C-C397-ADA8-F2DA6C5DF945}"/>
              </a:ext>
            </a:extLst>
          </p:cNvPr>
          <p:cNvSpPr>
            <a:spLocks noGrp="1"/>
          </p:cNvSpPr>
          <p:nvPr>
            <p:ph type="ftr" sz="quarter" idx="5"/>
          </p:nvPr>
        </p:nvSpPr>
        <p:spPr/>
        <p:txBody>
          <a:bodyPr/>
          <a:lstStyle/>
          <a:p>
            <a:r>
              <a:rPr lang="en-GB"/>
              <a:t>CM1606 Computational Mathematics</a:t>
            </a:r>
          </a:p>
        </p:txBody>
      </p:sp>
      <p:sp>
        <p:nvSpPr>
          <p:cNvPr id="11" name="Slide Number Placeholder 10">
            <a:extLst>
              <a:ext uri="{FF2B5EF4-FFF2-40B4-BE49-F238E27FC236}">
                <a16:creationId xmlns:a16="http://schemas.microsoft.com/office/drawing/2014/main" id="{F8782453-493A-1E90-1486-A2872CDCE203}"/>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4</a:t>
            </a:fld>
            <a:endParaRPr lang="en-LK" dirty="0">
              <a:solidFill>
                <a:srgbClr val="87878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Data</a:t>
            </a:r>
            <a:r>
              <a:rPr spc="-15" dirty="0"/>
              <a:t> </a:t>
            </a:r>
            <a:r>
              <a:rPr spc="-10" dirty="0"/>
              <a:t>Types</a:t>
            </a:r>
            <a:r>
              <a:rPr dirty="0"/>
              <a:t>	</a:t>
            </a:r>
          </a:p>
        </p:txBody>
      </p:sp>
      <p:sp>
        <p:nvSpPr>
          <p:cNvPr id="4" name="object 4"/>
          <p:cNvSpPr txBox="1"/>
          <p:nvPr/>
        </p:nvSpPr>
        <p:spPr>
          <a:xfrm>
            <a:off x="11178133" y="6429616"/>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a:t>
            </a:r>
            <a:endParaRPr sz="1200">
              <a:latin typeface="Calibri"/>
              <a:cs typeface="Calibri"/>
            </a:endParaRPr>
          </a:p>
        </p:txBody>
      </p:sp>
      <p:sp>
        <p:nvSpPr>
          <p:cNvPr id="8" name="Date Placeholder 7">
            <a:extLst>
              <a:ext uri="{FF2B5EF4-FFF2-40B4-BE49-F238E27FC236}">
                <a16:creationId xmlns:a16="http://schemas.microsoft.com/office/drawing/2014/main" id="{8CC6AF26-1EC3-C82F-5B2F-65621D07B91B}"/>
              </a:ext>
            </a:extLst>
          </p:cNvPr>
          <p:cNvSpPr>
            <a:spLocks noGrp="1"/>
          </p:cNvSpPr>
          <p:nvPr>
            <p:ph type="dt" sz="half" idx="6"/>
          </p:nvPr>
        </p:nvSpPr>
        <p:spPr/>
        <p:txBody>
          <a:bodyPr/>
          <a:lstStyle/>
          <a:p>
            <a:fld id="{A8EDA582-8713-5C44-8A5A-C2151E3F5170}" type="datetime1">
              <a:rPr lang="en-US" smtClean="0"/>
              <a:t>12/17/22</a:t>
            </a:fld>
            <a:endParaRPr lang="en-US"/>
          </a:p>
        </p:txBody>
      </p:sp>
      <p:sp>
        <p:nvSpPr>
          <p:cNvPr id="9" name="Footer Placeholder 8">
            <a:extLst>
              <a:ext uri="{FF2B5EF4-FFF2-40B4-BE49-F238E27FC236}">
                <a16:creationId xmlns:a16="http://schemas.microsoft.com/office/drawing/2014/main" id="{C8E729A1-1351-0054-AEBC-72971C751602}"/>
              </a:ext>
            </a:extLst>
          </p:cNvPr>
          <p:cNvSpPr>
            <a:spLocks noGrp="1"/>
          </p:cNvSpPr>
          <p:nvPr>
            <p:ph type="ftr" sz="quarter" idx="5"/>
          </p:nvPr>
        </p:nvSpPr>
        <p:spPr/>
        <p:txBody>
          <a:bodyPr/>
          <a:lstStyle/>
          <a:p>
            <a:r>
              <a:rPr lang="en-GB"/>
              <a:t>CM1606 Computational Mathematics</a:t>
            </a:r>
          </a:p>
        </p:txBody>
      </p:sp>
      <p:sp>
        <p:nvSpPr>
          <p:cNvPr id="10" name="Slide Number Placeholder 9">
            <a:extLst>
              <a:ext uri="{FF2B5EF4-FFF2-40B4-BE49-F238E27FC236}">
                <a16:creationId xmlns:a16="http://schemas.microsoft.com/office/drawing/2014/main" id="{7317ACA4-2572-A460-8477-5F03EA39490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5</a:t>
            </a:fld>
            <a:endParaRPr lang="en-LK" dirty="0">
              <a:solidFill>
                <a:srgbClr val="878787"/>
              </a:solidFill>
            </a:endParaRPr>
          </a:p>
        </p:txBody>
      </p:sp>
      <p:graphicFrame>
        <p:nvGraphicFramePr>
          <p:cNvPr id="11" name="Diagram 10">
            <a:extLst>
              <a:ext uri="{FF2B5EF4-FFF2-40B4-BE49-F238E27FC236}">
                <a16:creationId xmlns:a16="http://schemas.microsoft.com/office/drawing/2014/main" id="{5E1A05CB-7946-5EF3-AA83-9E41A2F11ECA}"/>
              </a:ext>
            </a:extLst>
          </p:cNvPr>
          <p:cNvGraphicFramePr/>
          <p:nvPr>
            <p:extLst>
              <p:ext uri="{D42A27DB-BD31-4B8C-83A1-F6EECF244321}">
                <p14:modId xmlns:p14="http://schemas.microsoft.com/office/powerpoint/2010/main" val="1432058486"/>
              </p:ext>
            </p:extLst>
          </p:nvPr>
        </p:nvGraphicFramePr>
        <p:xfrm>
          <a:off x="2158454" y="1335200"/>
          <a:ext cx="7875091" cy="45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Data</a:t>
            </a:r>
            <a:r>
              <a:rPr spc="-15" dirty="0"/>
              <a:t> </a:t>
            </a:r>
            <a:r>
              <a:rPr spc="-10" dirty="0"/>
              <a:t>Types</a:t>
            </a:r>
            <a:r>
              <a:rPr dirty="0"/>
              <a:t>	</a:t>
            </a:r>
          </a:p>
        </p:txBody>
      </p:sp>
      <p:sp>
        <p:nvSpPr>
          <p:cNvPr id="3" name="object 3"/>
          <p:cNvSpPr txBox="1"/>
          <p:nvPr/>
        </p:nvSpPr>
        <p:spPr>
          <a:xfrm>
            <a:off x="1033115" y="1950744"/>
            <a:ext cx="10145018" cy="3492623"/>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US" sz="2400" b="1" dirty="0">
                <a:latin typeface="Arial"/>
                <a:cs typeface="Arial"/>
              </a:rPr>
              <a:t>Co</a:t>
            </a:r>
            <a:r>
              <a:rPr sz="2400" b="1" dirty="0">
                <a:latin typeface="Arial"/>
                <a:cs typeface="Arial"/>
              </a:rPr>
              <a:t>ntinuous</a:t>
            </a:r>
            <a:r>
              <a:rPr lang="en-US" sz="2400" b="1" spc="-30" dirty="0">
                <a:latin typeface="Arial"/>
                <a:cs typeface="Arial"/>
              </a:rPr>
              <a:t> </a:t>
            </a:r>
            <a:r>
              <a:rPr lang="en-US" sz="2400" spc="-30" dirty="0">
                <a:latin typeface="Arial"/>
                <a:cs typeface="Arial"/>
              </a:rPr>
              <a:t>(</a:t>
            </a:r>
            <a:r>
              <a:rPr sz="2400" dirty="0">
                <a:latin typeface="Arial"/>
                <a:cs typeface="Arial"/>
              </a:rPr>
              <a:t>interval,</a:t>
            </a:r>
            <a:r>
              <a:rPr sz="2400" spc="-30" dirty="0">
                <a:latin typeface="Arial"/>
                <a:cs typeface="Arial"/>
              </a:rPr>
              <a:t> </a:t>
            </a:r>
            <a:r>
              <a:rPr sz="2400" dirty="0">
                <a:latin typeface="Arial"/>
                <a:cs typeface="Arial"/>
              </a:rPr>
              <a:t>float,</a:t>
            </a:r>
            <a:r>
              <a:rPr sz="2400" spc="-30" dirty="0">
                <a:latin typeface="Arial"/>
                <a:cs typeface="Arial"/>
              </a:rPr>
              <a:t> </a:t>
            </a:r>
            <a:r>
              <a:rPr sz="2400" spc="-10" dirty="0">
                <a:latin typeface="Arial"/>
                <a:cs typeface="Arial"/>
              </a:rPr>
              <a:t>numeric</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Data that can take on any value in an interval.</a:t>
            </a:r>
          </a:p>
          <a:p>
            <a:pPr marL="38735">
              <a:spcBef>
                <a:spcPts val="595"/>
              </a:spcBef>
              <a:buSzPct val="163636"/>
              <a:tabLst>
                <a:tab pos="347345" algn="l"/>
                <a:tab pos="348615" algn="l"/>
                <a:tab pos="699135" algn="l"/>
              </a:tabLst>
            </a:pPr>
            <a:r>
              <a:rPr lang="en-GB" sz="2400" dirty="0">
                <a:latin typeface="Calibri"/>
                <a:cs typeface="Calibri"/>
              </a:rPr>
              <a:t>			</a:t>
            </a:r>
            <a:r>
              <a:rPr lang="en-GB" sz="2400" dirty="0">
                <a:solidFill>
                  <a:srgbClr val="C00000"/>
                </a:solidFill>
                <a:latin typeface="Calibri"/>
                <a:cs typeface="Calibri"/>
              </a:rPr>
              <a:t>Ex: speed,</a:t>
            </a:r>
            <a:r>
              <a:rPr lang="en-GB" sz="2400" spc="-30" dirty="0">
                <a:solidFill>
                  <a:srgbClr val="C00000"/>
                </a:solidFill>
                <a:latin typeface="Calibri"/>
                <a:cs typeface="Calibri"/>
              </a:rPr>
              <a:t> </a:t>
            </a:r>
            <a:r>
              <a:rPr lang="en-GB" sz="2400" dirty="0">
                <a:solidFill>
                  <a:srgbClr val="C00000"/>
                </a:solidFill>
                <a:latin typeface="Calibri"/>
                <a:cs typeface="Calibri"/>
              </a:rPr>
              <a:t>volume,</a:t>
            </a:r>
            <a:r>
              <a:rPr lang="en-GB" sz="2400" spc="-35" dirty="0">
                <a:solidFill>
                  <a:srgbClr val="C00000"/>
                </a:solidFill>
                <a:latin typeface="Calibri"/>
                <a:cs typeface="Calibri"/>
              </a:rPr>
              <a:t> </a:t>
            </a:r>
            <a:r>
              <a:rPr lang="en-GB" sz="2400" dirty="0">
                <a:solidFill>
                  <a:srgbClr val="C00000"/>
                </a:solidFill>
                <a:latin typeface="Calibri"/>
                <a:cs typeface="Calibri"/>
              </a:rPr>
              <a:t>length,</a:t>
            </a:r>
            <a:r>
              <a:rPr lang="en-GB" sz="2400" spc="-30" dirty="0">
                <a:solidFill>
                  <a:srgbClr val="C00000"/>
                </a:solidFill>
                <a:latin typeface="Calibri"/>
                <a:cs typeface="Calibri"/>
              </a:rPr>
              <a:t> </a:t>
            </a:r>
            <a:r>
              <a:rPr lang="en-GB" sz="2400" dirty="0">
                <a:solidFill>
                  <a:srgbClr val="C00000"/>
                </a:solidFill>
                <a:latin typeface="Calibri"/>
                <a:cs typeface="Calibri"/>
              </a:rPr>
              <a:t>time,</a:t>
            </a:r>
            <a:r>
              <a:rPr lang="en-GB" sz="2400" spc="-30" dirty="0">
                <a:solidFill>
                  <a:srgbClr val="C00000"/>
                </a:solidFill>
                <a:latin typeface="Calibri"/>
                <a:cs typeface="Calibri"/>
              </a:rPr>
              <a:t> </a:t>
            </a:r>
            <a:r>
              <a:rPr lang="en-GB" sz="2400" dirty="0">
                <a:solidFill>
                  <a:srgbClr val="C00000"/>
                </a:solidFill>
                <a:latin typeface="Calibri"/>
                <a:cs typeface="Calibri"/>
              </a:rPr>
              <a:t>weight,</a:t>
            </a:r>
            <a:r>
              <a:rPr lang="en-GB" sz="2400" spc="-30" dirty="0">
                <a:solidFill>
                  <a:srgbClr val="C00000"/>
                </a:solidFill>
                <a:latin typeface="Calibri"/>
                <a:cs typeface="Calibri"/>
              </a:rPr>
              <a:t> </a:t>
            </a:r>
            <a:r>
              <a:rPr lang="en-GB" sz="2400" dirty="0">
                <a:solidFill>
                  <a:srgbClr val="C00000"/>
                </a:solidFill>
                <a:latin typeface="Calibri"/>
                <a:cs typeface="Calibri"/>
              </a:rPr>
              <a:t>height,</a:t>
            </a:r>
            <a:r>
              <a:rPr lang="en-GB" sz="2400" spc="-30" dirty="0">
                <a:solidFill>
                  <a:srgbClr val="C00000"/>
                </a:solidFill>
                <a:latin typeface="Calibri"/>
                <a:cs typeface="Calibri"/>
              </a:rPr>
              <a:t> </a:t>
            </a:r>
            <a:r>
              <a:rPr lang="en-GB" sz="2400" spc="-20" dirty="0">
                <a:solidFill>
                  <a:srgbClr val="C00000"/>
                </a:solidFill>
                <a:latin typeface="Calibri"/>
                <a:cs typeface="Calibri"/>
              </a:rPr>
              <a:t>etc.</a:t>
            </a:r>
            <a:endParaRPr lang="en-GB" sz="2400" dirty="0">
              <a:solidFill>
                <a:srgbClr val="C00000"/>
              </a:solidFill>
              <a:latin typeface="Calibri"/>
              <a:cs typeface="Calibri"/>
            </a:endParaRPr>
          </a:p>
          <a:p>
            <a:pPr marL="38735">
              <a:lnSpc>
                <a:spcPct val="100000"/>
              </a:lnSpc>
              <a:spcBef>
                <a:spcPts val="595"/>
              </a:spcBef>
              <a:buSzPct val="163636"/>
              <a:tabLst>
                <a:tab pos="347345" algn="l"/>
                <a:tab pos="348615" algn="l"/>
                <a:tab pos="699135" algn="l"/>
              </a:tabLst>
            </a:pPr>
            <a:endParaRPr lang="en-US" sz="2400" spc="-10" dirty="0">
              <a:latin typeface="Arial"/>
              <a:cs typeface="Arial"/>
            </a:endParaRPr>
          </a:p>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sz="2400" b="1" dirty="0">
                <a:latin typeface="Arial"/>
                <a:cs typeface="Arial"/>
              </a:rPr>
              <a:t>Discrete</a:t>
            </a:r>
            <a:r>
              <a:rPr sz="2400" b="1" spc="-55" dirty="0">
                <a:latin typeface="Arial"/>
                <a:cs typeface="Arial"/>
              </a:rPr>
              <a:t> </a:t>
            </a:r>
            <a:r>
              <a:rPr lang="en-US" sz="2400" dirty="0">
                <a:latin typeface="Arial"/>
                <a:cs typeface="Arial"/>
              </a:rPr>
              <a:t>(</a:t>
            </a:r>
            <a:r>
              <a:rPr lang="en-GB" sz="2400" dirty="0">
                <a:latin typeface="Arial"/>
                <a:cs typeface="Arial"/>
              </a:rPr>
              <a:t>integer, count</a:t>
            </a:r>
            <a:r>
              <a:rPr lang="en-GB" sz="2400" spc="-10" dirty="0">
                <a:latin typeface="Arial"/>
                <a:cs typeface="Arial"/>
              </a:rPr>
              <a:t>)</a:t>
            </a:r>
            <a:endParaRPr lang="en-US" sz="2400" spc="-10" dirty="0">
              <a:latin typeface="Arial"/>
              <a:cs typeface="Arial"/>
            </a:endParaRPr>
          </a:p>
          <a:p>
            <a:pPr marL="38735">
              <a:lnSpc>
                <a:spcPct val="100000"/>
              </a:lnSpc>
              <a:spcBef>
                <a:spcPts val="595"/>
              </a:spcBef>
              <a:buSzPct val="163636"/>
              <a:tabLst>
                <a:tab pos="347345" algn="l"/>
                <a:tab pos="348615" algn="l"/>
                <a:tab pos="699135" algn="l"/>
              </a:tabLst>
            </a:pPr>
            <a:r>
              <a:rPr lang="en-US" sz="2400" spc="-10" dirty="0">
                <a:latin typeface="Arial"/>
                <a:cs typeface="Arial"/>
              </a:rPr>
              <a:t>			Data that can take on only integer values, such as counts.</a:t>
            </a:r>
          </a:p>
          <a:p>
            <a:pPr marL="38735">
              <a:spcBef>
                <a:spcPts val="595"/>
              </a:spcBef>
              <a:buSzPct val="163636"/>
              <a:tabLst>
                <a:tab pos="347345" algn="l"/>
                <a:tab pos="348615" algn="l"/>
                <a:tab pos="699135" algn="l"/>
              </a:tabLst>
            </a:pPr>
            <a:r>
              <a:rPr lang="en-GB" sz="2400" dirty="0">
                <a:latin typeface="Calibri"/>
                <a:cs typeface="Calibri"/>
              </a:rPr>
              <a:t>			</a:t>
            </a:r>
            <a:r>
              <a:rPr lang="en-GB" sz="2400" dirty="0">
                <a:solidFill>
                  <a:srgbClr val="C00000"/>
                </a:solidFill>
                <a:latin typeface="Calibri"/>
                <a:cs typeface="Calibri"/>
              </a:rPr>
              <a:t>Ex: number</a:t>
            </a:r>
            <a:r>
              <a:rPr lang="en-GB" sz="2400" spc="75" dirty="0">
                <a:solidFill>
                  <a:srgbClr val="C00000"/>
                </a:solidFill>
                <a:latin typeface="Calibri"/>
                <a:cs typeface="Calibri"/>
              </a:rPr>
              <a:t> </a:t>
            </a:r>
            <a:r>
              <a:rPr lang="en-GB" sz="2400" dirty="0">
                <a:solidFill>
                  <a:srgbClr val="C00000"/>
                </a:solidFill>
                <a:latin typeface="Calibri"/>
                <a:cs typeface="Calibri"/>
              </a:rPr>
              <a:t>of</a:t>
            </a:r>
            <a:r>
              <a:rPr lang="en-GB" sz="2400" spc="80" dirty="0">
                <a:solidFill>
                  <a:srgbClr val="C00000"/>
                </a:solidFill>
                <a:latin typeface="Calibri"/>
                <a:cs typeface="Calibri"/>
              </a:rPr>
              <a:t> </a:t>
            </a:r>
            <a:r>
              <a:rPr lang="en-GB" sz="2400" dirty="0">
                <a:solidFill>
                  <a:srgbClr val="C00000"/>
                </a:solidFill>
                <a:latin typeface="Calibri"/>
                <a:cs typeface="Calibri"/>
              </a:rPr>
              <a:t>accidents</a:t>
            </a:r>
            <a:r>
              <a:rPr lang="en-GB" sz="2400" spc="75" dirty="0">
                <a:solidFill>
                  <a:srgbClr val="C00000"/>
                </a:solidFill>
                <a:latin typeface="Calibri"/>
                <a:cs typeface="Calibri"/>
              </a:rPr>
              <a:t> </a:t>
            </a:r>
            <a:r>
              <a:rPr lang="en-GB" sz="2400" dirty="0">
                <a:solidFill>
                  <a:srgbClr val="C00000"/>
                </a:solidFill>
                <a:latin typeface="Calibri"/>
                <a:cs typeface="Calibri"/>
              </a:rPr>
              <a:t>per</a:t>
            </a:r>
            <a:r>
              <a:rPr lang="en-GB" sz="2400" spc="80" dirty="0">
                <a:solidFill>
                  <a:srgbClr val="C00000"/>
                </a:solidFill>
                <a:latin typeface="Calibri"/>
                <a:cs typeface="Calibri"/>
              </a:rPr>
              <a:t> </a:t>
            </a:r>
            <a:r>
              <a:rPr lang="en-GB" sz="2400" dirty="0">
                <a:solidFill>
                  <a:srgbClr val="C00000"/>
                </a:solidFill>
                <a:latin typeface="Calibri"/>
                <a:cs typeface="Calibri"/>
              </a:rPr>
              <a:t>hour,</a:t>
            </a:r>
            <a:r>
              <a:rPr lang="en-GB" sz="2400" spc="75" dirty="0">
                <a:solidFill>
                  <a:srgbClr val="C00000"/>
                </a:solidFill>
                <a:latin typeface="Calibri"/>
                <a:cs typeface="Calibri"/>
              </a:rPr>
              <a:t> </a:t>
            </a:r>
            <a:r>
              <a:rPr lang="en-GB" sz="2400" dirty="0">
                <a:solidFill>
                  <a:srgbClr val="C00000"/>
                </a:solidFill>
                <a:latin typeface="Calibri"/>
                <a:cs typeface="Calibri"/>
              </a:rPr>
              <a:t>number</a:t>
            </a:r>
            <a:r>
              <a:rPr lang="en-GB" sz="2400" spc="80" dirty="0">
                <a:solidFill>
                  <a:srgbClr val="C00000"/>
                </a:solidFill>
                <a:latin typeface="Calibri"/>
                <a:cs typeface="Calibri"/>
              </a:rPr>
              <a:t> </a:t>
            </a:r>
            <a:r>
              <a:rPr lang="en-GB" sz="2400" dirty="0">
                <a:solidFill>
                  <a:srgbClr val="C00000"/>
                </a:solidFill>
                <a:latin typeface="Calibri"/>
                <a:cs typeface="Calibri"/>
              </a:rPr>
              <a:t>of</a:t>
            </a:r>
            <a:r>
              <a:rPr lang="en-GB" sz="2400" spc="75" dirty="0">
                <a:solidFill>
                  <a:srgbClr val="C00000"/>
                </a:solidFill>
                <a:latin typeface="Calibri"/>
                <a:cs typeface="Calibri"/>
              </a:rPr>
              <a:t> </a:t>
            </a:r>
            <a:r>
              <a:rPr lang="en-GB" sz="2400" dirty="0">
                <a:solidFill>
                  <a:srgbClr val="C00000"/>
                </a:solidFill>
                <a:latin typeface="Calibri"/>
                <a:cs typeface="Calibri"/>
              </a:rPr>
              <a:t>insects</a:t>
            </a:r>
            <a:r>
              <a:rPr lang="en-GB" sz="2400" spc="80" dirty="0">
                <a:solidFill>
                  <a:srgbClr val="C00000"/>
                </a:solidFill>
                <a:latin typeface="Calibri"/>
                <a:cs typeface="Calibri"/>
              </a:rPr>
              <a:t> </a:t>
            </a:r>
            <a:r>
              <a:rPr lang="en-GB" sz="2400" dirty="0">
                <a:solidFill>
                  <a:srgbClr val="C00000"/>
                </a:solidFill>
                <a:latin typeface="Calibri"/>
                <a:cs typeface="Calibri"/>
              </a:rPr>
              <a:t>per</a:t>
            </a:r>
            <a:r>
              <a:rPr lang="en-GB" sz="2400" spc="75" dirty="0">
                <a:solidFill>
                  <a:srgbClr val="C00000"/>
                </a:solidFill>
                <a:latin typeface="Calibri"/>
                <a:cs typeface="Calibri"/>
              </a:rPr>
              <a:t> </a:t>
            </a:r>
            <a:r>
              <a:rPr lang="en-GB" sz="2400" dirty="0">
                <a:solidFill>
                  <a:srgbClr val="C00000"/>
                </a:solidFill>
                <a:latin typeface="Calibri"/>
                <a:cs typeface="Calibri"/>
              </a:rPr>
              <a:t>unit</a:t>
            </a:r>
            <a:r>
              <a:rPr lang="en-GB" sz="2400" spc="80" dirty="0">
                <a:solidFill>
                  <a:srgbClr val="C00000"/>
                </a:solidFill>
                <a:latin typeface="Calibri"/>
                <a:cs typeface="Calibri"/>
              </a:rPr>
              <a:t> </a:t>
            </a:r>
            <a:r>
              <a:rPr lang="en-GB" sz="2400" dirty="0">
                <a:solidFill>
                  <a:srgbClr val="C00000"/>
                </a:solidFill>
                <a:latin typeface="Calibri"/>
                <a:cs typeface="Calibri"/>
              </a:rPr>
              <a:t>area,</a:t>
            </a:r>
            <a:r>
              <a:rPr lang="en-GB" sz="2400" spc="80" dirty="0">
                <a:solidFill>
                  <a:srgbClr val="C00000"/>
                </a:solidFill>
                <a:latin typeface="Calibri"/>
                <a:cs typeface="Calibri"/>
              </a:rPr>
              <a:t>			  	      </a:t>
            </a:r>
            <a:r>
              <a:rPr lang="en-GB" sz="2400" spc="-10" dirty="0">
                <a:solidFill>
                  <a:srgbClr val="C00000"/>
                </a:solidFill>
                <a:latin typeface="Calibri"/>
                <a:cs typeface="Calibri"/>
              </a:rPr>
              <a:t>number </a:t>
            </a:r>
            <a:r>
              <a:rPr lang="en-GB" sz="2400" dirty="0">
                <a:solidFill>
                  <a:srgbClr val="C00000"/>
                </a:solidFill>
                <a:latin typeface="Calibri"/>
                <a:cs typeface="Calibri"/>
              </a:rPr>
              <a:t>of</a:t>
            </a:r>
            <a:r>
              <a:rPr lang="en-GB" sz="2400" spc="-35" dirty="0">
                <a:solidFill>
                  <a:srgbClr val="C00000"/>
                </a:solidFill>
                <a:latin typeface="Calibri"/>
                <a:cs typeface="Calibri"/>
              </a:rPr>
              <a:t> </a:t>
            </a:r>
            <a:r>
              <a:rPr lang="en-GB" sz="2400" dirty="0">
                <a:solidFill>
                  <a:srgbClr val="C00000"/>
                </a:solidFill>
                <a:latin typeface="Calibri"/>
                <a:cs typeface="Calibri"/>
              </a:rPr>
              <a:t>defects</a:t>
            </a:r>
            <a:r>
              <a:rPr lang="en-GB" sz="2400" spc="-20" dirty="0">
                <a:solidFill>
                  <a:srgbClr val="C00000"/>
                </a:solidFill>
                <a:latin typeface="Calibri"/>
                <a:cs typeface="Calibri"/>
              </a:rPr>
              <a:t> </a:t>
            </a:r>
            <a:r>
              <a:rPr lang="en-GB" sz="2400" dirty="0">
                <a:solidFill>
                  <a:srgbClr val="C00000"/>
                </a:solidFill>
                <a:latin typeface="Calibri"/>
                <a:cs typeface="Calibri"/>
              </a:rPr>
              <a:t>per</a:t>
            </a:r>
            <a:r>
              <a:rPr lang="en-GB" sz="2400" spc="-20" dirty="0">
                <a:solidFill>
                  <a:srgbClr val="C00000"/>
                </a:solidFill>
                <a:latin typeface="Calibri"/>
                <a:cs typeface="Calibri"/>
              </a:rPr>
              <a:t> </a:t>
            </a:r>
            <a:r>
              <a:rPr lang="en-GB" sz="2400" dirty="0">
                <a:solidFill>
                  <a:srgbClr val="C00000"/>
                </a:solidFill>
                <a:latin typeface="Calibri"/>
                <a:cs typeface="Calibri"/>
              </a:rPr>
              <a:t>item,</a:t>
            </a:r>
            <a:r>
              <a:rPr lang="en-GB" sz="2400" spc="-20" dirty="0">
                <a:solidFill>
                  <a:srgbClr val="C00000"/>
                </a:solidFill>
                <a:latin typeface="Calibri"/>
                <a:cs typeface="Calibri"/>
              </a:rPr>
              <a:t> etc.</a:t>
            </a:r>
            <a:endParaRPr lang="en-US" sz="2400" spc="-10" dirty="0">
              <a:latin typeface="Arial"/>
              <a:cs typeface="Arial"/>
            </a:endParaRPr>
          </a:p>
        </p:txBody>
      </p:sp>
      <p:sp>
        <p:nvSpPr>
          <p:cNvPr id="4" name="object 4"/>
          <p:cNvSpPr txBox="1"/>
          <p:nvPr/>
        </p:nvSpPr>
        <p:spPr>
          <a:xfrm>
            <a:off x="11178133" y="6429616"/>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a:t>
            </a:r>
            <a:endParaRPr sz="1200">
              <a:latin typeface="Calibri"/>
              <a:cs typeface="Calibri"/>
            </a:endParaRPr>
          </a:p>
        </p:txBody>
      </p:sp>
      <p:sp>
        <p:nvSpPr>
          <p:cNvPr id="8" name="Date Placeholder 7">
            <a:extLst>
              <a:ext uri="{FF2B5EF4-FFF2-40B4-BE49-F238E27FC236}">
                <a16:creationId xmlns:a16="http://schemas.microsoft.com/office/drawing/2014/main" id="{8CC6AF26-1EC3-C82F-5B2F-65621D07B91B}"/>
              </a:ext>
            </a:extLst>
          </p:cNvPr>
          <p:cNvSpPr>
            <a:spLocks noGrp="1"/>
          </p:cNvSpPr>
          <p:nvPr>
            <p:ph type="dt" sz="half" idx="6"/>
          </p:nvPr>
        </p:nvSpPr>
        <p:spPr/>
        <p:txBody>
          <a:bodyPr/>
          <a:lstStyle/>
          <a:p>
            <a:fld id="{A8EDA582-8713-5C44-8A5A-C2151E3F5170}" type="datetime1">
              <a:rPr lang="en-US" smtClean="0"/>
              <a:t>12/17/22</a:t>
            </a:fld>
            <a:endParaRPr lang="en-US"/>
          </a:p>
        </p:txBody>
      </p:sp>
      <p:sp>
        <p:nvSpPr>
          <p:cNvPr id="9" name="Footer Placeholder 8">
            <a:extLst>
              <a:ext uri="{FF2B5EF4-FFF2-40B4-BE49-F238E27FC236}">
                <a16:creationId xmlns:a16="http://schemas.microsoft.com/office/drawing/2014/main" id="{C8E729A1-1351-0054-AEBC-72971C751602}"/>
              </a:ext>
            </a:extLst>
          </p:cNvPr>
          <p:cNvSpPr>
            <a:spLocks noGrp="1"/>
          </p:cNvSpPr>
          <p:nvPr>
            <p:ph type="ftr" sz="quarter" idx="5"/>
          </p:nvPr>
        </p:nvSpPr>
        <p:spPr/>
        <p:txBody>
          <a:bodyPr/>
          <a:lstStyle/>
          <a:p>
            <a:r>
              <a:rPr lang="en-GB"/>
              <a:t>CM1606 Computational Mathematics</a:t>
            </a:r>
          </a:p>
        </p:txBody>
      </p:sp>
      <p:sp>
        <p:nvSpPr>
          <p:cNvPr id="10" name="Slide Number Placeholder 9">
            <a:extLst>
              <a:ext uri="{FF2B5EF4-FFF2-40B4-BE49-F238E27FC236}">
                <a16:creationId xmlns:a16="http://schemas.microsoft.com/office/drawing/2014/main" id="{7317ACA4-2572-A460-8477-5F03EA39490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6</a:t>
            </a:fld>
            <a:endParaRPr lang="en-LK" dirty="0">
              <a:solidFill>
                <a:srgbClr val="878787"/>
              </a:solidFill>
            </a:endParaRPr>
          </a:p>
        </p:txBody>
      </p:sp>
    </p:spTree>
    <p:extLst>
      <p:ext uri="{BB962C8B-B14F-4D97-AF65-F5344CB8AC3E}">
        <p14:creationId xmlns:p14="http://schemas.microsoft.com/office/powerpoint/2010/main" val="748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Data</a:t>
            </a:r>
            <a:r>
              <a:rPr spc="-15" dirty="0"/>
              <a:t> </a:t>
            </a:r>
            <a:r>
              <a:rPr spc="-10" dirty="0"/>
              <a:t>Types</a:t>
            </a:r>
            <a:r>
              <a:rPr dirty="0"/>
              <a:t>	</a:t>
            </a:r>
          </a:p>
        </p:txBody>
      </p:sp>
      <p:sp>
        <p:nvSpPr>
          <p:cNvPr id="3" name="object 3"/>
          <p:cNvSpPr txBox="1"/>
          <p:nvPr/>
        </p:nvSpPr>
        <p:spPr>
          <a:xfrm>
            <a:off x="1033115" y="1427873"/>
            <a:ext cx="10145018" cy="4385175"/>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GB" sz="2400" b="1" dirty="0">
                <a:latin typeface="Arial"/>
                <a:cs typeface="Arial"/>
              </a:rPr>
              <a:t>Categorical </a:t>
            </a:r>
            <a:r>
              <a:rPr lang="en-US" sz="2400" spc="-30" dirty="0">
                <a:latin typeface="Arial"/>
                <a:cs typeface="Arial"/>
              </a:rPr>
              <a:t>(</a:t>
            </a:r>
            <a:r>
              <a:rPr lang="en-GB" sz="2400" dirty="0">
                <a:latin typeface="Arial"/>
                <a:cs typeface="Arial"/>
              </a:rPr>
              <a:t>Enums, enumerated, factors, nominal, polychotomous</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Data that can take on only a specific set of values representing a </a:t>
            </a:r>
          </a:p>
          <a:p>
            <a:pPr marL="38735">
              <a:lnSpc>
                <a:spcPct val="100000"/>
              </a:lnSpc>
              <a:spcBef>
                <a:spcPts val="595"/>
              </a:spcBef>
              <a:buSzPct val="163636"/>
              <a:tabLst>
                <a:tab pos="347345" algn="l"/>
                <a:tab pos="348615" algn="l"/>
                <a:tab pos="699135" algn="l"/>
              </a:tabLst>
            </a:pPr>
            <a:r>
              <a:rPr lang="en-US" sz="2400" spc="-10" dirty="0">
                <a:latin typeface="Arial"/>
                <a:cs typeface="Arial"/>
              </a:rPr>
              <a:t>			set of possible categories.</a:t>
            </a:r>
          </a:p>
          <a:p>
            <a:pPr marL="38735">
              <a:lnSpc>
                <a:spcPct val="100000"/>
              </a:lnSpc>
              <a:spcBef>
                <a:spcPts val="595"/>
              </a:spcBef>
              <a:buSzPct val="163636"/>
              <a:tabLst>
                <a:tab pos="347345" algn="l"/>
                <a:tab pos="348615" algn="l"/>
                <a:tab pos="699135" algn="l"/>
              </a:tabLst>
            </a:pPr>
            <a:r>
              <a:rPr lang="en-US" sz="2400" spc="-10" dirty="0">
                <a:latin typeface="Arial"/>
                <a:cs typeface="Arial"/>
              </a:rPr>
              <a:t>			</a:t>
            </a:r>
            <a:r>
              <a:rPr lang="en-GB" sz="2400" dirty="0">
                <a:solidFill>
                  <a:srgbClr val="C00000"/>
                </a:solidFill>
                <a:latin typeface="Calibri"/>
                <a:cs typeface="Calibri"/>
              </a:rPr>
              <a:t>Ex: </a:t>
            </a:r>
            <a:r>
              <a:rPr lang="en-GB" sz="2400" spc="-10" dirty="0">
                <a:solidFill>
                  <a:srgbClr val="C00000"/>
                </a:solidFill>
                <a:latin typeface="Calibri"/>
                <a:cs typeface="Calibri"/>
              </a:rPr>
              <a:t>Gender (M, F), </a:t>
            </a:r>
            <a:r>
              <a:rPr lang="en-GB" sz="2400" spc="-20" dirty="0">
                <a:solidFill>
                  <a:srgbClr val="C00000"/>
                </a:solidFill>
                <a:latin typeface="Calibri"/>
                <a:cs typeface="Calibri"/>
              </a:rPr>
              <a:t>Size </a:t>
            </a:r>
            <a:r>
              <a:rPr lang="en-GB" sz="2400" spc="-10" dirty="0">
                <a:solidFill>
                  <a:srgbClr val="C00000"/>
                </a:solidFill>
                <a:latin typeface="Calibri"/>
                <a:cs typeface="Calibri"/>
              </a:rPr>
              <a:t>(Small, Medium, Large), Religion (Buddhism,</a:t>
            </a:r>
          </a:p>
          <a:p>
            <a:pPr marL="38735">
              <a:lnSpc>
                <a:spcPct val="100000"/>
              </a:lnSpc>
              <a:spcBef>
                <a:spcPts val="595"/>
              </a:spcBef>
              <a:buSzPct val="163636"/>
              <a:tabLst>
                <a:tab pos="347345" algn="l"/>
                <a:tab pos="348615" algn="l"/>
                <a:tab pos="699135" algn="l"/>
              </a:tabLst>
            </a:pPr>
            <a:r>
              <a:rPr lang="en-GB" sz="2400" spc="-10" dirty="0">
                <a:solidFill>
                  <a:srgbClr val="C00000"/>
                </a:solidFill>
                <a:latin typeface="Calibri"/>
                <a:cs typeface="Calibri"/>
              </a:rPr>
              <a:t>			</a:t>
            </a:r>
            <a:r>
              <a:rPr lang="en-GB" sz="2400" dirty="0">
                <a:solidFill>
                  <a:srgbClr val="C00000"/>
                </a:solidFill>
                <a:latin typeface="Calibri"/>
                <a:cs typeface="Calibri"/>
              </a:rPr>
              <a:t>Christianity,</a:t>
            </a:r>
            <a:r>
              <a:rPr lang="en-GB" sz="2400" spc="-55" dirty="0">
                <a:solidFill>
                  <a:srgbClr val="C00000"/>
                </a:solidFill>
                <a:latin typeface="Calibri"/>
                <a:cs typeface="Calibri"/>
              </a:rPr>
              <a:t> </a:t>
            </a:r>
            <a:r>
              <a:rPr lang="en-GB" sz="2400" dirty="0">
                <a:solidFill>
                  <a:srgbClr val="C00000"/>
                </a:solidFill>
                <a:latin typeface="Calibri"/>
                <a:cs typeface="Calibri"/>
              </a:rPr>
              <a:t>Hinduism,</a:t>
            </a:r>
            <a:r>
              <a:rPr lang="en-GB" sz="2400" spc="-45" dirty="0">
                <a:solidFill>
                  <a:srgbClr val="C00000"/>
                </a:solidFill>
                <a:latin typeface="Calibri"/>
                <a:cs typeface="Calibri"/>
              </a:rPr>
              <a:t> </a:t>
            </a:r>
            <a:r>
              <a:rPr lang="en-GB" sz="2400" dirty="0">
                <a:solidFill>
                  <a:srgbClr val="C00000"/>
                </a:solidFill>
                <a:latin typeface="Calibri"/>
                <a:cs typeface="Calibri"/>
              </a:rPr>
              <a:t>Islam),</a:t>
            </a:r>
            <a:r>
              <a:rPr lang="en-GB" sz="2400" spc="-40" dirty="0">
                <a:solidFill>
                  <a:srgbClr val="C00000"/>
                </a:solidFill>
                <a:latin typeface="Calibri"/>
                <a:cs typeface="Calibri"/>
              </a:rPr>
              <a:t> </a:t>
            </a:r>
            <a:r>
              <a:rPr lang="en-GB" sz="2400" spc="-20" dirty="0">
                <a:solidFill>
                  <a:srgbClr val="C00000"/>
                </a:solidFill>
                <a:latin typeface="Calibri"/>
                <a:cs typeface="Calibri"/>
              </a:rPr>
              <a:t>etc.</a:t>
            </a:r>
          </a:p>
          <a:p>
            <a:pPr marL="38735">
              <a:lnSpc>
                <a:spcPct val="100000"/>
              </a:lnSpc>
              <a:spcBef>
                <a:spcPts val="595"/>
              </a:spcBef>
              <a:buSzPct val="163636"/>
              <a:tabLst>
                <a:tab pos="347345" algn="l"/>
                <a:tab pos="348615" algn="l"/>
                <a:tab pos="699135" algn="l"/>
              </a:tabLst>
            </a:pPr>
            <a:endParaRPr lang="en-GB" sz="2400" dirty="0">
              <a:solidFill>
                <a:srgbClr val="C00000"/>
              </a:solidFill>
              <a:latin typeface="Calibri"/>
              <a:cs typeface="Calibri"/>
            </a:endParaRPr>
          </a:p>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sz="2400" b="1" dirty="0">
                <a:latin typeface="Arial"/>
                <a:cs typeface="Arial"/>
              </a:rPr>
              <a:t>Binary</a:t>
            </a:r>
            <a:r>
              <a:rPr sz="2400" b="1" spc="-30" dirty="0">
                <a:latin typeface="Arial"/>
                <a:cs typeface="Arial"/>
              </a:rPr>
              <a:t> </a:t>
            </a:r>
            <a:r>
              <a:rPr lang="en-US" sz="2400" spc="-30" dirty="0">
                <a:latin typeface="Arial"/>
                <a:cs typeface="Arial"/>
              </a:rPr>
              <a:t>(</a:t>
            </a:r>
            <a:r>
              <a:rPr lang="en-GB" sz="2400" dirty="0">
                <a:latin typeface="Arial"/>
                <a:cs typeface="Arial"/>
              </a:rPr>
              <a:t>dichotomous, logical, indicator, Boolean</a:t>
            </a:r>
            <a:r>
              <a:rPr lang="en-GB"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A special case of categorical data with just two categories of values 				(0/1, true/false).</a:t>
            </a:r>
          </a:p>
          <a:p>
            <a:pPr marL="38735">
              <a:lnSpc>
                <a:spcPct val="100000"/>
              </a:lnSpc>
              <a:spcBef>
                <a:spcPts val="595"/>
              </a:spcBef>
              <a:buSzPct val="163636"/>
              <a:tabLst>
                <a:tab pos="347345" algn="l"/>
                <a:tab pos="348615" algn="l"/>
                <a:tab pos="699135" algn="l"/>
              </a:tabLst>
            </a:pPr>
            <a:r>
              <a:rPr lang="en-GB" sz="2400" dirty="0">
                <a:solidFill>
                  <a:srgbClr val="C00000"/>
                </a:solidFill>
                <a:latin typeface="Calibri"/>
                <a:cs typeface="Calibri"/>
              </a:rPr>
              <a:t>			Ex: yes/no,</a:t>
            </a:r>
            <a:r>
              <a:rPr lang="en-GB" sz="2400" spc="-40" dirty="0">
                <a:solidFill>
                  <a:srgbClr val="C00000"/>
                </a:solidFill>
                <a:latin typeface="Calibri"/>
                <a:cs typeface="Calibri"/>
              </a:rPr>
              <a:t> </a:t>
            </a:r>
            <a:r>
              <a:rPr lang="en-GB" sz="2400" dirty="0">
                <a:solidFill>
                  <a:srgbClr val="C00000"/>
                </a:solidFill>
                <a:latin typeface="Calibri"/>
                <a:cs typeface="Calibri"/>
              </a:rPr>
              <a:t>success/failure,</a:t>
            </a:r>
            <a:r>
              <a:rPr lang="en-GB" sz="2400" spc="-35" dirty="0">
                <a:solidFill>
                  <a:srgbClr val="C00000"/>
                </a:solidFill>
                <a:latin typeface="Calibri"/>
                <a:cs typeface="Calibri"/>
              </a:rPr>
              <a:t> </a:t>
            </a:r>
            <a:r>
              <a:rPr lang="en-GB" sz="2400" dirty="0">
                <a:solidFill>
                  <a:srgbClr val="C00000"/>
                </a:solidFill>
                <a:latin typeface="Calibri"/>
                <a:cs typeface="Calibri"/>
              </a:rPr>
              <a:t>1/0,</a:t>
            </a:r>
            <a:r>
              <a:rPr lang="en-GB" sz="2400" spc="-35" dirty="0">
                <a:solidFill>
                  <a:srgbClr val="C00000"/>
                </a:solidFill>
                <a:latin typeface="Calibri"/>
                <a:cs typeface="Calibri"/>
              </a:rPr>
              <a:t> </a:t>
            </a:r>
            <a:r>
              <a:rPr lang="en-GB" sz="2400" dirty="0">
                <a:solidFill>
                  <a:srgbClr val="C00000"/>
                </a:solidFill>
                <a:latin typeface="Calibri"/>
                <a:cs typeface="Calibri"/>
              </a:rPr>
              <a:t>male/female,</a:t>
            </a:r>
            <a:r>
              <a:rPr lang="en-GB" sz="2400" spc="-35" dirty="0">
                <a:solidFill>
                  <a:srgbClr val="C00000"/>
                </a:solidFill>
                <a:latin typeface="Calibri"/>
                <a:cs typeface="Calibri"/>
              </a:rPr>
              <a:t> </a:t>
            </a:r>
            <a:r>
              <a:rPr lang="en-GB" sz="2400" spc="-10" dirty="0">
                <a:solidFill>
                  <a:srgbClr val="C00000"/>
                </a:solidFill>
                <a:latin typeface="Calibri"/>
                <a:cs typeface="Calibri"/>
              </a:rPr>
              <a:t>etc.</a:t>
            </a:r>
            <a:endParaRPr lang="en-US" sz="2400" spc="-10" dirty="0">
              <a:solidFill>
                <a:srgbClr val="C00000"/>
              </a:solidFill>
              <a:latin typeface="Arial"/>
              <a:cs typeface="Arial"/>
            </a:endParaRPr>
          </a:p>
        </p:txBody>
      </p:sp>
      <p:sp>
        <p:nvSpPr>
          <p:cNvPr id="4" name="object 4"/>
          <p:cNvSpPr txBox="1"/>
          <p:nvPr/>
        </p:nvSpPr>
        <p:spPr>
          <a:xfrm>
            <a:off x="11178133" y="6429616"/>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a:t>
            </a:r>
            <a:endParaRPr sz="1200">
              <a:latin typeface="Calibri"/>
              <a:cs typeface="Calibri"/>
            </a:endParaRPr>
          </a:p>
        </p:txBody>
      </p:sp>
      <p:sp>
        <p:nvSpPr>
          <p:cNvPr id="8" name="Date Placeholder 7">
            <a:extLst>
              <a:ext uri="{FF2B5EF4-FFF2-40B4-BE49-F238E27FC236}">
                <a16:creationId xmlns:a16="http://schemas.microsoft.com/office/drawing/2014/main" id="{CD1FDA12-6C7F-5031-12ED-312A50408D95}"/>
              </a:ext>
            </a:extLst>
          </p:cNvPr>
          <p:cNvSpPr>
            <a:spLocks noGrp="1"/>
          </p:cNvSpPr>
          <p:nvPr>
            <p:ph type="dt" sz="half" idx="6"/>
          </p:nvPr>
        </p:nvSpPr>
        <p:spPr/>
        <p:txBody>
          <a:bodyPr/>
          <a:lstStyle/>
          <a:p>
            <a:fld id="{86ADDAA7-91AA-E14D-A5AB-1E72D3CA6D29}" type="datetime1">
              <a:rPr lang="en-US" smtClean="0"/>
              <a:t>12/17/22</a:t>
            </a:fld>
            <a:endParaRPr lang="en-US"/>
          </a:p>
        </p:txBody>
      </p:sp>
      <p:sp>
        <p:nvSpPr>
          <p:cNvPr id="9" name="Footer Placeholder 8">
            <a:extLst>
              <a:ext uri="{FF2B5EF4-FFF2-40B4-BE49-F238E27FC236}">
                <a16:creationId xmlns:a16="http://schemas.microsoft.com/office/drawing/2014/main" id="{B5FAC98E-0C7C-B7CC-C9CC-58D3DF60FD82}"/>
              </a:ext>
            </a:extLst>
          </p:cNvPr>
          <p:cNvSpPr>
            <a:spLocks noGrp="1"/>
          </p:cNvSpPr>
          <p:nvPr>
            <p:ph type="ftr" sz="quarter" idx="5"/>
          </p:nvPr>
        </p:nvSpPr>
        <p:spPr/>
        <p:txBody>
          <a:bodyPr/>
          <a:lstStyle/>
          <a:p>
            <a:r>
              <a:rPr lang="en-GB"/>
              <a:t>CM1606 Computational Mathematics</a:t>
            </a:r>
          </a:p>
        </p:txBody>
      </p:sp>
      <p:sp>
        <p:nvSpPr>
          <p:cNvPr id="10" name="Slide Number Placeholder 9">
            <a:extLst>
              <a:ext uri="{FF2B5EF4-FFF2-40B4-BE49-F238E27FC236}">
                <a16:creationId xmlns:a16="http://schemas.microsoft.com/office/drawing/2014/main" id="{AED2DDB3-AC55-EA47-1325-91B3F37967D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7</a:t>
            </a:fld>
            <a:endParaRPr lang="en-LK" dirty="0">
              <a:solidFill>
                <a:srgbClr val="878787"/>
              </a:solidFill>
            </a:endParaRPr>
          </a:p>
        </p:txBody>
      </p:sp>
    </p:spTree>
    <p:extLst>
      <p:ext uri="{BB962C8B-B14F-4D97-AF65-F5344CB8AC3E}">
        <p14:creationId xmlns:p14="http://schemas.microsoft.com/office/powerpoint/2010/main" val="274953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447020" algn="l"/>
              </a:tabLst>
            </a:pPr>
            <a:r>
              <a:rPr dirty="0"/>
              <a:t>Data</a:t>
            </a:r>
            <a:r>
              <a:rPr spc="-15" dirty="0"/>
              <a:t> </a:t>
            </a:r>
            <a:r>
              <a:rPr spc="-10" dirty="0"/>
              <a:t>Types</a:t>
            </a:r>
            <a:r>
              <a:rPr dirty="0"/>
              <a:t>	</a:t>
            </a:r>
          </a:p>
        </p:txBody>
      </p:sp>
      <p:sp>
        <p:nvSpPr>
          <p:cNvPr id="3" name="object 3"/>
          <p:cNvSpPr txBox="1"/>
          <p:nvPr/>
        </p:nvSpPr>
        <p:spPr>
          <a:xfrm>
            <a:off x="1033115" y="1600200"/>
            <a:ext cx="10145018" cy="1338187"/>
          </a:xfrm>
          <a:prstGeom prst="rect">
            <a:avLst/>
          </a:prstGeom>
        </p:spPr>
        <p:txBody>
          <a:bodyPr vert="horz" wrap="square" lIns="0" tIns="75565" rIns="0" bIns="0" rtlCol="0">
            <a:spAutoFit/>
          </a:bodyPr>
          <a:lstStyle/>
          <a:p>
            <a:pPr marL="381635" indent="-342900">
              <a:lnSpc>
                <a:spcPct val="100000"/>
              </a:lnSpc>
              <a:spcBef>
                <a:spcPts val="595"/>
              </a:spcBef>
              <a:buSzPct val="163636"/>
              <a:buFont typeface="Arial" panose="020B0604020202020204" pitchFamily="34" charset="0"/>
              <a:buChar char="•"/>
              <a:tabLst>
                <a:tab pos="347345" algn="l"/>
                <a:tab pos="348615" algn="l"/>
                <a:tab pos="699135" algn="l"/>
              </a:tabLst>
            </a:pPr>
            <a:r>
              <a:rPr lang="en-GB" sz="2400" b="1" dirty="0">
                <a:latin typeface="Arial"/>
                <a:cs typeface="Arial"/>
              </a:rPr>
              <a:t>Ordinal </a:t>
            </a:r>
            <a:r>
              <a:rPr lang="en-US" sz="2400" spc="-30" dirty="0">
                <a:latin typeface="Arial"/>
                <a:cs typeface="Arial"/>
              </a:rPr>
              <a:t>(</a:t>
            </a:r>
            <a:r>
              <a:rPr lang="en-GB" sz="2400" spc="-30" dirty="0">
                <a:latin typeface="Arial"/>
                <a:cs typeface="Arial"/>
              </a:rPr>
              <a:t>O</a:t>
            </a:r>
            <a:r>
              <a:rPr lang="en-GB" sz="2400" dirty="0">
                <a:latin typeface="Arial"/>
                <a:cs typeface="Arial"/>
              </a:rPr>
              <a:t>rdered factor</a:t>
            </a:r>
            <a:r>
              <a:rPr lang="en-US" sz="2400" spc="-10" dirty="0">
                <a:latin typeface="Arial"/>
                <a:cs typeface="Arial"/>
              </a:rPr>
              <a:t>)</a:t>
            </a:r>
          </a:p>
          <a:p>
            <a:pPr marL="38735">
              <a:lnSpc>
                <a:spcPct val="100000"/>
              </a:lnSpc>
              <a:spcBef>
                <a:spcPts val="595"/>
              </a:spcBef>
              <a:buSzPct val="163636"/>
              <a:tabLst>
                <a:tab pos="347345" algn="l"/>
                <a:tab pos="348615" algn="l"/>
                <a:tab pos="699135" algn="l"/>
              </a:tabLst>
            </a:pPr>
            <a:r>
              <a:rPr lang="en-US" sz="2400" spc="-10" dirty="0">
                <a:latin typeface="Arial"/>
                <a:cs typeface="Arial"/>
              </a:rPr>
              <a:t>			Categorical data that has an explicit ordering.</a:t>
            </a:r>
          </a:p>
          <a:p>
            <a:pPr marL="38735">
              <a:lnSpc>
                <a:spcPct val="100000"/>
              </a:lnSpc>
              <a:spcBef>
                <a:spcPts val="595"/>
              </a:spcBef>
              <a:buSzPct val="163636"/>
              <a:tabLst>
                <a:tab pos="347345" algn="l"/>
                <a:tab pos="348615" algn="l"/>
                <a:tab pos="699135" algn="l"/>
              </a:tabLst>
            </a:pPr>
            <a:r>
              <a:rPr lang="en-US" sz="2400" spc="-10" dirty="0">
                <a:solidFill>
                  <a:srgbClr val="C00000"/>
                </a:solidFill>
                <a:latin typeface="Arial"/>
                <a:cs typeface="Arial"/>
              </a:rPr>
              <a:t>			</a:t>
            </a:r>
            <a:r>
              <a:rPr lang="en-GB" sz="2400" dirty="0">
                <a:solidFill>
                  <a:srgbClr val="C00000"/>
                </a:solidFill>
                <a:latin typeface="Calibri"/>
                <a:cs typeface="Calibri"/>
              </a:rPr>
              <a:t>Ex: </a:t>
            </a:r>
            <a:r>
              <a:rPr lang="en-GB" sz="2400" spc="-10" dirty="0">
                <a:solidFill>
                  <a:srgbClr val="C00000"/>
                </a:solidFill>
                <a:latin typeface="Calibri"/>
                <a:cs typeface="Calibri"/>
              </a:rPr>
              <a:t>score: </a:t>
            </a:r>
            <a:r>
              <a:rPr lang="en-GB" sz="2400" spc="-25" dirty="0">
                <a:solidFill>
                  <a:srgbClr val="C00000"/>
                </a:solidFill>
                <a:latin typeface="Calibri"/>
                <a:cs typeface="Calibri"/>
              </a:rPr>
              <a:t>(0, 1, 2, 3, 4), </a:t>
            </a:r>
            <a:r>
              <a:rPr lang="en-GB" sz="2400" spc="-10" dirty="0">
                <a:solidFill>
                  <a:srgbClr val="C00000"/>
                </a:solidFill>
                <a:latin typeface="Calibri"/>
                <a:cs typeface="Calibri"/>
              </a:rPr>
              <a:t>qualification: (O/</a:t>
            </a:r>
            <a:r>
              <a:rPr lang="en-GB" sz="2400" spc="-25" dirty="0">
                <a:solidFill>
                  <a:srgbClr val="C00000"/>
                </a:solidFill>
                <a:latin typeface="Calibri"/>
                <a:cs typeface="Calibri"/>
              </a:rPr>
              <a:t>L, </a:t>
            </a:r>
            <a:r>
              <a:rPr lang="en-GB" sz="2400" spc="-10" dirty="0">
                <a:solidFill>
                  <a:srgbClr val="C00000"/>
                </a:solidFill>
                <a:latin typeface="Calibri"/>
                <a:cs typeface="Calibri"/>
              </a:rPr>
              <a:t>A/</a:t>
            </a:r>
            <a:r>
              <a:rPr lang="en-GB" sz="2400" spc="-25" dirty="0">
                <a:solidFill>
                  <a:srgbClr val="C00000"/>
                </a:solidFill>
                <a:latin typeface="Calibri"/>
                <a:cs typeface="Calibri"/>
              </a:rPr>
              <a:t>L, </a:t>
            </a:r>
            <a:r>
              <a:rPr lang="en-GB" sz="2400" spc="-10" dirty="0">
                <a:solidFill>
                  <a:srgbClr val="C00000"/>
                </a:solidFill>
                <a:latin typeface="Calibri"/>
                <a:cs typeface="Calibri"/>
              </a:rPr>
              <a:t>B.Sc., M.Sc., Ph.D.)</a:t>
            </a:r>
            <a:endParaRPr lang="en-GB" sz="2400" spc="-20" dirty="0">
              <a:solidFill>
                <a:srgbClr val="C00000"/>
              </a:solidFill>
              <a:latin typeface="Calibri"/>
              <a:cs typeface="Calibri"/>
            </a:endParaRPr>
          </a:p>
        </p:txBody>
      </p:sp>
      <p:sp>
        <p:nvSpPr>
          <p:cNvPr id="4" name="object 4"/>
          <p:cNvSpPr txBox="1"/>
          <p:nvPr/>
        </p:nvSpPr>
        <p:spPr>
          <a:xfrm>
            <a:off x="11178133" y="6429616"/>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5</a:t>
            </a:r>
            <a:endParaRPr sz="1200">
              <a:latin typeface="Calibri"/>
              <a:cs typeface="Calibri"/>
            </a:endParaRPr>
          </a:p>
        </p:txBody>
      </p:sp>
      <p:sp>
        <p:nvSpPr>
          <p:cNvPr id="8" name="Date Placeholder 7">
            <a:extLst>
              <a:ext uri="{FF2B5EF4-FFF2-40B4-BE49-F238E27FC236}">
                <a16:creationId xmlns:a16="http://schemas.microsoft.com/office/drawing/2014/main" id="{CD1FDA12-6C7F-5031-12ED-312A50408D95}"/>
              </a:ext>
            </a:extLst>
          </p:cNvPr>
          <p:cNvSpPr>
            <a:spLocks noGrp="1"/>
          </p:cNvSpPr>
          <p:nvPr>
            <p:ph type="dt" sz="half" idx="6"/>
          </p:nvPr>
        </p:nvSpPr>
        <p:spPr>
          <a:xfrm>
            <a:off x="609600" y="6377940"/>
            <a:ext cx="2804160" cy="184666"/>
          </a:xfrm>
        </p:spPr>
        <p:txBody>
          <a:bodyPr/>
          <a:lstStyle/>
          <a:p>
            <a:fld id="{150A9674-DC99-404A-BD9A-02E51AE26610}" type="datetime1">
              <a:rPr lang="en-US" sz="1200" smtClean="0"/>
              <a:t>12/17/22</a:t>
            </a:fld>
            <a:endParaRPr lang="en-US" sz="1200" dirty="0"/>
          </a:p>
        </p:txBody>
      </p:sp>
      <p:sp>
        <p:nvSpPr>
          <p:cNvPr id="9" name="Footer Placeholder 8">
            <a:extLst>
              <a:ext uri="{FF2B5EF4-FFF2-40B4-BE49-F238E27FC236}">
                <a16:creationId xmlns:a16="http://schemas.microsoft.com/office/drawing/2014/main" id="{B5FAC98E-0C7C-B7CC-C9CC-58D3DF60FD82}"/>
              </a:ext>
            </a:extLst>
          </p:cNvPr>
          <p:cNvSpPr>
            <a:spLocks noGrp="1"/>
          </p:cNvSpPr>
          <p:nvPr>
            <p:ph type="ftr" sz="quarter" idx="5"/>
          </p:nvPr>
        </p:nvSpPr>
        <p:spPr>
          <a:xfrm>
            <a:off x="4145280" y="6377940"/>
            <a:ext cx="3901440" cy="184666"/>
          </a:xfrm>
        </p:spPr>
        <p:txBody>
          <a:bodyPr/>
          <a:lstStyle/>
          <a:p>
            <a:r>
              <a:rPr lang="en-GB" sz="1200" dirty="0"/>
              <a:t>CM1606 Computational Mathematics</a:t>
            </a:r>
          </a:p>
        </p:txBody>
      </p:sp>
      <p:sp>
        <p:nvSpPr>
          <p:cNvPr id="10" name="Slide Number Placeholder 9">
            <a:extLst>
              <a:ext uri="{FF2B5EF4-FFF2-40B4-BE49-F238E27FC236}">
                <a16:creationId xmlns:a16="http://schemas.microsoft.com/office/drawing/2014/main" id="{AED2DDB3-AC55-EA47-1325-91B3F37967DA}"/>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8</a:t>
            </a:fld>
            <a:endParaRPr lang="en-LK" dirty="0">
              <a:solidFill>
                <a:srgbClr val="878787"/>
              </a:solidFill>
            </a:endParaRPr>
          </a:p>
        </p:txBody>
      </p:sp>
      <p:sp>
        <p:nvSpPr>
          <p:cNvPr id="12" name="TextBox 11">
            <a:extLst>
              <a:ext uri="{FF2B5EF4-FFF2-40B4-BE49-F238E27FC236}">
                <a16:creationId xmlns:a16="http://schemas.microsoft.com/office/drawing/2014/main" id="{A7AA2B7E-CBFB-4A7E-DE8D-FF2C0F5CE72C}"/>
              </a:ext>
            </a:extLst>
          </p:cNvPr>
          <p:cNvSpPr txBox="1"/>
          <p:nvPr/>
        </p:nvSpPr>
        <p:spPr>
          <a:xfrm>
            <a:off x="2064701" y="3827166"/>
            <a:ext cx="8153400" cy="830997"/>
          </a:xfrm>
          <a:prstGeom prst="rect">
            <a:avLst/>
          </a:prstGeom>
          <a:noFill/>
        </p:spPr>
        <p:txBody>
          <a:bodyPr wrap="square">
            <a:spAutoFit/>
          </a:bodyPr>
          <a:lstStyle/>
          <a:p>
            <a:pPr marL="12700">
              <a:lnSpc>
                <a:spcPct val="100000"/>
              </a:lnSpc>
              <a:spcBef>
                <a:spcPts val="1795"/>
              </a:spcBef>
            </a:pPr>
            <a:r>
              <a:rPr lang="en-GB" sz="2400" b="1" dirty="0">
                <a:solidFill>
                  <a:srgbClr val="0070C0"/>
                </a:solidFill>
                <a:latin typeface="Calibri"/>
                <a:cs typeface="Calibri"/>
              </a:rPr>
              <a:t>Note that:	Knowing</a:t>
            </a:r>
            <a:r>
              <a:rPr lang="en-GB" sz="2400" b="1" spc="-25" dirty="0">
                <a:solidFill>
                  <a:srgbClr val="0070C0"/>
                </a:solidFill>
                <a:latin typeface="Calibri"/>
                <a:cs typeface="Calibri"/>
              </a:rPr>
              <a:t> </a:t>
            </a:r>
            <a:r>
              <a:rPr lang="en-GB" sz="2400" b="1" dirty="0">
                <a:solidFill>
                  <a:srgbClr val="0070C0"/>
                </a:solidFill>
                <a:latin typeface="Calibri"/>
                <a:cs typeface="Calibri"/>
              </a:rPr>
              <a:t>the</a:t>
            </a:r>
            <a:r>
              <a:rPr lang="en-GB" sz="2400" b="1" spc="-20" dirty="0">
                <a:solidFill>
                  <a:srgbClr val="0070C0"/>
                </a:solidFill>
                <a:latin typeface="Calibri"/>
                <a:cs typeface="Calibri"/>
              </a:rPr>
              <a:t> </a:t>
            </a:r>
            <a:r>
              <a:rPr lang="en-GB" sz="2400" b="1" dirty="0">
                <a:solidFill>
                  <a:srgbClr val="0070C0"/>
                </a:solidFill>
                <a:latin typeface="Calibri"/>
                <a:cs typeface="Calibri"/>
              </a:rPr>
              <a:t>data</a:t>
            </a:r>
            <a:r>
              <a:rPr lang="en-GB" sz="2400" b="1" spc="-20" dirty="0">
                <a:solidFill>
                  <a:srgbClr val="0070C0"/>
                </a:solidFill>
                <a:latin typeface="Calibri"/>
                <a:cs typeface="Calibri"/>
              </a:rPr>
              <a:t> </a:t>
            </a:r>
            <a:r>
              <a:rPr lang="en-GB" sz="2400" b="1" dirty="0">
                <a:solidFill>
                  <a:srgbClr val="0070C0"/>
                </a:solidFill>
                <a:latin typeface="Calibri"/>
                <a:cs typeface="Calibri"/>
              </a:rPr>
              <a:t>type</a:t>
            </a:r>
            <a:r>
              <a:rPr lang="en-GB" sz="2400" b="1" spc="-20" dirty="0">
                <a:solidFill>
                  <a:srgbClr val="0070C0"/>
                </a:solidFill>
                <a:latin typeface="Calibri"/>
                <a:cs typeface="Calibri"/>
              </a:rPr>
              <a:t> </a:t>
            </a:r>
            <a:r>
              <a:rPr lang="en-GB" sz="2400" b="1" dirty="0">
                <a:solidFill>
                  <a:srgbClr val="0070C0"/>
                </a:solidFill>
                <a:latin typeface="Calibri"/>
                <a:cs typeface="Calibri"/>
              </a:rPr>
              <a:t>is</a:t>
            </a:r>
            <a:r>
              <a:rPr lang="en-GB" sz="2400" b="1" spc="-20" dirty="0">
                <a:solidFill>
                  <a:srgbClr val="0070C0"/>
                </a:solidFill>
                <a:latin typeface="Calibri"/>
                <a:cs typeface="Calibri"/>
              </a:rPr>
              <a:t> </a:t>
            </a:r>
            <a:r>
              <a:rPr lang="en-GB" sz="2400" b="1" dirty="0">
                <a:solidFill>
                  <a:srgbClr val="0070C0"/>
                </a:solidFill>
                <a:latin typeface="Calibri"/>
                <a:cs typeface="Calibri"/>
              </a:rPr>
              <a:t>important</a:t>
            </a:r>
            <a:r>
              <a:rPr lang="en-GB" sz="2400" b="1" spc="-20" dirty="0">
                <a:solidFill>
                  <a:srgbClr val="0070C0"/>
                </a:solidFill>
                <a:latin typeface="Calibri"/>
                <a:cs typeface="Calibri"/>
              </a:rPr>
              <a:t> </a:t>
            </a:r>
            <a:r>
              <a:rPr lang="en-GB" sz="2400" b="1" dirty="0">
                <a:solidFill>
                  <a:srgbClr val="0070C0"/>
                </a:solidFill>
                <a:latin typeface="Calibri"/>
                <a:cs typeface="Calibri"/>
              </a:rPr>
              <a:t>for</a:t>
            </a:r>
            <a:r>
              <a:rPr lang="en-GB" sz="2400" b="1" spc="-20" dirty="0">
                <a:solidFill>
                  <a:srgbClr val="0070C0"/>
                </a:solidFill>
                <a:latin typeface="Calibri"/>
                <a:cs typeface="Calibri"/>
              </a:rPr>
              <a:t> </a:t>
            </a:r>
            <a:r>
              <a:rPr lang="en-GB" sz="2400" b="1" dirty="0">
                <a:solidFill>
                  <a:srgbClr val="0070C0"/>
                </a:solidFill>
                <a:latin typeface="Calibri"/>
                <a:cs typeface="Calibri"/>
              </a:rPr>
              <a:t>data</a:t>
            </a:r>
            <a:r>
              <a:rPr lang="en-GB" sz="2400" b="1" spc="-20" dirty="0">
                <a:solidFill>
                  <a:srgbClr val="0070C0"/>
                </a:solidFill>
                <a:latin typeface="Calibri"/>
                <a:cs typeface="Calibri"/>
              </a:rPr>
              <a:t> 		</a:t>
            </a:r>
            <a:r>
              <a:rPr lang="en-GB" sz="2400" b="1" dirty="0">
                <a:solidFill>
                  <a:srgbClr val="0070C0"/>
                </a:solidFill>
                <a:latin typeface="Calibri"/>
                <a:cs typeface="Calibri"/>
              </a:rPr>
              <a:t>analysis</a:t>
            </a:r>
            <a:r>
              <a:rPr lang="en-GB" sz="2400" b="1" spc="-20" dirty="0">
                <a:solidFill>
                  <a:srgbClr val="0070C0"/>
                </a:solidFill>
                <a:latin typeface="Calibri"/>
                <a:cs typeface="Calibri"/>
              </a:rPr>
              <a:t> </a:t>
            </a:r>
            <a:r>
              <a:rPr lang="en-GB" sz="2400" b="1" dirty="0">
                <a:solidFill>
                  <a:srgbClr val="0070C0"/>
                </a:solidFill>
                <a:latin typeface="Calibri"/>
                <a:cs typeface="Calibri"/>
              </a:rPr>
              <a:t>and</a:t>
            </a:r>
            <a:r>
              <a:rPr lang="en-GB" sz="2400" b="1" spc="-20" dirty="0">
                <a:solidFill>
                  <a:srgbClr val="0070C0"/>
                </a:solidFill>
                <a:latin typeface="Calibri"/>
                <a:cs typeface="Calibri"/>
              </a:rPr>
              <a:t> </a:t>
            </a:r>
            <a:r>
              <a:rPr lang="en-GB" sz="2400" b="1" spc="-10" dirty="0">
                <a:solidFill>
                  <a:srgbClr val="0070C0"/>
                </a:solidFill>
                <a:latin typeface="Calibri"/>
                <a:cs typeface="Calibri"/>
              </a:rPr>
              <a:t>prediction</a:t>
            </a:r>
            <a:endParaRPr lang="en-GB" sz="2400" b="1" dirty="0">
              <a:solidFill>
                <a:srgbClr val="0070C0"/>
              </a:solidFill>
              <a:latin typeface="Calibri"/>
              <a:cs typeface="Calibri"/>
            </a:endParaRPr>
          </a:p>
        </p:txBody>
      </p:sp>
    </p:spTree>
    <p:extLst>
      <p:ext uri="{BB962C8B-B14F-4D97-AF65-F5344CB8AC3E}">
        <p14:creationId xmlns:p14="http://schemas.microsoft.com/office/powerpoint/2010/main" val="235659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8978" rIns="0" bIns="0" rtlCol="0">
            <a:spAutoFit/>
          </a:bodyPr>
          <a:lstStyle/>
          <a:p>
            <a:pPr marL="12700">
              <a:lnSpc>
                <a:spcPct val="100000"/>
              </a:lnSpc>
              <a:spcBef>
                <a:spcPts val="100"/>
              </a:spcBef>
              <a:tabLst>
                <a:tab pos="10447020" algn="l"/>
              </a:tabLst>
            </a:pPr>
            <a:r>
              <a:rPr sz="3600" dirty="0"/>
              <a:t>Rectangular</a:t>
            </a:r>
            <a:r>
              <a:rPr sz="3600" spc="-50" dirty="0"/>
              <a:t> </a:t>
            </a:r>
            <a:r>
              <a:rPr sz="3600" dirty="0"/>
              <a:t>Data(spreadsheet,</a:t>
            </a:r>
            <a:r>
              <a:rPr sz="3600" spc="-50" dirty="0"/>
              <a:t> </a:t>
            </a:r>
            <a:r>
              <a:rPr sz="3600" dirty="0"/>
              <a:t>database,data</a:t>
            </a:r>
            <a:r>
              <a:rPr sz="3600" spc="-50" dirty="0"/>
              <a:t> </a:t>
            </a:r>
            <a:r>
              <a:rPr sz="3600" spc="-10" dirty="0"/>
              <a:t>matrix)</a:t>
            </a:r>
            <a:r>
              <a:rPr sz="3600" dirty="0"/>
              <a:t>	</a:t>
            </a:r>
            <a:endParaRPr sz="3600"/>
          </a:p>
        </p:txBody>
      </p:sp>
      <p:sp>
        <p:nvSpPr>
          <p:cNvPr id="7" name="Date Placeholder 6">
            <a:extLst>
              <a:ext uri="{FF2B5EF4-FFF2-40B4-BE49-F238E27FC236}">
                <a16:creationId xmlns:a16="http://schemas.microsoft.com/office/drawing/2014/main" id="{E7DF8F84-DF80-20BD-EF56-63B328F26CF8}"/>
              </a:ext>
            </a:extLst>
          </p:cNvPr>
          <p:cNvSpPr>
            <a:spLocks noGrp="1"/>
          </p:cNvSpPr>
          <p:nvPr>
            <p:ph type="dt" sz="half" idx="6"/>
          </p:nvPr>
        </p:nvSpPr>
        <p:spPr/>
        <p:txBody>
          <a:bodyPr/>
          <a:lstStyle/>
          <a:p>
            <a:fld id="{8E17F31D-7780-AF45-9018-24B043063699}" type="datetime1">
              <a:rPr lang="en-US" smtClean="0"/>
              <a:t>12/17/22</a:t>
            </a:fld>
            <a:endParaRPr lang="en-US"/>
          </a:p>
        </p:txBody>
      </p:sp>
      <p:sp>
        <p:nvSpPr>
          <p:cNvPr id="8" name="Footer Placeholder 7">
            <a:extLst>
              <a:ext uri="{FF2B5EF4-FFF2-40B4-BE49-F238E27FC236}">
                <a16:creationId xmlns:a16="http://schemas.microsoft.com/office/drawing/2014/main" id="{CD86AA59-FA69-2A9F-454C-F550A49E122F}"/>
              </a:ext>
            </a:extLst>
          </p:cNvPr>
          <p:cNvSpPr>
            <a:spLocks noGrp="1"/>
          </p:cNvSpPr>
          <p:nvPr>
            <p:ph type="ftr" sz="quarter" idx="5"/>
          </p:nvPr>
        </p:nvSpPr>
        <p:spPr/>
        <p:txBody>
          <a:bodyPr/>
          <a:lstStyle/>
          <a:p>
            <a:r>
              <a:rPr lang="en-GB"/>
              <a:t>CM1606 Computational Mathematics</a:t>
            </a:r>
          </a:p>
        </p:txBody>
      </p:sp>
      <p:sp>
        <p:nvSpPr>
          <p:cNvPr id="9" name="Slide Number Placeholder 8">
            <a:extLst>
              <a:ext uri="{FF2B5EF4-FFF2-40B4-BE49-F238E27FC236}">
                <a16:creationId xmlns:a16="http://schemas.microsoft.com/office/drawing/2014/main" id="{644A6653-55CE-5E91-215F-FAA0C654DB38}"/>
              </a:ext>
            </a:extLst>
          </p:cNvPr>
          <p:cNvSpPr>
            <a:spLocks noGrp="1"/>
          </p:cNvSpPr>
          <p:nvPr>
            <p:ph type="sldNum" sz="quarter" idx="7"/>
          </p:nvPr>
        </p:nvSpPr>
        <p:spPr/>
        <p:txBody>
          <a:bodyPr/>
          <a:lstStyle/>
          <a:p>
            <a:pPr marL="114935">
              <a:lnSpc>
                <a:spcPts val="1240"/>
              </a:lnSpc>
            </a:pPr>
            <a:fld id="{81D60167-4931-47E6-BA6A-407CBD079E47}" type="slidenum">
              <a:rPr lang="en-LK" smtClean="0">
                <a:solidFill>
                  <a:srgbClr val="878787"/>
                </a:solidFill>
              </a:rPr>
              <a:t>9</a:t>
            </a:fld>
            <a:endParaRPr lang="en-LK" dirty="0">
              <a:solidFill>
                <a:srgbClr val="878787"/>
              </a:solidFill>
            </a:endParaRPr>
          </a:p>
        </p:txBody>
      </p:sp>
      <p:sp>
        <p:nvSpPr>
          <p:cNvPr id="10" name="TextBox 9">
            <a:extLst>
              <a:ext uri="{FF2B5EF4-FFF2-40B4-BE49-F238E27FC236}">
                <a16:creationId xmlns:a16="http://schemas.microsoft.com/office/drawing/2014/main" id="{3E00813F-E317-89B2-6200-ECFE3622FB81}"/>
              </a:ext>
            </a:extLst>
          </p:cNvPr>
          <p:cNvSpPr txBox="1"/>
          <p:nvPr/>
        </p:nvSpPr>
        <p:spPr>
          <a:xfrm>
            <a:off x="911222" y="1712416"/>
            <a:ext cx="10407857" cy="3970318"/>
          </a:xfrm>
          <a:prstGeom prst="rect">
            <a:avLst/>
          </a:prstGeom>
          <a:noFill/>
        </p:spPr>
        <p:txBody>
          <a:bodyPr wrap="square" rtlCol="0">
            <a:spAutoFit/>
          </a:bodyPr>
          <a:lstStyle/>
          <a:p>
            <a:r>
              <a:rPr lang="en-GB" sz="2400" dirty="0"/>
              <a:t>The typical frame of reference for analysis in data science is a rectangular data object, like a spreadsheet or database table.</a:t>
            </a:r>
          </a:p>
          <a:p>
            <a:pPr marL="342900" indent="-342900">
              <a:buFont typeface="Arial" panose="020B0604020202020204" pitchFamily="34" charset="0"/>
              <a:buChar char="•"/>
            </a:pPr>
            <a:endParaRPr lang="en-GB" sz="2400" dirty="0"/>
          </a:p>
          <a:p>
            <a:endParaRPr lang="en-GB" sz="2400" dirty="0"/>
          </a:p>
          <a:p>
            <a:pPr marL="342900" lvl="4" indent="-342900">
              <a:buFont typeface="Arial" panose="020B0604020202020204" pitchFamily="34" charset="0"/>
              <a:buChar char="•"/>
            </a:pPr>
            <a:r>
              <a:rPr lang="en-GB" sz="2400" b="1" dirty="0"/>
              <a:t>Data frame:	</a:t>
            </a:r>
            <a:r>
              <a:rPr lang="en-GB" sz="2000" dirty="0"/>
              <a:t>Rectangular data (like a spreadsheet) is the basic data 					structure for statistical and machine learning models.</a:t>
            </a:r>
          </a:p>
          <a:p>
            <a:pPr marL="342900" indent="-342900">
              <a:buFont typeface="Arial" panose="020B0604020202020204" pitchFamily="34" charset="0"/>
              <a:buChar char="•"/>
            </a:pPr>
            <a:r>
              <a:rPr lang="en-GB" sz="2400" b="1" dirty="0"/>
              <a:t>Feature: 		</a:t>
            </a:r>
            <a:r>
              <a:rPr lang="en-GB" sz="2000" dirty="0"/>
              <a:t>A column in the table is commonly referred to as a 					feature.</a:t>
            </a:r>
          </a:p>
          <a:p>
            <a:pPr marL="342900" indent="-342900">
              <a:buFont typeface="Arial" panose="020B0604020202020204" pitchFamily="34" charset="0"/>
              <a:buChar char="•"/>
            </a:pPr>
            <a:r>
              <a:rPr lang="en-GB" sz="2400" b="1" dirty="0"/>
              <a:t>Outcome:</a:t>
            </a:r>
            <a:r>
              <a:rPr lang="en-GB" sz="2400" dirty="0"/>
              <a:t>		</a:t>
            </a:r>
            <a:r>
              <a:rPr lang="en-GB" sz="2000" dirty="0"/>
              <a:t>Many data science projects involve predicting an 					outcome</a:t>
            </a:r>
          </a:p>
          <a:p>
            <a:pPr marL="342900" indent="-342900">
              <a:buFont typeface="Arial" panose="020B0604020202020204" pitchFamily="34" charset="0"/>
              <a:buChar char="•"/>
            </a:pPr>
            <a:r>
              <a:rPr lang="en-GB" sz="2400" b="1" dirty="0"/>
              <a:t>Records:</a:t>
            </a:r>
            <a:r>
              <a:rPr lang="en-GB" sz="2400" dirty="0"/>
              <a:t>		</a:t>
            </a:r>
            <a:r>
              <a:rPr lang="en-GB" sz="2000" dirty="0"/>
              <a:t>A row in the table is commonly referred to as a record.</a:t>
            </a:r>
            <a:endParaRPr lang="en-LK"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4589</TotalTime>
  <Words>1420</Words>
  <Application>Microsoft Macintosh PowerPoint</Application>
  <PresentationFormat>Widescreen</PresentationFormat>
  <Paragraphs>165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Office Theme</vt:lpstr>
      <vt:lpstr>PowerPoint Presentation</vt:lpstr>
      <vt:lpstr>Learning Outcomes </vt:lpstr>
      <vt:lpstr>Exploratory Data Analysis (EDA) </vt:lpstr>
      <vt:lpstr>Data Sources </vt:lpstr>
      <vt:lpstr>Data Types </vt:lpstr>
      <vt:lpstr>Data Types </vt:lpstr>
      <vt:lpstr>Data Types </vt:lpstr>
      <vt:lpstr>Data Types </vt:lpstr>
      <vt:lpstr>Rectangular Data(spreadsheet, database,data matrix) </vt:lpstr>
      <vt:lpstr>Non-rectangular data structures </vt:lpstr>
      <vt:lpstr>Measures of Location (= center) </vt:lpstr>
      <vt:lpstr>Measures of Location (= center) </vt:lpstr>
      <vt:lpstr>Measures of Location (= center) </vt:lpstr>
      <vt:lpstr>Measures of Variability (=dispersion, spread) </vt:lpstr>
      <vt:lpstr>Measures of Variability (=dispersion, spread) </vt:lpstr>
      <vt:lpstr>Measures of Variability (=dispersion, spread)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 SAMINDA RATHNAYAKA RATHNAYAKA MUDIYANSELAGE</cp:lastModifiedBy>
  <cp:revision>11</cp:revision>
  <dcterms:created xsi:type="dcterms:W3CDTF">2022-12-15T09:14:44Z</dcterms:created>
  <dcterms:modified xsi:type="dcterms:W3CDTF">2022-12-19T06:20:36Z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2022-12-15T00:00:00Z</vt:filetime>
  </property>
  <property fmtid="{D5CDD505-2E9C-101B-9397-08002B2CF9AE}" pid="3" name="Creator">
    <vt:lpwstr>Google</vt:lpwstr>
  </property>
  <property fmtid="{D5CDD505-2E9C-101B-9397-08002B2CF9AE}" pid="4" name="LastSaved">
    <vt:filetime>2022-12-15T00:00:00Z</vt:filetime>
  </property>
</Properties>
</file>