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6" r:id="rId5"/>
    <p:sldId id="268" r:id="rId6"/>
    <p:sldId id="271" r:id="rId7"/>
    <p:sldId id="272" r:id="rId8"/>
    <p:sldId id="273" r:id="rId9"/>
    <p:sldId id="274" r:id="rId10"/>
    <p:sldId id="27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62000-7548-3741-AE32-6FC1560CBCFC}" type="datetimeFigureOut">
              <a:rPr lang="en-LK" smtClean="0"/>
              <a:t>2022-12-19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AF9A4-3367-E14B-84A4-CECCCA343CD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1568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 1606 Computational Mathematics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36BE-AA71-174F-90CF-ED11DD3B372E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 1606 Computational Mathematics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5D1-891B-1242-86D4-ABA9177A420F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 1606 Computational Mathematics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4252-2FAD-A54E-B211-8DCE2A98B092}" type="datetime1">
              <a:rPr lang="en-US" smtClean="0"/>
              <a:t>12/19/22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 1606 Computational Mathematics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0ACD-29FA-9241-8D3A-4FBE571C60B6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555" y="98378"/>
            <a:ext cx="964860" cy="4223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1335" y="103495"/>
            <a:ext cx="1798677" cy="3231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8200" y="1308100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99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 1606 Computational Mathematics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4F73-7409-B54B-9D9B-482689FFCB6B}" type="datetime1">
              <a:rPr lang="en-US" smtClean="0"/>
              <a:t>12/19/22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26555" y="98378"/>
            <a:ext cx="964860" cy="4223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61335" y="103495"/>
            <a:ext cx="1798677" cy="3231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236058"/>
            <a:ext cx="10460355" cy="10991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225" y="1944751"/>
            <a:ext cx="10366375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 1606 Computational Mathematics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4862-1896-B64B-9E5A-61A8981C9455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491" y="6467716"/>
            <a:ext cx="24361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rashan.r@iit.ac.l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9187" y="2181375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0"/>
                </a:moveTo>
                <a:lnTo>
                  <a:pt x="9143999" y="38099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12204700" cy="495300"/>
            <a:chOff x="-6350" y="-6350"/>
            <a:chExt cx="12204700" cy="495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482600"/>
            </a:xfrm>
            <a:custGeom>
              <a:avLst/>
              <a:gdLst/>
              <a:ahLst/>
              <a:cxnLst/>
              <a:rect l="l" t="t" r="r" b="b"/>
              <a:pathLst>
                <a:path w="12192000" h="482600">
                  <a:moveTo>
                    <a:pt x="12191999" y="482599"/>
                  </a:moveTo>
                  <a:lnTo>
                    <a:pt x="0" y="4825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825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482600"/>
            </a:xfrm>
            <a:custGeom>
              <a:avLst/>
              <a:gdLst/>
              <a:ahLst/>
              <a:cxnLst/>
              <a:rect l="l" t="t" r="r" b="b"/>
              <a:pathLst>
                <a:path w="12192000" h="482600">
                  <a:moveTo>
                    <a:pt x="0" y="0"/>
                  </a:moveTo>
                  <a:lnTo>
                    <a:pt x="12191999" y="0"/>
                  </a:lnTo>
                  <a:lnTo>
                    <a:pt x="12191999" y="482599"/>
                  </a:lnTo>
                  <a:lnTo>
                    <a:pt x="0" y="4825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715" y="6043763"/>
            <a:ext cx="2467196" cy="4432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7340" y="6048883"/>
            <a:ext cx="1398231" cy="4996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60958" y="1393544"/>
            <a:ext cx="9460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dirty="0"/>
              <a:t>CM1606:</a:t>
            </a:r>
            <a:r>
              <a:rPr sz="4800" u="none" spc="-100" dirty="0"/>
              <a:t> </a:t>
            </a:r>
            <a:r>
              <a:rPr sz="4800" u="none" dirty="0"/>
              <a:t>Computational</a:t>
            </a:r>
            <a:r>
              <a:rPr sz="4800" u="none" spc="-95" dirty="0"/>
              <a:t> </a:t>
            </a:r>
            <a:r>
              <a:rPr sz="4800" u="none" spc="-10" dirty="0"/>
              <a:t>Mathematics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475652" y="2921270"/>
            <a:ext cx="9230841" cy="1141338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20"/>
              </a:spcBef>
            </a:pPr>
            <a:r>
              <a:rPr sz="3500" dirty="0">
                <a:latin typeface="Calibri"/>
                <a:cs typeface="Calibri"/>
              </a:rPr>
              <a:t>Data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Analysis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(contd.)</a:t>
            </a:r>
            <a:endParaRPr sz="3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latin typeface="Calibri"/>
                <a:cs typeface="Calibri"/>
              </a:rPr>
              <a:t>Week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lang="en-US" sz="2400" b="1" dirty="0">
                <a:latin typeface="Calibri"/>
                <a:cs typeface="Calibri"/>
              </a:rPr>
              <a:t>2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|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Pr</a:t>
            </a:r>
            <a:r>
              <a:rPr lang="en-US" sz="2400" b="1" spc="-10" dirty="0" err="1">
                <a:latin typeface="Calibri"/>
                <a:cs typeface="Calibri"/>
              </a:rPr>
              <a:t>ashan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lang="en-US" sz="2400" b="1" spc="-10" dirty="0" err="1">
                <a:latin typeface="Calibri"/>
                <a:cs typeface="Calibri"/>
              </a:rPr>
              <a:t>Rathnayaka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lang="en-US" sz="2400" i="1" spc="-10" dirty="0">
                <a:latin typeface="Calibri"/>
                <a:cs typeface="Calibri"/>
              </a:rPr>
              <a:t>(</a:t>
            </a:r>
            <a:r>
              <a:rPr lang="en-US" sz="2400" i="1" spc="-10" dirty="0">
                <a:latin typeface="Calibri"/>
                <a:cs typeface="Calibri"/>
                <a:hlinkClick r:id="rId4"/>
              </a:rPr>
              <a:t>prashan.r@iit.ac.lk</a:t>
            </a:r>
            <a:r>
              <a:rPr lang="en-US" sz="2400" i="1" spc="-10" dirty="0">
                <a:latin typeface="Calibri"/>
                <a:cs typeface="Calibri"/>
              </a:rPr>
              <a:t>)</a:t>
            </a:r>
            <a:endParaRPr sz="2400" i="1" dirty="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FF72FFA-FF1A-35B1-2B3B-3493E55E5D5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D4F133-A8F1-284F-A82A-097BD99B4D3F}" type="datetime1">
              <a:rPr lang="en-US" smtClean="0"/>
              <a:t>12/19/22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DD1CE7-A935-137E-A76E-1934F8FF6E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CB375CA-0460-C935-3954-59DFD2853B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LK" smtClean="0"/>
              <a:t>1</a:t>
            </a:fld>
            <a:endParaRPr lang="en-L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dirty="0"/>
              <a:t>Contingency</a:t>
            </a:r>
            <a:r>
              <a:rPr spc="-130" dirty="0"/>
              <a:t> </a:t>
            </a:r>
            <a:r>
              <a:rPr spc="-20" dirty="0"/>
              <a:t>Table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15" y="1371600"/>
            <a:ext cx="10241915" cy="431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 marR="22860" indent="-335280">
              <a:lnSpc>
                <a:spcPct val="1172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  <a:tab pos="782955" algn="l"/>
                <a:tab pos="2658110" algn="l"/>
                <a:tab pos="3567429" algn="l"/>
                <a:tab pos="4680585" algn="l"/>
                <a:tab pos="5827395" algn="l"/>
                <a:tab pos="6431915" algn="l"/>
                <a:tab pos="7341234" algn="l"/>
                <a:tab pos="9233535" algn="l"/>
                <a:tab pos="9736455" algn="l"/>
              </a:tabLst>
            </a:pPr>
            <a:r>
              <a:rPr sz="2400" spc="-5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contingency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table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shows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counts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each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combination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categorical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‘R’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‘C’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respectively.</a:t>
            </a:r>
            <a:endParaRPr sz="2400" dirty="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495"/>
              </a:spcBef>
              <a:buChar char="•"/>
              <a:tabLst>
                <a:tab pos="431800" algn="l"/>
                <a:tab pos="432434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contingency</a:t>
            </a:r>
            <a:r>
              <a:rPr sz="2400" b="1" spc="-10" dirty="0">
                <a:latin typeface="Arial"/>
                <a:cs typeface="Arial"/>
              </a:rPr>
              <a:t> table’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47345" indent="-33528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objective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two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independent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47980" marR="34925" indent="-335915" algn="just">
              <a:lnSpc>
                <a:spcPct val="117200"/>
              </a:lnSpc>
              <a:buChar char="•"/>
              <a:tabLst>
                <a:tab pos="34861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3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independence</a:t>
            </a:r>
            <a:r>
              <a:rPr sz="2400" dirty="0">
                <a:latin typeface="Arial"/>
                <a:cs typeface="Arial"/>
              </a:rPr>
              <a:t>’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carried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b="1" dirty="0">
                <a:latin typeface="Arial"/>
                <a:cs typeface="Arial"/>
              </a:rPr>
              <a:t>chi-square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3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independence’.</a:t>
            </a:r>
            <a:endParaRPr sz="2400" dirty="0">
              <a:latin typeface="Arial"/>
              <a:cs typeface="Arial"/>
            </a:endParaRPr>
          </a:p>
          <a:p>
            <a:pPr marL="347980" marR="5080" indent="-335915" algn="just">
              <a:lnSpc>
                <a:spcPct val="117200"/>
              </a:lnSpc>
              <a:buChar char="•"/>
              <a:tabLst>
                <a:tab pos="348615" algn="l"/>
              </a:tabLst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b="1" dirty="0">
                <a:latin typeface="Arial"/>
                <a:cs typeface="Arial"/>
              </a:rPr>
              <a:t>chi-square</a:t>
            </a:r>
            <a:r>
              <a:rPr sz="2400" b="1" spc="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statistic</a:t>
            </a:r>
            <a:r>
              <a:rPr sz="2400" dirty="0">
                <a:latin typeface="Arial"/>
                <a:cs typeface="Arial"/>
              </a:rPr>
              <a:t>’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compare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tabulated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(R-1)(C-1)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degrees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freedom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required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</a:t>
            </a:r>
            <a:r>
              <a:rPr sz="2400" b="1" dirty="0">
                <a:latin typeface="Arial"/>
                <a:cs typeface="Arial"/>
              </a:rPr>
              <a:t>significance’</a:t>
            </a:r>
            <a:r>
              <a:rPr sz="2400" dirty="0">
                <a:latin typeface="Arial"/>
                <a:cs typeface="Arial"/>
              </a:rPr>
              <a:t>(standard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5%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.05)).</a:t>
            </a:r>
            <a:endParaRPr sz="2400" dirty="0">
              <a:latin typeface="Arial"/>
              <a:cs typeface="Arial"/>
            </a:endParaRPr>
          </a:p>
          <a:p>
            <a:pPr marL="347980" indent="-335915" algn="just">
              <a:lnSpc>
                <a:spcPct val="100000"/>
              </a:lnSpc>
              <a:spcBef>
                <a:spcPts val="490"/>
              </a:spcBef>
              <a:buChar char="•"/>
              <a:tabLst>
                <a:tab pos="34861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computed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9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greater</a:t>
            </a:r>
            <a:r>
              <a:rPr sz="2400" b="1" spc="8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than</a:t>
            </a:r>
            <a:r>
              <a:rPr sz="2400" b="1" spc="8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8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table</a:t>
            </a:r>
            <a:r>
              <a:rPr sz="2400" b="1" spc="8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value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8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85" dirty="0">
                <a:latin typeface="Arial"/>
                <a:cs typeface="Arial"/>
              </a:rPr>
              <a:t>  </a:t>
            </a:r>
            <a:r>
              <a:rPr sz="2400" spc="-10" dirty="0">
                <a:latin typeface="Arial"/>
                <a:cs typeface="Arial"/>
              </a:rPr>
              <a:t>reject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8425" y="5971618"/>
            <a:ext cx="816229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  <a:tabLst>
                <a:tab pos="2148205" algn="l"/>
                <a:tab pos="2877185" algn="l"/>
                <a:tab pos="4318635" algn="l"/>
                <a:tab pos="5046980" algn="l"/>
                <a:tab pos="5962650" algn="l"/>
                <a:tab pos="6403340" algn="l"/>
                <a:tab pos="6793865" algn="l"/>
              </a:tabLst>
            </a:pPr>
            <a:r>
              <a:rPr sz="2400" spc="-10" dirty="0">
                <a:latin typeface="Arial"/>
                <a:cs typeface="Arial"/>
              </a:rPr>
              <a:t>independence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conclude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there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significant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5655" y="5975737"/>
            <a:ext cx="1555115" cy="6623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0" dirty="0">
                <a:latin typeface="Arial"/>
                <a:cs typeface="Arial"/>
              </a:rPr>
              <a:t>association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8204A2-9CEA-DC71-CBB0-87FD1270FAA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97D143-E678-9B40-A67F-997E1F4B952A}" type="datetime1">
              <a:rPr lang="en-US" smtClean="0"/>
              <a:t>12/19/22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FF53B2-F6F5-BB97-1CD3-51D3F8870B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5EDAE-57D6-B0DB-0FD4-D0E3555503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LK" smtClean="0"/>
              <a:t>10</a:t>
            </a:fld>
            <a:endParaRPr lang="en-L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dirty="0"/>
              <a:t>Boxplot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3882" y="2061033"/>
            <a:ext cx="10361295" cy="205376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723265" algn="l"/>
                <a:tab pos="2094864" algn="l"/>
                <a:tab pos="2720975" algn="l"/>
                <a:tab pos="3076575" algn="l"/>
                <a:tab pos="3384550" algn="l"/>
                <a:tab pos="4315460" algn="l"/>
                <a:tab pos="5026660" algn="l"/>
                <a:tab pos="5448935" algn="l"/>
                <a:tab pos="6854190" algn="l"/>
                <a:tab pos="7446009" algn="l"/>
                <a:tab pos="8969375" algn="l"/>
              </a:tabLst>
            </a:pPr>
            <a:r>
              <a:rPr sz="2400" spc="-20" dirty="0">
                <a:latin typeface="Arial"/>
                <a:cs typeface="Arial"/>
              </a:rPr>
              <a:t>This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graphical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tool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quick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way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visualize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5-number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summary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(i.e.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Min,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Q1,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m,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Q3,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Max</a:t>
            </a:r>
            <a:r>
              <a:rPr lang="en-US" sz="2000" spc="-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sz="2400" spc="-50" dirty="0">
                <a:latin typeface="Arial"/>
                <a:cs typeface="Arial"/>
              </a:rPr>
              <a:t>A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Boxplot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reveals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shape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distribution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(whether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symmetric,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left-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skewed, or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right-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skewed), </a:t>
            </a:r>
            <a:r>
              <a:rPr sz="2400" dirty="0">
                <a:latin typeface="Arial"/>
                <a:cs typeface="Arial"/>
              </a:rPr>
              <a:t>and shows possible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outliers.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F08E1-0C7B-9541-1837-73E13FA794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E780C8-086E-8147-9024-46745605C7C1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7A39-EEC1-B50C-DAE5-EAB281119F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lang="en-GB" dirty="0"/>
              <a:t>Frequency</a:t>
            </a:r>
            <a:r>
              <a:rPr lang="en-LK" spc="-120" dirty="0"/>
              <a:t> </a:t>
            </a:r>
            <a:r>
              <a:rPr lang="en-GB" spc="-25" dirty="0"/>
              <a:t>Tables</a:t>
            </a:r>
            <a:r>
              <a:rPr lang="en-LK" spc="-110" dirty="0"/>
              <a:t> </a:t>
            </a:r>
            <a:r>
              <a:rPr lang="en-GB" dirty="0"/>
              <a:t>and</a:t>
            </a:r>
            <a:r>
              <a:rPr lang="en-LK" spc="-105" dirty="0"/>
              <a:t> </a:t>
            </a:r>
            <a:r>
              <a:rPr spc="-10" dirty="0"/>
              <a:t>Histograms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1225" y="1944751"/>
            <a:ext cx="10366375" cy="253069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8630" indent="-335280">
              <a:lnSpc>
                <a:spcPct val="100000"/>
              </a:lnSpc>
              <a:spcBef>
                <a:spcPts val="595"/>
              </a:spcBef>
              <a:buChar char="•"/>
              <a:tabLst>
                <a:tab pos="469265" algn="l"/>
                <a:tab pos="470534" algn="l"/>
                <a:tab pos="3202305" algn="l"/>
              </a:tabLst>
            </a:pPr>
            <a:r>
              <a:rPr sz="2400" b="1" dirty="0"/>
              <a:t>A</a:t>
            </a:r>
            <a:r>
              <a:rPr sz="2400" b="1" spc="175" dirty="0"/>
              <a:t> </a:t>
            </a:r>
            <a:r>
              <a:rPr sz="2400" b="1" dirty="0">
                <a:latin typeface="Arial"/>
                <a:cs typeface="Arial"/>
              </a:rPr>
              <a:t>frequency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table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/>
              <a:t>shows</a:t>
            </a:r>
            <a:r>
              <a:rPr sz="2400" spc="310" dirty="0"/>
              <a:t> </a:t>
            </a:r>
            <a:r>
              <a:rPr sz="2400" dirty="0"/>
              <a:t>a</a:t>
            </a:r>
            <a:r>
              <a:rPr sz="2400" spc="315" dirty="0"/>
              <a:t> </a:t>
            </a:r>
            <a:r>
              <a:rPr sz="2400" dirty="0"/>
              <a:t>count</a:t>
            </a:r>
            <a:r>
              <a:rPr sz="2400" spc="315" dirty="0"/>
              <a:t> </a:t>
            </a:r>
            <a:r>
              <a:rPr sz="2400" dirty="0"/>
              <a:t>of</a:t>
            </a:r>
            <a:r>
              <a:rPr sz="2400" spc="315" dirty="0"/>
              <a:t> </a:t>
            </a:r>
            <a:r>
              <a:rPr sz="2400" dirty="0"/>
              <a:t>data</a:t>
            </a:r>
            <a:r>
              <a:rPr sz="2400" spc="315" dirty="0"/>
              <a:t> </a:t>
            </a:r>
            <a:r>
              <a:rPr sz="2400" dirty="0"/>
              <a:t>values</a:t>
            </a:r>
            <a:r>
              <a:rPr sz="2400" spc="310" dirty="0"/>
              <a:t> </a:t>
            </a:r>
            <a:r>
              <a:rPr sz="2400" dirty="0"/>
              <a:t>that</a:t>
            </a:r>
            <a:r>
              <a:rPr sz="2400" spc="315" dirty="0"/>
              <a:t> </a:t>
            </a:r>
            <a:r>
              <a:rPr sz="2400" dirty="0"/>
              <a:t>fall</a:t>
            </a:r>
            <a:r>
              <a:rPr sz="2400" spc="315" dirty="0"/>
              <a:t> </a:t>
            </a:r>
            <a:r>
              <a:rPr sz="2400" dirty="0"/>
              <a:t>into</a:t>
            </a:r>
            <a:r>
              <a:rPr sz="2400" spc="315" dirty="0"/>
              <a:t> </a:t>
            </a:r>
            <a:r>
              <a:rPr sz="2400" dirty="0"/>
              <a:t>a</a:t>
            </a:r>
            <a:r>
              <a:rPr sz="2400" spc="315" dirty="0"/>
              <a:t> </a:t>
            </a:r>
            <a:r>
              <a:rPr sz="2400" dirty="0"/>
              <a:t>set</a:t>
            </a:r>
            <a:r>
              <a:rPr sz="2400" spc="315" dirty="0"/>
              <a:t> </a:t>
            </a:r>
            <a:r>
              <a:rPr sz="2400" spc="-25" dirty="0"/>
              <a:t>of</a:t>
            </a:r>
            <a:endParaRPr sz="2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</a:pPr>
            <a:r>
              <a:rPr sz="2400" spc="-10" dirty="0">
                <a:latin typeface="Arial"/>
                <a:cs typeface="Arial"/>
              </a:rPr>
              <a:t>non-</a:t>
            </a:r>
            <a:r>
              <a:rPr sz="2400" dirty="0">
                <a:latin typeface="Arial"/>
                <a:cs typeface="Arial"/>
              </a:rPr>
              <a:t>overlapping </a:t>
            </a:r>
            <a:r>
              <a:rPr sz="2400" dirty="0"/>
              <a:t>bins</a:t>
            </a:r>
            <a:r>
              <a:rPr sz="2400" spc="-15" dirty="0"/>
              <a:t> </a:t>
            </a:r>
            <a:r>
              <a:rPr sz="2400" dirty="0"/>
              <a:t>(of</a:t>
            </a:r>
            <a:r>
              <a:rPr sz="2400" spc="-15" dirty="0"/>
              <a:t> </a:t>
            </a:r>
            <a:r>
              <a:rPr lang="en-US" sz="2400" spc="-15" dirty="0"/>
              <a:t>the </a:t>
            </a:r>
            <a:r>
              <a:rPr sz="2400" dirty="0"/>
              <a:t>same</a:t>
            </a:r>
            <a:r>
              <a:rPr sz="2400" spc="-10" dirty="0"/>
              <a:t> size).</a:t>
            </a:r>
            <a:endParaRPr sz="2400" dirty="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25"/>
              </a:spcBef>
            </a:pPr>
            <a:endParaRPr sz="2300" dirty="0"/>
          </a:p>
          <a:p>
            <a:pPr marL="468630" marR="5080" indent="-335280">
              <a:lnSpc>
                <a:spcPct val="117200"/>
              </a:lnSpc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lang="en-US" sz="2400" b="1" dirty="0">
                <a:latin typeface="Arial"/>
                <a:cs typeface="Arial"/>
              </a:rPr>
              <a:t>The histogram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/>
              <a:t>displays</a:t>
            </a:r>
            <a:r>
              <a:rPr sz="2400" spc="10" dirty="0"/>
              <a:t> </a:t>
            </a:r>
            <a:r>
              <a:rPr sz="2400" dirty="0"/>
              <a:t>this</a:t>
            </a:r>
            <a:r>
              <a:rPr sz="2400" spc="15" dirty="0"/>
              <a:t> </a:t>
            </a:r>
            <a:r>
              <a:rPr sz="2400" dirty="0"/>
              <a:t>information</a:t>
            </a:r>
            <a:r>
              <a:rPr sz="2400" spc="10" dirty="0"/>
              <a:t> </a:t>
            </a:r>
            <a:r>
              <a:rPr sz="2400" dirty="0"/>
              <a:t>with</a:t>
            </a:r>
            <a:r>
              <a:rPr sz="2400" spc="10" dirty="0"/>
              <a:t> </a:t>
            </a:r>
            <a:r>
              <a:rPr sz="2400" dirty="0"/>
              <a:t>the</a:t>
            </a:r>
            <a:r>
              <a:rPr sz="2400" spc="15" dirty="0"/>
              <a:t> </a:t>
            </a:r>
            <a:r>
              <a:rPr sz="2400" dirty="0"/>
              <a:t>bins</a:t>
            </a:r>
            <a:r>
              <a:rPr sz="2400" spc="10" dirty="0"/>
              <a:t> </a:t>
            </a:r>
            <a:r>
              <a:rPr sz="2400" dirty="0"/>
              <a:t>(</a:t>
            </a:r>
            <a:r>
              <a:rPr sz="2400" dirty="0">
                <a:latin typeface="Arial"/>
                <a:cs typeface="Arial"/>
              </a:rPr>
              <a:t>without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gaps</a:t>
            </a:r>
            <a:r>
              <a:rPr sz="2400" dirty="0"/>
              <a:t>)</a:t>
            </a:r>
            <a:r>
              <a:rPr sz="2400" spc="10" dirty="0"/>
              <a:t> </a:t>
            </a:r>
            <a:r>
              <a:rPr sz="2400" dirty="0"/>
              <a:t>on</a:t>
            </a:r>
            <a:r>
              <a:rPr sz="2400" spc="15" dirty="0"/>
              <a:t> </a:t>
            </a:r>
            <a:r>
              <a:rPr sz="2400" spc="-25" dirty="0"/>
              <a:t>the </a:t>
            </a:r>
            <a:r>
              <a:rPr sz="2400" dirty="0"/>
              <a:t>x-axis</a:t>
            </a:r>
            <a:r>
              <a:rPr sz="2400" spc="-25" dirty="0"/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dirty="0"/>
              <a:t>counts</a:t>
            </a:r>
            <a:r>
              <a:rPr sz="2400" spc="-15" dirty="0"/>
              <a:t> </a:t>
            </a:r>
            <a:r>
              <a:rPr sz="2400" dirty="0"/>
              <a:t>(</a:t>
            </a:r>
            <a:r>
              <a:rPr sz="2400" spc="-10" dirty="0"/>
              <a:t> </a:t>
            </a:r>
            <a:r>
              <a:rPr sz="2400" dirty="0"/>
              <a:t>or</a:t>
            </a:r>
            <a:r>
              <a:rPr sz="2400" spc="-15" dirty="0"/>
              <a:t> </a:t>
            </a:r>
            <a:r>
              <a:rPr lang="en-US" sz="2400" dirty="0"/>
              <a:t>fractions</a:t>
            </a:r>
            <a:r>
              <a:rPr sz="2400" dirty="0"/>
              <a:t>)</a:t>
            </a:r>
            <a:r>
              <a:rPr sz="2400" spc="-10" dirty="0"/>
              <a:t> </a:t>
            </a:r>
            <a:r>
              <a:rPr sz="2400" dirty="0"/>
              <a:t>on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10" dirty="0"/>
              <a:t> </a:t>
            </a:r>
            <a:r>
              <a:rPr sz="2400" dirty="0"/>
              <a:t>y-</a:t>
            </a:r>
            <a:r>
              <a:rPr sz="2400" spc="-10" dirty="0"/>
              <a:t>axis.</a:t>
            </a:r>
            <a:endParaRPr lang="en-US" sz="2400" spc="-10" dirty="0"/>
          </a:p>
          <a:p>
            <a:pPr marL="133350" marR="5080">
              <a:lnSpc>
                <a:spcPct val="117200"/>
              </a:lnSpc>
              <a:tabLst>
                <a:tab pos="469265" algn="l"/>
                <a:tab pos="470534" algn="l"/>
              </a:tabLst>
            </a:pPr>
            <a:r>
              <a:rPr lang="en-US" sz="2400" dirty="0">
                <a:latin typeface="Arial"/>
                <a:cs typeface="Arial"/>
              </a:rPr>
              <a:t>					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occur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empty</a:t>
            </a:r>
            <a:r>
              <a:rPr sz="2400" spc="-10" dirty="0"/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8E2CB-ABEA-EC54-89AE-F613AEC2C88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AC7A6E-E161-C844-AE45-F67C82036FFF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F799-94CF-1EB0-AFC2-180F6E043B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dirty="0"/>
              <a:t>Density</a:t>
            </a:r>
            <a:r>
              <a:rPr spc="-85" dirty="0"/>
              <a:t> </a:t>
            </a:r>
            <a:r>
              <a:rPr dirty="0"/>
              <a:t>Estimates</a:t>
            </a:r>
            <a:r>
              <a:rPr spc="-80" dirty="0"/>
              <a:t> </a:t>
            </a:r>
            <a:r>
              <a:rPr dirty="0"/>
              <a:t>(</a:t>
            </a:r>
            <a:r>
              <a:rPr lang="en-US" dirty="0"/>
              <a:t>D</a:t>
            </a:r>
            <a:r>
              <a:rPr dirty="0"/>
              <a:t>ensity</a:t>
            </a:r>
            <a:r>
              <a:rPr spc="-80" dirty="0"/>
              <a:t> </a:t>
            </a:r>
            <a:r>
              <a:rPr lang="en-US" spc="-10" dirty="0"/>
              <a:t>P</a:t>
            </a:r>
            <a:r>
              <a:rPr spc="-10" dirty="0"/>
              <a:t>lot)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1225" y="1944751"/>
            <a:ext cx="10366375" cy="231088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37465" indent="-342900">
              <a:lnSpc>
                <a:spcPts val="26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Calibri"/>
                <a:cs typeface="Calibri"/>
              </a:rPr>
              <a:t>Density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plot</a:t>
            </a:r>
            <a:r>
              <a:rPr lang="en-US" sz="2400" b="1" spc="-1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smoothed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histogram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shape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smooth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curve.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Meaningful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datasets.</a:t>
            </a:r>
            <a:endParaRPr sz="2400" dirty="0">
              <a:latin typeface="Calibri"/>
              <a:cs typeface="Calibri"/>
            </a:endParaRPr>
          </a:p>
          <a:p>
            <a:pPr marL="355600" marR="949960" indent="-342900">
              <a:lnSpc>
                <a:spcPts val="26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smoothed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</a:t>
            </a:r>
            <a:r>
              <a:rPr sz="2400" b="1" dirty="0">
                <a:latin typeface="Calibri"/>
                <a:cs typeface="Calibri"/>
              </a:rPr>
              <a:t>frequency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polygon</a:t>
            </a:r>
            <a:r>
              <a:rPr sz="2400" dirty="0">
                <a:latin typeface="Calibri"/>
                <a:cs typeface="Calibri"/>
              </a:rPr>
              <a:t>’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histogram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relative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frequencies.</a:t>
            </a:r>
            <a:endParaRPr sz="2400" dirty="0">
              <a:latin typeface="Calibri"/>
              <a:cs typeface="Calibri"/>
            </a:endParaRPr>
          </a:p>
          <a:p>
            <a:pPr marL="355600" marR="67310" indent="-342900">
              <a:lnSpc>
                <a:spcPts val="26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</a:t>
            </a:r>
            <a:r>
              <a:rPr sz="2400" b="1" dirty="0">
                <a:latin typeface="Calibri"/>
                <a:cs typeface="Calibri"/>
              </a:rPr>
              <a:t>frequency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polygon</a:t>
            </a:r>
            <a:r>
              <a:rPr sz="2400" dirty="0">
                <a:latin typeface="Calibri"/>
                <a:cs typeface="Calibri"/>
              </a:rPr>
              <a:t>’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mid-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side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0A5AC-7ACE-B1D5-7CDF-90C3A38B98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592020F-889D-9A4C-8043-C5ABE978047E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EDF9E-4F2E-CAF1-5388-9A85A78309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lang="en-US" dirty="0"/>
              <a:t>Mode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9825" y="1928368"/>
            <a:ext cx="10127615" cy="3038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lang="en-GB" sz="2400" dirty="0">
                <a:latin typeface="Arial"/>
                <a:cs typeface="Arial"/>
              </a:rPr>
              <a:t>The </a:t>
            </a:r>
            <a:r>
              <a:rPr lang="en-GB" sz="2400" dirty="0">
                <a:solidFill>
                  <a:srgbClr val="C00000"/>
                </a:solidFill>
                <a:latin typeface="Arial"/>
                <a:cs typeface="Arial"/>
              </a:rPr>
              <a:t>mode</a:t>
            </a:r>
            <a:r>
              <a:rPr lang="en-GB" sz="2400" dirty="0">
                <a:latin typeface="Arial"/>
                <a:cs typeface="Arial"/>
              </a:rPr>
              <a:t> is the value (values in case of a tie) that appears most often in the data. For example, </a:t>
            </a:r>
          </a:p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lang="en-GB" sz="2400" dirty="0">
                <a:latin typeface="Arial"/>
                <a:cs typeface="Arial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Arial"/>
                <a:cs typeface="Arial"/>
              </a:rPr>
              <a:t>In most parts of the United States, the mode for religious preference would be 		Christian. </a:t>
            </a:r>
          </a:p>
          <a:p>
            <a:pPr marL="12700" marR="5080">
              <a:lnSpc>
                <a:spcPct val="117200"/>
              </a:lnSpc>
              <a:spcBef>
                <a:spcPts val="100"/>
              </a:spcBef>
            </a:pPr>
            <a:endParaRPr lang="en-GB" sz="2400" dirty="0">
              <a:latin typeface="Arial"/>
              <a:cs typeface="Arial"/>
            </a:endParaRPr>
          </a:p>
          <a:p>
            <a:pPr marL="12700" marR="5080" algn="ctr">
              <a:lnSpc>
                <a:spcPct val="117200"/>
              </a:lnSpc>
              <a:spcBef>
                <a:spcPts val="100"/>
              </a:spcBef>
            </a:pPr>
            <a:r>
              <a:rPr lang="en-GB" sz="2400" dirty="0">
                <a:solidFill>
                  <a:srgbClr val="0070C0"/>
                </a:solidFill>
                <a:latin typeface="Arial"/>
                <a:cs typeface="Arial"/>
              </a:rPr>
              <a:t>The mode is a simple summary statistic for categorical data, and it is generally not used for numeric data.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AE36F-8A84-D0A1-8C54-56CBE210AF6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79F3BE-E7C2-C74F-AD61-4A7757B9FFC7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AE9C1-A7B3-915C-BD55-9EF7EA9828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08100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99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931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Correlation</a:t>
            </a:r>
            <a:r>
              <a:rPr u="none" spc="-155" dirty="0"/>
              <a:t> </a:t>
            </a:r>
            <a:r>
              <a:rPr u="none" spc="-10" dirty="0"/>
              <a:t>Coefficient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1146140" y="1949118"/>
                <a:ext cx="10245725" cy="36185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7980" marR="17780" indent="-335915" algn="just">
                  <a:lnSpc>
                    <a:spcPct val="1172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348615" algn="l"/>
                  </a:tabLst>
                </a:pPr>
                <a:r>
                  <a:rPr lang="en-GB" sz="2000" b="1" dirty="0">
                    <a:latin typeface="Arial"/>
                    <a:cs typeface="Arial"/>
                  </a:rPr>
                  <a:t>The sample</a:t>
                </a:r>
                <a:r>
                  <a:rPr lang="en-GB" sz="2000" b="1" spc="405" dirty="0">
                    <a:latin typeface="Arial"/>
                    <a:cs typeface="Arial"/>
                  </a:rPr>
                  <a:t> </a:t>
                </a:r>
                <a:r>
                  <a:rPr lang="en-GB" sz="2000" b="1" dirty="0">
                    <a:latin typeface="Arial"/>
                    <a:cs typeface="Arial"/>
                  </a:rPr>
                  <a:t>correlation</a:t>
                </a:r>
                <a:r>
                  <a:rPr lang="en-GB" sz="2000" b="1" spc="409" dirty="0">
                    <a:latin typeface="Arial"/>
                    <a:cs typeface="Arial"/>
                  </a:rPr>
                  <a:t> </a:t>
                </a:r>
                <a:r>
                  <a:rPr lang="en-GB" sz="2000" b="1" dirty="0">
                    <a:latin typeface="Arial"/>
                    <a:cs typeface="Arial"/>
                  </a:rPr>
                  <a:t>coefficient</a:t>
                </a:r>
                <a:r>
                  <a:rPr lang="en-GB" sz="2000" dirty="0">
                    <a:latin typeface="Arial"/>
                    <a:cs typeface="Arial"/>
                  </a:rPr>
                  <a:t>,</a:t>
                </a:r>
                <a:r>
                  <a:rPr lang="en-GB" sz="2000" spc="409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or</a:t>
                </a:r>
                <a:r>
                  <a:rPr lang="en-GB" sz="2000" spc="409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simply</a:t>
                </a:r>
                <a:r>
                  <a:rPr lang="en-GB" sz="2000" spc="4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‘</a:t>
                </a:r>
                <a:r>
                  <a:rPr lang="en-GB" sz="2000" b="1" dirty="0">
                    <a:latin typeface="Arial"/>
                    <a:cs typeface="Arial"/>
                  </a:rPr>
                  <a:t>correlation</a:t>
                </a:r>
                <a:r>
                  <a:rPr lang="en-GB" sz="2000" b="1" spc="409" dirty="0">
                    <a:latin typeface="Arial"/>
                    <a:cs typeface="Arial"/>
                  </a:rPr>
                  <a:t> </a:t>
                </a:r>
                <a:r>
                  <a:rPr lang="en-GB" sz="2000" b="1" dirty="0">
                    <a:latin typeface="Arial"/>
                    <a:cs typeface="Arial"/>
                  </a:rPr>
                  <a:t>coefficient</a:t>
                </a:r>
                <a:r>
                  <a:rPr lang="en-GB" sz="2000" dirty="0">
                    <a:latin typeface="Arial"/>
                    <a:cs typeface="Arial"/>
                  </a:rPr>
                  <a:t>’</a:t>
                </a:r>
                <a:r>
                  <a:rPr lang="en-GB" sz="2000" spc="33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is</a:t>
                </a:r>
                <a:r>
                  <a:rPr lang="en-GB" sz="2000" spc="409" dirty="0">
                    <a:latin typeface="Arial"/>
                    <a:cs typeface="Arial"/>
                  </a:rPr>
                  <a:t> </a:t>
                </a:r>
                <a:r>
                  <a:rPr lang="en-GB" sz="2000" spc="-50" dirty="0">
                    <a:latin typeface="Arial"/>
                    <a:cs typeface="Arial"/>
                  </a:rPr>
                  <a:t>a </a:t>
                </a:r>
                <a:r>
                  <a:rPr lang="en-GB" sz="2000" dirty="0">
                    <a:latin typeface="Arial"/>
                    <a:cs typeface="Arial"/>
                  </a:rPr>
                  <a:t>metric</a:t>
                </a:r>
                <a:r>
                  <a:rPr lang="en-GB" sz="2000" spc="19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that</a:t>
                </a:r>
                <a:r>
                  <a:rPr lang="en-GB" sz="2000" spc="20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measures</a:t>
                </a:r>
                <a:r>
                  <a:rPr lang="en-GB" sz="2000" spc="204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the</a:t>
                </a:r>
                <a:r>
                  <a:rPr lang="en-GB" sz="2000" spc="204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strength</a:t>
                </a:r>
                <a:r>
                  <a:rPr lang="en-GB" sz="2000" spc="204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of</a:t>
                </a:r>
                <a:r>
                  <a:rPr lang="en-GB" sz="2000" spc="20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a</a:t>
                </a:r>
                <a:r>
                  <a:rPr lang="en-GB" sz="2000" spc="235" dirty="0">
                    <a:latin typeface="Arial"/>
                    <a:cs typeface="Arial"/>
                  </a:rPr>
                  <a:t> </a:t>
                </a:r>
                <a:r>
                  <a:rPr lang="en-GB" sz="2000" b="1" dirty="0">
                    <a:latin typeface="Arial"/>
                    <a:cs typeface="Arial"/>
                  </a:rPr>
                  <a:t>linear</a:t>
                </a:r>
                <a:r>
                  <a:rPr lang="en-GB" sz="2000" b="1" spc="204" dirty="0">
                    <a:latin typeface="Arial"/>
                    <a:cs typeface="Arial"/>
                  </a:rPr>
                  <a:t> </a:t>
                </a:r>
                <a:r>
                  <a:rPr lang="en-GB" sz="2000" b="1" dirty="0">
                    <a:latin typeface="Arial"/>
                    <a:cs typeface="Arial"/>
                  </a:rPr>
                  <a:t>association</a:t>
                </a:r>
                <a:r>
                  <a:rPr lang="en-GB" sz="2000" b="1" spc="2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between</a:t>
                </a:r>
                <a:r>
                  <a:rPr lang="en-GB" sz="2000" spc="210" dirty="0">
                    <a:latin typeface="Arial"/>
                    <a:cs typeface="Arial"/>
                  </a:rPr>
                  <a:t> </a:t>
                </a:r>
                <a:r>
                  <a:rPr lang="en-GB" sz="2000" spc="-25" dirty="0">
                    <a:latin typeface="Arial"/>
                    <a:cs typeface="Arial"/>
                  </a:rPr>
                  <a:t>two </a:t>
                </a:r>
                <a:r>
                  <a:rPr lang="en-GB" sz="2000" dirty="0">
                    <a:latin typeface="Arial"/>
                    <a:cs typeface="Arial"/>
                  </a:rPr>
                  <a:t>numeric</a:t>
                </a:r>
                <a:r>
                  <a:rPr lang="en-GB" sz="2000" spc="-35" dirty="0"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latin typeface="Arial"/>
                    <a:cs typeface="Arial"/>
                  </a:rPr>
                  <a:t>variables.</a:t>
                </a:r>
              </a:p>
              <a:p>
                <a:pPr marL="12065" marR="17780" algn="just">
                  <a:lnSpc>
                    <a:spcPct val="117200"/>
                  </a:lnSpc>
                  <a:spcBef>
                    <a:spcPts val="100"/>
                  </a:spcBef>
                  <a:tabLst>
                    <a:tab pos="348615" algn="l"/>
                  </a:tabLst>
                </a:pPr>
                <a:endParaRPr lang="en-GB" sz="2000" dirty="0">
                  <a:latin typeface="Arial"/>
                  <a:cs typeface="Arial"/>
                </a:endParaRPr>
              </a:p>
              <a:p>
                <a:pPr marL="347980" marR="5080" indent="-335915" algn="just">
                  <a:lnSpc>
                    <a:spcPct val="117200"/>
                  </a:lnSpc>
                  <a:buChar char="•"/>
                  <a:tabLst>
                    <a:tab pos="348615" algn="l"/>
                  </a:tabLst>
                </a:pPr>
                <a:r>
                  <a:rPr lang="en-GB" sz="2000" dirty="0">
                    <a:latin typeface="Arial"/>
                    <a:cs typeface="Arial"/>
                  </a:rPr>
                  <a:t>It is</a:t>
                </a:r>
                <a:r>
                  <a:rPr lang="en-GB" sz="2000" spc="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denoted by</a:t>
                </a:r>
                <a:r>
                  <a:rPr lang="en-GB" sz="2000" spc="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‘r’</a:t>
                </a:r>
                <a:r>
                  <a:rPr lang="en-GB" sz="2000" spc="-8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and</a:t>
                </a:r>
                <a:r>
                  <a:rPr lang="en-GB" sz="2000" spc="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always lies</a:t>
                </a:r>
                <a:r>
                  <a:rPr lang="en-GB" sz="2000" spc="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  <a:cs typeface="Arial"/>
                      </a:rPr>
                      <m:t>–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</m:oMath>
                </a14:m>
                <a:r>
                  <a:rPr lang="en-GB" sz="2000" b="1" spc="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and</a:t>
                </a:r>
                <a:r>
                  <a:rPr lang="en-GB" sz="2000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</m:oMath>
                </a14:m>
                <a:r>
                  <a:rPr lang="en-GB" sz="2000" dirty="0">
                    <a:latin typeface="Arial"/>
                    <a:cs typeface="Arial"/>
                  </a:rPr>
                  <a:t>,</a:t>
                </a:r>
              </a:p>
              <a:p>
                <a:pPr marL="12065" marR="5080" lvl="1" algn="just">
                  <a:lnSpc>
                    <a:spcPct val="117200"/>
                  </a:lnSpc>
                  <a:tabLst>
                    <a:tab pos="348615" algn="l"/>
                  </a:tabLst>
                </a:pPr>
                <a:r>
                  <a:rPr lang="en-GB" sz="2000" dirty="0">
                    <a:latin typeface="Arial"/>
                    <a:cs typeface="Arial"/>
                  </a:rPr>
                  <a:t>		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where</a:t>
                </a:r>
                <a:r>
                  <a:rPr lang="en-GB" sz="2000" dirty="0">
                    <a:solidFill>
                      <a:srgbClr val="C00000"/>
                    </a:solidFill>
                    <a:latin typeface="Arial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–</m:t>
                    </m:r>
                    <m:r>
                      <a:rPr lang="en-GB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  <m:r>
                      <a:rPr lang="en-GB" sz="2000" b="1" i="1" spc="1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GB" sz="20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implying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an</a:t>
                </a:r>
                <a:r>
                  <a:rPr lang="en-GB" sz="2000" spc="1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exact</a:t>
                </a:r>
                <a:r>
                  <a:rPr lang="en-GB" sz="2000" spc="145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negative</a:t>
                </a:r>
                <a:r>
                  <a:rPr lang="en-GB" sz="2000" spc="145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linear</a:t>
                </a:r>
                <a:r>
                  <a:rPr lang="en-GB" sz="2000" spc="140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association</a:t>
                </a:r>
                <a:endParaRPr lang="en-GB" sz="2000" spc="15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12065" marR="5080" lvl="1" algn="just">
                  <a:lnSpc>
                    <a:spcPct val="117200"/>
                  </a:lnSpc>
                  <a:tabLst>
                    <a:tab pos="348615" algn="l"/>
                  </a:tabLst>
                </a:pPr>
                <a:r>
                  <a:rPr lang="en-GB" sz="2000" b="1" spc="150" dirty="0">
                    <a:solidFill>
                      <a:srgbClr val="C00000"/>
                    </a:solidFill>
                    <a:latin typeface="Arial"/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GB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  <m:r>
                      <a:rPr lang="en-GB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implying</a:t>
                </a:r>
                <a:r>
                  <a:rPr lang="en-GB" sz="2000" spc="14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an</a:t>
                </a:r>
                <a:r>
                  <a:rPr lang="en-GB" sz="20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exact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positive</a:t>
                </a:r>
                <a:r>
                  <a:rPr lang="en-GB" sz="20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solidFill>
                      <a:schemeClr val="tx1"/>
                    </a:solidFill>
                    <a:latin typeface="Arial"/>
                    <a:cs typeface="Arial"/>
                  </a:rPr>
                  <a:t>linear</a:t>
                </a:r>
                <a:r>
                  <a:rPr lang="en-GB" sz="2000" spc="-3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association.</a:t>
                </a:r>
              </a:p>
              <a:p>
                <a:pPr marL="347980" marR="5080" indent="-335915" algn="just">
                  <a:lnSpc>
                    <a:spcPct val="117200"/>
                  </a:lnSpc>
                  <a:buChar char="•"/>
                  <a:tabLst>
                    <a:tab pos="348615" algn="l"/>
                  </a:tabLst>
                </a:pPr>
                <a:endParaRPr lang="en-GB" sz="2000" dirty="0">
                  <a:latin typeface="Arial"/>
                  <a:cs typeface="Arial"/>
                </a:endParaRPr>
              </a:p>
              <a:p>
                <a:pPr marL="347980" indent="-335915" algn="just">
                  <a:lnSpc>
                    <a:spcPct val="100000"/>
                  </a:lnSpc>
                  <a:spcBef>
                    <a:spcPts val="495"/>
                  </a:spcBef>
                  <a:buChar char="•"/>
                  <a:tabLst>
                    <a:tab pos="348615" algn="l"/>
                  </a:tabLst>
                </a:pPr>
                <a:r>
                  <a:rPr lang="en-GB" sz="2000" dirty="0">
                    <a:latin typeface="Arial"/>
                    <a:cs typeface="Arial"/>
                  </a:rPr>
                  <a:t>In</a:t>
                </a:r>
                <a:r>
                  <a:rPr lang="en-GB" sz="2000" spc="-3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practice,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with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real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data,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it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is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impossible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to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get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these</a:t>
                </a:r>
                <a:r>
                  <a:rPr lang="en-GB" sz="2000" spc="-20" dirty="0"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latin typeface="Arial"/>
                    <a:cs typeface="Arial"/>
                  </a:rPr>
                  <a:t>values.</a:t>
                </a:r>
              </a:p>
              <a:p>
                <a:pPr marL="347980" indent="-335915" algn="just">
                  <a:lnSpc>
                    <a:spcPct val="100000"/>
                  </a:lnSpc>
                  <a:spcBef>
                    <a:spcPts val="495"/>
                  </a:spcBef>
                  <a:buChar char="•"/>
                  <a:tabLst>
                    <a:tab pos="348615" algn="l"/>
                  </a:tabLst>
                </a:pPr>
                <a:endParaRPr lang="en-GB" sz="2000" dirty="0">
                  <a:latin typeface="Arial"/>
                  <a:cs typeface="Arial"/>
                </a:endParaRPr>
              </a:p>
              <a:p>
                <a:pPr marL="347980" marR="29209" indent="-335915" algn="just">
                  <a:lnSpc>
                    <a:spcPct val="117200"/>
                  </a:lnSpc>
                  <a:buChar char="•"/>
                  <a:tabLst>
                    <a:tab pos="348615" algn="l"/>
                  </a:tabLst>
                </a:pPr>
                <a:r>
                  <a:rPr lang="en-GB" sz="2000" dirty="0">
                    <a:latin typeface="Arial"/>
                    <a:cs typeface="Arial"/>
                  </a:rPr>
                  <a:t>However,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in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practical</a:t>
                </a:r>
                <a:r>
                  <a:rPr lang="en-GB" sz="2000" spc="-1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data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analysis,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r</a:t>
                </a:r>
                <a:r>
                  <a:rPr lang="en-GB" sz="2000" spc="-1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close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to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.98</a:t>
                </a:r>
                <a:r>
                  <a:rPr lang="en-GB" sz="2000" spc="-1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or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.99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(or</a:t>
                </a:r>
                <a:r>
                  <a:rPr lang="en-GB" sz="2000" spc="-10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-.98,</a:t>
                </a:r>
                <a:r>
                  <a:rPr lang="en-GB" sz="2000" spc="-15" dirty="0">
                    <a:latin typeface="Arial"/>
                    <a:cs typeface="Arial"/>
                  </a:rPr>
                  <a:t> </a:t>
                </a:r>
                <a:r>
                  <a:rPr lang="en-GB" sz="2000" dirty="0">
                    <a:latin typeface="Arial"/>
                    <a:cs typeface="Arial"/>
                  </a:rPr>
                  <a:t>-.99)</a:t>
                </a:r>
                <a:r>
                  <a:rPr lang="en-GB" sz="2000" spc="-10" dirty="0">
                    <a:latin typeface="Arial"/>
                    <a:cs typeface="Arial"/>
                  </a:rPr>
                  <a:t> </a:t>
                </a:r>
                <a:r>
                  <a:rPr lang="en-GB" sz="2000" spc="-25" dirty="0">
                    <a:latin typeface="Arial"/>
                    <a:cs typeface="Arial"/>
                  </a:rPr>
                  <a:t>are </a:t>
                </a:r>
                <a:r>
                  <a:rPr lang="en-GB" sz="2000" spc="-10" dirty="0">
                    <a:latin typeface="Arial"/>
                    <a:cs typeface="Arial"/>
                  </a:rPr>
                  <a:t>possible.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40" y="1949118"/>
                <a:ext cx="10245725" cy="3618555"/>
              </a:xfrm>
              <a:prstGeom prst="rect">
                <a:avLst/>
              </a:prstGeom>
              <a:blipFill>
                <a:blip r:embed="rId2"/>
                <a:stretch>
                  <a:fillRect l="-1238" t="-1049" r="-1238" b="-3497"/>
                </a:stretch>
              </a:blipFill>
            </p:spPr>
            <p:txBody>
              <a:bodyPr/>
              <a:lstStyle/>
              <a:p>
                <a:r>
                  <a:rPr lang="en-L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292DD8-8DC3-4060-1352-904045BA6A1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F6F58C8-1899-DC4D-B936-B260C400D8B5}" type="datetime1">
              <a:rPr lang="en-US" smtClean="0"/>
              <a:t>12/19/22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A83537-35E5-F777-F0D2-BC4ADEDFEC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sz="3600" dirty="0"/>
              <a:t>Properties</a:t>
            </a:r>
            <a:r>
              <a:rPr sz="3600" spc="-75" dirty="0"/>
              <a:t> </a:t>
            </a:r>
            <a:r>
              <a:rPr sz="3600" dirty="0"/>
              <a:t>of</a:t>
            </a:r>
            <a:r>
              <a:rPr sz="3600" spc="-65" dirty="0"/>
              <a:t> </a:t>
            </a:r>
            <a:r>
              <a:rPr sz="3600" spc="50" dirty="0"/>
              <a:t>‘r’</a:t>
            </a:r>
            <a:r>
              <a:rPr sz="3600" spc="-60" dirty="0"/>
              <a:t> </a:t>
            </a:r>
            <a:r>
              <a:rPr sz="3600" dirty="0"/>
              <a:t>(=</a:t>
            </a:r>
            <a:r>
              <a:rPr sz="3600" spc="-65" dirty="0"/>
              <a:t> </a:t>
            </a:r>
            <a:r>
              <a:rPr sz="3600" spc="-30" dirty="0"/>
              <a:t>Pearson’s</a:t>
            </a:r>
            <a:r>
              <a:rPr sz="3600" spc="-65" dirty="0"/>
              <a:t> </a:t>
            </a:r>
            <a:r>
              <a:rPr sz="3600" dirty="0"/>
              <a:t>Correlation</a:t>
            </a:r>
            <a:r>
              <a:rPr sz="3600" spc="-60" dirty="0"/>
              <a:t> </a:t>
            </a:r>
            <a:r>
              <a:rPr sz="3600" spc="-10" dirty="0"/>
              <a:t>Coefficient)</a:t>
            </a:r>
            <a:r>
              <a:rPr sz="360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11225" y="1676400"/>
                <a:ext cx="10366375" cy="3734804"/>
              </a:xfrm>
              <a:prstGeom prst="rect">
                <a:avLst/>
              </a:prstGeom>
            </p:spPr>
            <p:txBody>
              <a:bodyPr vert="horz" wrap="square" lIns="0" tIns="62229" rIns="0" bIns="0" rtlCol="0">
                <a:spAutoFit/>
              </a:bodyPr>
              <a:lstStyle/>
              <a:p>
                <a:pPr marL="927100" indent="-309245" algn="just">
                  <a:lnSpc>
                    <a:spcPct val="100000"/>
                  </a:lnSpc>
                  <a:spcBef>
                    <a:spcPts val="489"/>
                  </a:spcBef>
                  <a:buSzPct val="163636"/>
                  <a:buChar char="•"/>
                  <a:tabLst>
                    <a:tab pos="927100" algn="l"/>
                  </a:tabLst>
                </a:pPr>
                <a:r>
                  <a:rPr lang="en-GB" sz="1100" dirty="0"/>
                  <a:t>·</a:t>
                </a:r>
                <a:r>
                  <a:rPr lang="en-GB" sz="1100" spc="310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spc="-1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pc="-5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spc="-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pc="-25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100" dirty="0"/>
              </a:p>
              <a:p>
                <a:pPr marL="984250" indent="-366395" algn="just">
                  <a:lnSpc>
                    <a:spcPct val="100000"/>
                  </a:lnSpc>
                  <a:spcBef>
                    <a:spcPts val="390"/>
                  </a:spcBef>
                  <a:buChar char="•"/>
                  <a:tabLst>
                    <a:tab pos="984250" algn="l"/>
                  </a:tabLst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spc="-3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pc="-1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spc="47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implies</a:t>
                </a:r>
                <a:r>
                  <a:rPr lang="en-GB" spc="-10" dirty="0"/>
                  <a:t> </a:t>
                </a:r>
                <a:r>
                  <a:rPr lang="en-GB" b="1" dirty="0">
                    <a:latin typeface="Arial"/>
                    <a:cs typeface="Arial"/>
                  </a:rPr>
                  <a:t>no</a:t>
                </a:r>
                <a:r>
                  <a:rPr lang="en-GB" b="1" spc="-15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linear</a:t>
                </a:r>
                <a:r>
                  <a:rPr lang="en-GB" b="1" spc="-5" dirty="0">
                    <a:latin typeface="Arial"/>
                    <a:cs typeface="Arial"/>
                  </a:rPr>
                  <a:t> </a:t>
                </a:r>
                <a:r>
                  <a:rPr lang="en-GB" dirty="0"/>
                  <a:t>association</a:t>
                </a:r>
                <a:r>
                  <a:rPr lang="en-GB" spc="-20" dirty="0"/>
                  <a:t> </a:t>
                </a:r>
                <a:r>
                  <a:rPr lang="en-GB" dirty="0"/>
                  <a:t>(there</a:t>
                </a:r>
                <a:r>
                  <a:rPr lang="en-GB" spc="-15" dirty="0"/>
                  <a:t> </a:t>
                </a:r>
                <a:r>
                  <a:rPr lang="en-GB" dirty="0"/>
                  <a:t>may</a:t>
                </a:r>
                <a:r>
                  <a:rPr lang="en-GB" spc="-20" dirty="0"/>
                  <a:t> </a:t>
                </a:r>
                <a:r>
                  <a:rPr lang="en-GB" dirty="0"/>
                  <a:t>be</a:t>
                </a:r>
                <a:r>
                  <a:rPr lang="en-GB" spc="-15" dirty="0"/>
                  <a:t> </a:t>
                </a:r>
                <a:r>
                  <a:rPr lang="en-GB" spc="-10" dirty="0"/>
                  <a:t>non-</a:t>
                </a:r>
                <a:r>
                  <a:rPr lang="en-GB" dirty="0"/>
                  <a:t>linear</a:t>
                </a:r>
                <a:r>
                  <a:rPr lang="en-GB" spc="-15" dirty="0"/>
                  <a:t> </a:t>
                </a:r>
                <a:r>
                  <a:rPr lang="en-GB" spc="-10" dirty="0"/>
                  <a:t>associations)</a:t>
                </a:r>
              </a:p>
              <a:p>
                <a:pPr marL="927100" marR="67945" indent="-309245" algn="just">
                  <a:lnSpc>
                    <a:spcPct val="118100"/>
                  </a:lnSpc>
                  <a:buFont typeface="Arial"/>
                  <a:buChar char="•"/>
                  <a:tabLst>
                    <a:tab pos="1024890" algn="l"/>
                  </a:tabLst>
                </a:pPr>
                <a:r>
                  <a:rPr lang="en-GB" dirty="0"/>
                  <a:t>	Small</a:t>
                </a:r>
                <a:r>
                  <a:rPr lang="en-GB" spc="55" dirty="0"/>
                  <a:t> </a:t>
                </a:r>
                <a:r>
                  <a:rPr lang="en-GB" dirty="0"/>
                  <a:t>values</a:t>
                </a:r>
                <a:r>
                  <a:rPr lang="en-GB" spc="55" dirty="0"/>
                  <a:t> </a:t>
                </a:r>
                <a:r>
                  <a:rPr lang="en-GB" dirty="0"/>
                  <a:t>of</a:t>
                </a:r>
                <a:r>
                  <a:rPr lang="en-GB" spc="55" dirty="0"/>
                  <a:t> </a:t>
                </a:r>
                <a:r>
                  <a:rPr lang="en-GB" dirty="0"/>
                  <a:t>r</a:t>
                </a:r>
                <a:r>
                  <a:rPr lang="en-GB" spc="60" dirty="0"/>
                  <a:t> </a:t>
                </a:r>
                <a:r>
                  <a:rPr lang="en-GB" dirty="0"/>
                  <a:t>(say,</a:t>
                </a:r>
                <a:r>
                  <a:rPr lang="en-GB" spc="50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/>
                  <a:t>) does</a:t>
                </a:r>
                <a:r>
                  <a:rPr lang="en-GB" spc="60" dirty="0"/>
                  <a:t> </a:t>
                </a:r>
                <a:r>
                  <a:rPr lang="en-GB" dirty="0"/>
                  <a:t>not</a:t>
                </a:r>
                <a:r>
                  <a:rPr lang="en-GB" spc="50" dirty="0"/>
                  <a:t> </a:t>
                </a:r>
                <a:r>
                  <a:rPr lang="en-GB" dirty="0"/>
                  <a:t>necessarily</a:t>
                </a:r>
                <a:r>
                  <a:rPr lang="en-GB" spc="60" dirty="0"/>
                  <a:t> </a:t>
                </a:r>
                <a:r>
                  <a:rPr lang="en-GB" dirty="0"/>
                  <a:t>imply</a:t>
                </a:r>
                <a:r>
                  <a:rPr lang="en-GB" spc="55" dirty="0"/>
                  <a:t> </a:t>
                </a:r>
                <a:r>
                  <a:rPr lang="en-GB" dirty="0"/>
                  <a:t>that</a:t>
                </a:r>
                <a:r>
                  <a:rPr lang="en-GB" spc="55" dirty="0"/>
                  <a:t> </a:t>
                </a:r>
                <a:r>
                  <a:rPr lang="en-GB" dirty="0"/>
                  <a:t>the</a:t>
                </a:r>
                <a:r>
                  <a:rPr lang="en-GB" spc="55" dirty="0"/>
                  <a:t> </a:t>
                </a:r>
                <a:r>
                  <a:rPr lang="en-GB" dirty="0"/>
                  <a:t>relationship</a:t>
                </a:r>
                <a:r>
                  <a:rPr lang="en-GB" spc="60" dirty="0"/>
                  <a:t> </a:t>
                </a:r>
                <a:r>
                  <a:rPr lang="en-GB" spc="-25" dirty="0"/>
                  <a:t>is </a:t>
                </a:r>
                <a:r>
                  <a:rPr lang="en-GB" dirty="0"/>
                  <a:t>insignificant.</a:t>
                </a:r>
                <a:r>
                  <a:rPr lang="en-GB" spc="-10" dirty="0"/>
                  <a:t> </a:t>
                </a:r>
                <a:r>
                  <a:rPr lang="en-GB" dirty="0"/>
                  <a:t>It</a:t>
                </a:r>
                <a:r>
                  <a:rPr lang="en-GB" spc="-10" dirty="0"/>
                  <a:t> </a:t>
                </a:r>
                <a:r>
                  <a:rPr lang="en-GB" dirty="0"/>
                  <a:t>may</a:t>
                </a:r>
                <a:r>
                  <a:rPr lang="en-GB" spc="-5" dirty="0"/>
                  <a:t> </a:t>
                </a:r>
                <a:r>
                  <a:rPr lang="en-GB" dirty="0"/>
                  <a:t>be</a:t>
                </a:r>
                <a:r>
                  <a:rPr lang="en-GB" spc="-10" dirty="0"/>
                  <a:t> ‘significant’</a:t>
                </a:r>
                <a:r>
                  <a:rPr lang="en-GB" spc="-70" dirty="0"/>
                  <a:t> </a:t>
                </a:r>
                <a:r>
                  <a:rPr lang="en-GB" dirty="0"/>
                  <a:t>if</a:t>
                </a:r>
                <a:r>
                  <a:rPr lang="en-GB" spc="-10" dirty="0"/>
                  <a:t> </a:t>
                </a:r>
                <a:r>
                  <a:rPr lang="en-GB" dirty="0"/>
                  <a:t>the</a:t>
                </a:r>
                <a:r>
                  <a:rPr lang="en-GB" spc="-10" dirty="0"/>
                  <a:t> </a:t>
                </a:r>
                <a:r>
                  <a:rPr lang="en-GB" dirty="0"/>
                  <a:t>sample</a:t>
                </a:r>
                <a:r>
                  <a:rPr lang="en-GB" spc="-5" dirty="0"/>
                  <a:t> </a:t>
                </a:r>
                <a:r>
                  <a:rPr lang="en-GB" dirty="0"/>
                  <a:t>size</a:t>
                </a:r>
                <a:r>
                  <a:rPr lang="en-GB" spc="-10" dirty="0"/>
                  <a:t> </a:t>
                </a:r>
                <a:r>
                  <a:rPr lang="en-GB" dirty="0"/>
                  <a:t>is</a:t>
                </a:r>
                <a:r>
                  <a:rPr lang="en-GB" spc="-5" dirty="0"/>
                  <a:t> </a:t>
                </a:r>
                <a:r>
                  <a:rPr lang="en-GB" dirty="0"/>
                  <a:t>moderate</a:t>
                </a:r>
                <a:r>
                  <a:rPr lang="en-GB" spc="-10" dirty="0"/>
                  <a:t> </a:t>
                </a:r>
                <a:r>
                  <a:rPr lang="en-GB" dirty="0"/>
                  <a:t>or</a:t>
                </a:r>
                <a:r>
                  <a:rPr lang="en-GB" spc="-5" dirty="0"/>
                  <a:t> </a:t>
                </a:r>
                <a:r>
                  <a:rPr lang="en-GB" spc="-10" dirty="0"/>
                  <a:t>large.</a:t>
                </a:r>
              </a:p>
              <a:p>
                <a:pPr marL="927100" marR="27305" indent="-309245" algn="just">
                  <a:lnSpc>
                    <a:spcPct val="118100"/>
                  </a:lnSpc>
                  <a:buChar char="•"/>
                  <a:tabLst>
                    <a:tab pos="927100" algn="l"/>
                  </a:tabLst>
                </a:pPr>
                <a:r>
                  <a:rPr lang="en-GB" dirty="0"/>
                  <a:t>Large</a:t>
                </a:r>
                <a:r>
                  <a:rPr lang="en-GB" spc="-10" dirty="0"/>
                  <a:t> </a:t>
                </a:r>
                <a:r>
                  <a:rPr lang="en-GB" dirty="0"/>
                  <a:t>value</a:t>
                </a:r>
                <a:r>
                  <a:rPr lang="en-GB" spc="-10" dirty="0"/>
                  <a:t> </a:t>
                </a:r>
                <a:r>
                  <a:rPr lang="en-GB" dirty="0"/>
                  <a:t>of</a:t>
                </a:r>
                <a:r>
                  <a:rPr lang="en-GB" spc="-10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pc="-10" dirty="0"/>
                  <a:t> </a:t>
                </a:r>
                <a:r>
                  <a:rPr lang="en-GB" dirty="0"/>
                  <a:t>(say,</a:t>
                </a:r>
                <a:r>
                  <a:rPr lang="en-GB" spc="-1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GB" dirty="0"/>
                  <a:t>)</a:t>
                </a:r>
                <a:r>
                  <a:rPr lang="en-GB" spc="-10" dirty="0"/>
                  <a:t> </a:t>
                </a:r>
                <a:r>
                  <a:rPr lang="en-GB" dirty="0"/>
                  <a:t>does</a:t>
                </a:r>
                <a:r>
                  <a:rPr lang="en-GB" spc="-5" dirty="0"/>
                  <a:t> </a:t>
                </a:r>
                <a:r>
                  <a:rPr lang="en-GB" dirty="0"/>
                  <a:t>not</a:t>
                </a:r>
                <a:r>
                  <a:rPr lang="en-GB" spc="-10" dirty="0"/>
                  <a:t> </a:t>
                </a:r>
                <a:r>
                  <a:rPr lang="en-GB" dirty="0"/>
                  <a:t>necessarily</a:t>
                </a:r>
                <a:r>
                  <a:rPr lang="en-GB" spc="-10" dirty="0"/>
                  <a:t> </a:t>
                </a:r>
                <a:r>
                  <a:rPr lang="en-GB" dirty="0"/>
                  <a:t>imply</a:t>
                </a:r>
                <a:r>
                  <a:rPr lang="en-GB" spc="-10" dirty="0"/>
                  <a:t> </a:t>
                </a:r>
                <a:r>
                  <a:rPr lang="en-GB" dirty="0"/>
                  <a:t>that</a:t>
                </a:r>
                <a:r>
                  <a:rPr lang="en-GB" spc="-10" dirty="0"/>
                  <a:t> </a:t>
                </a:r>
                <a:r>
                  <a:rPr lang="en-GB" dirty="0"/>
                  <a:t>the</a:t>
                </a:r>
                <a:r>
                  <a:rPr lang="en-GB" spc="-10" dirty="0"/>
                  <a:t> </a:t>
                </a:r>
                <a:r>
                  <a:rPr lang="en-GB" dirty="0"/>
                  <a:t>association</a:t>
                </a:r>
                <a:r>
                  <a:rPr lang="en-GB" spc="-10" dirty="0"/>
                  <a:t> </a:t>
                </a:r>
                <a:r>
                  <a:rPr lang="en-GB" dirty="0"/>
                  <a:t>is</a:t>
                </a:r>
                <a:r>
                  <a:rPr lang="en-GB" spc="-10" dirty="0"/>
                  <a:t> </a:t>
                </a:r>
                <a:r>
                  <a:rPr lang="en-GB" dirty="0"/>
                  <a:t>‘significant’.</a:t>
                </a:r>
                <a:r>
                  <a:rPr lang="en-GB" spc="-5" dirty="0"/>
                  <a:t> </a:t>
                </a:r>
                <a:r>
                  <a:rPr lang="en-GB" spc="-25" dirty="0"/>
                  <a:t>If </a:t>
                </a:r>
                <a:r>
                  <a:rPr lang="en-GB" dirty="0"/>
                  <a:t>the</a:t>
                </a:r>
                <a:r>
                  <a:rPr lang="en-GB" spc="135" dirty="0"/>
                  <a:t> </a:t>
                </a:r>
                <a:r>
                  <a:rPr lang="en-GB" dirty="0"/>
                  <a:t>sample</a:t>
                </a:r>
                <a:r>
                  <a:rPr lang="en-GB" spc="140" dirty="0"/>
                  <a:t> </a:t>
                </a:r>
                <a:r>
                  <a:rPr lang="en-GB" dirty="0"/>
                  <a:t>size</a:t>
                </a:r>
                <a:r>
                  <a:rPr lang="en-GB" spc="140" dirty="0"/>
                  <a:t> </a:t>
                </a:r>
                <a:r>
                  <a:rPr lang="en-GB" dirty="0"/>
                  <a:t>is</a:t>
                </a:r>
                <a:r>
                  <a:rPr lang="en-GB" spc="135" dirty="0"/>
                  <a:t> </a:t>
                </a:r>
                <a:r>
                  <a:rPr lang="en-GB" dirty="0"/>
                  <a:t>very</a:t>
                </a:r>
                <a:r>
                  <a:rPr lang="en-GB" spc="140" dirty="0"/>
                  <a:t> </a:t>
                </a:r>
                <a:r>
                  <a:rPr lang="en-GB" dirty="0"/>
                  <a:t>small</a:t>
                </a:r>
                <a:r>
                  <a:rPr lang="en-GB" spc="140" dirty="0"/>
                  <a:t> </a:t>
                </a:r>
                <a:r>
                  <a:rPr lang="en-GB" dirty="0"/>
                  <a:t>(say,</a:t>
                </a:r>
                <a:r>
                  <a:rPr lang="en-GB" spc="135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)</a:t>
                </a:r>
                <a:r>
                  <a:rPr lang="en-GB" spc="140" dirty="0"/>
                  <a:t> </a:t>
                </a:r>
                <a:r>
                  <a:rPr lang="en-GB" dirty="0"/>
                  <a:t>a</a:t>
                </a:r>
                <a:r>
                  <a:rPr lang="en-GB" spc="135" dirty="0"/>
                  <a:t> </a:t>
                </a:r>
                <a:r>
                  <a:rPr lang="en-GB" dirty="0"/>
                  <a:t>value</a:t>
                </a:r>
                <a:r>
                  <a:rPr lang="en-GB" spc="140" dirty="0"/>
                  <a:t> </a:t>
                </a:r>
                <a:r>
                  <a:rPr lang="en-GB" dirty="0"/>
                  <a:t>of</a:t>
                </a:r>
                <a:r>
                  <a:rPr lang="en-GB" spc="140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.85</m:t>
                    </m:r>
                    <m:r>
                      <a:rPr lang="en-GB" i="1" spc="135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</a:t>
                </a:r>
                <a:r>
                  <a:rPr lang="en-GB" spc="140" dirty="0"/>
                  <a:t> </a:t>
                </a:r>
                <a:r>
                  <a:rPr lang="en-GB" dirty="0"/>
                  <a:t>not</a:t>
                </a:r>
                <a:r>
                  <a:rPr lang="en-GB" spc="140" dirty="0"/>
                  <a:t> </a:t>
                </a:r>
                <a:r>
                  <a:rPr lang="en-GB" dirty="0"/>
                  <a:t>enough</a:t>
                </a:r>
                <a:r>
                  <a:rPr lang="en-GB" spc="135" dirty="0"/>
                  <a:t> </a:t>
                </a:r>
                <a:r>
                  <a:rPr lang="en-GB" dirty="0"/>
                  <a:t>to</a:t>
                </a:r>
                <a:r>
                  <a:rPr lang="en-GB" spc="140" dirty="0"/>
                  <a:t> </a:t>
                </a:r>
                <a:r>
                  <a:rPr lang="en-GB" dirty="0"/>
                  <a:t>claim</a:t>
                </a:r>
                <a:r>
                  <a:rPr lang="en-GB" spc="140" dirty="0"/>
                  <a:t> </a:t>
                </a:r>
                <a:r>
                  <a:rPr lang="en-GB" dirty="0"/>
                  <a:t>a</a:t>
                </a:r>
                <a:r>
                  <a:rPr lang="en-GB" spc="140" dirty="0"/>
                  <a:t> </a:t>
                </a:r>
                <a:r>
                  <a:rPr lang="en-GB" spc="-10" dirty="0"/>
                  <a:t>significant association.</a:t>
                </a:r>
              </a:p>
              <a:p>
                <a:pPr marL="927100" marR="5080" indent="-309245" algn="just">
                  <a:lnSpc>
                    <a:spcPct val="118100"/>
                  </a:lnSpc>
                  <a:buChar char="•"/>
                  <a:tabLst>
                    <a:tab pos="927100" algn="l"/>
                  </a:tabLst>
                </a:pPr>
                <a:r>
                  <a:rPr lang="en-GB" dirty="0"/>
                  <a:t>‘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’</a:t>
                </a:r>
                <a:r>
                  <a:rPr lang="en-GB" spc="-40" dirty="0"/>
                  <a:t> </a:t>
                </a:r>
                <a:r>
                  <a:rPr lang="en-GB" dirty="0"/>
                  <a:t>is</a:t>
                </a:r>
                <a:r>
                  <a:rPr lang="en-GB" spc="25" dirty="0"/>
                  <a:t> </a:t>
                </a:r>
                <a:r>
                  <a:rPr lang="en-GB" dirty="0"/>
                  <a:t>a</a:t>
                </a:r>
                <a:r>
                  <a:rPr lang="en-GB" spc="35" dirty="0"/>
                  <a:t> </a:t>
                </a:r>
                <a:r>
                  <a:rPr lang="en-GB" b="1" dirty="0">
                    <a:latin typeface="Arial"/>
                    <a:cs typeface="Arial"/>
                  </a:rPr>
                  <a:t>parametric</a:t>
                </a:r>
                <a:r>
                  <a:rPr lang="en-GB" b="1" spc="30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measure</a:t>
                </a:r>
                <a:r>
                  <a:rPr lang="en-GB" dirty="0"/>
                  <a:t>,</a:t>
                </a:r>
                <a:r>
                  <a:rPr lang="en-GB" spc="25" dirty="0"/>
                  <a:t> </a:t>
                </a:r>
                <a:r>
                  <a:rPr lang="en-GB" dirty="0"/>
                  <a:t>meaning</a:t>
                </a:r>
                <a:r>
                  <a:rPr lang="en-GB" spc="25" dirty="0"/>
                  <a:t> </a:t>
                </a:r>
                <a:r>
                  <a:rPr lang="en-GB" dirty="0"/>
                  <a:t>that</a:t>
                </a:r>
                <a:r>
                  <a:rPr lang="en-GB" spc="25" dirty="0"/>
                  <a:t> </a:t>
                </a:r>
                <a:r>
                  <a:rPr lang="en-GB" dirty="0"/>
                  <a:t>it</a:t>
                </a:r>
                <a:r>
                  <a:rPr lang="en-GB" spc="45" dirty="0"/>
                  <a:t> </a:t>
                </a:r>
                <a:r>
                  <a:rPr lang="en-GB" b="1" dirty="0">
                    <a:latin typeface="Arial"/>
                    <a:cs typeface="Arial"/>
                  </a:rPr>
                  <a:t>requires</a:t>
                </a:r>
                <a:r>
                  <a:rPr lang="en-GB" b="1" spc="25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certain</a:t>
                </a:r>
                <a:r>
                  <a:rPr lang="en-GB" b="1" spc="25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data</a:t>
                </a:r>
                <a:r>
                  <a:rPr lang="en-GB" b="1" spc="25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assumptions</a:t>
                </a:r>
                <a:r>
                  <a:rPr lang="en-GB" b="1" spc="55" dirty="0">
                    <a:latin typeface="Arial"/>
                    <a:cs typeface="Arial"/>
                  </a:rPr>
                  <a:t> </a:t>
                </a:r>
                <a:r>
                  <a:rPr lang="en-GB" dirty="0"/>
                  <a:t>unless</a:t>
                </a:r>
                <a:r>
                  <a:rPr lang="en-GB" spc="30" dirty="0"/>
                  <a:t> </a:t>
                </a:r>
                <a:r>
                  <a:rPr lang="en-GB" spc="-25" dirty="0"/>
                  <a:t>the </a:t>
                </a:r>
                <a:r>
                  <a:rPr lang="en-GB" dirty="0"/>
                  <a:t>sample</a:t>
                </a:r>
                <a:r>
                  <a:rPr lang="en-GB" spc="-10" dirty="0"/>
                  <a:t> </a:t>
                </a:r>
                <a:r>
                  <a:rPr lang="en-GB" dirty="0"/>
                  <a:t>size</a:t>
                </a:r>
                <a:r>
                  <a:rPr lang="en-GB" spc="-5" dirty="0"/>
                  <a:t> </a:t>
                </a:r>
                <a:r>
                  <a:rPr lang="en-GB" dirty="0"/>
                  <a:t>is</a:t>
                </a:r>
                <a:r>
                  <a:rPr lang="en-GB" spc="-5" dirty="0"/>
                  <a:t> </a:t>
                </a:r>
                <a:r>
                  <a:rPr lang="en-GB" spc="-10" dirty="0"/>
                  <a:t>large.</a:t>
                </a:r>
              </a:p>
              <a:p>
                <a:pPr marL="12700" marR="24765" algn="just">
                  <a:lnSpc>
                    <a:spcPct val="118100"/>
                  </a:lnSpc>
                  <a:spcBef>
                    <a:spcPts val="1195"/>
                  </a:spcBef>
                </a:pPr>
                <a:r>
                  <a:rPr lang="en-GB" dirty="0"/>
                  <a:t>*</a:t>
                </a:r>
                <a:r>
                  <a:rPr lang="en-GB" b="1" dirty="0">
                    <a:latin typeface="Arial"/>
                    <a:cs typeface="Arial"/>
                  </a:rPr>
                  <a:t>in</a:t>
                </a:r>
                <a:r>
                  <a:rPr lang="en-GB" b="1" spc="225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data</a:t>
                </a:r>
                <a:r>
                  <a:rPr lang="en-GB" b="1" spc="229" dirty="0">
                    <a:latin typeface="Arial"/>
                    <a:cs typeface="Arial"/>
                  </a:rPr>
                  <a:t> </a:t>
                </a:r>
                <a:r>
                  <a:rPr lang="en-GB" b="1" dirty="0">
                    <a:latin typeface="Arial"/>
                    <a:cs typeface="Arial"/>
                  </a:rPr>
                  <a:t>science</a:t>
                </a:r>
                <a:r>
                  <a:rPr lang="en-GB" dirty="0"/>
                  <a:t>,</a:t>
                </a:r>
                <a:r>
                  <a:rPr lang="en-GB" spc="225" dirty="0"/>
                  <a:t> </a:t>
                </a:r>
                <a:r>
                  <a:rPr lang="en-GB" dirty="0"/>
                  <a:t>we</a:t>
                </a:r>
                <a:r>
                  <a:rPr lang="en-GB" spc="235" dirty="0"/>
                  <a:t> </a:t>
                </a:r>
                <a:r>
                  <a:rPr lang="en-GB" dirty="0"/>
                  <a:t>usually</a:t>
                </a:r>
                <a:r>
                  <a:rPr lang="en-GB" spc="229" dirty="0"/>
                  <a:t> </a:t>
                </a:r>
                <a:r>
                  <a:rPr lang="en-GB" dirty="0"/>
                  <a:t>deal</a:t>
                </a:r>
                <a:r>
                  <a:rPr lang="en-GB" spc="229" dirty="0"/>
                  <a:t> </a:t>
                </a:r>
                <a:r>
                  <a:rPr lang="en-GB" dirty="0"/>
                  <a:t>with</a:t>
                </a:r>
                <a:r>
                  <a:rPr lang="en-GB" spc="229" dirty="0"/>
                  <a:t> </a:t>
                </a:r>
                <a:r>
                  <a:rPr lang="en-GB" dirty="0"/>
                  <a:t>large</a:t>
                </a:r>
                <a:r>
                  <a:rPr lang="en-GB" spc="235" dirty="0"/>
                  <a:t> </a:t>
                </a:r>
                <a:r>
                  <a:rPr lang="en-GB" dirty="0"/>
                  <a:t>datasets.</a:t>
                </a:r>
                <a:r>
                  <a:rPr lang="en-GB" spc="225" dirty="0"/>
                  <a:t> </a:t>
                </a:r>
                <a:r>
                  <a:rPr lang="en-GB" dirty="0"/>
                  <a:t>So,</a:t>
                </a:r>
                <a:r>
                  <a:rPr lang="en-GB" spc="225" dirty="0"/>
                  <a:t> </a:t>
                </a:r>
                <a:r>
                  <a:rPr lang="en-GB" dirty="0"/>
                  <a:t>the</a:t>
                </a:r>
                <a:r>
                  <a:rPr lang="en-GB" spc="229" dirty="0"/>
                  <a:t> </a:t>
                </a:r>
                <a:r>
                  <a:rPr lang="en-GB" dirty="0"/>
                  <a:t>computer</a:t>
                </a:r>
                <a:r>
                  <a:rPr lang="en-GB" spc="235" dirty="0"/>
                  <a:t> </a:t>
                </a:r>
                <a:r>
                  <a:rPr lang="en-GB" dirty="0"/>
                  <a:t>will</a:t>
                </a:r>
                <a:r>
                  <a:rPr lang="en-GB" spc="229" dirty="0"/>
                  <a:t> </a:t>
                </a:r>
                <a:r>
                  <a:rPr lang="en-GB" dirty="0"/>
                  <a:t>automatically</a:t>
                </a:r>
                <a:r>
                  <a:rPr lang="en-GB" spc="229" dirty="0"/>
                  <a:t> </a:t>
                </a:r>
                <a:r>
                  <a:rPr lang="en-GB" dirty="0"/>
                  <a:t>test</a:t>
                </a:r>
                <a:r>
                  <a:rPr lang="en-GB" spc="229" dirty="0"/>
                  <a:t> </a:t>
                </a:r>
                <a:r>
                  <a:rPr lang="en-GB" spc="-25" dirty="0"/>
                  <a:t>the </a:t>
                </a:r>
                <a:r>
                  <a:rPr lang="en-GB" dirty="0"/>
                  <a:t>significance</a:t>
                </a:r>
                <a:r>
                  <a:rPr lang="en-GB" spc="-35" dirty="0"/>
                  <a:t> </a:t>
                </a:r>
                <a:r>
                  <a:rPr lang="en-GB" dirty="0"/>
                  <a:t>of</a:t>
                </a:r>
                <a:r>
                  <a:rPr lang="en-GB" spc="-25" dirty="0"/>
                  <a:t> </a:t>
                </a:r>
                <a:r>
                  <a:rPr lang="en-GB" dirty="0"/>
                  <a:t>the</a:t>
                </a:r>
                <a:r>
                  <a:rPr lang="en-GB" spc="-25" dirty="0"/>
                  <a:t> </a:t>
                </a:r>
                <a:r>
                  <a:rPr lang="en-GB" dirty="0"/>
                  <a:t>linear</a:t>
                </a:r>
                <a:r>
                  <a:rPr lang="en-GB" spc="-25" dirty="0"/>
                  <a:t> </a:t>
                </a:r>
                <a:r>
                  <a:rPr lang="en-GB" dirty="0"/>
                  <a:t>association,</a:t>
                </a:r>
                <a:r>
                  <a:rPr lang="en-GB" spc="-25" dirty="0"/>
                  <a:t> </a:t>
                </a:r>
                <a:r>
                  <a:rPr lang="en-GB" dirty="0"/>
                  <a:t>irrespective</a:t>
                </a:r>
                <a:r>
                  <a:rPr lang="en-GB" spc="-25" dirty="0"/>
                  <a:t> </a:t>
                </a:r>
                <a:r>
                  <a:rPr lang="en-GB" dirty="0"/>
                  <a:t>of</a:t>
                </a:r>
                <a:r>
                  <a:rPr lang="en-GB" spc="-25" dirty="0"/>
                  <a:t> </a:t>
                </a:r>
                <a:r>
                  <a:rPr lang="en-GB" dirty="0"/>
                  <a:t>the</a:t>
                </a:r>
                <a:r>
                  <a:rPr lang="en-GB" spc="-25" dirty="0"/>
                  <a:t> </a:t>
                </a:r>
                <a:r>
                  <a:rPr lang="en-GB" dirty="0"/>
                  <a:t>value</a:t>
                </a:r>
                <a:r>
                  <a:rPr lang="en-GB" spc="-25" dirty="0"/>
                  <a:t> </a:t>
                </a:r>
                <a:r>
                  <a:rPr lang="en-GB" dirty="0"/>
                  <a:t>of</a:t>
                </a:r>
                <a:r>
                  <a:rPr lang="en-GB" spc="-25" dirty="0"/>
                  <a:t> </a:t>
                </a:r>
                <a14:m>
                  <m:oMath xmlns:m="http://schemas.openxmlformats.org/officeDocument/2006/math">
                    <m:r>
                      <a:rPr lang="en-GB" i="1" spc="-25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pc="-25" dirty="0"/>
                  <a:t>.</a:t>
                </a:r>
                <a:endParaRPr spc="-25" dirty="0"/>
              </a:p>
            </p:txBody>
          </p:sp>
        </mc:Choice>
        <mc:Fallback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225" y="1676400"/>
                <a:ext cx="10366375" cy="3734804"/>
              </a:xfrm>
              <a:prstGeom prst="rect">
                <a:avLst/>
              </a:prstGeom>
              <a:blipFill>
                <a:blip r:embed="rId2"/>
                <a:stretch>
                  <a:fillRect l="-1222" r="-1345" b="-2373"/>
                </a:stretch>
              </a:blipFill>
            </p:spPr>
            <p:txBody>
              <a:bodyPr/>
              <a:lstStyle/>
              <a:p>
                <a:r>
                  <a:rPr lang="en-L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D72E8-7A29-EAA5-E02D-DF3D5542C9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851FA58-C76D-2C47-B5CF-3E85552C4625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16F2-A4BA-894D-F03C-985E1E64F3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dirty="0"/>
              <a:t>Rank</a:t>
            </a:r>
            <a:r>
              <a:rPr spc="-95" dirty="0"/>
              <a:t> </a:t>
            </a:r>
            <a:r>
              <a:rPr dirty="0"/>
              <a:t>Correlation</a:t>
            </a:r>
            <a:r>
              <a:rPr spc="-95" dirty="0"/>
              <a:t> </a:t>
            </a:r>
            <a:r>
              <a:rPr dirty="0"/>
              <a:t>(</a:t>
            </a:r>
            <a:r>
              <a:rPr spc="-10" dirty="0"/>
              <a:t>Spearman’s</a:t>
            </a:r>
            <a:r>
              <a:rPr spc="-95" dirty="0"/>
              <a:t> </a:t>
            </a:r>
            <a:r>
              <a:rPr spc="-10" dirty="0"/>
              <a:t>Correlation)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911225" y="1752600"/>
                <a:ext cx="10363835" cy="508472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69900" marR="5080" indent="-335915" algn="just">
                  <a:lnSpc>
                    <a:spcPct val="117200"/>
                  </a:lnSpc>
                  <a:spcBef>
                    <a:spcPts val="100"/>
                  </a:spcBef>
                  <a:buChar char="•"/>
                  <a:tabLst>
                    <a:tab pos="469900" algn="l"/>
                  </a:tabLst>
                </a:pPr>
                <a:r>
                  <a:rPr sz="2000" dirty="0">
                    <a:latin typeface="Arial"/>
                    <a:cs typeface="Arial"/>
                  </a:rPr>
                  <a:t>Sometimes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a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sample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of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objects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is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ranked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by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two</a:t>
                </a:r>
                <a:r>
                  <a:rPr sz="2000" spc="32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Arial"/>
                    <a:cs typeface="Arial"/>
                  </a:rPr>
                  <a:t>independent</a:t>
                </a:r>
                <a:r>
                  <a:rPr sz="2000" spc="325" dirty="0">
                    <a:latin typeface="Arial"/>
                    <a:cs typeface="Arial"/>
                  </a:rPr>
                  <a:t> </a:t>
                </a:r>
                <a:r>
                  <a:rPr sz="2000" spc="-10" dirty="0">
                    <a:latin typeface="Arial"/>
                    <a:cs typeface="Arial"/>
                  </a:rPr>
                  <a:t>persons (=judges).</a:t>
                </a:r>
                <a:endParaRPr lang="en-US" sz="2000" spc="-10" dirty="0">
                  <a:latin typeface="Arial"/>
                  <a:cs typeface="Arial"/>
                </a:endParaRPr>
              </a:p>
              <a:p>
                <a:pPr marL="469900" marR="5080" indent="-335915" algn="just">
                  <a:lnSpc>
                    <a:spcPct val="117200"/>
                  </a:lnSpc>
                  <a:spcBef>
                    <a:spcPts val="100"/>
                  </a:spcBef>
                  <a:buChar char="•"/>
                  <a:tabLst>
                    <a:tab pos="469900" algn="l"/>
                  </a:tabLst>
                </a:pPr>
                <a:endParaRPr lang="en-US" sz="2000" spc="-10" dirty="0">
                  <a:latin typeface="Arial"/>
                  <a:cs typeface="Arial"/>
                </a:endParaRPr>
              </a:p>
              <a:p>
                <a:pPr marL="469900" marR="5080" indent="-335915" algn="just">
                  <a:lnSpc>
                    <a:spcPct val="117200"/>
                  </a:lnSpc>
                  <a:spcBef>
                    <a:spcPts val="100"/>
                  </a:spcBef>
                  <a:buChar char="•"/>
                  <a:tabLst>
                    <a:tab pos="469900" algn="l"/>
                  </a:tabLst>
                </a:pPr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An increasing rank correlation coefficient implies an increasing agreement between rankings. The coefficient is inside the interval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and assumes the value:</a:t>
                </a:r>
              </a:p>
              <a:p>
                <a:pPr marL="469900" marR="5080" indent="-335915" algn="just">
                  <a:lnSpc>
                    <a:spcPct val="117200"/>
                  </a:lnSpc>
                  <a:spcBef>
                    <a:spcPts val="100"/>
                  </a:spcBef>
                  <a:buChar char="•"/>
                  <a:tabLst>
                    <a:tab pos="469900" algn="l"/>
                  </a:tabLst>
                </a:pPr>
                <a:endParaRPr lang="en-GB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133985" marR="5080" lvl="5" algn="just">
                  <a:lnSpc>
                    <a:spcPct val="117200"/>
                  </a:lnSpc>
                  <a:spcBef>
                    <a:spcPts val="100"/>
                  </a:spcBef>
                  <a:tabLst>
                    <a:tab pos="469900" algn="l"/>
                  </a:tabLst>
                </a:pPr>
                <a:r>
                  <a:rPr lang="en-GB" sz="2000" b="0" dirty="0">
                    <a:solidFill>
                      <a:srgbClr val="202122"/>
                    </a:solidFill>
                    <a:effectLst/>
                  </a:rPr>
                  <a:t>		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if the agreement between the two rankings is perfect; the two rankings are the 			same.</a:t>
                </a:r>
              </a:p>
              <a:p>
                <a:pPr marL="133985" marR="5080" lvl="5" algn="just">
                  <a:lnSpc>
                    <a:spcPct val="117200"/>
                  </a:lnSpc>
                  <a:spcBef>
                    <a:spcPts val="100"/>
                  </a:spcBef>
                  <a:tabLst>
                    <a:tab pos="469900" algn="l"/>
                  </a:tabLst>
                </a:pPr>
                <a:endParaRPr lang="en-GB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algn="l"/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if the rankings are completely independent.</a:t>
                </a:r>
              </a:p>
              <a:p>
                <a:pPr algn="l"/>
                <a:endParaRPr lang="en-GB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algn="l"/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GB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if the disagreement between the two rankings is perfect; one ranking is the 	reverse of the other.</a:t>
                </a:r>
              </a:p>
              <a:p>
                <a:pPr marL="469900" marR="5080" indent="-335915" algn="just">
                  <a:lnSpc>
                    <a:spcPct val="117200"/>
                  </a:lnSpc>
                  <a:spcBef>
                    <a:spcPts val="100"/>
                  </a:spcBef>
                  <a:buChar char="•"/>
                  <a:tabLst>
                    <a:tab pos="469900" algn="l"/>
                  </a:tabLst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33985" marR="5080" algn="just">
                  <a:lnSpc>
                    <a:spcPct val="117200"/>
                  </a:lnSpc>
                  <a:spcBef>
                    <a:spcPts val="100"/>
                  </a:spcBef>
                  <a:tabLst>
                    <a:tab pos="469900" algn="l"/>
                  </a:tabLst>
                </a:pPr>
                <a:endParaRPr sz="2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1752600"/>
                <a:ext cx="10363835" cy="5084725"/>
              </a:xfrm>
              <a:prstGeom prst="rect">
                <a:avLst/>
              </a:prstGeom>
              <a:blipFill>
                <a:blip r:embed="rId2"/>
                <a:stretch>
                  <a:fillRect t="-998" r="-1345"/>
                </a:stretch>
              </a:blipFill>
            </p:spPr>
            <p:txBody>
              <a:bodyPr/>
              <a:lstStyle/>
              <a:p>
                <a:r>
                  <a:rPr lang="en-L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1BE2-2673-04AC-D2EF-F68BD72A3A3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AE559B9-13BB-1344-8E1B-5E2DF7996DEE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A97C5-7501-63CA-81B3-060495BBFB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8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dirty="0"/>
              <a:t>Exploring</a:t>
            </a:r>
            <a:r>
              <a:rPr spc="-60" dirty="0"/>
              <a:t> </a:t>
            </a:r>
            <a:r>
              <a:rPr dirty="0"/>
              <a:t>two</a:t>
            </a:r>
            <a:r>
              <a:rPr spc="-50" dirty="0"/>
              <a:t> </a:t>
            </a:r>
            <a:r>
              <a:rPr dirty="0"/>
              <a:t>(or</a:t>
            </a:r>
            <a:r>
              <a:rPr spc="-50" dirty="0"/>
              <a:t> </a:t>
            </a:r>
            <a:r>
              <a:rPr dirty="0"/>
              <a:t>more)</a:t>
            </a:r>
            <a:r>
              <a:rPr spc="-45" dirty="0"/>
              <a:t> </a:t>
            </a:r>
            <a:r>
              <a:rPr spc="-10" dirty="0"/>
              <a:t>variables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59792" y="1928368"/>
            <a:ext cx="10206990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63500" indent="-308610">
              <a:lnSpc>
                <a:spcPct val="117200"/>
              </a:lnSpc>
              <a:spcBef>
                <a:spcPts val="100"/>
              </a:spcBef>
              <a:buSzPct val="163636"/>
              <a:buChar char="•"/>
              <a:tabLst>
                <a:tab pos="320675" algn="l"/>
                <a:tab pos="321945" algn="l"/>
                <a:tab pos="1133475" algn="l"/>
                <a:tab pos="2327275" algn="l"/>
                <a:tab pos="3622675" algn="l"/>
                <a:tab pos="4139565" algn="l"/>
                <a:tab pos="5434965" algn="l"/>
                <a:tab pos="6323965" algn="l"/>
                <a:tab pos="7196455" algn="l"/>
                <a:tab pos="8576945" algn="l"/>
                <a:tab pos="9279890" algn="l"/>
                <a:tab pos="9711690" algn="l"/>
              </a:tabLst>
            </a:pPr>
            <a:r>
              <a:rPr sz="1100" dirty="0">
                <a:latin typeface="Arial"/>
                <a:cs typeface="Arial"/>
              </a:rPr>
              <a:t>·</a:t>
            </a:r>
            <a:r>
              <a:rPr sz="1100" spc="4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plotting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numeric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vs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numeric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data,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most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common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tool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‘</a:t>
            </a:r>
            <a:r>
              <a:rPr sz="2400" b="1" spc="-10" dirty="0">
                <a:latin typeface="Arial"/>
                <a:cs typeface="Arial"/>
              </a:rPr>
              <a:t>scatterplot</a:t>
            </a:r>
            <a:r>
              <a:rPr sz="2400" spc="-10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  <a:p>
            <a:pPr marL="777875" marR="5080" lvl="1" indent="-335280">
              <a:lnSpc>
                <a:spcPct val="117200"/>
              </a:lnSpc>
              <a:buFont typeface="Arial"/>
              <a:buChar char="•"/>
              <a:tabLst>
                <a:tab pos="777875" algn="l"/>
                <a:tab pos="779145" algn="l"/>
              </a:tabLst>
            </a:pPr>
            <a:r>
              <a:rPr sz="2400" b="1" dirty="0">
                <a:latin typeface="Arial"/>
                <a:cs typeface="Arial"/>
              </a:rPr>
              <a:t>Hexagonal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binning</a:t>
            </a:r>
            <a:r>
              <a:rPr sz="2400" b="1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contour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plot</a:t>
            </a:r>
            <a:r>
              <a:rPr sz="2400" b="1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scatterplot,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large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datasets.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[See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Bruce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Bruce,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36-</a:t>
            </a:r>
            <a:r>
              <a:rPr sz="2400" spc="-25" dirty="0">
                <a:latin typeface="Arial"/>
                <a:cs typeface="Arial"/>
              </a:rPr>
              <a:t>37]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777875" marR="16510" lvl="1" indent="-335280">
              <a:lnSpc>
                <a:spcPct val="117200"/>
              </a:lnSpc>
              <a:spcBef>
                <a:spcPts val="5"/>
              </a:spcBef>
              <a:buFont typeface="Arial"/>
              <a:buChar char="•"/>
              <a:tabLst>
                <a:tab pos="777875" algn="l"/>
                <a:tab pos="779145" algn="l"/>
                <a:tab pos="3585210" algn="l"/>
              </a:tabLst>
            </a:pPr>
            <a:r>
              <a:rPr sz="2400" b="1" dirty="0">
                <a:latin typeface="Arial"/>
                <a:cs typeface="Arial"/>
              </a:rPr>
              <a:t>Contingency</a:t>
            </a:r>
            <a:r>
              <a:rPr sz="2400" b="1" spc="254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table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shows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associations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categorical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7CA53-A8F7-0399-3CBE-262D51AF973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E5A514-18C6-C244-9734-75E50D909705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8E67-125E-C28E-783C-6B19E2066F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CM 1606 Computational Mathematics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967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CM1606: Computational Mathematics</vt:lpstr>
      <vt:lpstr>Boxplot </vt:lpstr>
      <vt:lpstr>Frequency Tables and Histograms </vt:lpstr>
      <vt:lpstr>Density Estimates (Density Plot) </vt:lpstr>
      <vt:lpstr>Mode </vt:lpstr>
      <vt:lpstr>Correlation Coefficient</vt:lpstr>
      <vt:lpstr>Properties of ‘r’ (= Pearson’s Correlation Coefficient) </vt:lpstr>
      <vt:lpstr>Rank Correlation (Spearman’s Correlation) </vt:lpstr>
      <vt:lpstr>Exploring two (or more) variables </vt:lpstr>
      <vt:lpstr>Contingency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CM1606: Computational Mathematics</dc:title>
  <cp:lastModifiedBy>PRASHAN SAMINDA RATHNAYAKA RATHNAYAKA MUDIYANSELAGE</cp:lastModifiedBy>
  <cp:revision>4</cp:revision>
  <dcterms:created xsi:type="dcterms:W3CDTF">2022-12-19T09:40:31Z</dcterms:created>
  <dcterms:modified xsi:type="dcterms:W3CDTF">2022-12-19T15:54:50Z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