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322386" y="94198"/>
            <a:ext cx="969007" cy="42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61308" y="103494"/>
            <a:ext cx="1798673" cy="323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8198" y="1308097"/>
            <a:ext cx="10515600" cy="12700"/>
          </a:xfrm>
          <a:custGeom>
            <a:avLst/>
            <a:gdLst/>
            <a:ahLst/>
            <a:cxnLst/>
            <a:rect l="l" t="t" r="r" b="b"/>
            <a:pathLst>
              <a:path w="10515600" h="12700">
                <a:moveTo>
                  <a:pt x="0" y="12699"/>
                </a:moveTo>
                <a:lnTo>
                  <a:pt x="10515578" y="0"/>
                </a:lnTo>
              </a:path>
            </a:pathLst>
          </a:custGeom>
          <a:ln w="952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950818" y="1987195"/>
            <a:ext cx="7274205" cy="35030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322386" y="94198"/>
            <a:ext cx="969007" cy="426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61308" y="103494"/>
            <a:ext cx="1798673" cy="3231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0421" y="637456"/>
            <a:ext cx="10551156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9647" y="1430554"/>
            <a:ext cx="10356850" cy="3562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1223" y="6466760"/>
            <a:ext cx="68326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206770" y="6466760"/>
            <a:ext cx="177482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5466" y="6466760"/>
            <a:ext cx="2311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996" y="3479793"/>
            <a:ext cx="9144000" cy="38100"/>
          </a:xfrm>
          <a:custGeom>
            <a:avLst/>
            <a:gdLst/>
            <a:ahLst/>
            <a:cxnLst/>
            <a:rect l="l" t="t" r="r" b="b"/>
            <a:pathLst>
              <a:path w="9144000" h="38100">
                <a:moveTo>
                  <a:pt x="0" y="0"/>
                </a:moveTo>
                <a:lnTo>
                  <a:pt x="9143981" y="38099"/>
                </a:lnTo>
              </a:path>
            </a:pathLst>
          </a:custGeom>
          <a:ln w="952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49" y="0"/>
            <a:ext cx="12204700" cy="495300"/>
            <a:chOff x="-6349" y="0"/>
            <a:chExt cx="12204700" cy="4953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482600"/>
            </a:xfrm>
            <a:custGeom>
              <a:avLst/>
              <a:gdLst/>
              <a:ahLst/>
              <a:cxnLst/>
              <a:rect l="l" t="t" r="r" b="b"/>
              <a:pathLst>
                <a:path w="12192000" h="482600">
                  <a:moveTo>
                    <a:pt x="12191975" y="482599"/>
                  </a:moveTo>
                  <a:lnTo>
                    <a:pt x="0" y="482599"/>
                  </a:lnTo>
                  <a:lnTo>
                    <a:pt x="0" y="0"/>
                  </a:lnTo>
                  <a:lnTo>
                    <a:pt x="12191975" y="0"/>
                  </a:lnTo>
                  <a:lnTo>
                    <a:pt x="12191975" y="482599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482600"/>
            </a:xfrm>
            <a:custGeom>
              <a:avLst/>
              <a:gdLst/>
              <a:ahLst/>
              <a:cxnLst/>
              <a:rect l="l" t="t" r="r" b="b"/>
              <a:pathLst>
                <a:path w="12192000" h="482600">
                  <a:moveTo>
                    <a:pt x="0" y="0"/>
                  </a:moveTo>
                  <a:lnTo>
                    <a:pt x="12191975" y="0"/>
                  </a:lnTo>
                  <a:lnTo>
                    <a:pt x="12191975" y="482599"/>
                  </a:lnTo>
                  <a:lnTo>
                    <a:pt x="0" y="4825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754709" y="6043762"/>
            <a:ext cx="2467169" cy="443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17307" y="6048873"/>
            <a:ext cx="1398228" cy="503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3166" rIns="0" bIns="0" rtlCol="0">
            <a:spAutoFit/>
          </a:bodyPr>
          <a:lstStyle/>
          <a:p>
            <a:pPr marL="2729230" marR="5080" indent="-1820545">
              <a:lnSpc>
                <a:spcPts val="5830"/>
              </a:lnSpc>
              <a:spcBef>
                <a:spcPts val="835"/>
              </a:spcBef>
            </a:pPr>
            <a:r>
              <a:rPr spc="-5" dirty="0"/>
              <a:t>CM1602 </a:t>
            </a:r>
            <a:r>
              <a:rPr dirty="0"/>
              <a:t>: </a:t>
            </a:r>
            <a:r>
              <a:rPr spc="-35" dirty="0"/>
              <a:t>Data </a:t>
            </a:r>
            <a:r>
              <a:rPr spc="-15" dirty="0"/>
              <a:t>Structures </a:t>
            </a:r>
            <a:r>
              <a:rPr dirty="0"/>
              <a:t>and  </a:t>
            </a:r>
            <a:r>
              <a:rPr spc="-10" dirty="0"/>
              <a:t>Algorithms </a:t>
            </a:r>
            <a:r>
              <a:rPr spc="-40" dirty="0"/>
              <a:t>for</a:t>
            </a:r>
            <a:r>
              <a:rPr spc="-15" dirty="0"/>
              <a:t> </a:t>
            </a:r>
            <a:r>
              <a:rPr spc="-5" dirty="0"/>
              <a:t>AI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77264" y="3392738"/>
            <a:ext cx="4257135" cy="1137491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3500" spc="-5" dirty="0">
                <a:latin typeface="Carlito"/>
                <a:cs typeface="Carlito"/>
              </a:rPr>
              <a:t>9. </a:t>
            </a:r>
            <a:r>
              <a:rPr sz="3500" spc="-20" dirty="0" smtClean="0">
                <a:latin typeface="Carlito"/>
                <a:cs typeface="Carlito"/>
              </a:rPr>
              <a:t>Graph</a:t>
            </a:r>
            <a:r>
              <a:rPr sz="3500" spc="-60" dirty="0" smtClean="0">
                <a:latin typeface="Carlito"/>
                <a:cs typeface="Carlito"/>
              </a:rPr>
              <a:t> </a:t>
            </a:r>
            <a:r>
              <a:rPr sz="3500" spc="-10" dirty="0">
                <a:latin typeface="Carlito"/>
                <a:cs typeface="Carlito"/>
              </a:rPr>
              <a:t>Algorithms</a:t>
            </a:r>
            <a:endParaRPr sz="3500" dirty="0">
              <a:latin typeface="Carlito"/>
              <a:cs typeface="Carlito"/>
            </a:endParaRPr>
          </a:p>
          <a:p>
            <a:pPr marL="558800">
              <a:lnSpc>
                <a:spcPct val="100000"/>
              </a:lnSpc>
              <a:spcBef>
                <a:spcPts val="785"/>
              </a:spcBef>
            </a:pPr>
            <a:r>
              <a:rPr sz="2000" spc="-10" dirty="0">
                <a:latin typeface="Carlito"/>
                <a:cs typeface="Carlito"/>
              </a:rPr>
              <a:t>Lecture </a:t>
            </a:r>
            <a:r>
              <a:rPr sz="2000" dirty="0">
                <a:latin typeface="Carlito"/>
                <a:cs typeface="Carlito"/>
              </a:rPr>
              <a:t>9 | R.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Sivaraman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0"/>
              </a:spcBef>
              <a:tabLst>
                <a:tab pos="10537825" algn="l"/>
              </a:tabLst>
            </a:pPr>
            <a:r>
              <a:rPr spc="-50" dirty="0"/>
              <a:t>Types </a:t>
            </a:r>
            <a:r>
              <a:rPr spc="-5" dirty="0"/>
              <a:t>of</a:t>
            </a:r>
            <a:r>
              <a:rPr spc="-20" dirty="0"/>
              <a:t> Graphs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5" y="1802663"/>
            <a:ext cx="9925685" cy="83629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7960" marR="5080" indent="-17589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188595" algn="l"/>
                <a:tab pos="6974840" algn="l"/>
              </a:tabLst>
            </a:pPr>
            <a:r>
              <a:rPr sz="2800" spc="-20" dirty="0">
                <a:solidFill>
                  <a:srgbClr val="FF0000"/>
                </a:solidFill>
                <a:latin typeface="Carlito"/>
                <a:cs typeface="Carlito"/>
              </a:rPr>
              <a:t>Backedge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dirty="0">
                <a:latin typeface="Carlito"/>
                <a:cs typeface="Carlito"/>
              </a:rPr>
              <a:t>an </a:t>
            </a:r>
            <a:r>
              <a:rPr sz="2800" spc="-10" dirty="0">
                <a:latin typeface="Carlito"/>
                <a:cs typeface="Carlito"/>
              </a:rPr>
              <a:t>edge that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node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to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itself	(self loop), or one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to  </a:t>
            </a:r>
            <a:r>
              <a:rPr sz="2800" spc="-5" dirty="0">
                <a:latin typeface="Carlito"/>
                <a:cs typeface="Carlito"/>
              </a:rPr>
              <a:t>its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40" dirty="0">
                <a:latin typeface="Carlito"/>
                <a:cs typeface="Carlito"/>
              </a:rPr>
              <a:t>ancestor.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490" y="3278478"/>
            <a:ext cx="7254849" cy="2453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0"/>
              </a:spcBef>
              <a:tabLst>
                <a:tab pos="10537825" algn="l"/>
              </a:tabLst>
            </a:pPr>
            <a:r>
              <a:rPr spc="-25" dirty="0"/>
              <a:t>Breadth-first </a:t>
            </a:r>
            <a:r>
              <a:rPr spc="-15" dirty="0"/>
              <a:t>search</a:t>
            </a:r>
            <a:r>
              <a:rPr spc="-25" dirty="0"/>
              <a:t> </a:t>
            </a:r>
            <a:r>
              <a:rPr spc="-20" dirty="0"/>
              <a:t>(BFS)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4545" y="1802663"/>
            <a:ext cx="10222230" cy="3010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7960" marR="180975" indent="-17589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68605" algn="l"/>
              </a:tabLst>
            </a:pPr>
            <a:r>
              <a:rPr dirty="0"/>
              <a:t>	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b="1" i="1" spc="-10" dirty="0">
                <a:latin typeface="Carlito"/>
                <a:cs typeface="Carlito"/>
              </a:rPr>
              <a:t>breadth-first </a:t>
            </a:r>
            <a:r>
              <a:rPr sz="2800" b="1" i="1" spc="-5" dirty="0">
                <a:latin typeface="Carlito"/>
                <a:cs typeface="Carlito"/>
              </a:rPr>
              <a:t>search </a:t>
            </a:r>
            <a:r>
              <a:rPr sz="2800" spc="-10" dirty="0">
                <a:latin typeface="Carlito"/>
                <a:cs typeface="Carlito"/>
              </a:rPr>
              <a:t>(BFS), </a:t>
            </a:r>
            <a:r>
              <a:rPr sz="2800" spc="-15" dirty="0">
                <a:latin typeface="Carlito"/>
                <a:cs typeface="Carlito"/>
              </a:rPr>
              <a:t>we start at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particular </a:t>
            </a:r>
            <a:r>
              <a:rPr sz="2800" spc="-20" dirty="0">
                <a:latin typeface="Carlito"/>
                <a:cs typeface="Carlito"/>
              </a:rPr>
              <a:t>vertex </a:t>
            </a:r>
            <a:r>
              <a:rPr sz="2800" dirty="0">
                <a:latin typeface="Carlito"/>
                <a:cs typeface="Carlito"/>
              </a:rPr>
              <a:t>and  </a:t>
            </a:r>
            <a:r>
              <a:rPr sz="2800" spc="-15" dirty="0">
                <a:latin typeface="Carlito"/>
                <a:cs typeface="Carlito"/>
              </a:rPr>
              <a:t>explore </a:t>
            </a:r>
            <a:r>
              <a:rPr sz="2800" dirty="0">
                <a:latin typeface="Carlito"/>
                <a:cs typeface="Carlito"/>
              </a:rPr>
              <a:t>all </a:t>
            </a:r>
            <a:r>
              <a:rPr sz="2800" spc="-5" dirty="0">
                <a:latin typeface="Carlito"/>
                <a:cs typeface="Carlito"/>
              </a:rPr>
              <a:t>of its </a:t>
            </a:r>
            <a:r>
              <a:rPr sz="2800" spc="-10" dirty="0">
                <a:latin typeface="Carlito"/>
                <a:cs typeface="Carlito"/>
              </a:rPr>
              <a:t>neighbors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present </a:t>
            </a:r>
            <a:r>
              <a:rPr sz="2800" spc="-10" dirty="0">
                <a:latin typeface="Carlito"/>
                <a:cs typeface="Carlito"/>
              </a:rPr>
              <a:t>depth </a:t>
            </a:r>
            <a:r>
              <a:rPr sz="2800" spc="-25" dirty="0">
                <a:latin typeface="Carlito"/>
                <a:cs typeface="Carlito"/>
              </a:rPr>
              <a:t>before </a:t>
            </a:r>
            <a:r>
              <a:rPr sz="2800" spc="-10" dirty="0">
                <a:latin typeface="Carlito"/>
                <a:cs typeface="Carlito"/>
              </a:rPr>
              <a:t>moving </a:t>
            </a:r>
            <a:r>
              <a:rPr sz="2800" spc="-5" dirty="0">
                <a:latin typeface="Carlito"/>
                <a:cs typeface="Carlito"/>
              </a:rPr>
              <a:t>on </a:t>
            </a:r>
            <a:r>
              <a:rPr sz="2800" spc="-15" dirty="0">
                <a:latin typeface="Carlito"/>
                <a:cs typeface="Carlito"/>
              </a:rPr>
              <a:t>to  </a:t>
            </a:r>
            <a:r>
              <a:rPr sz="2800" spc="-10" dirty="0">
                <a:latin typeface="Carlito"/>
                <a:cs typeface="Carlito"/>
              </a:rPr>
              <a:t>the vertices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next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level.</a:t>
            </a:r>
            <a:endParaRPr sz="2800" dirty="0">
              <a:latin typeface="Carlito"/>
              <a:cs typeface="Carlito"/>
            </a:endParaRPr>
          </a:p>
          <a:p>
            <a:pPr marL="187960" marR="5080" indent="-175895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20" dirty="0">
                <a:latin typeface="Carlito"/>
                <a:cs typeface="Carlito"/>
              </a:rPr>
              <a:t>Unlike </a:t>
            </a:r>
            <a:r>
              <a:rPr sz="2800" spc="-10" dirty="0">
                <a:latin typeface="Carlito"/>
                <a:cs typeface="Carlito"/>
              </a:rPr>
              <a:t>trees, </a:t>
            </a:r>
            <a:r>
              <a:rPr sz="2800" spc="-15" dirty="0">
                <a:latin typeface="Carlito"/>
                <a:cs typeface="Carlito"/>
              </a:rPr>
              <a:t>graphs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15" dirty="0">
                <a:latin typeface="Carlito"/>
                <a:cs typeface="Carlito"/>
              </a:rPr>
              <a:t>contain </a:t>
            </a:r>
            <a:r>
              <a:rPr sz="2800" spc="-10" dirty="0">
                <a:latin typeface="Carlito"/>
                <a:cs typeface="Carlito"/>
              </a:rPr>
              <a:t>cycles </a:t>
            </a:r>
            <a:r>
              <a:rPr sz="2800" spc="-5" dirty="0">
                <a:latin typeface="Carlito"/>
                <a:cs typeface="Carlito"/>
              </a:rPr>
              <a:t>(a </a:t>
            </a:r>
            <a:r>
              <a:rPr sz="2800" spc="-15" dirty="0">
                <a:latin typeface="Carlito"/>
                <a:cs typeface="Carlito"/>
              </a:rPr>
              <a:t>path where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first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last  </a:t>
            </a:r>
            <a:r>
              <a:rPr sz="2800" spc="-10" dirty="0">
                <a:latin typeface="Carlito"/>
                <a:cs typeface="Carlito"/>
              </a:rPr>
              <a:t>vertices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same). Hence,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30" dirty="0">
                <a:latin typeface="Carlito"/>
                <a:cs typeface="Carlito"/>
              </a:rPr>
              <a:t>keep </a:t>
            </a:r>
            <a:r>
              <a:rPr sz="2800" spc="-15" dirty="0">
                <a:latin typeface="Carlito"/>
                <a:cs typeface="Carlito"/>
              </a:rPr>
              <a:t>track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the visited  vertices.</a:t>
            </a:r>
            <a:endParaRPr sz="2800" dirty="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When </a:t>
            </a:r>
            <a:r>
              <a:rPr sz="2800" spc="-10" dirty="0">
                <a:latin typeface="Carlito"/>
                <a:cs typeface="Carlito"/>
              </a:rPr>
              <a:t>implementing </a:t>
            </a:r>
            <a:r>
              <a:rPr sz="2800" spc="-15" dirty="0">
                <a:latin typeface="Carlito"/>
                <a:cs typeface="Carlito"/>
              </a:rPr>
              <a:t>BFS, we </a:t>
            </a:r>
            <a:r>
              <a:rPr sz="2800" spc="-5" dirty="0">
                <a:latin typeface="Carlito"/>
                <a:cs typeface="Carlito"/>
              </a:rPr>
              <a:t>use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queue </a:t>
            </a:r>
            <a:r>
              <a:rPr sz="2800" spc="-20" dirty="0">
                <a:latin typeface="Carlito"/>
                <a:cs typeface="Carlito"/>
              </a:rPr>
              <a:t>data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structure.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5607" y="533400"/>
            <a:ext cx="10460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47020" algn="l"/>
              </a:tabLst>
            </a:pPr>
            <a:r>
              <a:rPr spc="-25" dirty="0"/>
              <a:t>Breadth-first </a:t>
            </a:r>
            <a:r>
              <a:rPr spc="-15" dirty="0"/>
              <a:t>search </a:t>
            </a:r>
            <a:r>
              <a:rPr spc="-20" dirty="0"/>
              <a:t>(BFS) </a:t>
            </a:r>
            <a:r>
              <a:rPr dirty="0"/>
              <a:t>– </a:t>
            </a:r>
            <a:r>
              <a:rPr spc="-5" dirty="0"/>
              <a:t>(Slide</a:t>
            </a:r>
            <a:r>
              <a:rPr spc="20" dirty="0"/>
              <a:t> </a:t>
            </a:r>
            <a:r>
              <a:rPr spc="-10" dirty="0"/>
              <a:t>show)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7" y="1600199"/>
            <a:ext cx="5953125" cy="450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0"/>
              </a:spcBef>
              <a:tabLst>
                <a:tab pos="10537825" algn="l"/>
              </a:tabLst>
            </a:pPr>
            <a:r>
              <a:rPr spc="-25" dirty="0"/>
              <a:t>Breadth-first </a:t>
            </a:r>
            <a:r>
              <a:rPr spc="-15" dirty="0"/>
              <a:t>search </a:t>
            </a:r>
            <a:r>
              <a:rPr spc="-20" dirty="0"/>
              <a:t>(BFS) </a:t>
            </a:r>
            <a:r>
              <a:rPr dirty="0"/>
              <a:t>-</a:t>
            </a:r>
            <a:r>
              <a:rPr spc="55" dirty="0"/>
              <a:t> </a:t>
            </a:r>
            <a:r>
              <a:rPr spc="-15" dirty="0"/>
              <a:t>Applications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4545" y="1718335"/>
            <a:ext cx="10068560" cy="245364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Used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determine the </a:t>
            </a:r>
            <a:r>
              <a:rPr sz="2800" spc="-15" dirty="0">
                <a:latin typeface="Carlito"/>
                <a:cs typeface="Carlito"/>
              </a:rPr>
              <a:t>shortest paths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spc="-5" dirty="0">
                <a:latin typeface="Carlito"/>
                <a:cs typeface="Carlito"/>
              </a:rPr>
              <a:t>minimum spanning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trees.</a:t>
            </a:r>
            <a:endParaRPr sz="2800" dirty="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Used </a:t>
            </a:r>
            <a:r>
              <a:rPr sz="2800" spc="-10" dirty="0">
                <a:latin typeface="Carlito"/>
                <a:cs typeface="Carlito"/>
              </a:rPr>
              <a:t>by search </a:t>
            </a:r>
            <a:r>
              <a:rPr sz="2800" spc="-5" dirty="0">
                <a:latin typeface="Carlito"/>
                <a:cs typeface="Carlito"/>
              </a:rPr>
              <a:t>engine </a:t>
            </a:r>
            <a:r>
              <a:rPr sz="2800" spc="-20" dirty="0">
                <a:latin typeface="Carlito"/>
                <a:cs typeface="Carlito"/>
              </a:rPr>
              <a:t>crawlers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build </a:t>
            </a:r>
            <a:r>
              <a:rPr sz="2800" spc="-20" dirty="0">
                <a:latin typeface="Carlito"/>
                <a:cs typeface="Carlito"/>
              </a:rPr>
              <a:t>indexes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web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pages.</a:t>
            </a:r>
            <a:endParaRPr sz="2800" dirty="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Used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search </a:t>
            </a:r>
            <a:r>
              <a:rPr sz="2800" spc="-5" dirty="0">
                <a:latin typeface="Carlito"/>
                <a:cs typeface="Carlito"/>
              </a:rPr>
              <a:t>on social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networks.</a:t>
            </a:r>
            <a:endParaRPr sz="2800" dirty="0">
              <a:latin typeface="Carlito"/>
              <a:cs typeface="Carlito"/>
            </a:endParaRPr>
          </a:p>
          <a:p>
            <a:pPr marL="187960" marR="5080" indent="-175895">
              <a:lnSpc>
                <a:spcPts val="3020"/>
              </a:lnSpc>
              <a:spcBef>
                <a:spcPts val="105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Used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find </a:t>
            </a:r>
            <a:r>
              <a:rPr sz="2800" spc="-10" dirty="0">
                <a:latin typeface="Carlito"/>
                <a:cs typeface="Carlito"/>
              </a:rPr>
              <a:t>available </a:t>
            </a:r>
            <a:r>
              <a:rPr sz="2800" spc="-5" dirty="0">
                <a:latin typeface="Carlito"/>
                <a:cs typeface="Carlito"/>
              </a:rPr>
              <a:t>neighbor nodes in </a:t>
            </a:r>
            <a:r>
              <a:rPr sz="2800" spc="-15" dirty="0">
                <a:latin typeface="Carlito"/>
                <a:cs typeface="Carlito"/>
              </a:rPr>
              <a:t>peer-to-peer networks </a:t>
            </a:r>
            <a:r>
              <a:rPr sz="2800" spc="-5" dirty="0">
                <a:latin typeface="Carlito"/>
                <a:cs typeface="Carlito"/>
              </a:rPr>
              <a:t>such  </a:t>
            </a:r>
            <a:r>
              <a:rPr sz="2800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Bit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45" dirty="0">
                <a:latin typeface="Carlito"/>
                <a:cs typeface="Carlito"/>
              </a:rPr>
              <a:t>Torrent.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0"/>
              </a:spcBef>
              <a:tabLst>
                <a:tab pos="10537825" algn="l"/>
              </a:tabLst>
            </a:pPr>
            <a:r>
              <a:rPr spc="-20" dirty="0"/>
              <a:t>Depth-first </a:t>
            </a:r>
            <a:r>
              <a:rPr spc="-15" dirty="0"/>
              <a:t>search</a:t>
            </a:r>
            <a:r>
              <a:rPr spc="-80" dirty="0"/>
              <a:t> </a:t>
            </a:r>
            <a:r>
              <a:rPr spc="-20" dirty="0"/>
              <a:t>(DFS)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4545" y="1802663"/>
            <a:ext cx="9722485" cy="26263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7960" marR="80010" indent="-17589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b="1" i="1" spc="-10" dirty="0">
                <a:latin typeface="Carlito"/>
                <a:cs typeface="Carlito"/>
              </a:rPr>
              <a:t>depth-first </a:t>
            </a:r>
            <a:r>
              <a:rPr sz="2800" b="1" i="1" spc="-5" dirty="0">
                <a:latin typeface="Carlito"/>
                <a:cs typeface="Carlito"/>
              </a:rPr>
              <a:t>search </a:t>
            </a:r>
            <a:r>
              <a:rPr sz="2800" spc="-15" dirty="0">
                <a:latin typeface="Carlito"/>
                <a:cs typeface="Carlito"/>
              </a:rPr>
              <a:t>(DFS) we start from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particular </a:t>
            </a:r>
            <a:r>
              <a:rPr sz="2800" spc="-20" dirty="0">
                <a:latin typeface="Carlito"/>
                <a:cs typeface="Carlito"/>
              </a:rPr>
              <a:t>vertex </a:t>
            </a:r>
            <a:r>
              <a:rPr sz="2800" dirty="0">
                <a:latin typeface="Carlito"/>
                <a:cs typeface="Carlito"/>
              </a:rPr>
              <a:t>and  </a:t>
            </a:r>
            <a:r>
              <a:rPr sz="2800" spc="-15" dirty="0">
                <a:latin typeface="Carlito"/>
                <a:cs typeface="Carlito"/>
              </a:rPr>
              <a:t>explore </a:t>
            </a:r>
            <a:r>
              <a:rPr sz="2800" dirty="0">
                <a:latin typeface="Carlito"/>
                <a:cs typeface="Carlito"/>
              </a:rPr>
              <a:t>as </a:t>
            </a:r>
            <a:r>
              <a:rPr sz="2800" spc="-20" dirty="0">
                <a:latin typeface="Carlito"/>
                <a:cs typeface="Carlito"/>
              </a:rPr>
              <a:t>far </a:t>
            </a:r>
            <a:r>
              <a:rPr sz="2800" dirty="0">
                <a:latin typeface="Carlito"/>
                <a:cs typeface="Carlito"/>
              </a:rPr>
              <a:t>as </a:t>
            </a:r>
            <a:r>
              <a:rPr sz="2800" spc="-5" dirty="0">
                <a:latin typeface="Carlito"/>
                <a:cs typeface="Carlito"/>
              </a:rPr>
              <a:t>possible </a:t>
            </a:r>
            <a:r>
              <a:rPr sz="2800" dirty="0">
                <a:latin typeface="Carlito"/>
                <a:cs typeface="Carlito"/>
              </a:rPr>
              <a:t>along </a:t>
            </a:r>
            <a:r>
              <a:rPr sz="2800" spc="-5" dirty="0">
                <a:latin typeface="Carlito"/>
                <a:cs typeface="Carlito"/>
              </a:rPr>
              <a:t>each </a:t>
            </a:r>
            <a:r>
              <a:rPr sz="2800" spc="-15" dirty="0">
                <a:latin typeface="Carlito"/>
                <a:cs typeface="Carlito"/>
              </a:rPr>
              <a:t>branch </a:t>
            </a:r>
            <a:r>
              <a:rPr sz="2800" spc="-25" dirty="0">
                <a:latin typeface="Carlito"/>
                <a:cs typeface="Carlito"/>
              </a:rPr>
              <a:t>before </a:t>
            </a:r>
            <a:r>
              <a:rPr sz="2800" spc="-15" dirty="0">
                <a:latin typeface="Carlito"/>
                <a:cs typeface="Carlito"/>
              </a:rPr>
              <a:t>retracing </a:t>
            </a:r>
            <a:r>
              <a:rPr sz="2800" spc="-5" dirty="0">
                <a:latin typeface="Carlito"/>
                <a:cs typeface="Carlito"/>
              </a:rPr>
              <a:t>back  </a:t>
            </a:r>
            <a:r>
              <a:rPr sz="2800" spc="-10" dirty="0">
                <a:latin typeface="Carlito"/>
                <a:cs typeface="Carlito"/>
              </a:rPr>
              <a:t>(backtracking).</a:t>
            </a:r>
            <a:endParaRPr sz="2800" dirty="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DFS </a:t>
            </a:r>
            <a:r>
              <a:rPr sz="2800" dirty="0">
                <a:latin typeface="Carlito"/>
                <a:cs typeface="Carlito"/>
              </a:rPr>
              <a:t>also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30" dirty="0">
                <a:latin typeface="Carlito"/>
                <a:cs typeface="Carlito"/>
              </a:rPr>
              <a:t>keep </a:t>
            </a:r>
            <a:r>
              <a:rPr sz="2800" spc="-15" dirty="0">
                <a:latin typeface="Carlito"/>
                <a:cs typeface="Carlito"/>
              </a:rPr>
              <a:t>track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the visited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vertices.</a:t>
            </a:r>
            <a:endParaRPr sz="2800" dirty="0">
              <a:latin typeface="Carlito"/>
              <a:cs typeface="Carlito"/>
            </a:endParaRPr>
          </a:p>
          <a:p>
            <a:pPr marL="187960" marR="5080" indent="-175895">
              <a:lnSpc>
                <a:spcPts val="3020"/>
              </a:lnSpc>
              <a:spcBef>
                <a:spcPts val="105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When </a:t>
            </a:r>
            <a:r>
              <a:rPr sz="2800" spc="-10" dirty="0">
                <a:latin typeface="Carlito"/>
                <a:cs typeface="Carlito"/>
              </a:rPr>
              <a:t>implementing </a:t>
            </a:r>
            <a:r>
              <a:rPr sz="2800" spc="-15" dirty="0">
                <a:latin typeface="Carlito"/>
                <a:cs typeface="Carlito"/>
              </a:rPr>
              <a:t>DFS, we </a:t>
            </a:r>
            <a:r>
              <a:rPr sz="2800" spc="-5" dirty="0">
                <a:latin typeface="Carlito"/>
                <a:cs typeface="Carlito"/>
              </a:rPr>
              <a:t>use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stack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5" dirty="0">
                <a:latin typeface="Carlito"/>
                <a:cs typeface="Carlito"/>
              </a:rPr>
              <a:t>structure to </a:t>
            </a:r>
            <a:r>
              <a:rPr sz="2800" spc="-5" dirty="0">
                <a:latin typeface="Carlito"/>
                <a:cs typeface="Carlito"/>
              </a:rPr>
              <a:t>support  </a:t>
            </a:r>
            <a:r>
              <a:rPr sz="2800" spc="-10" dirty="0">
                <a:latin typeface="Carlito"/>
                <a:cs typeface="Carlito"/>
              </a:rPr>
              <a:t>backtracking.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0"/>
              </a:spcBef>
              <a:tabLst>
                <a:tab pos="10537825" algn="l"/>
              </a:tabLst>
            </a:pPr>
            <a:r>
              <a:rPr spc="-20" dirty="0"/>
              <a:t>Depth-first </a:t>
            </a:r>
            <a:r>
              <a:rPr spc="-15" dirty="0"/>
              <a:t>search </a:t>
            </a:r>
            <a:r>
              <a:rPr spc="-20" dirty="0"/>
              <a:t>(DFS) </a:t>
            </a:r>
            <a:r>
              <a:rPr dirty="0"/>
              <a:t>– </a:t>
            </a:r>
            <a:r>
              <a:rPr spc="-5" dirty="0"/>
              <a:t>(Slide</a:t>
            </a:r>
            <a:r>
              <a:rPr spc="-35" dirty="0"/>
              <a:t> </a:t>
            </a:r>
            <a:r>
              <a:rPr spc="-10" dirty="0"/>
              <a:t>show)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76399"/>
            <a:ext cx="6934199" cy="442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198" y="1308097"/>
            <a:ext cx="10515600" cy="12700"/>
          </a:xfrm>
          <a:custGeom>
            <a:avLst/>
            <a:gdLst/>
            <a:ahLst/>
            <a:cxnLst/>
            <a:rect l="l" t="t" r="r" b="b"/>
            <a:pathLst>
              <a:path w="10515600" h="12700">
                <a:moveTo>
                  <a:pt x="0" y="12699"/>
                </a:moveTo>
                <a:lnTo>
                  <a:pt x="10515578" y="0"/>
                </a:lnTo>
              </a:path>
            </a:pathLst>
          </a:custGeom>
          <a:ln w="952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1223" y="478674"/>
            <a:ext cx="98329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20" dirty="0"/>
              <a:t>Depth-first </a:t>
            </a:r>
            <a:r>
              <a:rPr u="none" spc="-15" dirty="0"/>
              <a:t>search </a:t>
            </a:r>
            <a:r>
              <a:rPr u="none" spc="-20" dirty="0"/>
              <a:t>(DFS) </a:t>
            </a:r>
            <a:r>
              <a:rPr u="none" dirty="0"/>
              <a:t>-</a:t>
            </a:r>
            <a:r>
              <a:rPr u="none" spc="-5" dirty="0"/>
              <a:t> </a:t>
            </a:r>
            <a:r>
              <a:rPr u="none" spc="-15" dirty="0"/>
              <a:t>Applications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64545" y="1718335"/>
            <a:ext cx="8761730" cy="20701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Used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find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path </a:t>
            </a:r>
            <a:r>
              <a:rPr sz="2800" spc="-10" dirty="0">
                <a:latin typeface="Carlito"/>
                <a:cs typeface="Carlito"/>
              </a:rPr>
              <a:t>between </a:t>
            </a:r>
            <a:r>
              <a:rPr sz="2800" spc="-15" dirty="0">
                <a:latin typeface="Carlito"/>
                <a:cs typeface="Carlito"/>
              </a:rPr>
              <a:t>two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vertices.</a:t>
            </a:r>
            <a:endParaRPr sz="2800" dirty="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Used </a:t>
            </a:r>
            <a:r>
              <a:rPr sz="2800" spc="-15" dirty="0">
                <a:latin typeface="Carlito"/>
                <a:cs typeface="Carlito"/>
              </a:rPr>
              <a:t>to detect </a:t>
            </a:r>
            <a:r>
              <a:rPr sz="2800" spc="-10" dirty="0">
                <a:latin typeface="Carlito"/>
                <a:cs typeface="Carlito"/>
              </a:rPr>
              <a:t>cycles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graph.</a:t>
            </a:r>
            <a:endParaRPr sz="2800" dirty="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Used in </a:t>
            </a:r>
            <a:r>
              <a:rPr sz="2800" spc="-10" dirty="0">
                <a:latin typeface="Carlito"/>
                <a:cs typeface="Carlito"/>
              </a:rPr>
              <a:t>topological </a:t>
            </a:r>
            <a:r>
              <a:rPr sz="2800" spc="-5" dirty="0">
                <a:latin typeface="Carlito"/>
                <a:cs typeface="Carlito"/>
              </a:rPr>
              <a:t>sorting.</a:t>
            </a:r>
            <a:endParaRPr sz="2800" dirty="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Used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solve </a:t>
            </a:r>
            <a:r>
              <a:rPr sz="2800" spc="-5" dirty="0">
                <a:latin typeface="Carlito"/>
                <a:cs typeface="Carlito"/>
              </a:rPr>
              <a:t>puzzles </a:t>
            </a:r>
            <a:r>
              <a:rPr sz="2800" spc="-15" dirty="0">
                <a:latin typeface="Carlito"/>
                <a:cs typeface="Carlito"/>
              </a:rPr>
              <a:t>having </a:t>
            </a:r>
            <a:r>
              <a:rPr sz="2800" spc="-5" dirty="0">
                <a:latin typeface="Carlito"/>
                <a:cs typeface="Carlito"/>
              </a:rPr>
              <a:t>only one solution </a:t>
            </a:r>
            <a:r>
              <a:rPr sz="2800" dirty="0">
                <a:latin typeface="Carlito"/>
                <a:cs typeface="Carlito"/>
              </a:rPr>
              <a:t>(e.g.,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mazes)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0"/>
              </a:spcBef>
              <a:tabLst>
                <a:tab pos="10537825" algn="l"/>
              </a:tabLst>
            </a:pPr>
            <a:r>
              <a:rPr spc="-20" dirty="0"/>
              <a:t>Shortest</a:t>
            </a:r>
            <a:r>
              <a:rPr spc="-75" dirty="0"/>
              <a:t> </a:t>
            </a:r>
            <a:r>
              <a:rPr spc="-15" dirty="0"/>
              <a:t>path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4545" y="1802663"/>
            <a:ext cx="9959340" cy="34131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7960" marR="5080" indent="-17589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b="1" i="1" spc="-15" dirty="0">
                <a:latin typeface="Carlito"/>
                <a:cs typeface="Carlito"/>
              </a:rPr>
              <a:t>shortest </a:t>
            </a:r>
            <a:r>
              <a:rPr sz="2800" b="1" i="1" spc="-5" dirty="0">
                <a:latin typeface="Carlito"/>
                <a:cs typeface="Carlito"/>
              </a:rPr>
              <a:t>path </a:t>
            </a:r>
            <a:r>
              <a:rPr sz="2800" spc="-15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one </a:t>
            </a:r>
            <a:r>
              <a:rPr sz="2800" spc="-20" dirty="0">
                <a:latin typeface="Carlito"/>
                <a:cs typeface="Carlito"/>
              </a:rPr>
              <a:t>vertex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dirty="0">
                <a:latin typeface="Carlito"/>
                <a:cs typeface="Carlito"/>
              </a:rPr>
              <a:t>another </a:t>
            </a:r>
            <a:r>
              <a:rPr sz="2800" spc="-20" dirty="0">
                <a:latin typeface="Carlito"/>
                <a:cs typeface="Carlito"/>
              </a:rPr>
              <a:t>vertex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path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the  </a:t>
            </a:r>
            <a:r>
              <a:rPr sz="2800" spc="-15" dirty="0">
                <a:latin typeface="Carlito"/>
                <a:cs typeface="Carlito"/>
              </a:rPr>
              <a:t>graph </a:t>
            </a:r>
            <a:r>
              <a:rPr sz="2800" spc="-5" dirty="0">
                <a:latin typeface="Carlito"/>
                <a:cs typeface="Carlito"/>
              </a:rPr>
              <a:t>such </a:t>
            </a:r>
            <a:r>
              <a:rPr sz="2800" spc="-10" dirty="0">
                <a:latin typeface="Carlito"/>
                <a:cs typeface="Carlito"/>
              </a:rPr>
              <a:t>that the </a:t>
            </a:r>
            <a:r>
              <a:rPr sz="2800" spc="-5" dirty="0">
                <a:latin typeface="Carlito"/>
                <a:cs typeface="Carlito"/>
              </a:rPr>
              <a:t>sum of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weights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the edges that </a:t>
            </a:r>
            <a:r>
              <a:rPr sz="2800" spc="-5" dirty="0">
                <a:latin typeface="Carlito"/>
                <a:cs typeface="Carlito"/>
              </a:rPr>
              <a:t>should be  </a:t>
            </a:r>
            <a:r>
              <a:rPr sz="2800" spc="-20" dirty="0">
                <a:latin typeface="Carlito"/>
                <a:cs typeface="Carlito"/>
              </a:rPr>
              <a:t>travelled </a:t>
            </a:r>
            <a:r>
              <a:rPr sz="2800" spc="-5" dirty="0">
                <a:latin typeface="Carlito"/>
                <a:cs typeface="Carlito"/>
              </a:rPr>
              <a:t>is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minimum.</a:t>
            </a:r>
            <a:endParaRPr sz="2800" dirty="0">
              <a:latin typeface="Carlito"/>
              <a:cs typeface="Carlito"/>
            </a:endParaRPr>
          </a:p>
          <a:p>
            <a:pPr marL="187960" marR="278130" indent="-175895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10" dirty="0">
                <a:latin typeface="Carlito"/>
                <a:cs typeface="Carlito"/>
              </a:rPr>
              <a:t>Figure shows </a:t>
            </a:r>
            <a:r>
              <a:rPr sz="2800" dirty="0">
                <a:latin typeface="Carlito"/>
                <a:cs typeface="Carlito"/>
              </a:rPr>
              <a:t>an </a:t>
            </a:r>
            <a:r>
              <a:rPr sz="2800" spc="-10" dirty="0">
                <a:latin typeface="Carlito"/>
                <a:cs typeface="Carlito"/>
              </a:rPr>
              <a:t>animation </a:t>
            </a:r>
            <a:r>
              <a:rPr sz="2800" spc="-15" dirty="0">
                <a:latin typeface="Carlito"/>
                <a:cs typeface="Carlito"/>
              </a:rPr>
              <a:t>where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shortest path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determined  </a:t>
            </a:r>
            <a:r>
              <a:rPr sz="2800" spc="-15" dirty="0">
                <a:latin typeface="Carlito"/>
                <a:cs typeface="Carlito"/>
              </a:rPr>
              <a:t>from </a:t>
            </a:r>
            <a:r>
              <a:rPr sz="2800" spc="-20" dirty="0">
                <a:latin typeface="Carlito"/>
                <a:cs typeface="Carlito"/>
              </a:rPr>
              <a:t>vertex </a:t>
            </a:r>
            <a:r>
              <a:rPr sz="2800" dirty="0">
                <a:latin typeface="Carlito"/>
                <a:cs typeface="Carlito"/>
              </a:rPr>
              <a:t>1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20" dirty="0">
                <a:latin typeface="Carlito"/>
                <a:cs typeface="Carlito"/>
              </a:rPr>
              <a:t>vertex </a:t>
            </a:r>
            <a:r>
              <a:rPr sz="2800" dirty="0">
                <a:latin typeface="Carlito"/>
                <a:cs typeface="Carlito"/>
              </a:rPr>
              <a:t>6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graph.</a:t>
            </a:r>
            <a:endParaRPr sz="2800" dirty="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10" dirty="0">
                <a:latin typeface="Carlito"/>
                <a:cs typeface="Carlito"/>
              </a:rPr>
              <a:t>Algorithms:</a:t>
            </a:r>
            <a:endParaRPr sz="2800" dirty="0">
              <a:latin typeface="Carlito"/>
              <a:cs typeface="Carlito"/>
            </a:endParaRPr>
          </a:p>
          <a:p>
            <a:pPr marL="645160" lvl="1" indent="-1841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45795" algn="l"/>
              </a:tabLst>
            </a:pPr>
            <a:r>
              <a:rPr sz="2400" spc="-30" dirty="0">
                <a:latin typeface="Carlito"/>
                <a:cs typeface="Carlito"/>
              </a:rPr>
              <a:t>Dijkstra’s </a:t>
            </a:r>
            <a:r>
              <a:rPr sz="2400" spc="-10" dirty="0">
                <a:latin typeface="Carlito"/>
                <a:cs typeface="Carlito"/>
              </a:rPr>
              <a:t>shortest path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algorithm</a:t>
            </a:r>
            <a:endParaRPr sz="2400" dirty="0">
              <a:latin typeface="Carlito"/>
              <a:cs typeface="Carlito"/>
            </a:endParaRPr>
          </a:p>
          <a:p>
            <a:pPr marL="645160" lvl="1" indent="-1841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45795" algn="l"/>
              </a:tabLst>
            </a:pPr>
            <a:r>
              <a:rPr sz="2400" spc="-10" dirty="0">
                <a:latin typeface="Carlito"/>
                <a:cs typeface="Carlito"/>
              </a:rPr>
              <a:t>Bellman–Ford </a:t>
            </a:r>
            <a:r>
              <a:rPr sz="2400" spc="-5" dirty="0">
                <a:latin typeface="Carlito"/>
                <a:cs typeface="Carlito"/>
              </a:rPr>
              <a:t>algorithm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0"/>
              </a:spcBef>
              <a:tabLst>
                <a:tab pos="10537825" algn="l"/>
              </a:tabLst>
            </a:pPr>
            <a:r>
              <a:rPr spc="-20" dirty="0"/>
              <a:t>Shortest </a:t>
            </a:r>
            <a:r>
              <a:rPr spc="-15" dirty="0"/>
              <a:t>path </a:t>
            </a:r>
            <a:r>
              <a:rPr dirty="0"/>
              <a:t>- </a:t>
            </a:r>
            <a:r>
              <a:rPr spc="-5" dirty="0"/>
              <a:t>(Slide</a:t>
            </a:r>
            <a:r>
              <a:rPr spc="-40" dirty="0"/>
              <a:t> </a:t>
            </a:r>
            <a:r>
              <a:rPr spc="-10" dirty="0"/>
              <a:t>show)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499788"/>
            <a:ext cx="584835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0"/>
              </a:spcBef>
              <a:tabLst>
                <a:tab pos="10537825" algn="l"/>
              </a:tabLst>
            </a:pPr>
            <a:r>
              <a:rPr spc="-20" dirty="0"/>
              <a:t>Shortest </a:t>
            </a:r>
            <a:r>
              <a:rPr spc="-15" dirty="0"/>
              <a:t>path </a:t>
            </a:r>
            <a:r>
              <a:rPr dirty="0"/>
              <a:t>-</a:t>
            </a:r>
            <a:r>
              <a:rPr spc="-5" dirty="0"/>
              <a:t> </a:t>
            </a:r>
            <a:r>
              <a:rPr spc="-15" dirty="0"/>
              <a:t>Applications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4545" y="1802663"/>
            <a:ext cx="10255250" cy="3010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7960" marR="909955" indent="-17589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Used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find </a:t>
            </a:r>
            <a:r>
              <a:rPr sz="2800" spc="-10" dirty="0">
                <a:latin typeface="Carlito"/>
                <a:cs typeface="Carlito"/>
              </a:rPr>
              <a:t>directions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25" dirty="0">
                <a:latin typeface="Carlito"/>
                <a:cs typeface="Carlito"/>
              </a:rPr>
              <a:t>travel </a:t>
            </a:r>
            <a:r>
              <a:rPr sz="2800" spc="-15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one </a:t>
            </a:r>
            <a:r>
              <a:rPr sz="2800" spc="-15" dirty="0">
                <a:latin typeface="Carlito"/>
                <a:cs typeface="Carlito"/>
              </a:rPr>
              <a:t>location to </a:t>
            </a:r>
            <a:r>
              <a:rPr sz="2800" dirty="0">
                <a:latin typeface="Carlito"/>
                <a:cs typeface="Carlito"/>
              </a:rPr>
              <a:t>another </a:t>
            </a:r>
            <a:r>
              <a:rPr sz="2800" spc="-5" dirty="0">
                <a:latin typeface="Carlito"/>
                <a:cs typeface="Carlito"/>
              </a:rPr>
              <a:t>in  mapping </a:t>
            </a:r>
            <a:r>
              <a:rPr sz="2800" spc="-15" dirty="0">
                <a:latin typeface="Carlito"/>
                <a:cs typeface="Carlito"/>
              </a:rPr>
              <a:t>software </a:t>
            </a:r>
            <a:r>
              <a:rPr sz="2800" spc="-30" dirty="0">
                <a:latin typeface="Carlito"/>
                <a:cs typeface="Carlito"/>
              </a:rPr>
              <a:t>like </a:t>
            </a:r>
            <a:r>
              <a:rPr sz="2800" spc="-5" dirty="0">
                <a:latin typeface="Carlito"/>
                <a:cs typeface="Carlito"/>
              </a:rPr>
              <a:t>Google </a:t>
            </a:r>
            <a:r>
              <a:rPr sz="2800" spc="-10" dirty="0">
                <a:latin typeface="Carlito"/>
                <a:cs typeface="Carlito"/>
              </a:rPr>
              <a:t>maps </a:t>
            </a:r>
            <a:r>
              <a:rPr sz="2800" spc="-5" dirty="0">
                <a:latin typeface="Carlito"/>
                <a:cs typeface="Carlito"/>
              </a:rPr>
              <a:t>or Apple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maps.</a:t>
            </a:r>
            <a:endParaRPr sz="2800" dirty="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Used in </a:t>
            </a:r>
            <a:r>
              <a:rPr sz="2800" spc="-10" dirty="0">
                <a:latin typeface="Carlito"/>
                <a:cs typeface="Carlito"/>
              </a:rPr>
              <a:t>networking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solve the min-delay </a:t>
            </a:r>
            <a:r>
              <a:rPr sz="2800" spc="-15" dirty="0">
                <a:latin typeface="Carlito"/>
                <a:cs typeface="Carlito"/>
              </a:rPr>
              <a:t>path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problem.</a:t>
            </a:r>
            <a:endParaRPr sz="2800" dirty="0">
              <a:latin typeface="Carlito"/>
              <a:cs typeface="Carlito"/>
            </a:endParaRPr>
          </a:p>
          <a:p>
            <a:pPr marL="187960" marR="5080" indent="-175895">
              <a:lnSpc>
                <a:spcPts val="3020"/>
              </a:lnSpc>
              <a:spcBef>
                <a:spcPts val="105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Used in </a:t>
            </a:r>
            <a:r>
              <a:rPr sz="2800" spc="-15" dirty="0">
                <a:latin typeface="Carlito"/>
                <a:cs typeface="Carlito"/>
              </a:rPr>
              <a:t>abstract </a:t>
            </a:r>
            <a:r>
              <a:rPr sz="2800" spc="-5" dirty="0">
                <a:latin typeface="Carlito"/>
                <a:cs typeface="Carlito"/>
              </a:rPr>
              <a:t>machines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determine the </a:t>
            </a:r>
            <a:r>
              <a:rPr sz="2800" spc="-5" dirty="0">
                <a:latin typeface="Carlito"/>
                <a:cs typeface="Carlito"/>
              </a:rPr>
              <a:t>choices </a:t>
            </a:r>
            <a:r>
              <a:rPr sz="2800" spc="-15" dirty="0">
                <a:latin typeface="Carlito"/>
                <a:cs typeface="Carlito"/>
              </a:rPr>
              <a:t>to reach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certain  goal </a:t>
            </a:r>
            <a:r>
              <a:rPr sz="2800" spc="-30" dirty="0">
                <a:latin typeface="Carlito"/>
                <a:cs typeface="Carlito"/>
              </a:rPr>
              <a:t>state </a:t>
            </a:r>
            <a:r>
              <a:rPr sz="2800" spc="-5" dirty="0">
                <a:latin typeface="Carlito"/>
                <a:cs typeface="Carlito"/>
              </a:rPr>
              <a:t>via transitioning </a:t>
            </a:r>
            <a:r>
              <a:rPr sz="2800" dirty="0">
                <a:latin typeface="Carlito"/>
                <a:cs typeface="Carlito"/>
              </a:rPr>
              <a:t>among </a:t>
            </a:r>
            <a:r>
              <a:rPr sz="2800" spc="-25" dirty="0">
                <a:latin typeface="Carlito"/>
                <a:cs typeface="Carlito"/>
              </a:rPr>
              <a:t>different states </a:t>
            </a:r>
            <a:r>
              <a:rPr sz="2800" dirty="0">
                <a:latin typeface="Carlito"/>
                <a:cs typeface="Carlito"/>
              </a:rPr>
              <a:t>(e.g.,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used 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determine the </a:t>
            </a:r>
            <a:r>
              <a:rPr sz="2800" spc="-5" dirty="0">
                <a:latin typeface="Carlito"/>
                <a:cs typeface="Carlito"/>
              </a:rPr>
              <a:t>minimum possible number of </a:t>
            </a:r>
            <a:r>
              <a:rPr sz="2800" spc="-15" dirty="0">
                <a:latin typeface="Carlito"/>
                <a:cs typeface="Carlito"/>
              </a:rPr>
              <a:t>moves to </a:t>
            </a:r>
            <a:r>
              <a:rPr sz="2800" spc="-5" dirty="0">
                <a:latin typeface="Carlito"/>
                <a:cs typeface="Carlito"/>
              </a:rPr>
              <a:t>win </a:t>
            </a:r>
            <a:r>
              <a:rPr sz="2800" dirty="0">
                <a:latin typeface="Carlito"/>
                <a:cs typeface="Carlito"/>
              </a:rPr>
              <a:t>a  </a:t>
            </a:r>
            <a:r>
              <a:rPr sz="2800" spc="-10" dirty="0">
                <a:latin typeface="Carlito"/>
                <a:cs typeface="Carlito"/>
              </a:rPr>
              <a:t>game).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0"/>
              </a:spcBef>
              <a:tabLst>
                <a:tab pos="10537825" algn="l"/>
              </a:tabLst>
            </a:pPr>
            <a:r>
              <a:rPr spc="-10" dirty="0"/>
              <a:t>MODULE</a:t>
            </a:r>
            <a:r>
              <a:rPr spc="-95" dirty="0"/>
              <a:t> </a:t>
            </a:r>
            <a:r>
              <a:rPr spc="-10" dirty="0"/>
              <a:t>CONTENT	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09647" y="1430554"/>
          <a:ext cx="10337800" cy="35498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0673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Lecture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Topic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49">
                <a:tc>
                  <a:txBody>
                    <a:bodyPr/>
                    <a:lstStyle/>
                    <a:p>
                      <a:pPr marL="66675">
                        <a:lnSpc>
                          <a:spcPts val="2320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Lecture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320"/>
                        </a:lnSpc>
                      </a:pPr>
                      <a:r>
                        <a:rPr sz="2000" b="1" spc="-10" dirty="0">
                          <a:latin typeface="Carlito"/>
                          <a:cs typeface="Carlito"/>
                        </a:rPr>
                        <a:t>Introduction to Fundamentals </a:t>
                      </a:r>
                      <a:r>
                        <a:rPr sz="2000" b="1" spc="-5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2000" b="1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Algorithms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41">
                <a:tc>
                  <a:txBody>
                    <a:bodyPr/>
                    <a:lstStyle/>
                    <a:p>
                      <a:pPr marL="66675">
                        <a:lnSpc>
                          <a:spcPts val="2320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Lecture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320"/>
                        </a:lnSpc>
                      </a:pPr>
                      <a:r>
                        <a:rPr sz="2000" b="1" spc="-10" dirty="0">
                          <a:latin typeface="Carlito"/>
                          <a:cs typeface="Carlito"/>
                        </a:rPr>
                        <a:t>Analysis </a:t>
                      </a:r>
                      <a:r>
                        <a:rPr sz="2000" b="1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Algorithms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49">
                <a:tc>
                  <a:txBody>
                    <a:bodyPr/>
                    <a:lstStyle/>
                    <a:p>
                      <a:pPr marL="66675">
                        <a:lnSpc>
                          <a:spcPts val="2320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Lecture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320"/>
                        </a:lnSpc>
                      </a:pPr>
                      <a:r>
                        <a:rPr sz="2000" b="1" spc="-20" dirty="0">
                          <a:latin typeface="Carlito"/>
                          <a:cs typeface="Carlito"/>
                        </a:rPr>
                        <a:t>Array </a:t>
                      </a:r>
                      <a:r>
                        <a:rPr sz="2000" b="1" spc="-5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2000" b="1" spc="-15" dirty="0">
                          <a:latin typeface="Carlito"/>
                          <a:cs typeface="Carlito"/>
                        </a:rPr>
                        <a:t>Linked</a:t>
                      </a:r>
                      <a:r>
                        <a:rPr sz="2000" b="1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Lists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49">
                <a:tc>
                  <a:txBody>
                    <a:bodyPr/>
                    <a:lstStyle/>
                    <a:p>
                      <a:pPr marL="66675">
                        <a:lnSpc>
                          <a:spcPts val="2320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Lecture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320"/>
                        </a:lnSpc>
                      </a:pPr>
                      <a:r>
                        <a:rPr sz="2000" b="1" spc="-10" dirty="0">
                          <a:latin typeface="Carlito"/>
                          <a:cs typeface="Carlito"/>
                        </a:rPr>
                        <a:t>Stack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49">
                <a:tc>
                  <a:txBody>
                    <a:bodyPr/>
                    <a:lstStyle/>
                    <a:p>
                      <a:pPr marL="66675">
                        <a:lnSpc>
                          <a:spcPts val="2320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Lecture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320"/>
                        </a:lnSpc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Queue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49">
                <a:tc>
                  <a:txBody>
                    <a:bodyPr/>
                    <a:lstStyle/>
                    <a:p>
                      <a:pPr marL="66675">
                        <a:lnSpc>
                          <a:spcPts val="2320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Lecture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320"/>
                        </a:lnSpc>
                      </a:pPr>
                      <a:r>
                        <a:rPr sz="2000" b="1" spc="-10" dirty="0">
                          <a:latin typeface="Carlito"/>
                          <a:cs typeface="Carlito"/>
                        </a:rPr>
                        <a:t>Searching algorithms </a:t>
                      </a:r>
                      <a:r>
                        <a:rPr sz="2000" b="1" spc="-5" dirty="0">
                          <a:latin typeface="Carlito"/>
                          <a:cs typeface="Carlito"/>
                        </a:rPr>
                        <a:t>and Sorting</a:t>
                      </a:r>
                      <a:r>
                        <a:rPr sz="2000" b="1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algorithms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49">
                <a:tc>
                  <a:txBody>
                    <a:bodyPr/>
                    <a:lstStyle/>
                    <a:p>
                      <a:pPr marL="66675">
                        <a:lnSpc>
                          <a:spcPts val="2320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Lecture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320"/>
                        </a:lnSpc>
                      </a:pPr>
                      <a:r>
                        <a:rPr sz="2000" b="1" spc="-30" dirty="0">
                          <a:latin typeface="Carlito"/>
                          <a:cs typeface="Carlito"/>
                        </a:rPr>
                        <a:t>Trees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849">
                <a:tc>
                  <a:txBody>
                    <a:bodyPr/>
                    <a:lstStyle/>
                    <a:p>
                      <a:pPr marL="66675">
                        <a:lnSpc>
                          <a:spcPts val="2320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Lecture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08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320"/>
                        </a:lnSpc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Maps,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Sets, </a:t>
                      </a:r>
                      <a:r>
                        <a:rPr sz="2000" b="1" spc="-5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Lists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424">
                <a:tc>
                  <a:txBody>
                    <a:bodyPr/>
                    <a:lstStyle/>
                    <a:p>
                      <a:pPr marL="66675">
                        <a:lnSpc>
                          <a:spcPts val="232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Lecture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09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320"/>
                        </a:lnSpc>
                      </a:pPr>
                      <a:r>
                        <a:rPr sz="2000" b="1" spc="-1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Graph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algorithms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11223" y="6428648"/>
            <a:ext cx="683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78787"/>
                </a:solidFill>
                <a:latin typeface="Carlito"/>
                <a:cs typeface="Carlito"/>
              </a:rPr>
              <a:t>8/14/2020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6770" y="6428648"/>
            <a:ext cx="17748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78787"/>
                </a:solidFill>
                <a:latin typeface="Carlito"/>
                <a:cs typeface="Carlito"/>
              </a:rPr>
              <a:t>Module Code Module</a:t>
            </a:r>
            <a:r>
              <a:rPr sz="1200" spc="-75" dirty="0">
                <a:solidFill>
                  <a:srgbClr val="878787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878787"/>
                </a:solidFill>
                <a:latin typeface="Carlito"/>
                <a:cs typeface="Carlito"/>
              </a:rPr>
              <a:t>Name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8114" y="642864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0"/>
              </a:spcBef>
              <a:tabLst>
                <a:tab pos="10537825" algn="l"/>
              </a:tabLst>
            </a:pPr>
            <a:r>
              <a:rPr spc="-20" dirty="0"/>
              <a:t>Cycle</a:t>
            </a:r>
            <a:r>
              <a:rPr spc="-60" dirty="0"/>
              <a:t> </a:t>
            </a:r>
            <a:r>
              <a:rPr spc="-15" dirty="0"/>
              <a:t>detection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4545" y="1467907"/>
            <a:ext cx="9712960" cy="35401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7960" marR="5080" indent="-17589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188595" algn="l"/>
              </a:tabLst>
            </a:pPr>
            <a:r>
              <a:rPr sz="2800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cycle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path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graph where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first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last </a:t>
            </a:r>
            <a:r>
              <a:rPr sz="2800" spc="-10" dirty="0">
                <a:latin typeface="Carlito"/>
                <a:cs typeface="Carlito"/>
              </a:rPr>
              <a:t>vertices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the  </a:t>
            </a:r>
            <a:r>
              <a:rPr sz="2800" spc="-5" dirty="0">
                <a:latin typeface="Carlito"/>
                <a:cs typeface="Carlito"/>
              </a:rPr>
              <a:t>same.</a:t>
            </a:r>
            <a:endParaRPr sz="2800" dirty="0">
              <a:latin typeface="Carlito"/>
              <a:cs typeface="Carlito"/>
            </a:endParaRPr>
          </a:p>
          <a:p>
            <a:pPr marL="187960" marR="198755" indent="-175895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If </a:t>
            </a:r>
            <a:r>
              <a:rPr sz="2800" spc="-15" dirty="0">
                <a:latin typeface="Carlito"/>
                <a:cs typeface="Carlito"/>
              </a:rPr>
              <a:t>we start from </a:t>
            </a:r>
            <a:r>
              <a:rPr sz="2800" spc="-5" dirty="0">
                <a:latin typeface="Carlito"/>
                <a:cs typeface="Carlito"/>
              </a:rPr>
              <a:t>one </a:t>
            </a:r>
            <a:r>
              <a:rPr sz="2800" spc="-20" dirty="0">
                <a:latin typeface="Carlito"/>
                <a:cs typeface="Carlito"/>
              </a:rPr>
              <a:t>vertex, </a:t>
            </a:r>
            <a:r>
              <a:rPr sz="2800" spc="-25" dirty="0">
                <a:latin typeface="Carlito"/>
                <a:cs typeface="Carlito"/>
              </a:rPr>
              <a:t>travel </a:t>
            </a:r>
            <a:r>
              <a:rPr sz="2800" dirty="0">
                <a:latin typeface="Carlito"/>
                <a:cs typeface="Carlito"/>
              </a:rPr>
              <a:t>along a </a:t>
            </a:r>
            <a:r>
              <a:rPr sz="2800" spc="-15" dirty="0">
                <a:latin typeface="Carlito"/>
                <a:cs typeface="Carlito"/>
              </a:rPr>
              <a:t>path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spc="-5" dirty="0">
                <a:latin typeface="Carlito"/>
                <a:cs typeface="Carlito"/>
              </a:rPr>
              <a:t>end up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10" dirty="0">
                <a:latin typeface="Carlito"/>
                <a:cs typeface="Carlito"/>
              </a:rPr>
              <a:t>the  starting </a:t>
            </a:r>
            <a:r>
              <a:rPr sz="2800" spc="-20" dirty="0">
                <a:latin typeface="Carlito"/>
                <a:cs typeface="Carlito"/>
              </a:rPr>
              <a:t>vertex, </a:t>
            </a:r>
            <a:r>
              <a:rPr sz="2800" spc="-10" dirty="0">
                <a:latin typeface="Carlito"/>
                <a:cs typeface="Carlito"/>
              </a:rPr>
              <a:t>then this </a:t>
            </a:r>
            <a:r>
              <a:rPr sz="2800" spc="-15" dirty="0">
                <a:latin typeface="Carlito"/>
                <a:cs typeface="Carlito"/>
              </a:rPr>
              <a:t>path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cycle.</a:t>
            </a:r>
            <a:endParaRPr sz="2800" dirty="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10" dirty="0">
                <a:latin typeface="Carlito"/>
                <a:cs typeface="Carlito"/>
              </a:rPr>
              <a:t>Cycle detection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process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detecting these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cycles.</a:t>
            </a:r>
            <a:endParaRPr sz="2800" dirty="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10" dirty="0">
                <a:latin typeface="Carlito"/>
                <a:cs typeface="Carlito"/>
              </a:rPr>
              <a:t>Algorithms:</a:t>
            </a:r>
            <a:endParaRPr sz="2800" dirty="0">
              <a:latin typeface="Carlito"/>
              <a:cs typeface="Carlito"/>
            </a:endParaRPr>
          </a:p>
          <a:p>
            <a:pPr marL="645160" lvl="1" indent="-1841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45795" algn="l"/>
              </a:tabLst>
            </a:pPr>
            <a:r>
              <a:rPr sz="2400" spc="-15" dirty="0">
                <a:latin typeface="Carlito"/>
                <a:cs typeface="Carlito"/>
              </a:rPr>
              <a:t>Floyd </a:t>
            </a:r>
            <a:r>
              <a:rPr sz="2400" spc="-10" dirty="0">
                <a:latin typeface="Carlito"/>
                <a:cs typeface="Carlito"/>
              </a:rPr>
              <a:t>cycle detection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algorithm</a:t>
            </a:r>
            <a:endParaRPr sz="2400" dirty="0">
              <a:latin typeface="Carlito"/>
              <a:cs typeface="Carlito"/>
            </a:endParaRPr>
          </a:p>
          <a:p>
            <a:pPr marL="645160" lvl="1" indent="-1841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45795" algn="l"/>
              </a:tabLst>
            </a:pPr>
            <a:r>
              <a:rPr sz="2400" spc="-25" dirty="0">
                <a:latin typeface="Carlito"/>
                <a:cs typeface="Carlito"/>
              </a:rPr>
              <a:t>Brent’s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algorithm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0"/>
              </a:spcBef>
              <a:tabLst>
                <a:tab pos="10537825" algn="l"/>
              </a:tabLst>
            </a:pPr>
            <a:r>
              <a:rPr spc="-20" dirty="0"/>
              <a:t>Cycle </a:t>
            </a:r>
            <a:r>
              <a:rPr spc="-15" dirty="0"/>
              <a:t>detection </a:t>
            </a:r>
            <a:r>
              <a:rPr dirty="0"/>
              <a:t>- </a:t>
            </a:r>
            <a:r>
              <a:rPr spc="-5" dirty="0"/>
              <a:t>(Slide</a:t>
            </a:r>
            <a:r>
              <a:rPr spc="-20" dirty="0"/>
              <a:t> </a:t>
            </a:r>
            <a:r>
              <a:rPr spc="-10" dirty="0"/>
              <a:t>show)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209800"/>
            <a:ext cx="5181600" cy="2505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0"/>
              </a:spcBef>
              <a:tabLst>
                <a:tab pos="10537825" algn="l"/>
              </a:tabLst>
            </a:pPr>
            <a:r>
              <a:rPr spc="-20" dirty="0"/>
              <a:t>Cycle </a:t>
            </a:r>
            <a:r>
              <a:rPr spc="-15" dirty="0"/>
              <a:t>detection </a:t>
            </a:r>
            <a:r>
              <a:rPr dirty="0"/>
              <a:t>-</a:t>
            </a:r>
            <a:r>
              <a:rPr spc="15" dirty="0"/>
              <a:t> </a:t>
            </a:r>
            <a:r>
              <a:rPr spc="-15" dirty="0"/>
              <a:t>Applications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4545" y="1718335"/>
            <a:ext cx="9781540" cy="28378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Used in </a:t>
            </a:r>
            <a:r>
              <a:rPr sz="2800" spc="-10" dirty="0">
                <a:latin typeface="Carlito"/>
                <a:cs typeface="Carlito"/>
              </a:rPr>
              <a:t>distributed message-based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algorithms.</a:t>
            </a:r>
            <a:endParaRPr sz="2800" dirty="0">
              <a:latin typeface="Carlito"/>
              <a:cs typeface="Carlito"/>
            </a:endParaRPr>
          </a:p>
          <a:p>
            <a:pPr marL="187960" marR="271145" indent="-175895">
              <a:lnSpc>
                <a:spcPts val="3020"/>
              </a:lnSpc>
              <a:spcBef>
                <a:spcPts val="105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Used </a:t>
            </a:r>
            <a:r>
              <a:rPr sz="2800" spc="-15" dirty="0">
                <a:latin typeface="Carlito"/>
                <a:cs typeface="Carlito"/>
              </a:rPr>
              <a:t>to process large-scale graphs </a:t>
            </a:r>
            <a:r>
              <a:rPr sz="2800" spc="-5" dirty="0">
                <a:latin typeface="Carlito"/>
                <a:cs typeface="Carlito"/>
              </a:rPr>
              <a:t>using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distributed processing  </a:t>
            </a:r>
            <a:r>
              <a:rPr sz="2800" spc="-30" dirty="0">
                <a:latin typeface="Carlito"/>
                <a:cs typeface="Carlito"/>
              </a:rPr>
              <a:t>system </a:t>
            </a:r>
            <a:r>
              <a:rPr sz="2800" spc="-5" dirty="0">
                <a:latin typeface="Carlito"/>
                <a:cs typeface="Carlito"/>
              </a:rPr>
              <a:t>on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0" dirty="0">
                <a:latin typeface="Carlito"/>
                <a:cs typeface="Carlito"/>
              </a:rPr>
              <a:t>cluster.</a:t>
            </a:r>
            <a:endParaRPr sz="2800" dirty="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Used </a:t>
            </a:r>
            <a:r>
              <a:rPr sz="2800" spc="-15" dirty="0">
                <a:latin typeface="Carlito"/>
                <a:cs typeface="Carlito"/>
              </a:rPr>
              <a:t>to detect </a:t>
            </a:r>
            <a:r>
              <a:rPr sz="2800" spc="-10" dirty="0">
                <a:latin typeface="Carlito"/>
                <a:cs typeface="Carlito"/>
              </a:rPr>
              <a:t>deadlocks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concurrent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systems.</a:t>
            </a:r>
            <a:endParaRPr sz="2800" dirty="0">
              <a:latin typeface="Carlito"/>
              <a:cs typeface="Carlito"/>
            </a:endParaRPr>
          </a:p>
          <a:p>
            <a:pPr marL="187960" marR="5080" indent="-175895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Used in </a:t>
            </a:r>
            <a:r>
              <a:rPr sz="2800" spc="-10" dirty="0">
                <a:latin typeface="Carlito"/>
                <a:cs typeface="Carlito"/>
              </a:rPr>
              <a:t>cryptographic applications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determine </a:t>
            </a:r>
            <a:r>
              <a:rPr sz="2800" spc="-40" dirty="0">
                <a:latin typeface="Carlito"/>
                <a:cs typeface="Carlito"/>
              </a:rPr>
              <a:t>keys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message  that can </a:t>
            </a:r>
            <a:r>
              <a:rPr sz="2800" spc="-5" dirty="0">
                <a:latin typeface="Carlito"/>
                <a:cs typeface="Carlito"/>
              </a:rPr>
              <a:t>map </a:t>
            </a:r>
            <a:r>
              <a:rPr sz="2800" spc="-10" dirty="0">
                <a:latin typeface="Carlito"/>
                <a:cs typeface="Carlito"/>
              </a:rPr>
              <a:t>that message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same </a:t>
            </a:r>
            <a:r>
              <a:rPr sz="2800" spc="-10" dirty="0">
                <a:latin typeface="Carlito"/>
                <a:cs typeface="Carlito"/>
              </a:rPr>
              <a:t>encrypted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value.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198" y="1308097"/>
            <a:ext cx="10515600" cy="12700"/>
          </a:xfrm>
          <a:custGeom>
            <a:avLst/>
            <a:gdLst/>
            <a:ahLst/>
            <a:cxnLst/>
            <a:rect l="l" t="t" r="r" b="b"/>
            <a:pathLst>
              <a:path w="10515600" h="12700">
                <a:moveTo>
                  <a:pt x="0" y="12699"/>
                </a:moveTo>
                <a:lnTo>
                  <a:pt x="10515578" y="0"/>
                </a:lnTo>
              </a:path>
            </a:pathLst>
          </a:custGeom>
          <a:ln w="952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1222" y="492821"/>
            <a:ext cx="62515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" dirty="0"/>
              <a:t>Minimum </a:t>
            </a:r>
            <a:r>
              <a:rPr u="none" spc="-5" dirty="0"/>
              <a:t>spanning</a:t>
            </a:r>
            <a:r>
              <a:rPr u="none" spc="-85" dirty="0"/>
              <a:t> </a:t>
            </a:r>
            <a:r>
              <a:rPr u="none" spc="-20" dirty="0"/>
              <a:t>tree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64545" y="1378449"/>
            <a:ext cx="10088880" cy="25177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7960" marR="5080" indent="-17589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188595" algn="l"/>
              </a:tabLst>
            </a:pPr>
            <a:r>
              <a:rPr sz="2800" dirty="0">
                <a:latin typeface="Carlito"/>
                <a:cs typeface="Carlito"/>
              </a:rPr>
              <a:t>A </a:t>
            </a:r>
            <a:r>
              <a:rPr sz="2800" b="1" i="1" spc="-5" dirty="0">
                <a:latin typeface="Carlito"/>
                <a:cs typeface="Carlito"/>
              </a:rPr>
              <a:t>minimum spanning tree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subset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the edges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graph </a:t>
            </a:r>
            <a:r>
              <a:rPr sz="2800" spc="-10" dirty="0">
                <a:latin typeface="Carlito"/>
                <a:cs typeface="Carlito"/>
              </a:rPr>
              <a:t>that  connects </a:t>
            </a:r>
            <a:r>
              <a:rPr sz="2800" dirty="0">
                <a:latin typeface="Carlito"/>
                <a:cs typeface="Carlito"/>
              </a:rPr>
              <a:t>all </a:t>
            </a:r>
            <a:r>
              <a:rPr sz="2800" spc="-10" dirty="0">
                <a:latin typeface="Carlito"/>
                <a:cs typeface="Carlito"/>
              </a:rPr>
              <a:t>the vertices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minimum sum of </a:t>
            </a:r>
            <a:r>
              <a:rPr sz="2800" spc="-10" dirty="0">
                <a:latin typeface="Carlito"/>
                <a:cs typeface="Carlito"/>
              </a:rPr>
              <a:t>edge </a:t>
            </a:r>
            <a:r>
              <a:rPr sz="2800" spc="-15" dirty="0">
                <a:latin typeface="Carlito"/>
                <a:cs typeface="Carlito"/>
              </a:rPr>
              <a:t>weights </a:t>
            </a:r>
            <a:r>
              <a:rPr sz="2800" dirty="0">
                <a:latin typeface="Carlito"/>
                <a:cs typeface="Carlito"/>
              </a:rPr>
              <a:t>and  </a:t>
            </a:r>
            <a:r>
              <a:rPr sz="2800" spc="-15" dirty="0">
                <a:latin typeface="Carlito"/>
                <a:cs typeface="Carlito"/>
              </a:rPr>
              <a:t>consists </a:t>
            </a:r>
            <a:r>
              <a:rPr sz="2800" spc="-5" dirty="0">
                <a:latin typeface="Carlito"/>
                <a:cs typeface="Carlito"/>
              </a:rPr>
              <a:t>of no </a:t>
            </a:r>
            <a:r>
              <a:rPr sz="2800" spc="-10" dirty="0">
                <a:latin typeface="Carlito"/>
                <a:cs typeface="Carlito"/>
              </a:rPr>
              <a:t>cycles.</a:t>
            </a:r>
            <a:endParaRPr sz="2800" dirty="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10" dirty="0">
                <a:latin typeface="Carlito"/>
                <a:cs typeface="Carlito"/>
              </a:rPr>
              <a:t>Algorithms:</a:t>
            </a:r>
            <a:endParaRPr sz="2800" dirty="0">
              <a:latin typeface="Carlito"/>
              <a:cs typeface="Carlito"/>
            </a:endParaRPr>
          </a:p>
          <a:p>
            <a:pPr marL="645160" lvl="1" indent="-18415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45795" algn="l"/>
              </a:tabLst>
            </a:pPr>
            <a:r>
              <a:rPr sz="2400" spc="-30" dirty="0">
                <a:latin typeface="Carlito"/>
                <a:cs typeface="Carlito"/>
              </a:rPr>
              <a:t>Prim’s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algorithm</a:t>
            </a:r>
            <a:endParaRPr sz="2400" dirty="0">
              <a:latin typeface="Carlito"/>
              <a:cs typeface="Carlito"/>
            </a:endParaRPr>
          </a:p>
          <a:p>
            <a:pPr marL="645160" lvl="1" indent="-18415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45795" algn="l"/>
              </a:tabLst>
            </a:pPr>
            <a:r>
              <a:rPr sz="2400" spc="-30" dirty="0">
                <a:latin typeface="Carlito"/>
                <a:cs typeface="Carlito"/>
              </a:rPr>
              <a:t>Kruskal’s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algorithm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198" y="1308097"/>
            <a:ext cx="10515600" cy="12700"/>
          </a:xfrm>
          <a:custGeom>
            <a:avLst/>
            <a:gdLst/>
            <a:ahLst/>
            <a:cxnLst/>
            <a:rect l="l" t="t" r="r" b="b"/>
            <a:pathLst>
              <a:path w="10515600" h="12700">
                <a:moveTo>
                  <a:pt x="0" y="12699"/>
                </a:moveTo>
                <a:lnTo>
                  <a:pt x="10515578" y="0"/>
                </a:lnTo>
              </a:path>
            </a:pathLst>
          </a:custGeom>
          <a:ln w="952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1222" y="477911"/>
            <a:ext cx="96043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" dirty="0"/>
              <a:t>Minimum </a:t>
            </a:r>
            <a:r>
              <a:rPr u="none" spc="-5" dirty="0"/>
              <a:t>spanning </a:t>
            </a:r>
            <a:r>
              <a:rPr u="none" spc="-20" dirty="0"/>
              <a:t>tree </a:t>
            </a:r>
            <a:r>
              <a:rPr u="none" dirty="0"/>
              <a:t>- </a:t>
            </a:r>
            <a:r>
              <a:rPr u="none" spc="-5" dirty="0"/>
              <a:t>(Slide</a:t>
            </a:r>
            <a:r>
              <a:rPr u="none" spc="-60" dirty="0"/>
              <a:t> </a:t>
            </a:r>
            <a:r>
              <a:rPr u="none" spc="-10" dirty="0"/>
              <a:t>show)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710" y="2286000"/>
            <a:ext cx="73914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198" y="1308097"/>
            <a:ext cx="10515600" cy="12700"/>
          </a:xfrm>
          <a:custGeom>
            <a:avLst/>
            <a:gdLst/>
            <a:ahLst/>
            <a:cxnLst/>
            <a:rect l="l" t="t" r="r" b="b"/>
            <a:pathLst>
              <a:path w="10515600" h="12700">
                <a:moveTo>
                  <a:pt x="0" y="12699"/>
                </a:moveTo>
                <a:lnTo>
                  <a:pt x="10515578" y="0"/>
                </a:lnTo>
              </a:path>
            </a:pathLst>
          </a:custGeom>
          <a:ln w="952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1222" y="458034"/>
            <a:ext cx="96043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" dirty="0"/>
              <a:t>Minimum </a:t>
            </a:r>
            <a:r>
              <a:rPr u="none" spc="-5" dirty="0"/>
              <a:t>spanning </a:t>
            </a:r>
            <a:r>
              <a:rPr u="none" spc="-20" dirty="0"/>
              <a:t>tree </a:t>
            </a:r>
            <a:r>
              <a:rPr u="none" dirty="0"/>
              <a:t>-</a:t>
            </a:r>
            <a:r>
              <a:rPr u="none" spc="-25" dirty="0"/>
              <a:t> </a:t>
            </a:r>
            <a:r>
              <a:rPr u="none" spc="-15" dirty="0"/>
              <a:t>Applications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64545" y="1343823"/>
            <a:ext cx="10003155" cy="245364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 smtClean="0">
                <a:latin typeface="Carlito"/>
                <a:cs typeface="Carlito"/>
              </a:rPr>
              <a:t>Used </a:t>
            </a:r>
            <a:r>
              <a:rPr sz="2800" spc="-15" dirty="0" smtClean="0">
                <a:latin typeface="Carlito"/>
                <a:cs typeface="Carlito"/>
              </a:rPr>
              <a:t>to construct trees </a:t>
            </a:r>
            <a:r>
              <a:rPr sz="2800" spc="-25" dirty="0" smtClean="0">
                <a:latin typeface="Carlito"/>
                <a:cs typeface="Carlito"/>
              </a:rPr>
              <a:t>for </a:t>
            </a:r>
            <a:r>
              <a:rPr sz="2800" spc="-15" dirty="0" smtClean="0">
                <a:latin typeface="Carlito"/>
                <a:cs typeface="Carlito"/>
              </a:rPr>
              <a:t>broadcasting </a:t>
            </a:r>
            <a:r>
              <a:rPr sz="2800" spc="-5" dirty="0" smtClean="0">
                <a:latin typeface="Carlito"/>
                <a:cs typeface="Carlito"/>
              </a:rPr>
              <a:t>in </a:t>
            </a:r>
            <a:r>
              <a:rPr sz="2800" spc="-10" dirty="0" smtClean="0">
                <a:latin typeface="Carlito"/>
                <a:cs typeface="Carlito"/>
              </a:rPr>
              <a:t>computer</a:t>
            </a:r>
            <a:r>
              <a:rPr sz="2800" spc="45" dirty="0" smtClean="0">
                <a:latin typeface="Carlito"/>
                <a:cs typeface="Carlito"/>
              </a:rPr>
              <a:t> </a:t>
            </a:r>
            <a:r>
              <a:rPr sz="2800" spc="-15" dirty="0" smtClean="0">
                <a:latin typeface="Carlito"/>
                <a:cs typeface="Carlito"/>
              </a:rPr>
              <a:t>networks.</a:t>
            </a:r>
            <a:endParaRPr sz="2800" dirty="0" smtClean="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 smtClean="0">
                <a:latin typeface="Carlito"/>
                <a:cs typeface="Carlito"/>
              </a:rPr>
              <a:t>Used in </a:t>
            </a:r>
            <a:r>
              <a:rPr sz="2800" spc="-10" dirty="0" smtClean="0">
                <a:latin typeface="Carlito"/>
                <a:cs typeface="Carlito"/>
              </a:rPr>
              <a:t>graph-based </a:t>
            </a:r>
            <a:r>
              <a:rPr sz="2800" spc="-15" dirty="0" smtClean="0">
                <a:latin typeface="Carlito"/>
                <a:cs typeface="Carlito"/>
              </a:rPr>
              <a:t>cluster</a:t>
            </a:r>
            <a:r>
              <a:rPr sz="2800" dirty="0" smtClean="0">
                <a:latin typeface="Carlito"/>
                <a:cs typeface="Carlito"/>
              </a:rPr>
              <a:t> </a:t>
            </a:r>
            <a:r>
              <a:rPr sz="2800" spc="-10" dirty="0" smtClean="0">
                <a:latin typeface="Carlito"/>
                <a:cs typeface="Carlito"/>
              </a:rPr>
              <a:t>analysis.</a:t>
            </a:r>
            <a:endParaRPr sz="2800" dirty="0" smtClean="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 smtClean="0">
                <a:latin typeface="Carlito"/>
                <a:cs typeface="Carlito"/>
              </a:rPr>
              <a:t>Used in </a:t>
            </a:r>
            <a:r>
              <a:rPr sz="2800" spc="-10" dirty="0" smtClean="0">
                <a:latin typeface="Carlito"/>
                <a:cs typeface="Carlito"/>
              </a:rPr>
              <a:t>image </a:t>
            </a:r>
            <a:r>
              <a:rPr sz="2800" spc="-15" dirty="0" smtClean="0">
                <a:latin typeface="Carlito"/>
                <a:cs typeface="Carlito"/>
              </a:rPr>
              <a:t>segmentation.</a:t>
            </a:r>
            <a:endParaRPr sz="2800" dirty="0" smtClean="0">
              <a:latin typeface="Carlito"/>
              <a:cs typeface="Carlito"/>
            </a:endParaRPr>
          </a:p>
          <a:p>
            <a:pPr marL="187960" marR="5080" indent="-175895">
              <a:lnSpc>
                <a:spcPts val="3020"/>
              </a:lnSpc>
              <a:spcBef>
                <a:spcPts val="105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 smtClean="0">
                <a:latin typeface="Carlito"/>
                <a:cs typeface="Carlito"/>
              </a:rPr>
              <a:t>Used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regionalization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socio-geographic areas, </a:t>
            </a:r>
            <a:r>
              <a:rPr sz="2800" spc="-15" dirty="0">
                <a:latin typeface="Carlito"/>
                <a:cs typeface="Carlito"/>
              </a:rPr>
              <a:t>where </a:t>
            </a:r>
            <a:r>
              <a:rPr sz="2800" spc="-10" dirty="0">
                <a:latin typeface="Carlito"/>
                <a:cs typeface="Carlito"/>
              </a:rPr>
              <a:t>regions </a:t>
            </a:r>
            <a:r>
              <a:rPr sz="2800" spc="-15" dirty="0">
                <a:latin typeface="Carlito"/>
                <a:cs typeface="Carlito"/>
              </a:rPr>
              <a:t>are  grouped </a:t>
            </a:r>
            <a:r>
              <a:rPr sz="2800" spc="-20" dirty="0">
                <a:latin typeface="Carlito"/>
                <a:cs typeface="Carlito"/>
              </a:rPr>
              <a:t>into </a:t>
            </a:r>
            <a:r>
              <a:rPr sz="2800" spc="-15" dirty="0">
                <a:latin typeface="Carlito"/>
                <a:cs typeface="Carlito"/>
              </a:rPr>
              <a:t>contiguous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regions.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198" y="1308097"/>
            <a:ext cx="10515600" cy="12700"/>
          </a:xfrm>
          <a:custGeom>
            <a:avLst/>
            <a:gdLst/>
            <a:ahLst/>
            <a:cxnLst/>
            <a:rect l="l" t="t" r="r" b="b"/>
            <a:pathLst>
              <a:path w="10515600" h="12700">
                <a:moveTo>
                  <a:pt x="0" y="12699"/>
                </a:moveTo>
                <a:lnTo>
                  <a:pt x="10515578" y="0"/>
                </a:lnTo>
              </a:path>
            </a:pathLst>
          </a:custGeom>
          <a:ln w="952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1223" y="542517"/>
            <a:ext cx="58705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45" dirty="0"/>
              <a:t>Topological</a:t>
            </a:r>
            <a:r>
              <a:rPr u="none" spc="-65" dirty="0"/>
              <a:t> </a:t>
            </a:r>
            <a:r>
              <a:rPr u="none" spc="-5" dirty="0"/>
              <a:t>sorting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64545" y="1577235"/>
            <a:ext cx="10156190" cy="37966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7960" marR="461645" indent="-17589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188595" algn="l"/>
              </a:tabLst>
            </a:pPr>
            <a:r>
              <a:rPr sz="2800" b="1" i="1" spc="-25" dirty="0">
                <a:latin typeface="Carlito"/>
                <a:cs typeface="Carlito"/>
              </a:rPr>
              <a:t>Topological </a:t>
            </a:r>
            <a:r>
              <a:rPr sz="2800" b="1" i="1" spc="-5" dirty="0">
                <a:latin typeface="Carlito"/>
                <a:cs typeface="Carlito"/>
              </a:rPr>
              <a:t>sorting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graph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linear </a:t>
            </a:r>
            <a:r>
              <a:rPr sz="2800" spc="-10" dirty="0">
                <a:latin typeface="Carlito"/>
                <a:cs typeface="Carlito"/>
              </a:rPr>
              <a:t>ordering </a:t>
            </a:r>
            <a:r>
              <a:rPr sz="2800" spc="-5" dirty="0">
                <a:latin typeface="Carlito"/>
                <a:cs typeface="Carlito"/>
              </a:rPr>
              <a:t>of its </a:t>
            </a:r>
            <a:r>
              <a:rPr sz="2800" spc="-10" dirty="0">
                <a:latin typeface="Carlito"/>
                <a:cs typeface="Carlito"/>
              </a:rPr>
              <a:t>vertices </a:t>
            </a:r>
            <a:r>
              <a:rPr sz="2800" spc="-5" dirty="0">
                <a:latin typeface="Carlito"/>
                <a:cs typeface="Carlito"/>
              </a:rPr>
              <a:t>so 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each </a:t>
            </a:r>
            <a:r>
              <a:rPr sz="2800" spc="-15" dirty="0">
                <a:latin typeface="Carlito"/>
                <a:cs typeface="Carlito"/>
              </a:rPr>
              <a:t>directed </a:t>
            </a:r>
            <a:r>
              <a:rPr sz="2800" spc="-10" dirty="0">
                <a:latin typeface="Carlito"/>
                <a:cs typeface="Carlito"/>
              </a:rPr>
              <a:t>edge </a:t>
            </a:r>
            <a:r>
              <a:rPr sz="2800" spc="-5" dirty="0">
                <a:latin typeface="Carlito"/>
                <a:cs typeface="Carlito"/>
              </a:rPr>
              <a:t>(u, v) in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ordering, </a:t>
            </a:r>
            <a:r>
              <a:rPr sz="2800" spc="-20" dirty="0">
                <a:latin typeface="Carlito"/>
                <a:cs typeface="Carlito"/>
              </a:rPr>
              <a:t>vertex </a:t>
            </a:r>
            <a:r>
              <a:rPr sz="2800" dirty="0">
                <a:latin typeface="Carlito"/>
                <a:cs typeface="Carlito"/>
              </a:rPr>
              <a:t>u </a:t>
            </a:r>
            <a:r>
              <a:rPr sz="2800" spc="-10" dirty="0">
                <a:latin typeface="Carlito"/>
                <a:cs typeface="Carlito"/>
              </a:rPr>
              <a:t>comes  </a:t>
            </a:r>
            <a:r>
              <a:rPr sz="2800" spc="-25" dirty="0">
                <a:latin typeface="Carlito"/>
                <a:cs typeface="Carlito"/>
              </a:rPr>
              <a:t>before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120" dirty="0">
                <a:latin typeface="Carlito"/>
                <a:cs typeface="Carlito"/>
              </a:rPr>
              <a:t>v.</a:t>
            </a:r>
            <a:endParaRPr sz="2800" dirty="0">
              <a:latin typeface="Carlito"/>
              <a:cs typeface="Carlito"/>
            </a:endParaRPr>
          </a:p>
          <a:p>
            <a:pPr marL="187960" marR="5080" indent="-175895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10" dirty="0">
                <a:latin typeface="Carlito"/>
                <a:cs typeface="Carlito"/>
              </a:rPr>
              <a:t>Figure shows </a:t>
            </a:r>
            <a:r>
              <a:rPr sz="2800" dirty="0">
                <a:latin typeface="Carlito"/>
                <a:cs typeface="Carlito"/>
              </a:rPr>
              <a:t>an </a:t>
            </a:r>
            <a:r>
              <a:rPr sz="2800" spc="-15" dirty="0">
                <a:latin typeface="Carlito"/>
                <a:cs typeface="Carlito"/>
              </a:rPr>
              <a:t>example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topological ordering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vertices </a:t>
            </a:r>
            <a:r>
              <a:rPr sz="2800" spc="-5" dirty="0">
                <a:latin typeface="Carlito"/>
                <a:cs typeface="Carlito"/>
              </a:rPr>
              <a:t>(1, 2, 3,  5, 4, 6, 7, 8). </a:t>
            </a:r>
            <a:r>
              <a:rPr sz="2800" spc="-75" dirty="0">
                <a:latin typeface="Carlito"/>
                <a:cs typeface="Carlito"/>
              </a:rPr>
              <a:t>You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see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20" dirty="0">
                <a:latin typeface="Carlito"/>
                <a:cs typeface="Carlito"/>
              </a:rPr>
              <a:t>vertex </a:t>
            </a:r>
            <a:r>
              <a:rPr sz="2800" dirty="0">
                <a:latin typeface="Carlito"/>
                <a:cs typeface="Carlito"/>
              </a:rPr>
              <a:t>5 </a:t>
            </a:r>
            <a:r>
              <a:rPr sz="2800" spc="-5" dirty="0">
                <a:latin typeface="Carlito"/>
                <a:cs typeface="Carlito"/>
              </a:rPr>
              <a:t>should </a:t>
            </a:r>
            <a:r>
              <a:rPr sz="2800" spc="-10" dirty="0">
                <a:latin typeface="Carlito"/>
                <a:cs typeface="Carlito"/>
              </a:rPr>
              <a:t>come </a:t>
            </a:r>
            <a:r>
              <a:rPr sz="2800" spc="-15" dirty="0">
                <a:latin typeface="Carlito"/>
                <a:cs typeface="Carlito"/>
              </a:rPr>
              <a:t>after </a:t>
            </a:r>
            <a:r>
              <a:rPr sz="2800" spc="-10" dirty="0">
                <a:latin typeface="Carlito"/>
                <a:cs typeface="Carlito"/>
              </a:rPr>
              <a:t>vertices </a:t>
            </a:r>
            <a:r>
              <a:rPr sz="2800" dirty="0">
                <a:latin typeface="Carlito"/>
                <a:cs typeface="Carlito"/>
              </a:rPr>
              <a:t>2  and </a:t>
            </a:r>
            <a:r>
              <a:rPr sz="2800" spc="-5" dirty="0">
                <a:latin typeface="Carlito"/>
                <a:cs typeface="Carlito"/>
              </a:rPr>
              <a:t>3. </a:t>
            </a:r>
            <a:r>
              <a:rPr sz="2800" spc="-25" dirty="0">
                <a:latin typeface="Carlito"/>
                <a:cs typeface="Carlito"/>
              </a:rPr>
              <a:t>Similarly, </a:t>
            </a:r>
            <a:r>
              <a:rPr sz="2800" spc="-20" dirty="0">
                <a:latin typeface="Carlito"/>
                <a:cs typeface="Carlito"/>
              </a:rPr>
              <a:t>vertex </a:t>
            </a:r>
            <a:r>
              <a:rPr sz="2800" dirty="0">
                <a:latin typeface="Carlito"/>
                <a:cs typeface="Carlito"/>
              </a:rPr>
              <a:t>6 </a:t>
            </a:r>
            <a:r>
              <a:rPr sz="2800" spc="-5" dirty="0">
                <a:latin typeface="Carlito"/>
                <a:cs typeface="Carlito"/>
              </a:rPr>
              <a:t>should </a:t>
            </a:r>
            <a:r>
              <a:rPr sz="2800" spc="-10" dirty="0">
                <a:latin typeface="Carlito"/>
                <a:cs typeface="Carlito"/>
              </a:rPr>
              <a:t>come </a:t>
            </a:r>
            <a:r>
              <a:rPr sz="2800" spc="-15" dirty="0">
                <a:latin typeface="Carlito"/>
                <a:cs typeface="Carlito"/>
              </a:rPr>
              <a:t>after </a:t>
            </a:r>
            <a:r>
              <a:rPr sz="2800" spc="-10" dirty="0">
                <a:latin typeface="Carlito"/>
                <a:cs typeface="Carlito"/>
              </a:rPr>
              <a:t>vertices </a:t>
            </a:r>
            <a:r>
              <a:rPr sz="2800" dirty="0">
                <a:latin typeface="Carlito"/>
                <a:cs typeface="Carlito"/>
              </a:rPr>
              <a:t>4 and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5.</a:t>
            </a:r>
            <a:endParaRPr sz="2800" dirty="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10" dirty="0">
                <a:latin typeface="Carlito"/>
                <a:cs typeface="Carlito"/>
              </a:rPr>
              <a:t>Algorithms:</a:t>
            </a:r>
            <a:endParaRPr sz="2800" dirty="0">
              <a:latin typeface="Carlito"/>
              <a:cs typeface="Carlito"/>
            </a:endParaRPr>
          </a:p>
          <a:p>
            <a:pPr marL="645160" lvl="1" indent="-18415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45795" algn="l"/>
              </a:tabLst>
            </a:pPr>
            <a:r>
              <a:rPr sz="2400" spc="-35" dirty="0">
                <a:latin typeface="Carlito"/>
                <a:cs typeface="Carlito"/>
              </a:rPr>
              <a:t>Kahn’s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algorithm</a:t>
            </a:r>
            <a:endParaRPr sz="2400" dirty="0">
              <a:latin typeface="Carlito"/>
              <a:cs typeface="Carlito"/>
            </a:endParaRPr>
          </a:p>
          <a:p>
            <a:pPr marL="645160" lvl="1" indent="-1841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45795" algn="l"/>
              </a:tabLst>
            </a:pPr>
            <a:r>
              <a:rPr sz="2400" spc="-5" dirty="0">
                <a:latin typeface="Carlito"/>
                <a:cs typeface="Carlito"/>
              </a:rPr>
              <a:t>The algorithm based on </a:t>
            </a:r>
            <a:r>
              <a:rPr sz="2400" spc="-15" dirty="0">
                <a:latin typeface="Carlito"/>
                <a:cs typeface="Carlito"/>
              </a:rPr>
              <a:t>depth-first</a:t>
            </a:r>
            <a:r>
              <a:rPr sz="2400" spc="-10" dirty="0">
                <a:latin typeface="Carlito"/>
                <a:cs typeface="Carlito"/>
              </a:rPr>
              <a:t> search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198" y="1308097"/>
            <a:ext cx="10515600" cy="12700"/>
          </a:xfrm>
          <a:custGeom>
            <a:avLst/>
            <a:gdLst/>
            <a:ahLst/>
            <a:cxnLst/>
            <a:rect l="l" t="t" r="r" b="b"/>
            <a:pathLst>
              <a:path w="10515600" h="12700">
                <a:moveTo>
                  <a:pt x="0" y="12699"/>
                </a:moveTo>
                <a:lnTo>
                  <a:pt x="10515578" y="0"/>
                </a:lnTo>
              </a:path>
            </a:pathLst>
          </a:custGeom>
          <a:ln w="952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1223" y="542517"/>
            <a:ext cx="88423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45" dirty="0"/>
              <a:t>Topological </a:t>
            </a:r>
            <a:r>
              <a:rPr u="none" spc="-5" dirty="0"/>
              <a:t>sorting </a:t>
            </a:r>
            <a:r>
              <a:rPr u="none" dirty="0"/>
              <a:t>- </a:t>
            </a:r>
            <a:r>
              <a:rPr u="none" spc="-5" dirty="0"/>
              <a:t>(Slide</a:t>
            </a:r>
            <a:r>
              <a:rPr u="none" spc="-15" dirty="0"/>
              <a:t> </a:t>
            </a:r>
            <a:r>
              <a:rPr u="none" spc="-10" dirty="0"/>
              <a:t>show)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057400"/>
            <a:ext cx="7015162" cy="3509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198" y="1308097"/>
            <a:ext cx="10515600" cy="12700"/>
          </a:xfrm>
          <a:custGeom>
            <a:avLst/>
            <a:gdLst/>
            <a:ahLst/>
            <a:cxnLst/>
            <a:rect l="l" t="t" r="r" b="b"/>
            <a:pathLst>
              <a:path w="10515600" h="12700">
                <a:moveTo>
                  <a:pt x="0" y="12699"/>
                </a:moveTo>
                <a:lnTo>
                  <a:pt x="10515578" y="0"/>
                </a:lnTo>
              </a:path>
            </a:pathLst>
          </a:custGeom>
          <a:ln w="952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1223" y="542517"/>
            <a:ext cx="48799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45" dirty="0"/>
              <a:t>Topological</a:t>
            </a:r>
            <a:r>
              <a:rPr u="none" spc="-65" dirty="0"/>
              <a:t> </a:t>
            </a:r>
            <a:r>
              <a:rPr u="none" spc="-5" dirty="0"/>
              <a:t>sorting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64545" y="1492907"/>
            <a:ext cx="10155555" cy="29648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10" dirty="0">
                <a:latin typeface="Carlito"/>
                <a:cs typeface="Carlito"/>
              </a:rPr>
              <a:t>Applications</a:t>
            </a:r>
            <a:endParaRPr sz="2800" dirty="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Used in </a:t>
            </a:r>
            <a:r>
              <a:rPr sz="2800" spc="-15" dirty="0">
                <a:latin typeface="Carlito"/>
                <a:cs typeface="Carlito"/>
              </a:rPr>
              <a:t>instruction </a:t>
            </a:r>
            <a:r>
              <a:rPr sz="2800" spc="-5" dirty="0">
                <a:latin typeface="Carlito"/>
                <a:cs typeface="Carlito"/>
              </a:rPr>
              <a:t>scheduling.</a:t>
            </a:r>
            <a:endParaRPr sz="2800" dirty="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Used in </a:t>
            </a:r>
            <a:r>
              <a:rPr sz="2800" spc="-20" dirty="0" smtClean="0">
                <a:latin typeface="Carlito"/>
                <a:cs typeface="Carlito"/>
              </a:rPr>
              <a:t>data</a:t>
            </a:r>
            <a:r>
              <a:rPr sz="2800" spc="-10" dirty="0" smtClean="0">
                <a:latin typeface="Carlito"/>
                <a:cs typeface="Carlito"/>
              </a:rPr>
              <a:t> serialization.</a:t>
            </a:r>
            <a:endParaRPr sz="2800" dirty="0" smtClean="0">
              <a:latin typeface="Carlito"/>
              <a:cs typeface="Carlito"/>
            </a:endParaRPr>
          </a:p>
          <a:p>
            <a:pPr marL="187960" marR="5080" indent="-175895">
              <a:lnSpc>
                <a:spcPts val="3020"/>
              </a:lnSpc>
              <a:spcBef>
                <a:spcPts val="105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 smtClean="0">
                <a:latin typeface="Carlito"/>
                <a:cs typeface="Carlito"/>
              </a:rPr>
              <a:t>Used </a:t>
            </a:r>
            <a:r>
              <a:rPr sz="2800" spc="-15" dirty="0" smtClean="0">
                <a:latin typeface="Carlito"/>
                <a:cs typeface="Carlito"/>
              </a:rPr>
              <a:t>to </a:t>
            </a:r>
            <a:r>
              <a:rPr sz="2800" spc="-10" dirty="0" smtClean="0">
                <a:latin typeface="Carlito"/>
                <a:cs typeface="Carlito"/>
              </a:rPr>
              <a:t>determine the </a:t>
            </a:r>
            <a:r>
              <a:rPr sz="2800" spc="-15" dirty="0" smtClean="0">
                <a:latin typeface="Carlito"/>
                <a:cs typeface="Carlito"/>
              </a:rPr>
              <a:t>order </a:t>
            </a:r>
            <a:r>
              <a:rPr sz="2800" spc="-5" dirty="0" smtClean="0">
                <a:latin typeface="Carlito"/>
                <a:cs typeface="Carlito"/>
              </a:rPr>
              <a:t>of </a:t>
            </a:r>
            <a:r>
              <a:rPr sz="2800" spc="-10" dirty="0" smtClean="0">
                <a:latin typeface="Carlito"/>
                <a:cs typeface="Carlito"/>
              </a:rPr>
              <a:t>compilation </a:t>
            </a:r>
            <a:r>
              <a:rPr sz="2800" spc="-15" dirty="0" smtClean="0">
                <a:latin typeface="Carlito"/>
                <a:cs typeface="Carlito"/>
              </a:rPr>
              <a:t>tasks to perform </a:t>
            </a:r>
            <a:r>
              <a:rPr sz="2800" spc="-5" dirty="0" smtClean="0">
                <a:latin typeface="Carlito"/>
                <a:cs typeface="Carlito"/>
              </a:rPr>
              <a:t>in </a:t>
            </a:r>
            <a:r>
              <a:rPr sz="2800" spc="-30" dirty="0" smtClean="0">
                <a:latin typeface="Carlito"/>
                <a:cs typeface="Carlito"/>
              </a:rPr>
              <a:t>make  </a:t>
            </a:r>
            <a:r>
              <a:rPr sz="2800" spc="-5" dirty="0" smtClean="0">
                <a:latin typeface="Carlito"/>
                <a:cs typeface="Carlito"/>
              </a:rPr>
              <a:t>files.</a:t>
            </a:r>
            <a:endParaRPr sz="2800" dirty="0" smtClean="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 smtClean="0">
                <a:latin typeface="Carlito"/>
                <a:cs typeface="Carlito"/>
              </a:rPr>
              <a:t>Used </a:t>
            </a:r>
            <a:r>
              <a:rPr sz="2800" spc="-15" dirty="0">
                <a:latin typeface="Carlito"/>
                <a:cs typeface="Carlito"/>
              </a:rPr>
              <a:t>to resolve symbol </a:t>
            </a:r>
            <a:r>
              <a:rPr sz="2800" spc="-5" dirty="0">
                <a:latin typeface="Carlito"/>
                <a:cs typeface="Carlito"/>
              </a:rPr>
              <a:t>dependencies in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linkers.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198" y="1308097"/>
            <a:ext cx="10515600" cy="12700"/>
          </a:xfrm>
          <a:custGeom>
            <a:avLst/>
            <a:gdLst/>
            <a:ahLst/>
            <a:cxnLst/>
            <a:rect l="l" t="t" r="r" b="b"/>
            <a:pathLst>
              <a:path w="10515600" h="12700">
                <a:moveTo>
                  <a:pt x="0" y="12699"/>
                </a:moveTo>
                <a:lnTo>
                  <a:pt x="10515578" y="0"/>
                </a:lnTo>
              </a:path>
            </a:pathLst>
          </a:custGeom>
          <a:ln w="952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1223" y="527608"/>
            <a:ext cx="48799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" dirty="0"/>
              <a:t>Maximum</a:t>
            </a:r>
            <a:r>
              <a:rPr u="none" spc="-80" dirty="0"/>
              <a:t> </a:t>
            </a:r>
            <a:r>
              <a:rPr u="none" spc="-10" dirty="0"/>
              <a:t>flow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64545" y="1448029"/>
            <a:ext cx="9979660" cy="342137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7960" marR="128905" indent="-17589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5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model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graph </a:t>
            </a:r>
            <a:r>
              <a:rPr sz="2800" dirty="0">
                <a:latin typeface="Carlito"/>
                <a:cs typeface="Carlito"/>
              </a:rPr>
              <a:t>as a </a:t>
            </a:r>
            <a:r>
              <a:rPr sz="2800" spc="-5" dirty="0">
                <a:latin typeface="Carlito"/>
                <a:cs typeface="Carlito"/>
              </a:rPr>
              <a:t>flow </a:t>
            </a:r>
            <a:r>
              <a:rPr sz="2800" spc="-10" dirty="0">
                <a:latin typeface="Carlito"/>
                <a:cs typeface="Carlito"/>
              </a:rPr>
              <a:t>network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10" dirty="0">
                <a:latin typeface="Carlito"/>
                <a:cs typeface="Carlito"/>
              </a:rPr>
              <a:t>edge </a:t>
            </a:r>
            <a:r>
              <a:rPr sz="2800" spc="-15" dirty="0">
                <a:latin typeface="Carlito"/>
                <a:cs typeface="Carlito"/>
              </a:rPr>
              <a:t>weights </a:t>
            </a:r>
            <a:r>
              <a:rPr sz="2800" dirty="0">
                <a:latin typeface="Carlito"/>
                <a:cs typeface="Carlito"/>
              </a:rPr>
              <a:t>as </a:t>
            </a:r>
            <a:r>
              <a:rPr sz="2800" spc="-5" dirty="0">
                <a:latin typeface="Carlito"/>
                <a:cs typeface="Carlito"/>
              </a:rPr>
              <a:t>flow  capacities.</a:t>
            </a:r>
            <a:endParaRPr sz="2800">
              <a:latin typeface="Carlito"/>
              <a:cs typeface="Carlito"/>
            </a:endParaRPr>
          </a:p>
          <a:p>
            <a:pPr marL="187960" marR="5080" indent="-175895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b="1" i="1" spc="-5" dirty="0">
                <a:latin typeface="Carlito"/>
                <a:cs typeface="Carlito"/>
              </a:rPr>
              <a:t>maximum </a:t>
            </a:r>
            <a:r>
              <a:rPr sz="2800" b="1" i="1" spc="-10" dirty="0">
                <a:latin typeface="Carlito"/>
                <a:cs typeface="Carlito"/>
              </a:rPr>
              <a:t>flow </a:t>
            </a:r>
            <a:r>
              <a:rPr sz="2800" spc="-10" dirty="0">
                <a:latin typeface="Carlito"/>
                <a:cs typeface="Carlito"/>
              </a:rPr>
              <a:t>problem,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find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flow </a:t>
            </a:r>
            <a:r>
              <a:rPr sz="2800" spc="-15" dirty="0">
                <a:latin typeface="Carlito"/>
                <a:cs typeface="Carlito"/>
              </a:rPr>
              <a:t>path </a:t>
            </a:r>
            <a:r>
              <a:rPr sz="2800" spc="-10" dirty="0">
                <a:latin typeface="Carlito"/>
                <a:cs typeface="Carlito"/>
              </a:rPr>
              <a:t>that can  obtain the maximum </a:t>
            </a:r>
            <a:r>
              <a:rPr sz="2800" spc="-5" dirty="0">
                <a:latin typeface="Carlito"/>
                <a:cs typeface="Carlito"/>
              </a:rPr>
              <a:t>possible flow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rate.</a:t>
            </a:r>
            <a:endParaRPr sz="280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10" dirty="0">
                <a:latin typeface="Carlito"/>
                <a:cs typeface="Carlito"/>
              </a:rPr>
              <a:t>Algorithms</a:t>
            </a:r>
            <a:endParaRPr sz="2800">
              <a:latin typeface="Carlito"/>
              <a:cs typeface="Carlito"/>
            </a:endParaRPr>
          </a:p>
          <a:p>
            <a:pPr marL="645160" lvl="1" indent="-18415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45795" algn="l"/>
              </a:tabLst>
            </a:pPr>
            <a:r>
              <a:rPr sz="2400" spc="-20" dirty="0">
                <a:latin typeface="Carlito"/>
                <a:cs typeface="Carlito"/>
              </a:rPr>
              <a:t>Ford-Fulkerson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algorithm</a:t>
            </a:r>
            <a:endParaRPr sz="2400">
              <a:latin typeface="Carlito"/>
              <a:cs typeface="Carlito"/>
            </a:endParaRPr>
          </a:p>
          <a:p>
            <a:pPr marL="645160" lvl="1" indent="-18415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45795" algn="l"/>
              </a:tabLst>
            </a:pPr>
            <a:r>
              <a:rPr sz="2400" spc="-10" dirty="0">
                <a:latin typeface="Carlito"/>
                <a:cs typeface="Carlito"/>
              </a:rPr>
              <a:t>Edmonds–Karp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algorithm</a:t>
            </a:r>
            <a:endParaRPr sz="2400">
              <a:latin typeface="Carlito"/>
              <a:cs typeface="Carlito"/>
            </a:endParaRPr>
          </a:p>
          <a:p>
            <a:pPr marL="645160" lvl="1" indent="-18415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45795" algn="l"/>
              </a:tabLst>
            </a:pPr>
            <a:r>
              <a:rPr sz="2400" spc="-25" dirty="0">
                <a:latin typeface="Carlito"/>
                <a:cs typeface="Carlito"/>
              </a:rPr>
              <a:t>Dinic’s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algorithm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0"/>
              </a:spcBef>
              <a:tabLst>
                <a:tab pos="10537825" algn="l"/>
              </a:tabLst>
            </a:pPr>
            <a:r>
              <a:rPr spc="-5" dirty="0"/>
              <a:t>Learning</a:t>
            </a:r>
            <a:r>
              <a:rPr spc="-100" dirty="0"/>
              <a:t> </a:t>
            </a:r>
            <a:r>
              <a:rPr spc="-15" dirty="0"/>
              <a:t>Outcomes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559" y="1524000"/>
            <a:ext cx="9766300" cy="25266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7960" marR="304165" indent="-17589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25" dirty="0">
                <a:latin typeface="Carlito"/>
                <a:cs typeface="Carlito"/>
              </a:rPr>
              <a:t>LO1 </a:t>
            </a:r>
            <a:r>
              <a:rPr sz="2800" dirty="0">
                <a:latin typeface="Carlito"/>
                <a:cs typeface="Carlito"/>
              </a:rPr>
              <a:t>: </a:t>
            </a:r>
            <a:r>
              <a:rPr sz="2800" spc="-5" dirty="0">
                <a:latin typeface="Carlito"/>
                <a:cs typeface="Carlito"/>
              </a:rPr>
              <a:t>Describe </a:t>
            </a:r>
            <a:r>
              <a:rPr sz="2800" spc="-10" dirty="0">
                <a:latin typeface="Carlito"/>
                <a:cs typeface="Carlito"/>
              </a:rPr>
              <a:t>the fundamental concepts </a:t>
            </a:r>
            <a:r>
              <a:rPr sz="2800" spc="-5" dirty="0">
                <a:latin typeface="Carlito"/>
                <a:cs typeface="Carlito"/>
              </a:rPr>
              <a:t>of algorithms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data  </a:t>
            </a:r>
            <a:r>
              <a:rPr sz="2800" spc="-15" dirty="0">
                <a:latin typeface="Carlito"/>
                <a:cs typeface="Carlito"/>
              </a:rPr>
              <a:t>structures.</a:t>
            </a:r>
            <a:endParaRPr sz="2800" dirty="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On </a:t>
            </a:r>
            <a:r>
              <a:rPr sz="2800" spc="-10" dirty="0">
                <a:latin typeface="Carlito"/>
                <a:cs typeface="Carlito"/>
              </a:rPr>
              <a:t>completion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this lecture, </a:t>
            </a:r>
            <a:r>
              <a:rPr sz="2800" spc="-15" dirty="0">
                <a:latin typeface="Carlito"/>
                <a:cs typeface="Carlito"/>
              </a:rPr>
              <a:t>students are expected to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dirty="0">
                <a:latin typeface="Carlito"/>
                <a:cs typeface="Carlito"/>
              </a:rPr>
              <a:t>able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to:</a:t>
            </a:r>
            <a:endParaRPr sz="2800" dirty="0">
              <a:latin typeface="Carlito"/>
              <a:cs typeface="Carlito"/>
            </a:endParaRPr>
          </a:p>
          <a:p>
            <a:pPr marL="645160" lvl="1" indent="-18415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45795" algn="l"/>
              </a:tabLst>
            </a:pPr>
            <a:r>
              <a:rPr sz="2400" spc="-5" dirty="0">
                <a:latin typeface="Carlito"/>
                <a:cs typeface="Carlito"/>
              </a:rPr>
              <a:t>Describe </a:t>
            </a:r>
            <a:r>
              <a:rPr sz="2400" spc="-10" dirty="0">
                <a:latin typeface="Carlito"/>
                <a:cs typeface="Carlito"/>
              </a:rPr>
              <a:t>Graphs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when </a:t>
            </a:r>
            <a:r>
              <a:rPr sz="2400" spc="-10" dirty="0">
                <a:latin typeface="Carlito"/>
                <a:cs typeface="Carlito"/>
              </a:rPr>
              <a:t>Graphs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used.</a:t>
            </a:r>
            <a:endParaRPr sz="2400" dirty="0">
              <a:latin typeface="Carlito"/>
              <a:cs typeface="Carlito"/>
            </a:endParaRPr>
          </a:p>
          <a:p>
            <a:pPr marL="645160" lvl="1" indent="-18415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45795" algn="l"/>
              </a:tabLst>
            </a:pPr>
            <a:r>
              <a:rPr sz="2400" spc="-5" dirty="0">
                <a:latin typeface="Carlito"/>
                <a:cs typeface="Carlito"/>
              </a:rPr>
              <a:t>Describe the types of</a:t>
            </a:r>
            <a:r>
              <a:rPr sz="2400" spc="-10" dirty="0">
                <a:latin typeface="Carlito"/>
                <a:cs typeface="Carlito"/>
              </a:rPr>
              <a:t> Graphs.</a:t>
            </a:r>
            <a:endParaRPr sz="2400" dirty="0">
              <a:latin typeface="Carlito"/>
              <a:cs typeface="Carlito"/>
            </a:endParaRPr>
          </a:p>
          <a:p>
            <a:pPr marL="645160" lvl="1" indent="-1841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45795" algn="l"/>
              </a:tabLst>
            </a:pPr>
            <a:r>
              <a:rPr sz="2400" spc="-5" dirty="0">
                <a:latin typeface="Carlito"/>
                <a:cs typeface="Carlito"/>
              </a:rPr>
              <a:t>Describe </a:t>
            </a:r>
            <a:r>
              <a:rPr sz="2400" spc="-15" dirty="0">
                <a:latin typeface="Carlito"/>
                <a:cs typeface="Carlito"/>
              </a:rPr>
              <a:t>Graph</a:t>
            </a:r>
            <a:r>
              <a:rPr sz="2400" spc="-10" dirty="0">
                <a:latin typeface="Carlito"/>
                <a:cs typeface="Carlito"/>
              </a:rPr>
              <a:t> Algorithms.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223" y="6428660"/>
            <a:ext cx="683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78787"/>
                </a:solidFill>
                <a:latin typeface="Carlito"/>
                <a:cs typeface="Carlito"/>
              </a:rPr>
              <a:t>3/30/2021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4431" y="6428660"/>
            <a:ext cx="2960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78787"/>
                </a:solidFill>
                <a:latin typeface="Carlito"/>
                <a:cs typeface="Carlito"/>
              </a:rPr>
              <a:t>CM1602 </a:t>
            </a: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: </a:t>
            </a:r>
            <a:r>
              <a:rPr sz="1200" spc="-10" dirty="0">
                <a:solidFill>
                  <a:srgbClr val="878787"/>
                </a:solidFill>
                <a:latin typeface="Carlito"/>
                <a:cs typeface="Carlito"/>
              </a:rPr>
              <a:t>Data Structures </a:t>
            </a: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and </a:t>
            </a:r>
            <a:r>
              <a:rPr sz="1200" spc="-5" dirty="0">
                <a:solidFill>
                  <a:srgbClr val="878787"/>
                </a:solidFill>
                <a:latin typeface="Carlito"/>
                <a:cs typeface="Carlito"/>
              </a:rPr>
              <a:t>Algorithms </a:t>
            </a:r>
            <a:r>
              <a:rPr sz="1200" spc="-10" dirty="0">
                <a:solidFill>
                  <a:srgbClr val="878787"/>
                </a:solidFill>
                <a:latin typeface="Carlito"/>
                <a:cs typeface="Carlito"/>
              </a:rPr>
              <a:t>for</a:t>
            </a:r>
            <a:r>
              <a:rPr sz="1200" spc="-55" dirty="0">
                <a:solidFill>
                  <a:srgbClr val="878787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878787"/>
                </a:solidFill>
                <a:latin typeface="Carlito"/>
                <a:cs typeface="Carlito"/>
              </a:rPr>
              <a:t>AI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8114" y="642866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3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198" y="1308097"/>
            <a:ext cx="10515600" cy="12700"/>
          </a:xfrm>
          <a:custGeom>
            <a:avLst/>
            <a:gdLst/>
            <a:ahLst/>
            <a:cxnLst/>
            <a:rect l="l" t="t" r="r" b="b"/>
            <a:pathLst>
              <a:path w="10515600" h="12700">
                <a:moveTo>
                  <a:pt x="0" y="12699"/>
                </a:moveTo>
                <a:lnTo>
                  <a:pt x="10515578" y="0"/>
                </a:lnTo>
              </a:path>
            </a:pathLst>
          </a:custGeom>
          <a:ln w="952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1222" y="527608"/>
            <a:ext cx="74707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" dirty="0"/>
              <a:t>Maximum flow </a:t>
            </a:r>
            <a:r>
              <a:rPr u="none" dirty="0"/>
              <a:t>- </a:t>
            </a:r>
            <a:r>
              <a:rPr u="none" spc="-5" dirty="0"/>
              <a:t>(Slide</a:t>
            </a:r>
            <a:r>
              <a:rPr u="none" spc="-70" dirty="0"/>
              <a:t> </a:t>
            </a:r>
            <a:r>
              <a:rPr u="none" spc="-10" dirty="0"/>
              <a:t>show)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210" y="1842321"/>
            <a:ext cx="6479944" cy="4102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198" y="1308097"/>
            <a:ext cx="10515600" cy="12700"/>
          </a:xfrm>
          <a:custGeom>
            <a:avLst/>
            <a:gdLst/>
            <a:ahLst/>
            <a:cxnLst/>
            <a:rect l="l" t="t" r="r" b="b"/>
            <a:pathLst>
              <a:path w="10515600" h="12700">
                <a:moveTo>
                  <a:pt x="0" y="12699"/>
                </a:moveTo>
                <a:lnTo>
                  <a:pt x="10515578" y="0"/>
                </a:lnTo>
              </a:path>
            </a:pathLst>
          </a:custGeom>
          <a:ln w="952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1223" y="527608"/>
            <a:ext cx="76231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" dirty="0"/>
              <a:t>Maximum flow </a:t>
            </a:r>
            <a:r>
              <a:rPr u="none" dirty="0"/>
              <a:t>-</a:t>
            </a:r>
            <a:r>
              <a:rPr u="none" spc="-35" dirty="0"/>
              <a:t> </a:t>
            </a:r>
            <a:r>
              <a:rPr u="none" spc="-15" dirty="0"/>
              <a:t>Applications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64545" y="1363701"/>
            <a:ext cx="9895840" cy="232664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Used in </a:t>
            </a:r>
            <a:r>
              <a:rPr sz="2800" dirty="0">
                <a:latin typeface="Carlito"/>
                <a:cs typeface="Carlito"/>
              </a:rPr>
              <a:t>airline </a:t>
            </a:r>
            <a:r>
              <a:rPr sz="2800" spc="-5" dirty="0">
                <a:latin typeface="Carlito"/>
                <a:cs typeface="Carlito"/>
              </a:rPr>
              <a:t>scheduling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schedule </a:t>
            </a:r>
            <a:r>
              <a:rPr sz="2800" spc="-10" dirty="0">
                <a:latin typeface="Carlito"/>
                <a:cs typeface="Carlito"/>
              </a:rPr>
              <a:t>flight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crews.</a:t>
            </a:r>
            <a:endParaRPr sz="2800">
              <a:latin typeface="Carlito"/>
              <a:cs typeface="Carlito"/>
            </a:endParaRPr>
          </a:p>
          <a:p>
            <a:pPr marL="187960" marR="1048385" indent="-175895">
              <a:lnSpc>
                <a:spcPts val="3020"/>
              </a:lnSpc>
              <a:spcBef>
                <a:spcPts val="105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Used in </a:t>
            </a:r>
            <a:r>
              <a:rPr sz="2800" spc="-10" dirty="0">
                <a:latin typeface="Carlito"/>
                <a:cs typeface="Carlito"/>
              </a:rPr>
              <a:t>image </a:t>
            </a:r>
            <a:r>
              <a:rPr sz="2800" spc="-15" dirty="0">
                <a:latin typeface="Carlito"/>
                <a:cs typeface="Carlito"/>
              </a:rPr>
              <a:t>segmentation to </a:t>
            </a:r>
            <a:r>
              <a:rPr sz="2800" spc="-5" dirty="0">
                <a:latin typeface="Carlito"/>
                <a:cs typeface="Carlito"/>
              </a:rPr>
              <a:t>find </a:t>
            </a:r>
            <a:r>
              <a:rPr sz="2800" spc="-10" dirty="0">
                <a:latin typeface="Carlito"/>
                <a:cs typeface="Carlito"/>
              </a:rPr>
              <a:t>the background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the  </a:t>
            </a:r>
            <a:r>
              <a:rPr sz="2800" spc="-20" dirty="0">
                <a:latin typeface="Carlito"/>
                <a:cs typeface="Carlito"/>
              </a:rPr>
              <a:t>foreground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dirty="0">
                <a:latin typeface="Carlito"/>
                <a:cs typeface="Carlito"/>
              </a:rPr>
              <a:t>an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image.</a:t>
            </a:r>
            <a:endParaRPr sz="2800">
              <a:latin typeface="Carlito"/>
              <a:cs typeface="Carlito"/>
            </a:endParaRPr>
          </a:p>
          <a:p>
            <a:pPr marL="187960" marR="5080" indent="-175895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Used </a:t>
            </a:r>
            <a:r>
              <a:rPr sz="2800" spc="-15" dirty="0">
                <a:latin typeface="Carlito"/>
                <a:cs typeface="Carlito"/>
              </a:rPr>
              <a:t>to eliminate </a:t>
            </a:r>
            <a:r>
              <a:rPr sz="2800" spc="-5" dirty="0">
                <a:latin typeface="Carlito"/>
                <a:cs typeface="Carlito"/>
              </a:rPr>
              <a:t>baseball </a:t>
            </a:r>
            <a:r>
              <a:rPr sz="2800" spc="-10" dirty="0">
                <a:latin typeface="Carlito"/>
                <a:cs typeface="Carlito"/>
              </a:rPr>
              <a:t>teams that </a:t>
            </a:r>
            <a:r>
              <a:rPr sz="2800" spc="-5" dirty="0">
                <a:latin typeface="Carlito"/>
                <a:cs typeface="Carlito"/>
              </a:rPr>
              <a:t>cannot win enough </a:t>
            </a:r>
            <a:r>
              <a:rPr sz="2800" spc="-15" dirty="0">
                <a:latin typeface="Carlito"/>
                <a:cs typeface="Carlito"/>
              </a:rPr>
              <a:t>games to  </a:t>
            </a:r>
            <a:r>
              <a:rPr sz="2800" spc="-20" dirty="0">
                <a:latin typeface="Carlito"/>
                <a:cs typeface="Carlito"/>
              </a:rPr>
              <a:t>catch </a:t>
            </a:r>
            <a:r>
              <a:rPr sz="2800" spc="-5" dirty="0">
                <a:latin typeface="Carlito"/>
                <a:cs typeface="Carlito"/>
              </a:rPr>
              <a:t>up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current </a:t>
            </a:r>
            <a:r>
              <a:rPr sz="2800" spc="-5" dirty="0">
                <a:latin typeface="Carlito"/>
                <a:cs typeface="Carlito"/>
              </a:rPr>
              <a:t>leader in </a:t>
            </a:r>
            <a:r>
              <a:rPr sz="2800" spc="-10" dirty="0">
                <a:latin typeface="Carlito"/>
                <a:cs typeface="Carlito"/>
              </a:rPr>
              <a:t>their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division.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0"/>
              </a:spcBef>
              <a:tabLst>
                <a:tab pos="10537825" algn="l"/>
              </a:tabLst>
            </a:pPr>
            <a:r>
              <a:rPr spc="-10" dirty="0"/>
              <a:t>Additional</a:t>
            </a:r>
            <a:r>
              <a:rPr spc="-100" dirty="0"/>
              <a:t> </a:t>
            </a:r>
            <a:r>
              <a:rPr spc="-15" dirty="0"/>
              <a:t>Reading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86381" y="1752600"/>
            <a:ext cx="6181219" cy="15589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15" dirty="0">
                <a:latin typeface="Carlito"/>
                <a:cs typeface="Carlito"/>
              </a:rPr>
              <a:t>Matching</a:t>
            </a:r>
            <a:endParaRPr sz="2800" dirty="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15" dirty="0">
                <a:latin typeface="Carlito"/>
                <a:cs typeface="Carlito"/>
              </a:rPr>
              <a:t>Graph</a:t>
            </a:r>
            <a:r>
              <a:rPr sz="2800" spc="-10" dirty="0">
                <a:latin typeface="Carlito"/>
                <a:cs typeface="Carlito"/>
              </a:rPr>
              <a:t> colouring</a:t>
            </a:r>
            <a:endParaRPr sz="2800" dirty="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10" dirty="0">
                <a:latin typeface="Carlito"/>
                <a:cs typeface="Carlito"/>
              </a:rPr>
              <a:t>Strongly connected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components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0"/>
              </a:spcBef>
              <a:tabLst>
                <a:tab pos="10537825" algn="l"/>
              </a:tabLst>
            </a:pPr>
            <a:r>
              <a:rPr spc="-20" dirty="0"/>
              <a:t>Graph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0537" y="1726656"/>
            <a:ext cx="10177145" cy="381825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192405" algn="l"/>
              </a:tabLst>
            </a:pPr>
            <a:r>
              <a:rPr sz="2550" spc="20" dirty="0">
                <a:latin typeface="Carlito"/>
                <a:cs typeface="Carlito"/>
              </a:rPr>
              <a:t>A </a:t>
            </a:r>
            <a:r>
              <a:rPr sz="2550" spc="5" dirty="0">
                <a:latin typeface="Carlito"/>
                <a:cs typeface="Carlito"/>
              </a:rPr>
              <a:t>Graph is </a:t>
            </a:r>
            <a:r>
              <a:rPr sz="2550" spc="15" dirty="0">
                <a:latin typeface="Carlito"/>
                <a:cs typeface="Carlito"/>
              </a:rPr>
              <a:t>a </a:t>
            </a:r>
            <a:r>
              <a:rPr sz="2550" spc="10" dirty="0">
                <a:latin typeface="Carlito"/>
                <a:cs typeface="Carlito"/>
              </a:rPr>
              <a:t>non-linear </a:t>
            </a:r>
            <a:r>
              <a:rPr sz="2550" dirty="0">
                <a:latin typeface="Carlito"/>
                <a:cs typeface="Carlito"/>
              </a:rPr>
              <a:t>data </a:t>
            </a:r>
            <a:r>
              <a:rPr sz="2550" spc="5" dirty="0">
                <a:latin typeface="Carlito"/>
                <a:cs typeface="Carlito"/>
              </a:rPr>
              <a:t>structure consisting </a:t>
            </a:r>
            <a:r>
              <a:rPr sz="2550" spc="10" dirty="0">
                <a:latin typeface="Carlito"/>
                <a:cs typeface="Carlito"/>
              </a:rPr>
              <a:t>of </a:t>
            </a:r>
            <a:r>
              <a:rPr sz="2550" spc="15" dirty="0">
                <a:latin typeface="Carlito"/>
                <a:cs typeface="Carlito"/>
              </a:rPr>
              <a:t>nodes </a:t>
            </a:r>
            <a:r>
              <a:rPr sz="2550" spc="20" dirty="0">
                <a:latin typeface="Carlito"/>
                <a:cs typeface="Carlito"/>
              </a:rPr>
              <a:t>and</a:t>
            </a:r>
            <a:r>
              <a:rPr sz="2550" spc="-30" dirty="0">
                <a:latin typeface="Carlito"/>
                <a:cs typeface="Carlito"/>
              </a:rPr>
              <a:t> </a:t>
            </a:r>
            <a:r>
              <a:rPr sz="2550" spc="5" dirty="0">
                <a:latin typeface="Carlito"/>
                <a:cs typeface="Carlito"/>
              </a:rPr>
              <a:t>edges.</a:t>
            </a:r>
            <a:endParaRPr sz="2550" dirty="0">
              <a:latin typeface="Carlito"/>
              <a:cs typeface="Carlito"/>
            </a:endParaRPr>
          </a:p>
          <a:p>
            <a:pPr marL="191770" marR="496570" indent="-179705">
              <a:lnSpc>
                <a:spcPts val="2490"/>
              </a:lnSpc>
              <a:spcBef>
                <a:spcPts val="985"/>
              </a:spcBef>
              <a:buFont typeface="Arial"/>
              <a:buChar char="•"/>
              <a:tabLst>
                <a:tab pos="192405" algn="l"/>
              </a:tabLst>
            </a:pPr>
            <a:r>
              <a:rPr sz="2550" spc="15" dirty="0">
                <a:latin typeface="Carlito"/>
                <a:cs typeface="Carlito"/>
              </a:rPr>
              <a:t>The nodes </a:t>
            </a:r>
            <a:r>
              <a:rPr sz="2550" spc="5" dirty="0">
                <a:latin typeface="Carlito"/>
                <a:cs typeface="Carlito"/>
              </a:rPr>
              <a:t>are </a:t>
            </a:r>
            <a:r>
              <a:rPr sz="2550" spc="10" dirty="0">
                <a:latin typeface="Carlito"/>
                <a:cs typeface="Carlito"/>
              </a:rPr>
              <a:t>sometimes </a:t>
            </a:r>
            <a:r>
              <a:rPr sz="2550" spc="15" dirty="0">
                <a:latin typeface="Carlito"/>
                <a:cs typeface="Carlito"/>
              </a:rPr>
              <a:t>also </a:t>
            </a:r>
            <a:r>
              <a:rPr sz="2550" spc="-10" dirty="0">
                <a:latin typeface="Carlito"/>
                <a:cs typeface="Carlito"/>
              </a:rPr>
              <a:t>referred </a:t>
            </a:r>
            <a:r>
              <a:rPr sz="2550" dirty="0">
                <a:latin typeface="Carlito"/>
                <a:cs typeface="Carlito"/>
              </a:rPr>
              <a:t>to </a:t>
            </a:r>
            <a:r>
              <a:rPr sz="2550" spc="15" dirty="0">
                <a:latin typeface="Carlito"/>
                <a:cs typeface="Carlito"/>
              </a:rPr>
              <a:t>as </a:t>
            </a:r>
            <a:r>
              <a:rPr sz="2550" spc="5" dirty="0">
                <a:latin typeface="Carlito"/>
                <a:cs typeface="Carlito"/>
              </a:rPr>
              <a:t>vertices </a:t>
            </a:r>
            <a:r>
              <a:rPr sz="2550" spc="20" dirty="0">
                <a:latin typeface="Carlito"/>
                <a:cs typeface="Carlito"/>
              </a:rPr>
              <a:t>and </a:t>
            </a:r>
            <a:r>
              <a:rPr sz="2550" spc="10" dirty="0">
                <a:latin typeface="Carlito"/>
                <a:cs typeface="Carlito"/>
              </a:rPr>
              <a:t>the edges </a:t>
            </a:r>
            <a:r>
              <a:rPr sz="2550" spc="5" dirty="0">
                <a:latin typeface="Carlito"/>
                <a:cs typeface="Carlito"/>
              </a:rPr>
              <a:t>are  </a:t>
            </a:r>
            <a:r>
              <a:rPr sz="2550" spc="10" dirty="0">
                <a:latin typeface="Carlito"/>
                <a:cs typeface="Carlito"/>
              </a:rPr>
              <a:t>lines </a:t>
            </a:r>
            <a:r>
              <a:rPr sz="2550" spc="15" dirty="0">
                <a:latin typeface="Carlito"/>
                <a:cs typeface="Carlito"/>
              </a:rPr>
              <a:t>or </a:t>
            </a:r>
            <a:r>
              <a:rPr sz="2550" spc="5" dirty="0">
                <a:latin typeface="Carlito"/>
                <a:cs typeface="Carlito"/>
              </a:rPr>
              <a:t>arcs that </a:t>
            </a:r>
            <a:r>
              <a:rPr sz="2550" spc="10" dirty="0">
                <a:latin typeface="Carlito"/>
                <a:cs typeface="Carlito"/>
              </a:rPr>
              <a:t>connect </a:t>
            </a:r>
            <a:r>
              <a:rPr sz="2550" dirty="0">
                <a:latin typeface="Carlito"/>
                <a:cs typeface="Carlito"/>
              </a:rPr>
              <a:t>any </a:t>
            </a:r>
            <a:r>
              <a:rPr sz="2550" spc="5" dirty="0">
                <a:latin typeface="Carlito"/>
                <a:cs typeface="Carlito"/>
              </a:rPr>
              <a:t>two </a:t>
            </a:r>
            <a:r>
              <a:rPr sz="2550" spc="15" dirty="0">
                <a:latin typeface="Carlito"/>
                <a:cs typeface="Carlito"/>
              </a:rPr>
              <a:t>nodes </a:t>
            </a:r>
            <a:r>
              <a:rPr sz="2550" spc="10" dirty="0">
                <a:latin typeface="Carlito"/>
                <a:cs typeface="Carlito"/>
              </a:rPr>
              <a:t>in the</a:t>
            </a:r>
            <a:r>
              <a:rPr sz="2550" spc="-45" dirty="0">
                <a:latin typeface="Carlito"/>
                <a:cs typeface="Carlito"/>
              </a:rPr>
              <a:t> </a:t>
            </a:r>
            <a:r>
              <a:rPr sz="2550" spc="5" dirty="0">
                <a:latin typeface="Carlito"/>
                <a:cs typeface="Carlito"/>
              </a:rPr>
              <a:t>graph.</a:t>
            </a:r>
            <a:endParaRPr sz="2550" dirty="0">
              <a:latin typeface="Carlito"/>
              <a:cs typeface="Carlito"/>
            </a:endParaRPr>
          </a:p>
          <a:p>
            <a:pPr marL="191770" marR="5080" indent="-179705">
              <a:lnSpc>
                <a:spcPts val="2490"/>
              </a:lnSpc>
              <a:spcBef>
                <a:spcPts val="994"/>
              </a:spcBef>
              <a:buFont typeface="Arial"/>
              <a:buChar char="•"/>
              <a:tabLst>
                <a:tab pos="192405" algn="l"/>
              </a:tabLst>
            </a:pPr>
            <a:r>
              <a:rPr sz="2550" spc="20" dirty="0">
                <a:solidFill>
                  <a:srgbClr val="FF0000"/>
                </a:solidFill>
                <a:latin typeface="Carlito"/>
                <a:cs typeface="Carlito"/>
              </a:rPr>
              <a:t>A </a:t>
            </a:r>
            <a:r>
              <a:rPr sz="2550" spc="5" dirty="0">
                <a:solidFill>
                  <a:srgbClr val="FF0000"/>
                </a:solidFill>
                <a:latin typeface="Carlito"/>
                <a:cs typeface="Carlito"/>
              </a:rPr>
              <a:t>Graph consists </a:t>
            </a:r>
            <a:r>
              <a:rPr sz="2550" spc="10" dirty="0">
                <a:solidFill>
                  <a:srgbClr val="FF0000"/>
                </a:solidFill>
                <a:latin typeface="Carlito"/>
                <a:cs typeface="Carlito"/>
              </a:rPr>
              <a:t>of </a:t>
            </a:r>
            <a:r>
              <a:rPr sz="2550" spc="15" dirty="0">
                <a:solidFill>
                  <a:srgbClr val="FF0000"/>
                </a:solidFill>
                <a:latin typeface="Carlito"/>
                <a:cs typeface="Carlito"/>
              </a:rPr>
              <a:t>a </a:t>
            </a:r>
            <a:r>
              <a:rPr sz="2550" spc="5" dirty="0">
                <a:solidFill>
                  <a:srgbClr val="FF0000"/>
                </a:solidFill>
                <a:latin typeface="Carlito"/>
                <a:cs typeface="Carlito"/>
              </a:rPr>
              <a:t>finite set </a:t>
            </a:r>
            <a:r>
              <a:rPr sz="2550" spc="10" dirty="0">
                <a:solidFill>
                  <a:srgbClr val="FF0000"/>
                </a:solidFill>
                <a:latin typeface="Carlito"/>
                <a:cs typeface="Carlito"/>
              </a:rPr>
              <a:t>of </a:t>
            </a:r>
            <a:r>
              <a:rPr sz="2550" spc="5" dirty="0">
                <a:solidFill>
                  <a:srgbClr val="FF0000"/>
                </a:solidFill>
                <a:latin typeface="Carlito"/>
                <a:cs typeface="Carlito"/>
              </a:rPr>
              <a:t>vertices(or </a:t>
            </a:r>
            <a:r>
              <a:rPr sz="2550" spc="10" dirty="0">
                <a:solidFill>
                  <a:srgbClr val="FF0000"/>
                </a:solidFill>
                <a:latin typeface="Carlito"/>
                <a:cs typeface="Carlito"/>
              </a:rPr>
              <a:t>nodes) </a:t>
            </a:r>
            <a:r>
              <a:rPr sz="2550" spc="20" dirty="0">
                <a:solidFill>
                  <a:srgbClr val="FF0000"/>
                </a:solidFill>
                <a:latin typeface="Carlito"/>
                <a:cs typeface="Carlito"/>
              </a:rPr>
              <a:t>and </a:t>
            </a:r>
            <a:r>
              <a:rPr sz="2550" spc="5" dirty="0">
                <a:solidFill>
                  <a:srgbClr val="FF0000"/>
                </a:solidFill>
                <a:latin typeface="Carlito"/>
                <a:cs typeface="Carlito"/>
              </a:rPr>
              <a:t>set </a:t>
            </a:r>
            <a:r>
              <a:rPr sz="2550" spc="10" dirty="0">
                <a:solidFill>
                  <a:srgbClr val="FF0000"/>
                </a:solidFill>
                <a:latin typeface="Carlito"/>
                <a:cs typeface="Carlito"/>
              </a:rPr>
              <a:t>of </a:t>
            </a:r>
            <a:r>
              <a:rPr sz="2550" dirty="0">
                <a:solidFill>
                  <a:srgbClr val="FF0000"/>
                </a:solidFill>
                <a:latin typeface="Carlito"/>
                <a:cs typeface="Carlito"/>
              </a:rPr>
              <a:t>Edges </a:t>
            </a:r>
            <a:r>
              <a:rPr sz="2550" spc="10" dirty="0">
                <a:solidFill>
                  <a:srgbClr val="FF0000"/>
                </a:solidFill>
                <a:latin typeface="Carlito"/>
                <a:cs typeface="Carlito"/>
              </a:rPr>
              <a:t>which  connect </a:t>
            </a:r>
            <a:r>
              <a:rPr sz="2550" spc="15" dirty="0">
                <a:solidFill>
                  <a:srgbClr val="FF0000"/>
                </a:solidFill>
                <a:latin typeface="Carlito"/>
                <a:cs typeface="Carlito"/>
              </a:rPr>
              <a:t>a </a:t>
            </a:r>
            <a:r>
              <a:rPr sz="2550" spc="10" dirty="0">
                <a:solidFill>
                  <a:srgbClr val="FF0000"/>
                </a:solidFill>
                <a:latin typeface="Carlito"/>
                <a:cs typeface="Carlito"/>
              </a:rPr>
              <a:t>pair of</a:t>
            </a:r>
            <a:r>
              <a:rPr sz="2550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550" spc="10" dirty="0">
                <a:solidFill>
                  <a:srgbClr val="FF0000"/>
                </a:solidFill>
                <a:latin typeface="Carlito"/>
                <a:cs typeface="Carlito"/>
              </a:rPr>
              <a:t>nodes.</a:t>
            </a:r>
            <a:endParaRPr sz="2550" dirty="0">
              <a:latin typeface="Carlito"/>
              <a:cs typeface="Carlito"/>
            </a:endParaRPr>
          </a:p>
          <a:p>
            <a:pPr marL="191770" marR="65405" indent="-179705">
              <a:lnSpc>
                <a:spcPts val="2490"/>
              </a:lnSpc>
              <a:spcBef>
                <a:spcPts val="990"/>
              </a:spcBef>
              <a:buFont typeface="Arial"/>
              <a:buChar char="•"/>
              <a:tabLst>
                <a:tab pos="192405" algn="l"/>
              </a:tabLst>
            </a:pPr>
            <a:r>
              <a:rPr sz="2550" spc="5" dirty="0">
                <a:latin typeface="Carlito"/>
                <a:cs typeface="Carlito"/>
              </a:rPr>
              <a:t>Graphs </a:t>
            </a:r>
            <a:r>
              <a:rPr sz="2550" dirty="0">
                <a:latin typeface="Carlito"/>
                <a:cs typeface="Carlito"/>
              </a:rPr>
              <a:t>have </a:t>
            </a:r>
            <a:r>
              <a:rPr sz="2550" spc="10" dirty="0">
                <a:latin typeface="Carlito"/>
                <a:cs typeface="Carlito"/>
              </a:rPr>
              <a:t>become </a:t>
            </a:r>
            <a:r>
              <a:rPr sz="2550" spc="15" dirty="0">
                <a:latin typeface="Carlito"/>
                <a:cs typeface="Carlito"/>
              </a:rPr>
              <a:t>a </a:t>
            </a:r>
            <a:r>
              <a:rPr sz="2550" spc="10" dirty="0">
                <a:latin typeface="Carlito"/>
                <a:cs typeface="Carlito"/>
              </a:rPr>
              <a:t>powerful </a:t>
            </a:r>
            <a:r>
              <a:rPr sz="2550" spc="15" dirty="0">
                <a:latin typeface="Carlito"/>
                <a:cs typeface="Carlito"/>
              </a:rPr>
              <a:t>means </a:t>
            </a:r>
            <a:r>
              <a:rPr sz="2550" spc="10" dirty="0">
                <a:latin typeface="Carlito"/>
                <a:cs typeface="Carlito"/>
              </a:rPr>
              <a:t>of modelling </a:t>
            </a:r>
            <a:r>
              <a:rPr sz="2550" spc="20" dirty="0">
                <a:latin typeface="Carlito"/>
                <a:cs typeface="Carlito"/>
              </a:rPr>
              <a:t>and </a:t>
            </a:r>
            <a:r>
              <a:rPr sz="2550" spc="5" dirty="0">
                <a:latin typeface="Carlito"/>
                <a:cs typeface="Carlito"/>
              </a:rPr>
              <a:t>capturing </a:t>
            </a:r>
            <a:r>
              <a:rPr sz="2550" dirty="0">
                <a:latin typeface="Carlito"/>
                <a:cs typeface="Carlito"/>
              </a:rPr>
              <a:t>data </a:t>
            </a:r>
            <a:r>
              <a:rPr sz="2550" spc="10" dirty="0">
                <a:latin typeface="Carlito"/>
                <a:cs typeface="Carlito"/>
              </a:rPr>
              <a:t>in  </a:t>
            </a:r>
            <a:r>
              <a:rPr sz="2550" spc="5" dirty="0">
                <a:latin typeface="Carlito"/>
                <a:cs typeface="Carlito"/>
              </a:rPr>
              <a:t>real-world </a:t>
            </a:r>
            <a:r>
              <a:rPr sz="2550" spc="10" dirty="0">
                <a:latin typeface="Carlito"/>
                <a:cs typeface="Carlito"/>
              </a:rPr>
              <a:t>scenarios such </a:t>
            </a:r>
            <a:r>
              <a:rPr sz="2550" spc="15" dirty="0">
                <a:latin typeface="Carlito"/>
                <a:cs typeface="Carlito"/>
              </a:rPr>
              <a:t>as </a:t>
            </a:r>
            <a:r>
              <a:rPr sz="2550" spc="10" dirty="0">
                <a:latin typeface="Carlito"/>
                <a:cs typeface="Carlito"/>
              </a:rPr>
              <a:t>social </a:t>
            </a:r>
            <a:r>
              <a:rPr sz="2550" spc="15" dirty="0">
                <a:latin typeface="Carlito"/>
                <a:cs typeface="Carlito"/>
              </a:rPr>
              <a:t>media </a:t>
            </a:r>
            <a:r>
              <a:rPr sz="2550" spc="5" dirty="0">
                <a:latin typeface="Carlito"/>
                <a:cs typeface="Carlito"/>
              </a:rPr>
              <a:t>networks, </a:t>
            </a:r>
            <a:r>
              <a:rPr sz="2550" spc="10" dirty="0">
                <a:latin typeface="Carlito"/>
                <a:cs typeface="Carlito"/>
              </a:rPr>
              <a:t>web pages </a:t>
            </a:r>
            <a:r>
              <a:rPr sz="2550" spc="20" dirty="0">
                <a:latin typeface="Carlito"/>
                <a:cs typeface="Carlito"/>
              </a:rPr>
              <a:t>and </a:t>
            </a:r>
            <a:r>
              <a:rPr sz="2550" spc="5" dirty="0">
                <a:latin typeface="Carlito"/>
                <a:cs typeface="Carlito"/>
              </a:rPr>
              <a:t>links,  </a:t>
            </a:r>
            <a:r>
              <a:rPr sz="2550" spc="20" dirty="0">
                <a:latin typeface="Carlito"/>
                <a:cs typeface="Carlito"/>
              </a:rPr>
              <a:t>and </a:t>
            </a:r>
            <a:r>
              <a:rPr sz="2550" spc="5" dirty="0">
                <a:latin typeface="Carlito"/>
                <a:cs typeface="Carlito"/>
              </a:rPr>
              <a:t>locations </a:t>
            </a:r>
            <a:r>
              <a:rPr sz="2550" spc="20" dirty="0">
                <a:latin typeface="Carlito"/>
                <a:cs typeface="Carlito"/>
              </a:rPr>
              <a:t>and </a:t>
            </a:r>
            <a:r>
              <a:rPr sz="2550" dirty="0">
                <a:latin typeface="Carlito"/>
                <a:cs typeface="Carlito"/>
              </a:rPr>
              <a:t>routes </a:t>
            </a:r>
            <a:r>
              <a:rPr sz="2550" spc="10" dirty="0">
                <a:latin typeface="Carlito"/>
                <a:cs typeface="Carlito"/>
              </a:rPr>
              <a:t>in</a:t>
            </a:r>
            <a:r>
              <a:rPr sz="2550" spc="-30" dirty="0">
                <a:latin typeface="Carlito"/>
                <a:cs typeface="Carlito"/>
              </a:rPr>
              <a:t> </a:t>
            </a:r>
            <a:r>
              <a:rPr sz="2550" spc="10" dirty="0">
                <a:latin typeface="Carlito"/>
                <a:cs typeface="Carlito"/>
              </a:rPr>
              <a:t>GPS.</a:t>
            </a:r>
            <a:endParaRPr sz="2550" dirty="0">
              <a:latin typeface="Carlito"/>
              <a:cs typeface="Carlito"/>
            </a:endParaRPr>
          </a:p>
          <a:p>
            <a:pPr marL="191770" marR="561975" indent="-179705">
              <a:lnSpc>
                <a:spcPts val="2490"/>
              </a:lnSpc>
              <a:spcBef>
                <a:spcPts val="990"/>
              </a:spcBef>
              <a:buFont typeface="Arial"/>
              <a:buChar char="•"/>
              <a:tabLst>
                <a:tab pos="192405" algn="l"/>
              </a:tabLst>
            </a:pPr>
            <a:r>
              <a:rPr sz="2550" spc="5" dirty="0">
                <a:latin typeface="Carlito"/>
                <a:cs typeface="Carlito"/>
              </a:rPr>
              <a:t>If you </a:t>
            </a:r>
            <a:r>
              <a:rPr sz="2550" dirty="0">
                <a:latin typeface="Carlito"/>
                <a:cs typeface="Carlito"/>
              </a:rPr>
              <a:t>have </a:t>
            </a:r>
            <a:r>
              <a:rPr sz="2550" spc="15" dirty="0">
                <a:latin typeface="Carlito"/>
                <a:cs typeface="Carlito"/>
              </a:rPr>
              <a:t>a </a:t>
            </a:r>
            <a:r>
              <a:rPr sz="2550" spc="5" dirty="0">
                <a:latin typeface="Carlito"/>
                <a:cs typeface="Carlito"/>
              </a:rPr>
              <a:t>set </a:t>
            </a:r>
            <a:r>
              <a:rPr sz="2550" spc="10" dirty="0">
                <a:latin typeface="Carlito"/>
                <a:cs typeface="Carlito"/>
              </a:rPr>
              <a:t>of objects </a:t>
            </a:r>
            <a:r>
              <a:rPr sz="2550" spc="5" dirty="0">
                <a:latin typeface="Carlito"/>
                <a:cs typeface="Carlito"/>
              </a:rPr>
              <a:t>that are </a:t>
            </a:r>
            <a:r>
              <a:rPr sz="2550" dirty="0">
                <a:latin typeface="Carlito"/>
                <a:cs typeface="Carlito"/>
              </a:rPr>
              <a:t>related to </a:t>
            </a:r>
            <a:r>
              <a:rPr sz="2550" spc="15" dirty="0">
                <a:latin typeface="Carlito"/>
                <a:cs typeface="Carlito"/>
              </a:rPr>
              <a:t>each </a:t>
            </a:r>
            <a:r>
              <a:rPr sz="2550" spc="-25" dirty="0">
                <a:latin typeface="Carlito"/>
                <a:cs typeface="Carlito"/>
              </a:rPr>
              <a:t>other, </a:t>
            </a:r>
            <a:r>
              <a:rPr sz="2550" spc="15" dirty="0">
                <a:latin typeface="Carlito"/>
                <a:cs typeface="Carlito"/>
              </a:rPr>
              <a:t>then </a:t>
            </a:r>
            <a:r>
              <a:rPr sz="2550" spc="5" dirty="0">
                <a:latin typeface="Carlito"/>
                <a:cs typeface="Carlito"/>
              </a:rPr>
              <a:t>you </a:t>
            </a:r>
            <a:r>
              <a:rPr sz="2550" spc="10" dirty="0">
                <a:latin typeface="Carlito"/>
                <a:cs typeface="Carlito"/>
              </a:rPr>
              <a:t>can  </a:t>
            </a:r>
            <a:r>
              <a:rPr sz="2550" dirty="0">
                <a:latin typeface="Carlito"/>
                <a:cs typeface="Carlito"/>
              </a:rPr>
              <a:t>represent </a:t>
            </a:r>
            <a:r>
              <a:rPr sz="2550" spc="15" dirty="0">
                <a:latin typeface="Carlito"/>
                <a:cs typeface="Carlito"/>
              </a:rPr>
              <a:t>them </a:t>
            </a:r>
            <a:r>
              <a:rPr sz="2550" spc="10" dirty="0">
                <a:latin typeface="Carlito"/>
                <a:cs typeface="Carlito"/>
              </a:rPr>
              <a:t>using </a:t>
            </a:r>
            <a:r>
              <a:rPr sz="2550" spc="15" dirty="0">
                <a:latin typeface="Carlito"/>
                <a:cs typeface="Carlito"/>
              </a:rPr>
              <a:t>a</a:t>
            </a:r>
            <a:r>
              <a:rPr sz="2550" spc="-20" dirty="0">
                <a:latin typeface="Carlito"/>
                <a:cs typeface="Carlito"/>
              </a:rPr>
              <a:t> </a:t>
            </a:r>
            <a:r>
              <a:rPr sz="2550" spc="5" dirty="0">
                <a:latin typeface="Carlito"/>
                <a:cs typeface="Carlito"/>
              </a:rPr>
              <a:t>graph.</a:t>
            </a: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0"/>
              </a:spcBef>
              <a:tabLst>
                <a:tab pos="10537825" algn="l"/>
              </a:tabLst>
            </a:pPr>
            <a:r>
              <a:rPr spc="-10" dirty="0"/>
              <a:t>Definitions </a:t>
            </a:r>
            <a:r>
              <a:rPr spc="-30" dirty="0"/>
              <a:t>Related </a:t>
            </a:r>
            <a:r>
              <a:rPr spc="-25" dirty="0"/>
              <a:t>to</a:t>
            </a:r>
            <a:r>
              <a:rPr spc="-10" dirty="0"/>
              <a:t> </a:t>
            </a:r>
            <a:r>
              <a:rPr spc="-20" dirty="0"/>
              <a:t>Graphs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0537" y="1743136"/>
            <a:ext cx="10050145" cy="419925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192405" algn="l"/>
              </a:tabLst>
            </a:pPr>
            <a:r>
              <a:rPr sz="2550" b="1" spc="5" dirty="0">
                <a:latin typeface="Carlito"/>
                <a:cs typeface="Carlito"/>
              </a:rPr>
              <a:t>Order: </a:t>
            </a:r>
            <a:r>
              <a:rPr sz="2550" spc="15" dirty="0">
                <a:latin typeface="Carlito"/>
                <a:cs typeface="Carlito"/>
              </a:rPr>
              <a:t>The number </a:t>
            </a:r>
            <a:r>
              <a:rPr sz="2550" spc="10" dirty="0">
                <a:latin typeface="Carlito"/>
                <a:cs typeface="Carlito"/>
              </a:rPr>
              <a:t>of </a:t>
            </a:r>
            <a:r>
              <a:rPr sz="2550" spc="5" dirty="0">
                <a:latin typeface="Carlito"/>
                <a:cs typeface="Carlito"/>
              </a:rPr>
              <a:t>vertices </a:t>
            </a:r>
            <a:r>
              <a:rPr sz="2550" spc="10" dirty="0">
                <a:latin typeface="Carlito"/>
                <a:cs typeface="Carlito"/>
              </a:rPr>
              <a:t>in the</a:t>
            </a:r>
            <a:r>
              <a:rPr sz="2550" spc="-20" dirty="0">
                <a:latin typeface="Carlito"/>
                <a:cs typeface="Carlito"/>
              </a:rPr>
              <a:t> </a:t>
            </a:r>
            <a:r>
              <a:rPr sz="2550" spc="5" dirty="0" smtClean="0">
                <a:latin typeface="Carlito"/>
                <a:cs typeface="Carlito"/>
              </a:rPr>
              <a:t>graph</a:t>
            </a:r>
            <a:r>
              <a:rPr lang="en-US" sz="2550" spc="5" dirty="0" smtClean="0">
                <a:latin typeface="Carlito"/>
                <a:cs typeface="Carlito"/>
              </a:rPr>
              <a:t> </a:t>
            </a:r>
          </a:p>
          <a:p>
            <a:pPr marL="191770" indent="-179705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192405" algn="l"/>
              </a:tabLst>
            </a:pPr>
            <a:r>
              <a:rPr sz="2550" b="1" dirty="0" smtClean="0">
                <a:latin typeface="Carlito"/>
                <a:cs typeface="Carlito"/>
              </a:rPr>
              <a:t>Size</a:t>
            </a:r>
            <a:r>
              <a:rPr sz="2550" b="1" dirty="0">
                <a:latin typeface="Carlito"/>
                <a:cs typeface="Carlito"/>
              </a:rPr>
              <a:t>: </a:t>
            </a:r>
            <a:r>
              <a:rPr sz="2550" spc="15" dirty="0">
                <a:latin typeface="Carlito"/>
                <a:cs typeface="Carlito"/>
              </a:rPr>
              <a:t>The number </a:t>
            </a:r>
            <a:r>
              <a:rPr sz="2550" spc="10" dirty="0">
                <a:latin typeface="Carlito"/>
                <a:cs typeface="Carlito"/>
              </a:rPr>
              <a:t>of edges in the</a:t>
            </a:r>
            <a:r>
              <a:rPr sz="2550" spc="-30" dirty="0">
                <a:latin typeface="Carlito"/>
                <a:cs typeface="Carlito"/>
              </a:rPr>
              <a:t> </a:t>
            </a:r>
            <a:r>
              <a:rPr sz="2550" spc="5" dirty="0" smtClean="0">
                <a:latin typeface="Carlito"/>
                <a:cs typeface="Carlito"/>
              </a:rPr>
              <a:t>graph</a:t>
            </a:r>
            <a:r>
              <a:rPr lang="en-US" sz="2550" spc="5" dirty="0" smtClean="0">
                <a:latin typeface="Carlito"/>
                <a:cs typeface="Carlito"/>
              </a:rPr>
              <a:t> </a:t>
            </a:r>
          </a:p>
          <a:p>
            <a:pPr marL="191770" indent="-179705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192405" algn="l"/>
              </a:tabLst>
            </a:pPr>
            <a:r>
              <a:rPr sz="2550" b="1" spc="-20" dirty="0" smtClean="0">
                <a:latin typeface="Carlito"/>
                <a:cs typeface="Carlito"/>
              </a:rPr>
              <a:t>Vertex </a:t>
            </a:r>
            <a:r>
              <a:rPr sz="2550" b="1" spc="5" dirty="0">
                <a:latin typeface="Carlito"/>
                <a:cs typeface="Carlito"/>
              </a:rPr>
              <a:t>degree: </a:t>
            </a:r>
            <a:r>
              <a:rPr sz="2550" spc="15" dirty="0">
                <a:latin typeface="Carlito"/>
                <a:cs typeface="Carlito"/>
              </a:rPr>
              <a:t>The number </a:t>
            </a:r>
            <a:r>
              <a:rPr sz="2550" spc="10" dirty="0">
                <a:latin typeface="Carlito"/>
                <a:cs typeface="Carlito"/>
              </a:rPr>
              <a:t>of edges </a:t>
            </a:r>
            <a:r>
              <a:rPr sz="2550" spc="5" dirty="0">
                <a:latin typeface="Carlito"/>
                <a:cs typeface="Carlito"/>
              </a:rPr>
              <a:t>that are incident </a:t>
            </a:r>
            <a:r>
              <a:rPr sz="2550" dirty="0">
                <a:latin typeface="Carlito"/>
                <a:cs typeface="Carlito"/>
              </a:rPr>
              <a:t>to </a:t>
            </a:r>
            <a:r>
              <a:rPr sz="2550" spc="15" dirty="0">
                <a:latin typeface="Carlito"/>
                <a:cs typeface="Carlito"/>
              </a:rPr>
              <a:t>a</a:t>
            </a:r>
            <a:r>
              <a:rPr sz="2550" spc="30" dirty="0">
                <a:latin typeface="Carlito"/>
                <a:cs typeface="Carlito"/>
              </a:rPr>
              <a:t> </a:t>
            </a:r>
            <a:r>
              <a:rPr sz="2550" spc="-5" dirty="0">
                <a:latin typeface="Carlito"/>
                <a:cs typeface="Carlito"/>
              </a:rPr>
              <a:t>vertex</a:t>
            </a:r>
            <a:endParaRPr sz="2550" dirty="0">
              <a:latin typeface="Carlito"/>
              <a:cs typeface="Carlito"/>
            </a:endParaRPr>
          </a:p>
          <a:p>
            <a:pPr marL="191770" marR="5080" indent="-179705">
              <a:lnSpc>
                <a:spcPct val="71100"/>
              </a:lnSpc>
              <a:spcBef>
                <a:spcPts val="1000"/>
              </a:spcBef>
              <a:buFont typeface="Arial"/>
              <a:buChar char="•"/>
              <a:tabLst>
                <a:tab pos="192405" algn="l"/>
              </a:tabLst>
            </a:pPr>
            <a:r>
              <a:rPr sz="2550" b="1" spc="5" dirty="0">
                <a:latin typeface="Carlito"/>
                <a:cs typeface="Carlito"/>
              </a:rPr>
              <a:t>Isolated </a:t>
            </a:r>
            <a:r>
              <a:rPr sz="2550" b="1" dirty="0">
                <a:latin typeface="Carlito"/>
                <a:cs typeface="Carlito"/>
              </a:rPr>
              <a:t>vertex: </a:t>
            </a:r>
            <a:r>
              <a:rPr sz="2550" spc="20" dirty="0">
                <a:latin typeface="Carlito"/>
                <a:cs typeface="Carlito"/>
              </a:rPr>
              <a:t>A </a:t>
            </a:r>
            <a:r>
              <a:rPr sz="2550" spc="-5" dirty="0">
                <a:latin typeface="Carlito"/>
                <a:cs typeface="Carlito"/>
              </a:rPr>
              <a:t>vertex </a:t>
            </a:r>
            <a:r>
              <a:rPr sz="2550" spc="5" dirty="0">
                <a:latin typeface="Carlito"/>
                <a:cs typeface="Carlito"/>
              </a:rPr>
              <a:t>that is </a:t>
            </a:r>
            <a:r>
              <a:rPr sz="2550" spc="15" dirty="0">
                <a:latin typeface="Carlito"/>
                <a:cs typeface="Carlito"/>
              </a:rPr>
              <a:t>not </a:t>
            </a:r>
            <a:r>
              <a:rPr sz="2550" spc="5" dirty="0">
                <a:latin typeface="Carlito"/>
                <a:cs typeface="Carlito"/>
              </a:rPr>
              <a:t>connected </a:t>
            </a:r>
            <a:r>
              <a:rPr sz="2550" dirty="0">
                <a:latin typeface="Carlito"/>
                <a:cs typeface="Carlito"/>
              </a:rPr>
              <a:t>to any </a:t>
            </a:r>
            <a:r>
              <a:rPr sz="2550" spc="10" dirty="0">
                <a:latin typeface="Carlito"/>
                <a:cs typeface="Carlito"/>
              </a:rPr>
              <a:t>other </a:t>
            </a:r>
            <a:r>
              <a:rPr sz="2550" spc="5" dirty="0">
                <a:latin typeface="Carlito"/>
                <a:cs typeface="Carlito"/>
              </a:rPr>
              <a:t>vertices </a:t>
            </a:r>
            <a:r>
              <a:rPr sz="2550" spc="10" dirty="0">
                <a:latin typeface="Carlito"/>
                <a:cs typeface="Carlito"/>
              </a:rPr>
              <a:t>in the  </a:t>
            </a:r>
            <a:r>
              <a:rPr sz="2550" spc="5" dirty="0">
                <a:latin typeface="Carlito"/>
                <a:cs typeface="Carlito"/>
              </a:rPr>
              <a:t>graph</a:t>
            </a:r>
            <a:endParaRPr sz="2550" dirty="0">
              <a:latin typeface="Carlito"/>
              <a:cs typeface="Carlito"/>
            </a:endParaRPr>
          </a:p>
          <a:p>
            <a:pPr marL="191770" indent="-179705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192405" algn="l"/>
              </a:tabLst>
            </a:pPr>
            <a:r>
              <a:rPr sz="2550" b="1" spc="5" dirty="0">
                <a:latin typeface="Carlito"/>
                <a:cs typeface="Carlito"/>
              </a:rPr>
              <a:t>Self-loop</a:t>
            </a:r>
            <a:r>
              <a:rPr sz="2550" spc="5" dirty="0">
                <a:latin typeface="Carlito"/>
                <a:cs typeface="Carlito"/>
              </a:rPr>
              <a:t>: </a:t>
            </a:r>
            <a:r>
              <a:rPr sz="2550" spc="15" dirty="0">
                <a:latin typeface="Carlito"/>
                <a:cs typeface="Carlito"/>
              </a:rPr>
              <a:t>An </a:t>
            </a:r>
            <a:r>
              <a:rPr sz="2550" spc="10" dirty="0">
                <a:latin typeface="Carlito"/>
                <a:cs typeface="Carlito"/>
              </a:rPr>
              <a:t>edge </a:t>
            </a:r>
            <a:r>
              <a:rPr sz="2550" spc="5" dirty="0">
                <a:latin typeface="Carlito"/>
                <a:cs typeface="Carlito"/>
              </a:rPr>
              <a:t>from </a:t>
            </a:r>
            <a:r>
              <a:rPr sz="2550" spc="15" dirty="0">
                <a:latin typeface="Carlito"/>
                <a:cs typeface="Carlito"/>
              </a:rPr>
              <a:t>a </a:t>
            </a:r>
            <a:r>
              <a:rPr sz="2550" spc="-5" dirty="0">
                <a:latin typeface="Carlito"/>
                <a:cs typeface="Carlito"/>
              </a:rPr>
              <a:t>vertex </a:t>
            </a:r>
            <a:r>
              <a:rPr sz="2550" dirty="0">
                <a:latin typeface="Carlito"/>
                <a:cs typeface="Carlito"/>
              </a:rPr>
              <a:t>to</a:t>
            </a:r>
            <a:r>
              <a:rPr sz="2550" spc="-15" dirty="0">
                <a:latin typeface="Carlito"/>
                <a:cs typeface="Carlito"/>
              </a:rPr>
              <a:t> </a:t>
            </a:r>
            <a:r>
              <a:rPr sz="2550" spc="5" dirty="0">
                <a:latin typeface="Carlito"/>
                <a:cs typeface="Carlito"/>
              </a:rPr>
              <a:t>itself</a:t>
            </a:r>
            <a:endParaRPr sz="2550" dirty="0">
              <a:latin typeface="Carlito"/>
              <a:cs typeface="Carlito"/>
            </a:endParaRPr>
          </a:p>
          <a:p>
            <a:pPr marL="191770" marR="391795" indent="-179705">
              <a:lnSpc>
                <a:spcPct val="71100"/>
              </a:lnSpc>
              <a:spcBef>
                <a:spcPts val="1000"/>
              </a:spcBef>
              <a:buFont typeface="Arial"/>
              <a:buChar char="•"/>
              <a:tabLst>
                <a:tab pos="192405" algn="l"/>
              </a:tabLst>
            </a:pPr>
            <a:r>
              <a:rPr sz="2550" b="1" spc="5" dirty="0">
                <a:latin typeface="Carlito"/>
                <a:cs typeface="Carlito"/>
              </a:rPr>
              <a:t>Directed graph: </a:t>
            </a:r>
            <a:r>
              <a:rPr sz="2550" spc="20" dirty="0">
                <a:latin typeface="Carlito"/>
                <a:cs typeface="Carlito"/>
              </a:rPr>
              <a:t>A </a:t>
            </a:r>
            <a:r>
              <a:rPr sz="2550" spc="5" dirty="0">
                <a:latin typeface="Carlito"/>
                <a:cs typeface="Carlito"/>
              </a:rPr>
              <a:t>graph where </a:t>
            </a:r>
            <a:r>
              <a:rPr sz="2550" spc="10" dirty="0">
                <a:latin typeface="Carlito"/>
                <a:cs typeface="Carlito"/>
              </a:rPr>
              <a:t>all the edges </a:t>
            </a:r>
            <a:r>
              <a:rPr sz="2550" dirty="0">
                <a:latin typeface="Carlito"/>
                <a:cs typeface="Carlito"/>
              </a:rPr>
              <a:t>have </a:t>
            </a:r>
            <a:r>
              <a:rPr sz="2550" spc="15" dirty="0">
                <a:latin typeface="Carlito"/>
                <a:cs typeface="Carlito"/>
              </a:rPr>
              <a:t>a </a:t>
            </a:r>
            <a:r>
              <a:rPr sz="2550" spc="5" dirty="0">
                <a:latin typeface="Carlito"/>
                <a:cs typeface="Carlito"/>
              </a:rPr>
              <a:t>direction indicating  </a:t>
            </a:r>
            <a:r>
              <a:rPr sz="2550" spc="10" dirty="0">
                <a:latin typeface="Carlito"/>
                <a:cs typeface="Carlito"/>
              </a:rPr>
              <a:t>what </a:t>
            </a:r>
            <a:r>
              <a:rPr sz="2550" spc="5" dirty="0">
                <a:latin typeface="Carlito"/>
                <a:cs typeface="Carlito"/>
              </a:rPr>
              <a:t>is </a:t>
            </a:r>
            <a:r>
              <a:rPr sz="2550" spc="10" dirty="0">
                <a:latin typeface="Carlito"/>
                <a:cs typeface="Carlito"/>
              </a:rPr>
              <a:t>the </a:t>
            </a:r>
            <a:r>
              <a:rPr sz="2550" dirty="0">
                <a:latin typeface="Carlito"/>
                <a:cs typeface="Carlito"/>
              </a:rPr>
              <a:t>start </a:t>
            </a:r>
            <a:r>
              <a:rPr sz="2550" spc="-5" dirty="0">
                <a:latin typeface="Carlito"/>
                <a:cs typeface="Carlito"/>
              </a:rPr>
              <a:t>vertex </a:t>
            </a:r>
            <a:r>
              <a:rPr sz="2550" spc="20" dirty="0">
                <a:latin typeface="Carlito"/>
                <a:cs typeface="Carlito"/>
              </a:rPr>
              <a:t>and </a:t>
            </a:r>
            <a:r>
              <a:rPr sz="2550" spc="10" dirty="0">
                <a:latin typeface="Carlito"/>
                <a:cs typeface="Carlito"/>
              </a:rPr>
              <a:t>what </a:t>
            </a:r>
            <a:r>
              <a:rPr sz="2550" spc="5" dirty="0">
                <a:latin typeface="Carlito"/>
                <a:cs typeface="Carlito"/>
              </a:rPr>
              <a:t>is </a:t>
            </a:r>
            <a:r>
              <a:rPr sz="2550" spc="10" dirty="0">
                <a:latin typeface="Carlito"/>
                <a:cs typeface="Carlito"/>
              </a:rPr>
              <a:t>the </a:t>
            </a:r>
            <a:r>
              <a:rPr sz="2550" spc="15" dirty="0">
                <a:latin typeface="Carlito"/>
                <a:cs typeface="Carlito"/>
              </a:rPr>
              <a:t>end</a:t>
            </a:r>
            <a:r>
              <a:rPr sz="2550" spc="-35" dirty="0">
                <a:latin typeface="Carlito"/>
                <a:cs typeface="Carlito"/>
              </a:rPr>
              <a:t> </a:t>
            </a:r>
            <a:r>
              <a:rPr sz="2550" spc="-5" dirty="0">
                <a:latin typeface="Carlito"/>
                <a:cs typeface="Carlito"/>
              </a:rPr>
              <a:t>vertex</a:t>
            </a:r>
            <a:endParaRPr sz="2550" dirty="0">
              <a:latin typeface="Carlito"/>
              <a:cs typeface="Carlito"/>
            </a:endParaRPr>
          </a:p>
          <a:p>
            <a:pPr marL="191770" indent="-179705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192405" algn="l"/>
              </a:tabLst>
            </a:pPr>
            <a:r>
              <a:rPr sz="2550" b="1" spc="5" dirty="0">
                <a:latin typeface="Carlito"/>
                <a:cs typeface="Carlito"/>
              </a:rPr>
              <a:t>Undirected graph: </a:t>
            </a:r>
            <a:r>
              <a:rPr sz="2550" spc="20" dirty="0">
                <a:latin typeface="Carlito"/>
                <a:cs typeface="Carlito"/>
              </a:rPr>
              <a:t>A </a:t>
            </a:r>
            <a:r>
              <a:rPr sz="2550" spc="5" dirty="0">
                <a:latin typeface="Carlito"/>
                <a:cs typeface="Carlito"/>
              </a:rPr>
              <a:t>graph </a:t>
            </a:r>
            <a:r>
              <a:rPr sz="2550" spc="10" dirty="0">
                <a:latin typeface="Carlito"/>
                <a:cs typeface="Carlito"/>
              </a:rPr>
              <a:t>with edges </a:t>
            </a:r>
            <a:r>
              <a:rPr sz="2550" spc="5" dirty="0">
                <a:latin typeface="Carlito"/>
                <a:cs typeface="Carlito"/>
              </a:rPr>
              <a:t>that </a:t>
            </a:r>
            <a:r>
              <a:rPr sz="2550" dirty="0">
                <a:latin typeface="Carlito"/>
                <a:cs typeface="Carlito"/>
              </a:rPr>
              <a:t>have </a:t>
            </a:r>
            <a:r>
              <a:rPr sz="2550" spc="15" dirty="0">
                <a:latin typeface="Carlito"/>
                <a:cs typeface="Carlito"/>
              </a:rPr>
              <a:t>no</a:t>
            </a:r>
            <a:r>
              <a:rPr sz="2550" spc="-5" dirty="0">
                <a:latin typeface="Carlito"/>
                <a:cs typeface="Carlito"/>
              </a:rPr>
              <a:t> </a:t>
            </a:r>
            <a:r>
              <a:rPr sz="2550" spc="5" dirty="0">
                <a:latin typeface="Carlito"/>
                <a:cs typeface="Carlito"/>
              </a:rPr>
              <a:t>direction</a:t>
            </a:r>
            <a:endParaRPr sz="2550" dirty="0">
              <a:latin typeface="Carlito"/>
              <a:cs typeface="Carlito"/>
            </a:endParaRPr>
          </a:p>
          <a:p>
            <a:pPr marL="191770" indent="-179705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192405" algn="l"/>
              </a:tabLst>
            </a:pPr>
            <a:r>
              <a:rPr sz="2550" b="1" spc="-5" dirty="0">
                <a:latin typeface="Carlito"/>
                <a:cs typeface="Carlito"/>
              </a:rPr>
              <a:t>Weighted </a:t>
            </a:r>
            <a:r>
              <a:rPr sz="2550" b="1" spc="5" dirty="0">
                <a:latin typeface="Carlito"/>
                <a:cs typeface="Carlito"/>
              </a:rPr>
              <a:t>graph: </a:t>
            </a:r>
            <a:r>
              <a:rPr sz="2550" dirty="0">
                <a:latin typeface="Carlito"/>
                <a:cs typeface="Carlito"/>
              </a:rPr>
              <a:t>Edges </a:t>
            </a:r>
            <a:r>
              <a:rPr sz="2550" spc="10" dirty="0">
                <a:latin typeface="Carlito"/>
                <a:cs typeface="Carlito"/>
              </a:rPr>
              <a:t>of the </a:t>
            </a:r>
            <a:r>
              <a:rPr sz="2550" spc="5" dirty="0">
                <a:latin typeface="Carlito"/>
                <a:cs typeface="Carlito"/>
              </a:rPr>
              <a:t>graph </a:t>
            </a:r>
            <a:r>
              <a:rPr sz="2550" spc="15" dirty="0">
                <a:latin typeface="Carlito"/>
                <a:cs typeface="Carlito"/>
              </a:rPr>
              <a:t>has</a:t>
            </a:r>
            <a:r>
              <a:rPr sz="2550" spc="10" dirty="0">
                <a:latin typeface="Carlito"/>
                <a:cs typeface="Carlito"/>
              </a:rPr>
              <a:t> </a:t>
            </a:r>
            <a:r>
              <a:rPr sz="2550" spc="5" dirty="0">
                <a:latin typeface="Carlito"/>
                <a:cs typeface="Carlito"/>
              </a:rPr>
              <a:t>weights</a:t>
            </a:r>
            <a:endParaRPr sz="2550" dirty="0">
              <a:latin typeface="Carlito"/>
              <a:cs typeface="Carlito"/>
            </a:endParaRPr>
          </a:p>
          <a:p>
            <a:pPr marL="191770" indent="-179705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192405" algn="l"/>
              </a:tabLst>
            </a:pPr>
            <a:r>
              <a:rPr sz="2550" b="1" spc="5" dirty="0">
                <a:latin typeface="Carlito"/>
                <a:cs typeface="Carlito"/>
              </a:rPr>
              <a:t>Unweighted graph: </a:t>
            </a:r>
            <a:r>
              <a:rPr sz="2550" dirty="0">
                <a:latin typeface="Carlito"/>
                <a:cs typeface="Carlito"/>
              </a:rPr>
              <a:t>Edges </a:t>
            </a:r>
            <a:r>
              <a:rPr sz="2550" spc="10" dirty="0">
                <a:latin typeface="Carlito"/>
                <a:cs typeface="Carlito"/>
              </a:rPr>
              <a:t>of the </a:t>
            </a:r>
            <a:r>
              <a:rPr sz="2550" spc="5" dirty="0">
                <a:latin typeface="Carlito"/>
                <a:cs typeface="Carlito"/>
              </a:rPr>
              <a:t>graph </a:t>
            </a:r>
            <a:r>
              <a:rPr sz="2550" spc="15" dirty="0">
                <a:latin typeface="Carlito"/>
                <a:cs typeface="Carlito"/>
              </a:rPr>
              <a:t>has no</a:t>
            </a:r>
            <a:r>
              <a:rPr sz="2550" dirty="0">
                <a:latin typeface="Carlito"/>
                <a:cs typeface="Carlito"/>
              </a:rPr>
              <a:t> </a:t>
            </a:r>
            <a:r>
              <a:rPr sz="2550" spc="5" dirty="0">
                <a:latin typeface="Carlito"/>
                <a:cs typeface="Carlito"/>
              </a:rPr>
              <a:t>weights</a:t>
            </a: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0"/>
              </a:spcBef>
              <a:tabLst>
                <a:tab pos="10537825" algn="l"/>
              </a:tabLst>
            </a:pPr>
            <a:r>
              <a:rPr spc="-50" dirty="0"/>
              <a:t>Types </a:t>
            </a:r>
            <a:r>
              <a:rPr spc="-5" dirty="0"/>
              <a:t>of</a:t>
            </a:r>
            <a:r>
              <a:rPr spc="-20" dirty="0"/>
              <a:t> Graphs	</a:t>
            </a:r>
          </a:p>
        </p:txBody>
      </p:sp>
      <p:sp>
        <p:nvSpPr>
          <p:cNvPr id="3" name="object 3"/>
          <p:cNvSpPr/>
          <p:nvPr/>
        </p:nvSpPr>
        <p:spPr>
          <a:xfrm>
            <a:off x="1988383" y="1808921"/>
            <a:ext cx="8356352" cy="4121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0"/>
              </a:spcBef>
              <a:tabLst>
                <a:tab pos="10537825" algn="l"/>
              </a:tabLst>
            </a:pPr>
            <a:r>
              <a:rPr spc="-50" dirty="0"/>
              <a:t>Types </a:t>
            </a:r>
            <a:r>
              <a:rPr spc="-5" dirty="0"/>
              <a:t>of</a:t>
            </a:r>
            <a:r>
              <a:rPr spc="-20" dirty="0"/>
              <a:t> Graphs	</a:t>
            </a:r>
          </a:p>
        </p:txBody>
      </p:sp>
      <p:sp>
        <p:nvSpPr>
          <p:cNvPr id="3" name="object 3"/>
          <p:cNvSpPr/>
          <p:nvPr/>
        </p:nvSpPr>
        <p:spPr>
          <a:xfrm>
            <a:off x="2199501" y="2074608"/>
            <a:ext cx="8255385" cy="3706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0"/>
              </a:spcBef>
              <a:tabLst>
                <a:tab pos="10537825" algn="l"/>
              </a:tabLst>
            </a:pPr>
            <a:r>
              <a:rPr spc="-50" dirty="0"/>
              <a:t>Types </a:t>
            </a:r>
            <a:r>
              <a:rPr spc="-5" dirty="0"/>
              <a:t>of</a:t>
            </a:r>
            <a:r>
              <a:rPr spc="-20" dirty="0"/>
              <a:t> Graphs	</a:t>
            </a:r>
          </a:p>
        </p:txBody>
      </p:sp>
      <p:sp>
        <p:nvSpPr>
          <p:cNvPr id="3" name="object 3"/>
          <p:cNvSpPr/>
          <p:nvPr/>
        </p:nvSpPr>
        <p:spPr>
          <a:xfrm>
            <a:off x="1839857" y="1538221"/>
            <a:ext cx="8298882" cy="3901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3/30/2021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Module Code Module</a:t>
            </a:r>
            <a:r>
              <a:rPr spc="-75" dirty="0"/>
              <a:t> </a:t>
            </a:r>
            <a:r>
              <a:rPr spc="-5" dirty="0"/>
              <a:t>Name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1339</Words>
  <Application>Microsoft Office PowerPoint</Application>
  <PresentationFormat>Widescreen</PresentationFormat>
  <Paragraphs>228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Carlito</vt:lpstr>
      <vt:lpstr>Office Theme</vt:lpstr>
      <vt:lpstr>PowerPoint Presentation</vt:lpstr>
      <vt:lpstr>MODULE CONTENT </vt:lpstr>
      <vt:lpstr>Learning Outcomes </vt:lpstr>
      <vt:lpstr>Graph </vt:lpstr>
      <vt:lpstr>PowerPoint Presentation</vt:lpstr>
      <vt:lpstr>Definitions Related to Graphs </vt:lpstr>
      <vt:lpstr>Types of Graphs </vt:lpstr>
      <vt:lpstr>Types of Graphs </vt:lpstr>
      <vt:lpstr>Types of Graphs </vt:lpstr>
      <vt:lpstr>Types of Graphs </vt:lpstr>
      <vt:lpstr>Breadth-first search (BFS) </vt:lpstr>
      <vt:lpstr>Breadth-first search (BFS) – (Slide show) </vt:lpstr>
      <vt:lpstr>Breadth-first search (BFS) - Applications </vt:lpstr>
      <vt:lpstr>Depth-first search (DFS) </vt:lpstr>
      <vt:lpstr>Depth-first search (DFS) – (Slide show) </vt:lpstr>
      <vt:lpstr>Depth-first search (DFS) - Applications</vt:lpstr>
      <vt:lpstr>Shortest path </vt:lpstr>
      <vt:lpstr>Shortest path - (Slide show) </vt:lpstr>
      <vt:lpstr>Shortest path - Applications </vt:lpstr>
      <vt:lpstr>Cycle detection </vt:lpstr>
      <vt:lpstr>Cycle detection - (Slide show) </vt:lpstr>
      <vt:lpstr>Cycle detection - Applications </vt:lpstr>
      <vt:lpstr>Minimum spanning tree</vt:lpstr>
      <vt:lpstr>Minimum spanning tree - (Slide show)</vt:lpstr>
      <vt:lpstr>Minimum spanning tree - Applications</vt:lpstr>
      <vt:lpstr>Topological sorting</vt:lpstr>
      <vt:lpstr>Topological sorting - (Slide show)</vt:lpstr>
      <vt:lpstr>Topological sorting</vt:lpstr>
      <vt:lpstr>Maximum flow</vt:lpstr>
      <vt:lpstr>Maximum flow - (Slide show)</vt:lpstr>
      <vt:lpstr>Maximum flow - Applications</vt:lpstr>
      <vt:lpstr>Additional Reading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Asus</cp:lastModifiedBy>
  <cp:revision>5</cp:revision>
  <dcterms:created xsi:type="dcterms:W3CDTF">2021-07-26T05:01:29Z</dcterms:created>
  <dcterms:modified xsi:type="dcterms:W3CDTF">2021-07-26T09:18:27Z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2021-07-26T00:00:00Z</vt:filetime>
  </property>
</Properties>
</file>