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71"/>
  </p:notesMasterIdLst>
  <p:sldIdLst>
    <p:sldId id="257" r:id="rId2"/>
    <p:sldId id="261" r:id="rId3"/>
    <p:sldId id="301" r:id="rId4"/>
    <p:sldId id="302" r:id="rId5"/>
    <p:sldId id="303" r:id="rId6"/>
    <p:sldId id="304" r:id="rId7"/>
    <p:sldId id="305" r:id="rId8"/>
    <p:sldId id="306" r:id="rId9"/>
    <p:sldId id="288" r:id="rId10"/>
    <p:sldId id="307" r:id="rId11"/>
    <p:sldId id="308" r:id="rId12"/>
    <p:sldId id="309" r:id="rId13"/>
    <p:sldId id="310" r:id="rId14"/>
    <p:sldId id="267" r:id="rId15"/>
    <p:sldId id="311" r:id="rId16"/>
    <p:sldId id="312" r:id="rId17"/>
    <p:sldId id="313" r:id="rId18"/>
    <p:sldId id="314" r:id="rId19"/>
    <p:sldId id="315" r:id="rId20"/>
    <p:sldId id="290" r:id="rId21"/>
    <p:sldId id="316" r:id="rId22"/>
    <p:sldId id="317" r:id="rId23"/>
    <p:sldId id="318" r:id="rId24"/>
    <p:sldId id="319" r:id="rId25"/>
    <p:sldId id="320" r:id="rId26"/>
    <p:sldId id="321" r:id="rId27"/>
    <p:sldId id="279" r:id="rId28"/>
    <p:sldId id="322" r:id="rId29"/>
    <p:sldId id="323" r:id="rId30"/>
    <p:sldId id="324" r:id="rId31"/>
    <p:sldId id="325" r:id="rId32"/>
    <p:sldId id="326" r:id="rId33"/>
    <p:sldId id="327" r:id="rId34"/>
    <p:sldId id="258" r:id="rId35"/>
    <p:sldId id="260" r:id="rId36"/>
    <p:sldId id="262" r:id="rId37"/>
    <p:sldId id="265" r:id="rId38"/>
    <p:sldId id="263" r:id="rId39"/>
    <p:sldId id="266" r:id="rId40"/>
    <p:sldId id="268" r:id="rId41"/>
    <p:sldId id="269" r:id="rId42"/>
    <p:sldId id="264" r:id="rId43"/>
    <p:sldId id="299" r:id="rId44"/>
    <p:sldId id="272" r:id="rId45"/>
    <p:sldId id="271" r:id="rId46"/>
    <p:sldId id="270" r:id="rId47"/>
    <p:sldId id="274" r:id="rId48"/>
    <p:sldId id="273" r:id="rId49"/>
    <p:sldId id="275" r:id="rId50"/>
    <p:sldId id="276" r:id="rId51"/>
    <p:sldId id="278" r:id="rId52"/>
    <p:sldId id="280" r:id="rId53"/>
    <p:sldId id="277" r:id="rId54"/>
    <p:sldId id="281" r:id="rId55"/>
    <p:sldId id="282" r:id="rId56"/>
    <p:sldId id="283" r:id="rId57"/>
    <p:sldId id="285" r:id="rId58"/>
    <p:sldId id="284" r:id="rId59"/>
    <p:sldId id="286" r:id="rId60"/>
    <p:sldId id="293" r:id="rId61"/>
    <p:sldId id="292" r:id="rId62"/>
    <p:sldId id="294" r:id="rId63"/>
    <p:sldId id="289" r:id="rId64"/>
    <p:sldId id="295" r:id="rId65"/>
    <p:sldId id="297" r:id="rId66"/>
    <p:sldId id="296" r:id="rId67"/>
    <p:sldId id="298" r:id="rId68"/>
    <p:sldId id="291" r:id="rId69"/>
    <p:sldId id="259"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639" autoAdjust="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C91306-1699-48C8-95A7-F3B8572023E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6C5D4A8-2E39-43A3-A0FF-66C06F3E8048}">
      <dgm:prSet phldrT="[Text]" custT="1"/>
      <dgm:spPr/>
      <dgm:t>
        <a:bodyPr/>
        <a:lstStyle/>
        <a:p>
          <a:r>
            <a:rPr lang="en-US" sz="1600" baseline="0" dirty="0"/>
            <a:t>Server</a:t>
          </a:r>
        </a:p>
      </dgm:t>
    </dgm:pt>
    <dgm:pt modelId="{C8D20F0F-D945-4E4F-8C8B-BC1DB4A06970}" type="parTrans" cxnId="{633F1BF7-F964-48A8-8AA5-323CC8DB3AA2}">
      <dgm:prSet/>
      <dgm:spPr/>
      <dgm:t>
        <a:bodyPr/>
        <a:lstStyle/>
        <a:p>
          <a:endParaRPr lang="en-US" sz="1600" baseline="0"/>
        </a:p>
      </dgm:t>
    </dgm:pt>
    <dgm:pt modelId="{3906774F-6659-4A24-8E78-0B5FA7ABF1CC}" type="sibTrans" cxnId="{633F1BF7-F964-48A8-8AA5-323CC8DB3AA2}">
      <dgm:prSet/>
      <dgm:spPr/>
      <dgm:t>
        <a:bodyPr/>
        <a:lstStyle/>
        <a:p>
          <a:endParaRPr lang="en-US" sz="1600" baseline="0"/>
        </a:p>
      </dgm:t>
    </dgm:pt>
    <dgm:pt modelId="{4A326A6C-E135-49AF-8BCC-2A580631F3A9}">
      <dgm:prSet phldrT="[Text]" custT="1"/>
      <dgm:spPr/>
      <dgm:t>
        <a:bodyPr/>
        <a:lstStyle/>
        <a:p>
          <a:r>
            <a:rPr lang="en-US" sz="1600" baseline="0" dirty="0"/>
            <a:t>Computer program or machine that provide services to (Web Services or FTP services) to other programs or users(machines).</a:t>
          </a:r>
        </a:p>
      </dgm:t>
    </dgm:pt>
    <dgm:pt modelId="{0839918D-A495-415A-AC1C-20A69DB8D498}" type="parTrans" cxnId="{2D80C7B7-DE3A-4D6B-BEB9-100A1AF15C12}">
      <dgm:prSet/>
      <dgm:spPr/>
      <dgm:t>
        <a:bodyPr/>
        <a:lstStyle/>
        <a:p>
          <a:endParaRPr lang="en-US" sz="1600" baseline="0"/>
        </a:p>
      </dgm:t>
    </dgm:pt>
    <dgm:pt modelId="{8AEE9484-8A61-472F-BFB1-1EEBCC8A4F26}" type="sibTrans" cxnId="{2D80C7B7-DE3A-4D6B-BEB9-100A1AF15C12}">
      <dgm:prSet/>
      <dgm:spPr/>
      <dgm:t>
        <a:bodyPr/>
        <a:lstStyle/>
        <a:p>
          <a:endParaRPr lang="en-US" sz="1600" baseline="0"/>
        </a:p>
      </dgm:t>
    </dgm:pt>
    <dgm:pt modelId="{6E365BBF-A26B-4387-B4AB-93513E059A68}">
      <dgm:prSet phldrT="[Text]" custT="1"/>
      <dgm:spPr/>
      <dgm:t>
        <a:bodyPr/>
        <a:lstStyle/>
        <a:p>
          <a:r>
            <a:rPr lang="en-US" sz="1600" baseline="0"/>
            <a:t>Client</a:t>
          </a:r>
          <a:endParaRPr lang="en-US" sz="1600" baseline="0" dirty="0"/>
        </a:p>
      </dgm:t>
    </dgm:pt>
    <dgm:pt modelId="{314678C8-5BF1-428E-B076-D67464273941}" type="parTrans" cxnId="{99752B5E-D477-4FC9-A6CA-BD2D62EE5D77}">
      <dgm:prSet/>
      <dgm:spPr/>
      <dgm:t>
        <a:bodyPr/>
        <a:lstStyle/>
        <a:p>
          <a:endParaRPr lang="en-US" sz="1600" baseline="0"/>
        </a:p>
      </dgm:t>
    </dgm:pt>
    <dgm:pt modelId="{D2F6DD6C-6C47-4AC8-A48B-401324E71202}" type="sibTrans" cxnId="{99752B5E-D477-4FC9-A6CA-BD2D62EE5D77}">
      <dgm:prSet/>
      <dgm:spPr/>
      <dgm:t>
        <a:bodyPr/>
        <a:lstStyle/>
        <a:p>
          <a:endParaRPr lang="en-US" sz="1600" baseline="0"/>
        </a:p>
      </dgm:t>
    </dgm:pt>
    <dgm:pt modelId="{3BDFD473-FA0F-415B-9C20-20F8D5F78642}">
      <dgm:prSet phldrT="[Text]" custT="1"/>
      <dgm:spPr/>
      <dgm:t>
        <a:bodyPr/>
        <a:lstStyle/>
        <a:p>
          <a:r>
            <a:rPr lang="en-US" sz="1600" baseline="0" dirty="0"/>
            <a:t>Computer program or machine that request the services from servers.</a:t>
          </a:r>
        </a:p>
      </dgm:t>
    </dgm:pt>
    <dgm:pt modelId="{746A2582-2BD9-4CA3-803E-876C33175358}" type="parTrans" cxnId="{94F52410-214F-4A7C-87A2-D9E00299DC4E}">
      <dgm:prSet/>
      <dgm:spPr/>
      <dgm:t>
        <a:bodyPr/>
        <a:lstStyle/>
        <a:p>
          <a:endParaRPr lang="en-US" sz="1600" baseline="0"/>
        </a:p>
      </dgm:t>
    </dgm:pt>
    <dgm:pt modelId="{7B0AB3A2-5F20-4190-9251-29AEF80352DC}" type="sibTrans" cxnId="{94F52410-214F-4A7C-87A2-D9E00299DC4E}">
      <dgm:prSet/>
      <dgm:spPr/>
      <dgm:t>
        <a:bodyPr/>
        <a:lstStyle/>
        <a:p>
          <a:endParaRPr lang="en-US" sz="1600" baseline="0"/>
        </a:p>
      </dgm:t>
    </dgm:pt>
    <dgm:pt modelId="{77E0CCC8-BCCF-445E-B4E2-76754A5C6E31}" type="pres">
      <dgm:prSet presAssocID="{A2C91306-1699-48C8-95A7-F3B8572023E7}" presName="linear" presStyleCnt="0">
        <dgm:presLayoutVars>
          <dgm:animLvl val="lvl"/>
          <dgm:resizeHandles val="exact"/>
        </dgm:presLayoutVars>
      </dgm:prSet>
      <dgm:spPr/>
    </dgm:pt>
    <dgm:pt modelId="{EDBF2EF6-63B1-46A9-A044-3C3AC37EF9DC}" type="pres">
      <dgm:prSet presAssocID="{76C5D4A8-2E39-43A3-A0FF-66C06F3E8048}" presName="parentText" presStyleLbl="node1" presStyleIdx="0" presStyleCnt="2" custLinFactNeighborX="26327" custLinFactNeighborY="-7634">
        <dgm:presLayoutVars>
          <dgm:chMax val="0"/>
          <dgm:bulletEnabled val="1"/>
        </dgm:presLayoutVars>
      </dgm:prSet>
      <dgm:spPr/>
    </dgm:pt>
    <dgm:pt modelId="{152CD2AF-118A-4E1A-97D5-BFA3FE797D44}" type="pres">
      <dgm:prSet presAssocID="{76C5D4A8-2E39-43A3-A0FF-66C06F3E8048}" presName="childText" presStyleLbl="revTx" presStyleIdx="0" presStyleCnt="2">
        <dgm:presLayoutVars>
          <dgm:bulletEnabled val="1"/>
        </dgm:presLayoutVars>
      </dgm:prSet>
      <dgm:spPr/>
    </dgm:pt>
    <dgm:pt modelId="{281F0513-05B1-4344-8E5C-95A9D9254AD2}" type="pres">
      <dgm:prSet presAssocID="{6E365BBF-A26B-4387-B4AB-93513E059A68}" presName="parentText" presStyleLbl="node1" presStyleIdx="1" presStyleCnt="2">
        <dgm:presLayoutVars>
          <dgm:chMax val="0"/>
          <dgm:bulletEnabled val="1"/>
        </dgm:presLayoutVars>
      </dgm:prSet>
      <dgm:spPr/>
    </dgm:pt>
    <dgm:pt modelId="{6959B31B-43B4-45AD-87C2-1FBAC819AE53}" type="pres">
      <dgm:prSet presAssocID="{6E365BBF-A26B-4387-B4AB-93513E059A68}" presName="childText" presStyleLbl="revTx" presStyleIdx="1" presStyleCnt="2">
        <dgm:presLayoutVars>
          <dgm:bulletEnabled val="1"/>
        </dgm:presLayoutVars>
      </dgm:prSet>
      <dgm:spPr/>
    </dgm:pt>
  </dgm:ptLst>
  <dgm:cxnLst>
    <dgm:cxn modelId="{94F52410-214F-4A7C-87A2-D9E00299DC4E}" srcId="{6E365BBF-A26B-4387-B4AB-93513E059A68}" destId="{3BDFD473-FA0F-415B-9C20-20F8D5F78642}" srcOrd="0" destOrd="0" parTransId="{746A2582-2BD9-4CA3-803E-876C33175358}" sibTransId="{7B0AB3A2-5F20-4190-9251-29AEF80352DC}"/>
    <dgm:cxn modelId="{1D92A339-B296-48B8-9061-0B7FCCF650F3}" type="presOf" srcId="{3BDFD473-FA0F-415B-9C20-20F8D5F78642}" destId="{6959B31B-43B4-45AD-87C2-1FBAC819AE53}" srcOrd="0" destOrd="0" presId="urn:microsoft.com/office/officeart/2005/8/layout/vList2"/>
    <dgm:cxn modelId="{99752B5E-D477-4FC9-A6CA-BD2D62EE5D77}" srcId="{A2C91306-1699-48C8-95A7-F3B8572023E7}" destId="{6E365BBF-A26B-4387-B4AB-93513E059A68}" srcOrd="1" destOrd="0" parTransId="{314678C8-5BF1-428E-B076-D67464273941}" sibTransId="{D2F6DD6C-6C47-4AC8-A48B-401324E71202}"/>
    <dgm:cxn modelId="{C51E64A9-B99C-4896-ADC7-18B58B51134A}" type="presOf" srcId="{76C5D4A8-2E39-43A3-A0FF-66C06F3E8048}" destId="{EDBF2EF6-63B1-46A9-A044-3C3AC37EF9DC}" srcOrd="0" destOrd="0" presId="urn:microsoft.com/office/officeart/2005/8/layout/vList2"/>
    <dgm:cxn modelId="{2D80C7B7-DE3A-4D6B-BEB9-100A1AF15C12}" srcId="{76C5D4A8-2E39-43A3-A0FF-66C06F3E8048}" destId="{4A326A6C-E135-49AF-8BCC-2A580631F3A9}" srcOrd="0" destOrd="0" parTransId="{0839918D-A495-415A-AC1C-20A69DB8D498}" sibTransId="{8AEE9484-8A61-472F-BFB1-1EEBCC8A4F26}"/>
    <dgm:cxn modelId="{2B4438D6-8143-46A4-B058-391C4F75E438}" type="presOf" srcId="{4A326A6C-E135-49AF-8BCC-2A580631F3A9}" destId="{152CD2AF-118A-4E1A-97D5-BFA3FE797D44}" srcOrd="0" destOrd="0" presId="urn:microsoft.com/office/officeart/2005/8/layout/vList2"/>
    <dgm:cxn modelId="{7E3D65E8-F872-4B49-9B3D-2A58B5233599}" type="presOf" srcId="{6E365BBF-A26B-4387-B4AB-93513E059A68}" destId="{281F0513-05B1-4344-8E5C-95A9D9254AD2}" srcOrd="0" destOrd="0" presId="urn:microsoft.com/office/officeart/2005/8/layout/vList2"/>
    <dgm:cxn modelId="{76BCBEF5-5B2E-4CDD-A60A-50C2ECE1E7B2}" type="presOf" srcId="{A2C91306-1699-48C8-95A7-F3B8572023E7}" destId="{77E0CCC8-BCCF-445E-B4E2-76754A5C6E31}" srcOrd="0" destOrd="0" presId="urn:microsoft.com/office/officeart/2005/8/layout/vList2"/>
    <dgm:cxn modelId="{633F1BF7-F964-48A8-8AA5-323CC8DB3AA2}" srcId="{A2C91306-1699-48C8-95A7-F3B8572023E7}" destId="{76C5D4A8-2E39-43A3-A0FF-66C06F3E8048}" srcOrd="0" destOrd="0" parTransId="{C8D20F0F-D945-4E4F-8C8B-BC1DB4A06970}" sibTransId="{3906774F-6659-4A24-8E78-0B5FA7ABF1CC}"/>
    <dgm:cxn modelId="{9F46966A-68A6-4253-9119-5C2C309B82A7}" type="presParOf" srcId="{77E0CCC8-BCCF-445E-B4E2-76754A5C6E31}" destId="{EDBF2EF6-63B1-46A9-A044-3C3AC37EF9DC}" srcOrd="0" destOrd="0" presId="urn:microsoft.com/office/officeart/2005/8/layout/vList2"/>
    <dgm:cxn modelId="{1AEA53C8-A197-4ACB-8E11-95AFF5CBE2FA}" type="presParOf" srcId="{77E0CCC8-BCCF-445E-B4E2-76754A5C6E31}" destId="{152CD2AF-118A-4E1A-97D5-BFA3FE797D44}" srcOrd="1" destOrd="0" presId="urn:microsoft.com/office/officeart/2005/8/layout/vList2"/>
    <dgm:cxn modelId="{27DE9606-E8CF-41E8-8921-5440EE4884D4}" type="presParOf" srcId="{77E0CCC8-BCCF-445E-B4E2-76754A5C6E31}" destId="{281F0513-05B1-4344-8E5C-95A9D9254AD2}" srcOrd="2" destOrd="0" presId="urn:microsoft.com/office/officeart/2005/8/layout/vList2"/>
    <dgm:cxn modelId="{AC750368-B996-42A1-962B-15F6B9302D83}" type="presParOf" srcId="{77E0CCC8-BCCF-445E-B4E2-76754A5C6E31}" destId="{6959B31B-43B4-45AD-87C2-1FBAC819AE5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21EB3F-E879-4306-85FE-158E643BFF48}" type="doc">
      <dgm:prSet loTypeId="urn:microsoft.com/office/officeart/2005/8/layout/default" loCatId="list" qsTypeId="urn:microsoft.com/office/officeart/2005/8/quickstyle/simple1" qsCatId="simple" csTypeId="urn:microsoft.com/office/officeart/2005/8/colors/accent1_4" csCatId="accent1" phldr="1"/>
      <dgm:spPr/>
      <dgm:t>
        <a:bodyPr/>
        <a:lstStyle/>
        <a:p>
          <a:endParaRPr lang="en-US"/>
        </a:p>
      </dgm:t>
    </dgm:pt>
    <dgm:pt modelId="{0426E78F-C6EA-4FB0-9FCA-8437643D773E}">
      <dgm:prSet phldrT="[Text]"/>
      <dgm:spPr/>
      <dgm:t>
        <a:bodyPr/>
        <a:lstStyle/>
        <a:p>
          <a:r>
            <a:rPr lang="en-US" dirty="0"/>
            <a:t>1-Tier Architecture</a:t>
          </a:r>
        </a:p>
      </dgm:t>
    </dgm:pt>
    <dgm:pt modelId="{98586BFA-C97A-4EE6-8385-E783F000B430}" type="parTrans" cxnId="{10048678-C140-401A-85D4-42FB1123DE1E}">
      <dgm:prSet/>
      <dgm:spPr/>
      <dgm:t>
        <a:bodyPr/>
        <a:lstStyle/>
        <a:p>
          <a:endParaRPr lang="en-US"/>
        </a:p>
      </dgm:t>
    </dgm:pt>
    <dgm:pt modelId="{209C3FC9-B920-499C-A214-ADBE6E2DFD70}" type="sibTrans" cxnId="{10048678-C140-401A-85D4-42FB1123DE1E}">
      <dgm:prSet/>
      <dgm:spPr/>
      <dgm:t>
        <a:bodyPr/>
        <a:lstStyle/>
        <a:p>
          <a:endParaRPr lang="en-US"/>
        </a:p>
      </dgm:t>
    </dgm:pt>
    <dgm:pt modelId="{F4E92D7E-FBA4-4B40-9CD8-E03AAF558597}">
      <dgm:prSet phldrT="[Text]"/>
      <dgm:spPr/>
      <dgm:t>
        <a:bodyPr/>
        <a:lstStyle/>
        <a:p>
          <a:r>
            <a:rPr lang="en-US" dirty="0"/>
            <a:t>2-Tier Architecture</a:t>
          </a:r>
        </a:p>
      </dgm:t>
    </dgm:pt>
    <dgm:pt modelId="{B656495A-F7EC-4C2E-981E-1F4E25B3B36C}" type="parTrans" cxnId="{000F1DA2-35D0-4B67-BC38-740F1351F9CE}">
      <dgm:prSet/>
      <dgm:spPr/>
      <dgm:t>
        <a:bodyPr/>
        <a:lstStyle/>
        <a:p>
          <a:endParaRPr lang="en-US"/>
        </a:p>
      </dgm:t>
    </dgm:pt>
    <dgm:pt modelId="{09CD682F-17E3-4123-861B-1DC24573131D}" type="sibTrans" cxnId="{000F1DA2-35D0-4B67-BC38-740F1351F9CE}">
      <dgm:prSet/>
      <dgm:spPr/>
      <dgm:t>
        <a:bodyPr/>
        <a:lstStyle/>
        <a:p>
          <a:endParaRPr lang="en-US"/>
        </a:p>
      </dgm:t>
    </dgm:pt>
    <dgm:pt modelId="{63CC11FD-52DE-4EF0-982A-7FE29104AEAD}">
      <dgm:prSet phldrT="[Text]"/>
      <dgm:spPr/>
      <dgm:t>
        <a:bodyPr/>
        <a:lstStyle/>
        <a:p>
          <a:r>
            <a:rPr lang="en-US" dirty="0"/>
            <a:t>3-Tier Architecture</a:t>
          </a:r>
        </a:p>
      </dgm:t>
    </dgm:pt>
    <dgm:pt modelId="{6F44A511-3873-406F-B79E-ED0062B90983}" type="parTrans" cxnId="{7235B780-342C-47F5-97D1-5C91DE3D9588}">
      <dgm:prSet/>
      <dgm:spPr/>
      <dgm:t>
        <a:bodyPr/>
        <a:lstStyle/>
        <a:p>
          <a:endParaRPr lang="en-US"/>
        </a:p>
      </dgm:t>
    </dgm:pt>
    <dgm:pt modelId="{AA61795C-ED18-4778-A16E-9EE5037D2B01}" type="sibTrans" cxnId="{7235B780-342C-47F5-97D1-5C91DE3D9588}">
      <dgm:prSet/>
      <dgm:spPr/>
      <dgm:t>
        <a:bodyPr/>
        <a:lstStyle/>
        <a:p>
          <a:endParaRPr lang="en-US"/>
        </a:p>
      </dgm:t>
    </dgm:pt>
    <dgm:pt modelId="{665E0FA1-82F4-4FD7-A7F9-578AA48294AF}">
      <dgm:prSet phldrT="[Text]"/>
      <dgm:spPr/>
      <dgm:t>
        <a:bodyPr/>
        <a:lstStyle/>
        <a:p>
          <a:r>
            <a:rPr lang="en-US" dirty="0"/>
            <a:t>N-Tier Architecture</a:t>
          </a:r>
        </a:p>
      </dgm:t>
    </dgm:pt>
    <dgm:pt modelId="{80F55789-5026-4D26-AC56-4DCBB092846F}" type="parTrans" cxnId="{9CCA6DB7-8526-431E-83C7-60044EF4AFAE}">
      <dgm:prSet/>
      <dgm:spPr/>
      <dgm:t>
        <a:bodyPr/>
        <a:lstStyle/>
        <a:p>
          <a:endParaRPr lang="en-US"/>
        </a:p>
      </dgm:t>
    </dgm:pt>
    <dgm:pt modelId="{E7E26E84-9C6D-4DB2-8663-71B910B294A8}" type="sibTrans" cxnId="{9CCA6DB7-8526-431E-83C7-60044EF4AFAE}">
      <dgm:prSet/>
      <dgm:spPr/>
      <dgm:t>
        <a:bodyPr/>
        <a:lstStyle/>
        <a:p>
          <a:endParaRPr lang="en-US"/>
        </a:p>
      </dgm:t>
    </dgm:pt>
    <dgm:pt modelId="{9A02597E-C095-4B5A-A62B-AC78B7A7C371}" type="pres">
      <dgm:prSet presAssocID="{CD21EB3F-E879-4306-85FE-158E643BFF48}" presName="diagram" presStyleCnt="0">
        <dgm:presLayoutVars>
          <dgm:dir/>
          <dgm:resizeHandles val="exact"/>
        </dgm:presLayoutVars>
      </dgm:prSet>
      <dgm:spPr/>
    </dgm:pt>
    <dgm:pt modelId="{5027D085-EAB2-49F9-9C98-178ECA05268B}" type="pres">
      <dgm:prSet presAssocID="{0426E78F-C6EA-4FB0-9FCA-8437643D773E}" presName="node" presStyleLbl="node1" presStyleIdx="0" presStyleCnt="4">
        <dgm:presLayoutVars>
          <dgm:bulletEnabled val="1"/>
        </dgm:presLayoutVars>
      </dgm:prSet>
      <dgm:spPr/>
    </dgm:pt>
    <dgm:pt modelId="{233A38F4-F982-40CE-93C5-1495946F23A8}" type="pres">
      <dgm:prSet presAssocID="{209C3FC9-B920-499C-A214-ADBE6E2DFD70}" presName="sibTrans" presStyleCnt="0"/>
      <dgm:spPr/>
    </dgm:pt>
    <dgm:pt modelId="{F08129C5-F91E-4987-9624-AD5A8CC80B04}" type="pres">
      <dgm:prSet presAssocID="{F4E92D7E-FBA4-4B40-9CD8-E03AAF558597}" presName="node" presStyleLbl="node1" presStyleIdx="1" presStyleCnt="4">
        <dgm:presLayoutVars>
          <dgm:bulletEnabled val="1"/>
        </dgm:presLayoutVars>
      </dgm:prSet>
      <dgm:spPr/>
    </dgm:pt>
    <dgm:pt modelId="{DB78ACAE-069F-4941-A5B3-0036B6046A93}" type="pres">
      <dgm:prSet presAssocID="{09CD682F-17E3-4123-861B-1DC24573131D}" presName="sibTrans" presStyleCnt="0"/>
      <dgm:spPr/>
    </dgm:pt>
    <dgm:pt modelId="{02104003-0A9C-4E05-89E0-78CAFA2EE522}" type="pres">
      <dgm:prSet presAssocID="{63CC11FD-52DE-4EF0-982A-7FE29104AEAD}" presName="node" presStyleLbl="node1" presStyleIdx="2" presStyleCnt="4">
        <dgm:presLayoutVars>
          <dgm:bulletEnabled val="1"/>
        </dgm:presLayoutVars>
      </dgm:prSet>
      <dgm:spPr/>
    </dgm:pt>
    <dgm:pt modelId="{4F774793-7E0E-4D76-8915-8404B223D09B}" type="pres">
      <dgm:prSet presAssocID="{AA61795C-ED18-4778-A16E-9EE5037D2B01}" presName="sibTrans" presStyleCnt="0"/>
      <dgm:spPr/>
    </dgm:pt>
    <dgm:pt modelId="{F1696406-A8EC-4F02-877C-8C601802570A}" type="pres">
      <dgm:prSet presAssocID="{665E0FA1-82F4-4FD7-A7F9-578AA48294AF}" presName="node" presStyleLbl="node1" presStyleIdx="3" presStyleCnt="4">
        <dgm:presLayoutVars>
          <dgm:bulletEnabled val="1"/>
        </dgm:presLayoutVars>
      </dgm:prSet>
      <dgm:spPr/>
    </dgm:pt>
  </dgm:ptLst>
  <dgm:cxnLst>
    <dgm:cxn modelId="{17AB3A09-B9A0-4918-A12C-04AC83EBE23D}" type="presOf" srcId="{665E0FA1-82F4-4FD7-A7F9-578AA48294AF}" destId="{F1696406-A8EC-4F02-877C-8C601802570A}" srcOrd="0" destOrd="0" presId="urn:microsoft.com/office/officeart/2005/8/layout/default"/>
    <dgm:cxn modelId="{10048678-C140-401A-85D4-42FB1123DE1E}" srcId="{CD21EB3F-E879-4306-85FE-158E643BFF48}" destId="{0426E78F-C6EA-4FB0-9FCA-8437643D773E}" srcOrd="0" destOrd="0" parTransId="{98586BFA-C97A-4EE6-8385-E783F000B430}" sibTransId="{209C3FC9-B920-499C-A214-ADBE6E2DFD70}"/>
    <dgm:cxn modelId="{7235B780-342C-47F5-97D1-5C91DE3D9588}" srcId="{CD21EB3F-E879-4306-85FE-158E643BFF48}" destId="{63CC11FD-52DE-4EF0-982A-7FE29104AEAD}" srcOrd="2" destOrd="0" parTransId="{6F44A511-3873-406F-B79E-ED0062B90983}" sibTransId="{AA61795C-ED18-4778-A16E-9EE5037D2B01}"/>
    <dgm:cxn modelId="{35103485-AE4E-4019-801B-78FD12A74B8F}" type="presOf" srcId="{CD21EB3F-E879-4306-85FE-158E643BFF48}" destId="{9A02597E-C095-4B5A-A62B-AC78B7A7C371}" srcOrd="0" destOrd="0" presId="urn:microsoft.com/office/officeart/2005/8/layout/default"/>
    <dgm:cxn modelId="{000F1DA2-35D0-4B67-BC38-740F1351F9CE}" srcId="{CD21EB3F-E879-4306-85FE-158E643BFF48}" destId="{F4E92D7E-FBA4-4B40-9CD8-E03AAF558597}" srcOrd="1" destOrd="0" parTransId="{B656495A-F7EC-4C2E-981E-1F4E25B3B36C}" sibTransId="{09CD682F-17E3-4123-861B-1DC24573131D}"/>
    <dgm:cxn modelId="{9CCA6DB7-8526-431E-83C7-60044EF4AFAE}" srcId="{CD21EB3F-E879-4306-85FE-158E643BFF48}" destId="{665E0FA1-82F4-4FD7-A7F9-578AA48294AF}" srcOrd="3" destOrd="0" parTransId="{80F55789-5026-4D26-AC56-4DCBB092846F}" sibTransId="{E7E26E84-9C6D-4DB2-8663-71B910B294A8}"/>
    <dgm:cxn modelId="{FAEF49D8-DDCE-4B2A-892D-85A3D3BBF1B8}" type="presOf" srcId="{0426E78F-C6EA-4FB0-9FCA-8437643D773E}" destId="{5027D085-EAB2-49F9-9C98-178ECA05268B}" srcOrd="0" destOrd="0" presId="urn:microsoft.com/office/officeart/2005/8/layout/default"/>
    <dgm:cxn modelId="{77A173EC-F2C0-498E-963F-D6FBEC8FA7FD}" type="presOf" srcId="{63CC11FD-52DE-4EF0-982A-7FE29104AEAD}" destId="{02104003-0A9C-4E05-89E0-78CAFA2EE522}" srcOrd="0" destOrd="0" presId="urn:microsoft.com/office/officeart/2005/8/layout/default"/>
    <dgm:cxn modelId="{3D7F3BF2-F3DB-4143-852A-E62B4E7AFF94}" type="presOf" srcId="{F4E92D7E-FBA4-4B40-9CD8-E03AAF558597}" destId="{F08129C5-F91E-4987-9624-AD5A8CC80B04}" srcOrd="0" destOrd="0" presId="urn:microsoft.com/office/officeart/2005/8/layout/default"/>
    <dgm:cxn modelId="{1F55EE3B-97C5-4BD8-BEB8-EF2A7B3BB6F4}" type="presParOf" srcId="{9A02597E-C095-4B5A-A62B-AC78B7A7C371}" destId="{5027D085-EAB2-49F9-9C98-178ECA05268B}" srcOrd="0" destOrd="0" presId="urn:microsoft.com/office/officeart/2005/8/layout/default"/>
    <dgm:cxn modelId="{E75BDE56-4E7A-4AF7-B80C-1770523BAE93}" type="presParOf" srcId="{9A02597E-C095-4B5A-A62B-AC78B7A7C371}" destId="{233A38F4-F982-40CE-93C5-1495946F23A8}" srcOrd="1" destOrd="0" presId="urn:microsoft.com/office/officeart/2005/8/layout/default"/>
    <dgm:cxn modelId="{F6488529-181C-4D45-9E0F-3AB46B8F120B}" type="presParOf" srcId="{9A02597E-C095-4B5A-A62B-AC78B7A7C371}" destId="{F08129C5-F91E-4987-9624-AD5A8CC80B04}" srcOrd="2" destOrd="0" presId="urn:microsoft.com/office/officeart/2005/8/layout/default"/>
    <dgm:cxn modelId="{DAFBE3F6-A4E1-4BCE-B8B8-D98CA30427A3}" type="presParOf" srcId="{9A02597E-C095-4B5A-A62B-AC78B7A7C371}" destId="{DB78ACAE-069F-4941-A5B3-0036B6046A93}" srcOrd="3" destOrd="0" presId="urn:microsoft.com/office/officeart/2005/8/layout/default"/>
    <dgm:cxn modelId="{8B8B0ED3-D3AC-4436-88EE-E3450D415E47}" type="presParOf" srcId="{9A02597E-C095-4B5A-A62B-AC78B7A7C371}" destId="{02104003-0A9C-4E05-89E0-78CAFA2EE522}" srcOrd="4" destOrd="0" presId="urn:microsoft.com/office/officeart/2005/8/layout/default"/>
    <dgm:cxn modelId="{8E2764AC-A745-4143-BA37-C177F75C7A5B}" type="presParOf" srcId="{9A02597E-C095-4B5A-A62B-AC78B7A7C371}" destId="{4F774793-7E0E-4D76-8915-8404B223D09B}" srcOrd="5" destOrd="0" presId="urn:microsoft.com/office/officeart/2005/8/layout/default"/>
    <dgm:cxn modelId="{1FF09A3D-24CF-4DCE-96A8-6D5027C3BEBB}" type="presParOf" srcId="{9A02597E-C095-4B5A-A62B-AC78B7A7C371}" destId="{F1696406-A8EC-4F02-877C-8C601802570A}"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3727C9-FE65-4D25-A777-1AF1F043791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3750471-DF64-4AA6-9A2B-D4F63299FC58}">
      <dgm:prSet phldrT="[Text]"/>
      <dgm:spPr/>
      <dgm:t>
        <a:bodyPr/>
        <a:lstStyle/>
        <a:p>
          <a:r>
            <a:rPr lang="en-US" dirty="0"/>
            <a:t>HTML</a:t>
          </a:r>
        </a:p>
      </dgm:t>
    </dgm:pt>
    <dgm:pt modelId="{18551812-1C51-4FEE-B9C8-295BB6A642C1}" type="parTrans" cxnId="{0D059554-9A40-4B18-95FC-AD0CFE31AD09}">
      <dgm:prSet/>
      <dgm:spPr/>
      <dgm:t>
        <a:bodyPr/>
        <a:lstStyle/>
        <a:p>
          <a:endParaRPr lang="en-US"/>
        </a:p>
      </dgm:t>
    </dgm:pt>
    <dgm:pt modelId="{44DE29C8-89A2-489D-BC2F-DF83DA3EE550}" type="sibTrans" cxnId="{0D059554-9A40-4B18-95FC-AD0CFE31AD09}">
      <dgm:prSet/>
      <dgm:spPr/>
      <dgm:t>
        <a:bodyPr/>
        <a:lstStyle/>
        <a:p>
          <a:endParaRPr lang="en-US"/>
        </a:p>
      </dgm:t>
    </dgm:pt>
    <dgm:pt modelId="{EE2189D9-40C4-4D90-B635-B86F334394C9}">
      <dgm:prSet phldrT="[Text]"/>
      <dgm:spPr/>
      <dgm:t>
        <a:bodyPr/>
        <a:lstStyle/>
        <a:p>
          <a:r>
            <a:rPr lang="en-US" dirty="0"/>
            <a:t>Hyper Text Markup Language used to create static web pages.</a:t>
          </a:r>
        </a:p>
      </dgm:t>
    </dgm:pt>
    <dgm:pt modelId="{C3A509A1-1070-472B-B901-60DD39653D19}" type="parTrans" cxnId="{81BE7E77-293E-4073-8B5B-15315686A295}">
      <dgm:prSet/>
      <dgm:spPr/>
      <dgm:t>
        <a:bodyPr/>
        <a:lstStyle/>
        <a:p>
          <a:endParaRPr lang="en-US"/>
        </a:p>
      </dgm:t>
    </dgm:pt>
    <dgm:pt modelId="{FD22F34C-2B73-48AC-A293-2EBFEA31C504}" type="sibTrans" cxnId="{81BE7E77-293E-4073-8B5B-15315686A295}">
      <dgm:prSet/>
      <dgm:spPr/>
      <dgm:t>
        <a:bodyPr/>
        <a:lstStyle/>
        <a:p>
          <a:endParaRPr lang="en-US"/>
        </a:p>
      </dgm:t>
    </dgm:pt>
    <dgm:pt modelId="{39F95E56-E848-419C-B209-395A10859C6C}">
      <dgm:prSet phldrT="[Text]"/>
      <dgm:spPr/>
      <dgm:t>
        <a:bodyPr/>
        <a:lstStyle/>
        <a:p>
          <a:r>
            <a:rPr lang="en-US" dirty="0"/>
            <a:t>CSS</a:t>
          </a:r>
        </a:p>
      </dgm:t>
    </dgm:pt>
    <dgm:pt modelId="{3E8DF67B-B31A-4B63-8B2B-E5F5E5CB5E31}" type="parTrans" cxnId="{A5056E61-616D-4497-B2EF-D3A95E84E540}">
      <dgm:prSet/>
      <dgm:spPr/>
      <dgm:t>
        <a:bodyPr/>
        <a:lstStyle/>
        <a:p>
          <a:endParaRPr lang="en-US"/>
        </a:p>
      </dgm:t>
    </dgm:pt>
    <dgm:pt modelId="{1E6DCA19-2B7C-414B-87F9-A9179AA0343F}" type="sibTrans" cxnId="{A5056E61-616D-4497-B2EF-D3A95E84E540}">
      <dgm:prSet/>
      <dgm:spPr/>
      <dgm:t>
        <a:bodyPr/>
        <a:lstStyle/>
        <a:p>
          <a:endParaRPr lang="en-US"/>
        </a:p>
      </dgm:t>
    </dgm:pt>
    <dgm:pt modelId="{A31CF2A5-2BB6-4E72-A243-683AA549C66E}">
      <dgm:prSet phldrT="[Text]"/>
      <dgm:spPr/>
      <dgm:t>
        <a:bodyPr/>
        <a:lstStyle/>
        <a:p>
          <a:r>
            <a:rPr lang="en-US" dirty="0"/>
            <a:t>Cascade Style Sheets used to define styles for HTML pages.</a:t>
          </a:r>
        </a:p>
      </dgm:t>
    </dgm:pt>
    <dgm:pt modelId="{B2556DE7-BF26-4FFC-A3B9-DE9C0A730CB3}" type="parTrans" cxnId="{9FFBB643-0457-4FE9-A635-8D748A5B7F15}">
      <dgm:prSet/>
      <dgm:spPr/>
      <dgm:t>
        <a:bodyPr/>
        <a:lstStyle/>
        <a:p>
          <a:endParaRPr lang="en-US"/>
        </a:p>
      </dgm:t>
    </dgm:pt>
    <dgm:pt modelId="{382AEB87-C0AF-4842-B8AE-0422C193114D}" type="sibTrans" cxnId="{9FFBB643-0457-4FE9-A635-8D748A5B7F15}">
      <dgm:prSet/>
      <dgm:spPr/>
      <dgm:t>
        <a:bodyPr/>
        <a:lstStyle/>
        <a:p>
          <a:endParaRPr lang="en-US"/>
        </a:p>
      </dgm:t>
    </dgm:pt>
    <dgm:pt modelId="{F06A2A15-442E-4511-B1A0-C99769B1E2EB}">
      <dgm:prSet phldrT="[Text]"/>
      <dgm:spPr/>
      <dgm:t>
        <a:bodyPr/>
        <a:lstStyle/>
        <a:p>
          <a:r>
            <a:rPr lang="en-US" dirty="0"/>
            <a:t>XML</a:t>
          </a:r>
        </a:p>
      </dgm:t>
    </dgm:pt>
    <dgm:pt modelId="{47AE8D34-7908-4751-9A0C-A47572B3A5C0}" type="parTrans" cxnId="{A87AB5FC-02D2-4D88-87B7-DC5C4657B9E1}">
      <dgm:prSet/>
      <dgm:spPr/>
      <dgm:t>
        <a:bodyPr/>
        <a:lstStyle/>
        <a:p>
          <a:endParaRPr lang="en-US"/>
        </a:p>
      </dgm:t>
    </dgm:pt>
    <dgm:pt modelId="{223F05DC-9F39-4943-924A-DD126BC86FD2}" type="sibTrans" cxnId="{A87AB5FC-02D2-4D88-87B7-DC5C4657B9E1}">
      <dgm:prSet/>
      <dgm:spPr/>
      <dgm:t>
        <a:bodyPr/>
        <a:lstStyle/>
        <a:p>
          <a:endParaRPr lang="en-US"/>
        </a:p>
      </dgm:t>
    </dgm:pt>
    <dgm:pt modelId="{F0784624-5363-406B-BE5E-1D573AD9886B}">
      <dgm:prSet phldrT="[Text]"/>
      <dgm:spPr/>
      <dgm:t>
        <a:bodyPr/>
        <a:lstStyle/>
        <a:p>
          <a:r>
            <a:rPr lang="en-US" dirty="0"/>
            <a:t>Extensible Markup Language used to store and transport data.</a:t>
          </a:r>
        </a:p>
      </dgm:t>
    </dgm:pt>
    <dgm:pt modelId="{7A37AF72-0FB6-46FF-8B27-CDB8C82D1018}" type="parTrans" cxnId="{301BB18A-0A38-4EE7-B9B4-9037738DC66B}">
      <dgm:prSet/>
      <dgm:spPr/>
      <dgm:t>
        <a:bodyPr/>
        <a:lstStyle/>
        <a:p>
          <a:endParaRPr lang="en-US"/>
        </a:p>
      </dgm:t>
    </dgm:pt>
    <dgm:pt modelId="{AC3FD203-A24E-46A1-9F3E-699A9227B08C}" type="sibTrans" cxnId="{301BB18A-0A38-4EE7-B9B4-9037738DC66B}">
      <dgm:prSet/>
      <dgm:spPr/>
      <dgm:t>
        <a:bodyPr/>
        <a:lstStyle/>
        <a:p>
          <a:endParaRPr lang="en-US"/>
        </a:p>
      </dgm:t>
    </dgm:pt>
    <dgm:pt modelId="{780E516F-A9A9-4A76-80C8-F9FE42923F7F}">
      <dgm:prSet/>
      <dgm:spPr/>
      <dgm:t>
        <a:bodyPr/>
        <a:lstStyle/>
        <a:p>
          <a:r>
            <a:rPr lang="en-US" dirty="0"/>
            <a:t>Java Scripts</a:t>
          </a:r>
        </a:p>
      </dgm:t>
    </dgm:pt>
    <dgm:pt modelId="{EC578E60-D3C3-4A9C-B4AB-286B46CEA234}" type="parTrans" cxnId="{AF40C22F-E19A-4E17-A00A-59F522BE8367}">
      <dgm:prSet/>
      <dgm:spPr/>
    </dgm:pt>
    <dgm:pt modelId="{D2880EC2-2F80-4596-B1C0-4D73618C9113}" type="sibTrans" cxnId="{AF40C22F-E19A-4E17-A00A-59F522BE8367}">
      <dgm:prSet/>
      <dgm:spPr/>
    </dgm:pt>
    <dgm:pt modelId="{09CCB6C8-5D48-4AE8-8E10-C625AE6A4A84}">
      <dgm:prSet/>
      <dgm:spPr/>
      <dgm:t>
        <a:bodyPr/>
        <a:lstStyle/>
        <a:p>
          <a:r>
            <a:rPr lang="en-US" b="0" i="0" dirty="0"/>
            <a:t>A scripting language that enables creating dynamically updating content, control multimedia, animate images.</a:t>
          </a:r>
          <a:endParaRPr lang="en-US" dirty="0"/>
        </a:p>
      </dgm:t>
    </dgm:pt>
    <dgm:pt modelId="{681A05D2-0139-463A-9473-9DE8846386C7}" type="parTrans" cxnId="{6AF7649C-7035-4D71-A9B6-9921F3A4DD6E}">
      <dgm:prSet/>
      <dgm:spPr/>
    </dgm:pt>
    <dgm:pt modelId="{49CE443E-43A9-48A8-94D0-3DE0B99ED286}" type="sibTrans" cxnId="{6AF7649C-7035-4D71-A9B6-9921F3A4DD6E}">
      <dgm:prSet/>
      <dgm:spPr/>
    </dgm:pt>
    <dgm:pt modelId="{1DCE6A00-F623-4F5D-8645-FFE17B02387B}" type="pres">
      <dgm:prSet presAssocID="{E13727C9-FE65-4D25-A777-1AF1F0437911}" presName="Name0" presStyleCnt="0">
        <dgm:presLayoutVars>
          <dgm:dir/>
          <dgm:animLvl val="lvl"/>
          <dgm:resizeHandles val="exact"/>
        </dgm:presLayoutVars>
      </dgm:prSet>
      <dgm:spPr/>
    </dgm:pt>
    <dgm:pt modelId="{A9B84328-A250-41CA-8771-449B4AD9FCAF}" type="pres">
      <dgm:prSet presAssocID="{23750471-DF64-4AA6-9A2B-D4F63299FC58}" presName="composite" presStyleCnt="0"/>
      <dgm:spPr/>
    </dgm:pt>
    <dgm:pt modelId="{E17706ED-FEB5-4AD2-A141-3EF9F42A48DF}" type="pres">
      <dgm:prSet presAssocID="{23750471-DF64-4AA6-9A2B-D4F63299FC58}" presName="parTx" presStyleLbl="alignNode1" presStyleIdx="0" presStyleCnt="4">
        <dgm:presLayoutVars>
          <dgm:chMax val="0"/>
          <dgm:chPref val="0"/>
          <dgm:bulletEnabled val="1"/>
        </dgm:presLayoutVars>
      </dgm:prSet>
      <dgm:spPr/>
    </dgm:pt>
    <dgm:pt modelId="{A46F687E-D52F-4C1E-A9C8-81FDB7300DD9}" type="pres">
      <dgm:prSet presAssocID="{23750471-DF64-4AA6-9A2B-D4F63299FC58}" presName="desTx" presStyleLbl="alignAccFollowNode1" presStyleIdx="0" presStyleCnt="4">
        <dgm:presLayoutVars>
          <dgm:bulletEnabled val="1"/>
        </dgm:presLayoutVars>
      </dgm:prSet>
      <dgm:spPr/>
    </dgm:pt>
    <dgm:pt modelId="{0D2BE940-45AA-4955-B8D2-4331F50D0EC0}" type="pres">
      <dgm:prSet presAssocID="{44DE29C8-89A2-489D-BC2F-DF83DA3EE550}" presName="space" presStyleCnt="0"/>
      <dgm:spPr/>
    </dgm:pt>
    <dgm:pt modelId="{CF442FF6-CEA8-43AA-991F-FD3140E57236}" type="pres">
      <dgm:prSet presAssocID="{39F95E56-E848-419C-B209-395A10859C6C}" presName="composite" presStyleCnt="0"/>
      <dgm:spPr/>
    </dgm:pt>
    <dgm:pt modelId="{515E8764-CED2-44D9-8D5F-05FCFB577326}" type="pres">
      <dgm:prSet presAssocID="{39F95E56-E848-419C-B209-395A10859C6C}" presName="parTx" presStyleLbl="alignNode1" presStyleIdx="1" presStyleCnt="4">
        <dgm:presLayoutVars>
          <dgm:chMax val="0"/>
          <dgm:chPref val="0"/>
          <dgm:bulletEnabled val="1"/>
        </dgm:presLayoutVars>
      </dgm:prSet>
      <dgm:spPr/>
    </dgm:pt>
    <dgm:pt modelId="{DFF6749E-CF6A-4811-ABDD-2A6066507FBB}" type="pres">
      <dgm:prSet presAssocID="{39F95E56-E848-419C-B209-395A10859C6C}" presName="desTx" presStyleLbl="alignAccFollowNode1" presStyleIdx="1" presStyleCnt="4">
        <dgm:presLayoutVars>
          <dgm:bulletEnabled val="1"/>
        </dgm:presLayoutVars>
      </dgm:prSet>
      <dgm:spPr/>
    </dgm:pt>
    <dgm:pt modelId="{ECC6EA8D-F238-4A83-832C-9671F9EFBC22}" type="pres">
      <dgm:prSet presAssocID="{1E6DCA19-2B7C-414B-87F9-A9179AA0343F}" presName="space" presStyleCnt="0"/>
      <dgm:spPr/>
    </dgm:pt>
    <dgm:pt modelId="{390CB9EA-1635-4757-97A8-EE1735A54FA9}" type="pres">
      <dgm:prSet presAssocID="{780E516F-A9A9-4A76-80C8-F9FE42923F7F}" presName="composite" presStyleCnt="0"/>
      <dgm:spPr/>
    </dgm:pt>
    <dgm:pt modelId="{0B44D683-5364-4AF2-9480-4CDBAD88846B}" type="pres">
      <dgm:prSet presAssocID="{780E516F-A9A9-4A76-80C8-F9FE42923F7F}" presName="parTx" presStyleLbl="alignNode1" presStyleIdx="2" presStyleCnt="4">
        <dgm:presLayoutVars>
          <dgm:chMax val="0"/>
          <dgm:chPref val="0"/>
          <dgm:bulletEnabled val="1"/>
        </dgm:presLayoutVars>
      </dgm:prSet>
      <dgm:spPr/>
    </dgm:pt>
    <dgm:pt modelId="{6A4E9329-A921-4EC4-8A5A-6F8F22C6019E}" type="pres">
      <dgm:prSet presAssocID="{780E516F-A9A9-4A76-80C8-F9FE42923F7F}" presName="desTx" presStyleLbl="alignAccFollowNode1" presStyleIdx="2" presStyleCnt="4">
        <dgm:presLayoutVars>
          <dgm:bulletEnabled val="1"/>
        </dgm:presLayoutVars>
      </dgm:prSet>
      <dgm:spPr/>
    </dgm:pt>
    <dgm:pt modelId="{A64939E0-1B49-4E93-B55D-617843F71377}" type="pres">
      <dgm:prSet presAssocID="{D2880EC2-2F80-4596-B1C0-4D73618C9113}" presName="space" presStyleCnt="0"/>
      <dgm:spPr/>
    </dgm:pt>
    <dgm:pt modelId="{A9AC97F7-8A6E-479B-BE8C-3CF69C63661D}" type="pres">
      <dgm:prSet presAssocID="{F06A2A15-442E-4511-B1A0-C99769B1E2EB}" presName="composite" presStyleCnt="0"/>
      <dgm:spPr/>
    </dgm:pt>
    <dgm:pt modelId="{82C78B4F-0B40-4AAA-8F70-222E5630FBD4}" type="pres">
      <dgm:prSet presAssocID="{F06A2A15-442E-4511-B1A0-C99769B1E2EB}" presName="parTx" presStyleLbl="alignNode1" presStyleIdx="3" presStyleCnt="4">
        <dgm:presLayoutVars>
          <dgm:chMax val="0"/>
          <dgm:chPref val="0"/>
          <dgm:bulletEnabled val="1"/>
        </dgm:presLayoutVars>
      </dgm:prSet>
      <dgm:spPr/>
    </dgm:pt>
    <dgm:pt modelId="{DA323906-6EB4-4F1E-BBEA-116BB611817C}" type="pres">
      <dgm:prSet presAssocID="{F06A2A15-442E-4511-B1A0-C99769B1E2EB}" presName="desTx" presStyleLbl="alignAccFollowNode1" presStyleIdx="3" presStyleCnt="4">
        <dgm:presLayoutVars>
          <dgm:bulletEnabled val="1"/>
        </dgm:presLayoutVars>
      </dgm:prSet>
      <dgm:spPr/>
    </dgm:pt>
  </dgm:ptLst>
  <dgm:cxnLst>
    <dgm:cxn modelId="{ECA2D917-B248-49DF-A5B3-F36C41C98C84}" type="presOf" srcId="{23750471-DF64-4AA6-9A2B-D4F63299FC58}" destId="{E17706ED-FEB5-4AD2-A141-3EF9F42A48DF}" srcOrd="0" destOrd="0" presId="urn:microsoft.com/office/officeart/2005/8/layout/hList1"/>
    <dgm:cxn modelId="{AF40C22F-E19A-4E17-A00A-59F522BE8367}" srcId="{E13727C9-FE65-4D25-A777-1AF1F0437911}" destId="{780E516F-A9A9-4A76-80C8-F9FE42923F7F}" srcOrd="2" destOrd="0" parTransId="{EC578E60-D3C3-4A9C-B4AB-286B46CEA234}" sibTransId="{D2880EC2-2F80-4596-B1C0-4D73618C9113}"/>
    <dgm:cxn modelId="{6B5F2631-C702-413C-BABF-80AD0564657D}" type="presOf" srcId="{F0784624-5363-406B-BE5E-1D573AD9886B}" destId="{DA323906-6EB4-4F1E-BBEA-116BB611817C}" srcOrd="0" destOrd="0" presId="urn:microsoft.com/office/officeart/2005/8/layout/hList1"/>
    <dgm:cxn modelId="{63179933-C3AA-47CE-A2ED-4A9086C16E0C}" type="presOf" srcId="{EE2189D9-40C4-4D90-B635-B86F334394C9}" destId="{A46F687E-D52F-4C1E-A9C8-81FDB7300DD9}" srcOrd="0" destOrd="0" presId="urn:microsoft.com/office/officeart/2005/8/layout/hList1"/>
    <dgm:cxn modelId="{A5056E61-616D-4497-B2EF-D3A95E84E540}" srcId="{E13727C9-FE65-4D25-A777-1AF1F0437911}" destId="{39F95E56-E848-419C-B209-395A10859C6C}" srcOrd="1" destOrd="0" parTransId="{3E8DF67B-B31A-4B63-8B2B-E5F5E5CB5E31}" sibTransId="{1E6DCA19-2B7C-414B-87F9-A9179AA0343F}"/>
    <dgm:cxn modelId="{9FFBB643-0457-4FE9-A635-8D748A5B7F15}" srcId="{39F95E56-E848-419C-B209-395A10859C6C}" destId="{A31CF2A5-2BB6-4E72-A243-683AA549C66E}" srcOrd="0" destOrd="0" parTransId="{B2556DE7-BF26-4FFC-A3B9-DE9C0A730CB3}" sibTransId="{382AEB87-C0AF-4842-B8AE-0422C193114D}"/>
    <dgm:cxn modelId="{3387A244-4C86-4BAA-BCFF-627D8DC8ED29}" type="presOf" srcId="{A31CF2A5-2BB6-4E72-A243-683AA549C66E}" destId="{DFF6749E-CF6A-4811-ABDD-2A6066507FBB}" srcOrd="0" destOrd="0" presId="urn:microsoft.com/office/officeart/2005/8/layout/hList1"/>
    <dgm:cxn modelId="{DA9E3E6E-E07E-41F6-B500-EBA3900CA54A}" type="presOf" srcId="{E13727C9-FE65-4D25-A777-1AF1F0437911}" destId="{1DCE6A00-F623-4F5D-8645-FFE17B02387B}" srcOrd="0" destOrd="0" presId="urn:microsoft.com/office/officeart/2005/8/layout/hList1"/>
    <dgm:cxn modelId="{0D059554-9A40-4B18-95FC-AD0CFE31AD09}" srcId="{E13727C9-FE65-4D25-A777-1AF1F0437911}" destId="{23750471-DF64-4AA6-9A2B-D4F63299FC58}" srcOrd="0" destOrd="0" parTransId="{18551812-1C51-4FEE-B9C8-295BB6A642C1}" sibTransId="{44DE29C8-89A2-489D-BC2F-DF83DA3EE550}"/>
    <dgm:cxn modelId="{81BE7E77-293E-4073-8B5B-15315686A295}" srcId="{23750471-DF64-4AA6-9A2B-D4F63299FC58}" destId="{EE2189D9-40C4-4D90-B635-B86F334394C9}" srcOrd="0" destOrd="0" parTransId="{C3A509A1-1070-472B-B901-60DD39653D19}" sibTransId="{FD22F34C-2B73-48AC-A293-2EBFEA31C504}"/>
    <dgm:cxn modelId="{633EAC7A-950D-4BE7-A810-3A69C445A134}" type="presOf" srcId="{09CCB6C8-5D48-4AE8-8E10-C625AE6A4A84}" destId="{6A4E9329-A921-4EC4-8A5A-6F8F22C6019E}" srcOrd="0" destOrd="0" presId="urn:microsoft.com/office/officeart/2005/8/layout/hList1"/>
    <dgm:cxn modelId="{C9070D80-0622-4CE8-8D6E-DBB214A49BFA}" type="presOf" srcId="{780E516F-A9A9-4A76-80C8-F9FE42923F7F}" destId="{0B44D683-5364-4AF2-9480-4CDBAD88846B}" srcOrd="0" destOrd="0" presId="urn:microsoft.com/office/officeart/2005/8/layout/hList1"/>
    <dgm:cxn modelId="{301BB18A-0A38-4EE7-B9B4-9037738DC66B}" srcId="{F06A2A15-442E-4511-B1A0-C99769B1E2EB}" destId="{F0784624-5363-406B-BE5E-1D573AD9886B}" srcOrd="0" destOrd="0" parTransId="{7A37AF72-0FB6-46FF-8B27-CDB8C82D1018}" sibTransId="{AC3FD203-A24E-46A1-9F3E-699A9227B08C}"/>
    <dgm:cxn modelId="{6AF7649C-7035-4D71-A9B6-9921F3A4DD6E}" srcId="{780E516F-A9A9-4A76-80C8-F9FE42923F7F}" destId="{09CCB6C8-5D48-4AE8-8E10-C625AE6A4A84}" srcOrd="0" destOrd="0" parTransId="{681A05D2-0139-463A-9473-9DE8846386C7}" sibTransId="{49CE443E-43A9-48A8-94D0-3DE0B99ED286}"/>
    <dgm:cxn modelId="{78C5A6C8-FD20-445E-A74C-5553AE17400C}" type="presOf" srcId="{F06A2A15-442E-4511-B1A0-C99769B1E2EB}" destId="{82C78B4F-0B40-4AAA-8F70-222E5630FBD4}" srcOrd="0" destOrd="0" presId="urn:microsoft.com/office/officeart/2005/8/layout/hList1"/>
    <dgm:cxn modelId="{03F255D6-F967-431E-AECF-0CED3F42A7FA}" type="presOf" srcId="{39F95E56-E848-419C-B209-395A10859C6C}" destId="{515E8764-CED2-44D9-8D5F-05FCFB577326}" srcOrd="0" destOrd="0" presId="urn:microsoft.com/office/officeart/2005/8/layout/hList1"/>
    <dgm:cxn modelId="{A87AB5FC-02D2-4D88-87B7-DC5C4657B9E1}" srcId="{E13727C9-FE65-4D25-A777-1AF1F0437911}" destId="{F06A2A15-442E-4511-B1A0-C99769B1E2EB}" srcOrd="3" destOrd="0" parTransId="{47AE8D34-7908-4751-9A0C-A47572B3A5C0}" sibTransId="{223F05DC-9F39-4943-924A-DD126BC86FD2}"/>
    <dgm:cxn modelId="{78826EAE-AD35-4235-A86E-82304874CC63}" type="presParOf" srcId="{1DCE6A00-F623-4F5D-8645-FFE17B02387B}" destId="{A9B84328-A250-41CA-8771-449B4AD9FCAF}" srcOrd="0" destOrd="0" presId="urn:microsoft.com/office/officeart/2005/8/layout/hList1"/>
    <dgm:cxn modelId="{7F578DC4-C351-4C98-9EC5-A55FDD6A44B9}" type="presParOf" srcId="{A9B84328-A250-41CA-8771-449B4AD9FCAF}" destId="{E17706ED-FEB5-4AD2-A141-3EF9F42A48DF}" srcOrd="0" destOrd="0" presId="urn:microsoft.com/office/officeart/2005/8/layout/hList1"/>
    <dgm:cxn modelId="{2C71E2E7-0D38-4924-930E-35BC9F6BECE9}" type="presParOf" srcId="{A9B84328-A250-41CA-8771-449B4AD9FCAF}" destId="{A46F687E-D52F-4C1E-A9C8-81FDB7300DD9}" srcOrd="1" destOrd="0" presId="urn:microsoft.com/office/officeart/2005/8/layout/hList1"/>
    <dgm:cxn modelId="{4A2363E6-2C4B-4DAB-B189-0FF418F7BD37}" type="presParOf" srcId="{1DCE6A00-F623-4F5D-8645-FFE17B02387B}" destId="{0D2BE940-45AA-4955-B8D2-4331F50D0EC0}" srcOrd="1" destOrd="0" presId="urn:microsoft.com/office/officeart/2005/8/layout/hList1"/>
    <dgm:cxn modelId="{1E1AAB5C-0A1F-490C-ACDD-B16C28B682E4}" type="presParOf" srcId="{1DCE6A00-F623-4F5D-8645-FFE17B02387B}" destId="{CF442FF6-CEA8-43AA-991F-FD3140E57236}" srcOrd="2" destOrd="0" presId="urn:microsoft.com/office/officeart/2005/8/layout/hList1"/>
    <dgm:cxn modelId="{4202F5A5-1909-4FDB-BE02-A2AFA5A0B153}" type="presParOf" srcId="{CF442FF6-CEA8-43AA-991F-FD3140E57236}" destId="{515E8764-CED2-44D9-8D5F-05FCFB577326}" srcOrd="0" destOrd="0" presId="urn:microsoft.com/office/officeart/2005/8/layout/hList1"/>
    <dgm:cxn modelId="{10464244-7A68-4F3E-BA28-FFF0181163A4}" type="presParOf" srcId="{CF442FF6-CEA8-43AA-991F-FD3140E57236}" destId="{DFF6749E-CF6A-4811-ABDD-2A6066507FBB}" srcOrd="1" destOrd="0" presId="urn:microsoft.com/office/officeart/2005/8/layout/hList1"/>
    <dgm:cxn modelId="{24BC283D-E456-426E-A46C-1FDCD4BE0EEE}" type="presParOf" srcId="{1DCE6A00-F623-4F5D-8645-FFE17B02387B}" destId="{ECC6EA8D-F238-4A83-832C-9671F9EFBC22}" srcOrd="3" destOrd="0" presId="urn:microsoft.com/office/officeart/2005/8/layout/hList1"/>
    <dgm:cxn modelId="{43897D4D-D7C6-4441-B60F-B62D1BD68241}" type="presParOf" srcId="{1DCE6A00-F623-4F5D-8645-FFE17B02387B}" destId="{390CB9EA-1635-4757-97A8-EE1735A54FA9}" srcOrd="4" destOrd="0" presId="urn:microsoft.com/office/officeart/2005/8/layout/hList1"/>
    <dgm:cxn modelId="{E39F097D-CA76-4E01-BEFF-FFC081018148}" type="presParOf" srcId="{390CB9EA-1635-4757-97A8-EE1735A54FA9}" destId="{0B44D683-5364-4AF2-9480-4CDBAD88846B}" srcOrd="0" destOrd="0" presId="urn:microsoft.com/office/officeart/2005/8/layout/hList1"/>
    <dgm:cxn modelId="{2F79F257-88A1-438E-A034-D8E9D002160A}" type="presParOf" srcId="{390CB9EA-1635-4757-97A8-EE1735A54FA9}" destId="{6A4E9329-A921-4EC4-8A5A-6F8F22C6019E}" srcOrd="1" destOrd="0" presId="urn:microsoft.com/office/officeart/2005/8/layout/hList1"/>
    <dgm:cxn modelId="{E683D5BA-3B47-4986-BA8A-2F185BDBDFBF}" type="presParOf" srcId="{1DCE6A00-F623-4F5D-8645-FFE17B02387B}" destId="{A64939E0-1B49-4E93-B55D-617843F71377}" srcOrd="5" destOrd="0" presId="urn:microsoft.com/office/officeart/2005/8/layout/hList1"/>
    <dgm:cxn modelId="{21C02F85-5546-4A34-A69E-C606DECF029A}" type="presParOf" srcId="{1DCE6A00-F623-4F5D-8645-FFE17B02387B}" destId="{A9AC97F7-8A6E-479B-BE8C-3CF69C63661D}" srcOrd="6" destOrd="0" presId="urn:microsoft.com/office/officeart/2005/8/layout/hList1"/>
    <dgm:cxn modelId="{E07CD4B8-5BB0-46DF-B51E-0713A7D4AD66}" type="presParOf" srcId="{A9AC97F7-8A6E-479B-BE8C-3CF69C63661D}" destId="{82C78B4F-0B40-4AAA-8F70-222E5630FBD4}" srcOrd="0" destOrd="0" presId="urn:microsoft.com/office/officeart/2005/8/layout/hList1"/>
    <dgm:cxn modelId="{04ED85B8-4F94-4AA3-97B1-8B6974C4B26D}" type="presParOf" srcId="{A9AC97F7-8A6E-479B-BE8C-3CF69C63661D}" destId="{DA323906-6EB4-4F1E-BBEA-116BB611817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699D0E-AA4A-465B-8176-18C1E179DA2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354CE34-F7C3-401A-BC6B-3D1AA1D53C2C}">
      <dgm:prSet phldrT="[Text]" custT="1"/>
      <dgm:spPr/>
      <dgm:t>
        <a:bodyPr/>
        <a:lstStyle/>
        <a:p>
          <a:r>
            <a:rPr lang="en-US" sz="2200" dirty="0"/>
            <a:t>PHP</a:t>
          </a:r>
        </a:p>
      </dgm:t>
    </dgm:pt>
    <dgm:pt modelId="{6EE53F05-3194-4F17-AB7A-1797D7651799}" type="parTrans" cxnId="{94604F6A-7F25-4F14-B164-021DFB0AB7E9}">
      <dgm:prSet/>
      <dgm:spPr/>
      <dgm:t>
        <a:bodyPr/>
        <a:lstStyle/>
        <a:p>
          <a:endParaRPr lang="en-US" sz="2200"/>
        </a:p>
      </dgm:t>
    </dgm:pt>
    <dgm:pt modelId="{58C5FF53-3538-4DC6-B926-13E70F8A1AE7}" type="sibTrans" cxnId="{94604F6A-7F25-4F14-B164-021DFB0AB7E9}">
      <dgm:prSet/>
      <dgm:spPr/>
      <dgm:t>
        <a:bodyPr/>
        <a:lstStyle/>
        <a:p>
          <a:endParaRPr lang="en-US" sz="2200"/>
        </a:p>
      </dgm:t>
    </dgm:pt>
    <dgm:pt modelId="{EB5C6752-E341-42E6-8E5E-7D128C956A9D}">
      <dgm:prSet phldrT="[Text]" custT="1"/>
      <dgm:spPr/>
      <dgm:t>
        <a:bodyPr/>
        <a:lstStyle/>
        <a:p>
          <a:r>
            <a:rPr lang="en-US" sz="2200" dirty="0"/>
            <a:t>Personal Home Page is used to create dynamic and interactive web pages.</a:t>
          </a:r>
        </a:p>
      </dgm:t>
    </dgm:pt>
    <dgm:pt modelId="{13A61BE6-88BD-43EB-A5FF-6AD68A0A352A}" type="parTrans" cxnId="{203CACE2-1B79-4A0F-A567-1AB376357735}">
      <dgm:prSet/>
      <dgm:spPr/>
      <dgm:t>
        <a:bodyPr/>
        <a:lstStyle/>
        <a:p>
          <a:endParaRPr lang="en-US" sz="2200"/>
        </a:p>
      </dgm:t>
    </dgm:pt>
    <dgm:pt modelId="{E46B61AF-7470-4F90-B23A-4F519C9D3606}" type="sibTrans" cxnId="{203CACE2-1B79-4A0F-A567-1AB376357735}">
      <dgm:prSet/>
      <dgm:spPr/>
      <dgm:t>
        <a:bodyPr/>
        <a:lstStyle/>
        <a:p>
          <a:endParaRPr lang="en-US" sz="2200"/>
        </a:p>
      </dgm:t>
    </dgm:pt>
    <dgm:pt modelId="{72A7063F-26B1-4ECF-8F88-5D021E7AF33D}">
      <dgm:prSet phldrT="[Text]" custT="1"/>
      <dgm:spPr/>
      <dgm:t>
        <a:bodyPr/>
        <a:lstStyle/>
        <a:p>
          <a:r>
            <a:rPr lang="en-US" sz="2200" dirty="0"/>
            <a:t>JSP</a:t>
          </a:r>
        </a:p>
      </dgm:t>
    </dgm:pt>
    <dgm:pt modelId="{965BD654-057A-4905-89CF-7A0D6729F1B5}" type="parTrans" cxnId="{AE3D98F4-670D-4586-93C8-80F79358777F}">
      <dgm:prSet/>
      <dgm:spPr/>
      <dgm:t>
        <a:bodyPr/>
        <a:lstStyle/>
        <a:p>
          <a:endParaRPr lang="en-US" sz="2200"/>
        </a:p>
      </dgm:t>
    </dgm:pt>
    <dgm:pt modelId="{E5D42143-9B81-419C-97A5-1462D9155360}" type="sibTrans" cxnId="{AE3D98F4-670D-4586-93C8-80F79358777F}">
      <dgm:prSet/>
      <dgm:spPr/>
      <dgm:t>
        <a:bodyPr/>
        <a:lstStyle/>
        <a:p>
          <a:endParaRPr lang="en-US" sz="2200"/>
        </a:p>
      </dgm:t>
    </dgm:pt>
    <dgm:pt modelId="{7C33E12D-A801-4589-9418-A006F2DF12BF}">
      <dgm:prSet phldrT="[Text]" custT="1"/>
      <dgm:spPr/>
      <dgm:t>
        <a:bodyPr/>
        <a:lstStyle/>
        <a:p>
          <a:r>
            <a:rPr lang="en-US" sz="2200" dirty="0"/>
            <a:t>Java Server Pages is a Java standard technology used to create dynamic data driven web pages.</a:t>
          </a:r>
        </a:p>
      </dgm:t>
    </dgm:pt>
    <dgm:pt modelId="{829D7057-CE01-464D-8887-5C617605299B}" type="parTrans" cxnId="{484BD578-1DE0-46ED-B9EF-D249C9412013}">
      <dgm:prSet/>
      <dgm:spPr/>
      <dgm:t>
        <a:bodyPr/>
        <a:lstStyle/>
        <a:p>
          <a:endParaRPr lang="en-US" sz="2200"/>
        </a:p>
      </dgm:t>
    </dgm:pt>
    <dgm:pt modelId="{2171E28B-6319-4AD1-B25E-DDC17D39C41E}" type="sibTrans" cxnId="{484BD578-1DE0-46ED-B9EF-D249C9412013}">
      <dgm:prSet/>
      <dgm:spPr/>
      <dgm:t>
        <a:bodyPr/>
        <a:lstStyle/>
        <a:p>
          <a:endParaRPr lang="en-US" sz="2200"/>
        </a:p>
      </dgm:t>
    </dgm:pt>
    <dgm:pt modelId="{D1A8F105-8196-49B9-9103-ABCCA1DF6858}">
      <dgm:prSet phldrT="[Text]" custT="1"/>
      <dgm:spPr/>
      <dgm:t>
        <a:bodyPr/>
        <a:lstStyle/>
        <a:p>
          <a:r>
            <a:rPr lang="en-US" sz="2200" dirty="0" err="1"/>
            <a:t>ASP.Net</a:t>
          </a:r>
          <a:endParaRPr lang="en-US" sz="2200" dirty="0"/>
        </a:p>
      </dgm:t>
    </dgm:pt>
    <dgm:pt modelId="{77917D2A-1E75-4F6D-9DE4-7062FD0FBE26}" type="parTrans" cxnId="{F528750C-4404-4012-9151-F67A1EE25FEB}">
      <dgm:prSet/>
      <dgm:spPr/>
      <dgm:t>
        <a:bodyPr/>
        <a:lstStyle/>
        <a:p>
          <a:endParaRPr lang="en-US" sz="2200"/>
        </a:p>
      </dgm:t>
    </dgm:pt>
    <dgm:pt modelId="{66E289D0-AD49-4CED-A318-AB8320295619}" type="sibTrans" cxnId="{F528750C-4404-4012-9151-F67A1EE25FEB}">
      <dgm:prSet/>
      <dgm:spPr/>
      <dgm:t>
        <a:bodyPr/>
        <a:lstStyle/>
        <a:p>
          <a:endParaRPr lang="en-US" sz="2200"/>
        </a:p>
      </dgm:t>
    </dgm:pt>
    <dgm:pt modelId="{D490571E-A46D-4299-ABDA-6B9722A9168A}">
      <dgm:prSet phldrT="[Text]" custT="1"/>
      <dgm:spPr/>
      <dgm:t>
        <a:bodyPr/>
        <a:lstStyle/>
        <a:p>
          <a:r>
            <a:rPr lang="en-US" sz="2200" dirty="0"/>
            <a:t>A new framework for creating web applications.</a:t>
          </a:r>
        </a:p>
      </dgm:t>
    </dgm:pt>
    <dgm:pt modelId="{BD2AA129-BBB6-4C3D-8FF5-0F7E71B55622}" type="parTrans" cxnId="{A883E95A-FF3F-4692-ABCA-68DA739B8E25}">
      <dgm:prSet/>
      <dgm:spPr/>
      <dgm:t>
        <a:bodyPr/>
        <a:lstStyle/>
        <a:p>
          <a:endParaRPr lang="en-US" sz="2200"/>
        </a:p>
      </dgm:t>
    </dgm:pt>
    <dgm:pt modelId="{889A1F81-C4B0-4966-BE56-AD71653DD4C3}" type="sibTrans" cxnId="{A883E95A-FF3F-4692-ABCA-68DA739B8E25}">
      <dgm:prSet/>
      <dgm:spPr/>
      <dgm:t>
        <a:bodyPr/>
        <a:lstStyle/>
        <a:p>
          <a:endParaRPr lang="en-US" sz="2200"/>
        </a:p>
      </dgm:t>
    </dgm:pt>
    <dgm:pt modelId="{8EFB4CB5-5CFE-43EF-A67D-735B67A9DFA8}">
      <dgm:prSet custT="1"/>
      <dgm:spPr/>
      <dgm:t>
        <a:bodyPr/>
        <a:lstStyle/>
        <a:p>
          <a:r>
            <a:rPr lang="en-US" sz="2200" dirty="0"/>
            <a:t>Python</a:t>
          </a:r>
        </a:p>
      </dgm:t>
    </dgm:pt>
    <dgm:pt modelId="{67322C09-9671-4960-967E-6FF0093DF1EF}" type="parTrans" cxnId="{57FE67A7-90A5-420E-BDDA-6C2BDA393161}">
      <dgm:prSet/>
      <dgm:spPr/>
      <dgm:t>
        <a:bodyPr/>
        <a:lstStyle/>
        <a:p>
          <a:endParaRPr lang="en-US" sz="2200"/>
        </a:p>
      </dgm:t>
    </dgm:pt>
    <dgm:pt modelId="{97485E02-F719-44A0-9055-23B58DABD9E9}" type="sibTrans" cxnId="{57FE67A7-90A5-420E-BDDA-6C2BDA393161}">
      <dgm:prSet/>
      <dgm:spPr/>
      <dgm:t>
        <a:bodyPr/>
        <a:lstStyle/>
        <a:p>
          <a:endParaRPr lang="en-US" sz="2200"/>
        </a:p>
      </dgm:t>
    </dgm:pt>
    <dgm:pt modelId="{65CCC0D5-04E6-4745-9624-B1BD0CBF2198}">
      <dgm:prSet custT="1"/>
      <dgm:spPr/>
      <dgm:t>
        <a:bodyPr/>
        <a:lstStyle/>
        <a:p>
          <a:r>
            <a:rPr lang="en-US" sz="2200" dirty="0"/>
            <a:t>Python offers man frameworks web application development</a:t>
          </a:r>
        </a:p>
      </dgm:t>
    </dgm:pt>
    <dgm:pt modelId="{3F7BF212-3CA2-4E78-944E-C591AFB86F68}" type="parTrans" cxnId="{F2824C9B-798B-4A27-A2B3-6D5AE0AF8118}">
      <dgm:prSet/>
      <dgm:spPr/>
      <dgm:t>
        <a:bodyPr/>
        <a:lstStyle/>
        <a:p>
          <a:endParaRPr lang="en-US" sz="2200"/>
        </a:p>
      </dgm:t>
    </dgm:pt>
    <dgm:pt modelId="{333C640F-D380-4303-ACEC-F8FE3D019C3B}" type="sibTrans" cxnId="{F2824C9B-798B-4A27-A2B3-6D5AE0AF8118}">
      <dgm:prSet/>
      <dgm:spPr/>
      <dgm:t>
        <a:bodyPr/>
        <a:lstStyle/>
        <a:p>
          <a:endParaRPr lang="en-US" sz="2200"/>
        </a:p>
      </dgm:t>
    </dgm:pt>
    <dgm:pt modelId="{40738E46-87F5-461F-827F-FE1B8EBC8683}" type="pres">
      <dgm:prSet presAssocID="{4F699D0E-AA4A-465B-8176-18C1E179DA2E}" presName="Name0" presStyleCnt="0">
        <dgm:presLayoutVars>
          <dgm:dir/>
          <dgm:animLvl val="lvl"/>
          <dgm:resizeHandles val="exact"/>
        </dgm:presLayoutVars>
      </dgm:prSet>
      <dgm:spPr/>
    </dgm:pt>
    <dgm:pt modelId="{27FA8D41-C6CE-4D17-83F6-31098E0FA555}" type="pres">
      <dgm:prSet presAssocID="{0354CE34-F7C3-401A-BC6B-3D1AA1D53C2C}" presName="composite" presStyleCnt="0"/>
      <dgm:spPr/>
    </dgm:pt>
    <dgm:pt modelId="{A37FFB05-4CED-439C-A0FE-031FCCBF9563}" type="pres">
      <dgm:prSet presAssocID="{0354CE34-F7C3-401A-BC6B-3D1AA1D53C2C}" presName="parTx" presStyleLbl="alignNode1" presStyleIdx="0" presStyleCnt="4">
        <dgm:presLayoutVars>
          <dgm:chMax val="0"/>
          <dgm:chPref val="0"/>
          <dgm:bulletEnabled val="1"/>
        </dgm:presLayoutVars>
      </dgm:prSet>
      <dgm:spPr/>
    </dgm:pt>
    <dgm:pt modelId="{8D653DA3-7CD6-45D8-9BD1-3F116D77FA6A}" type="pres">
      <dgm:prSet presAssocID="{0354CE34-F7C3-401A-BC6B-3D1AA1D53C2C}" presName="desTx" presStyleLbl="alignAccFollowNode1" presStyleIdx="0" presStyleCnt="4">
        <dgm:presLayoutVars>
          <dgm:bulletEnabled val="1"/>
        </dgm:presLayoutVars>
      </dgm:prSet>
      <dgm:spPr/>
    </dgm:pt>
    <dgm:pt modelId="{BD8DA9B7-5091-49F7-93CC-BBAE209F18D4}" type="pres">
      <dgm:prSet presAssocID="{58C5FF53-3538-4DC6-B926-13E70F8A1AE7}" presName="space" presStyleCnt="0"/>
      <dgm:spPr/>
    </dgm:pt>
    <dgm:pt modelId="{6154C72E-44E4-4CC7-AF8F-F3D43AF58CD0}" type="pres">
      <dgm:prSet presAssocID="{72A7063F-26B1-4ECF-8F88-5D021E7AF33D}" presName="composite" presStyleCnt="0"/>
      <dgm:spPr/>
    </dgm:pt>
    <dgm:pt modelId="{17920015-26F7-4BE0-81A0-10B410D27159}" type="pres">
      <dgm:prSet presAssocID="{72A7063F-26B1-4ECF-8F88-5D021E7AF33D}" presName="parTx" presStyleLbl="alignNode1" presStyleIdx="1" presStyleCnt="4">
        <dgm:presLayoutVars>
          <dgm:chMax val="0"/>
          <dgm:chPref val="0"/>
          <dgm:bulletEnabled val="1"/>
        </dgm:presLayoutVars>
      </dgm:prSet>
      <dgm:spPr/>
    </dgm:pt>
    <dgm:pt modelId="{5F8742CF-64F8-4CEC-9E68-674E3365B4E4}" type="pres">
      <dgm:prSet presAssocID="{72A7063F-26B1-4ECF-8F88-5D021E7AF33D}" presName="desTx" presStyleLbl="alignAccFollowNode1" presStyleIdx="1" presStyleCnt="4">
        <dgm:presLayoutVars>
          <dgm:bulletEnabled val="1"/>
        </dgm:presLayoutVars>
      </dgm:prSet>
      <dgm:spPr/>
    </dgm:pt>
    <dgm:pt modelId="{C5DD2E56-25D5-4BEA-ADEB-332947EA6E74}" type="pres">
      <dgm:prSet presAssocID="{E5D42143-9B81-419C-97A5-1462D9155360}" presName="space" presStyleCnt="0"/>
      <dgm:spPr/>
    </dgm:pt>
    <dgm:pt modelId="{299EA6F5-1408-4FC9-8C61-1EE4FC2FC17C}" type="pres">
      <dgm:prSet presAssocID="{D1A8F105-8196-49B9-9103-ABCCA1DF6858}" presName="composite" presStyleCnt="0"/>
      <dgm:spPr/>
    </dgm:pt>
    <dgm:pt modelId="{67B3CCFA-2330-405F-842F-E7B297429CB1}" type="pres">
      <dgm:prSet presAssocID="{D1A8F105-8196-49B9-9103-ABCCA1DF6858}" presName="parTx" presStyleLbl="alignNode1" presStyleIdx="2" presStyleCnt="4">
        <dgm:presLayoutVars>
          <dgm:chMax val="0"/>
          <dgm:chPref val="0"/>
          <dgm:bulletEnabled val="1"/>
        </dgm:presLayoutVars>
      </dgm:prSet>
      <dgm:spPr/>
    </dgm:pt>
    <dgm:pt modelId="{BC3806F6-E4EE-4238-A452-71EDA9A7C820}" type="pres">
      <dgm:prSet presAssocID="{D1A8F105-8196-49B9-9103-ABCCA1DF6858}" presName="desTx" presStyleLbl="alignAccFollowNode1" presStyleIdx="2" presStyleCnt="4">
        <dgm:presLayoutVars>
          <dgm:bulletEnabled val="1"/>
        </dgm:presLayoutVars>
      </dgm:prSet>
      <dgm:spPr/>
    </dgm:pt>
    <dgm:pt modelId="{6B52C93F-7669-496E-A23A-4C0794C5ECC9}" type="pres">
      <dgm:prSet presAssocID="{66E289D0-AD49-4CED-A318-AB8320295619}" presName="space" presStyleCnt="0"/>
      <dgm:spPr/>
    </dgm:pt>
    <dgm:pt modelId="{2059A490-0D5D-42D5-A9CB-E9AD29DB6116}" type="pres">
      <dgm:prSet presAssocID="{8EFB4CB5-5CFE-43EF-A67D-735B67A9DFA8}" presName="composite" presStyleCnt="0"/>
      <dgm:spPr/>
    </dgm:pt>
    <dgm:pt modelId="{974576C5-AFF2-493E-B3F2-A4673F7FFEF0}" type="pres">
      <dgm:prSet presAssocID="{8EFB4CB5-5CFE-43EF-A67D-735B67A9DFA8}" presName="parTx" presStyleLbl="alignNode1" presStyleIdx="3" presStyleCnt="4">
        <dgm:presLayoutVars>
          <dgm:chMax val="0"/>
          <dgm:chPref val="0"/>
          <dgm:bulletEnabled val="1"/>
        </dgm:presLayoutVars>
      </dgm:prSet>
      <dgm:spPr/>
    </dgm:pt>
    <dgm:pt modelId="{2F292335-9B51-4F39-B8CA-DC90DD021F8A}" type="pres">
      <dgm:prSet presAssocID="{8EFB4CB5-5CFE-43EF-A67D-735B67A9DFA8}" presName="desTx" presStyleLbl="alignAccFollowNode1" presStyleIdx="3" presStyleCnt="4">
        <dgm:presLayoutVars>
          <dgm:bulletEnabled val="1"/>
        </dgm:presLayoutVars>
      </dgm:prSet>
      <dgm:spPr/>
    </dgm:pt>
  </dgm:ptLst>
  <dgm:cxnLst>
    <dgm:cxn modelId="{F528750C-4404-4012-9151-F67A1EE25FEB}" srcId="{4F699D0E-AA4A-465B-8176-18C1E179DA2E}" destId="{D1A8F105-8196-49B9-9103-ABCCA1DF6858}" srcOrd="2" destOrd="0" parTransId="{77917D2A-1E75-4F6D-9DE4-7062FD0FBE26}" sibTransId="{66E289D0-AD49-4CED-A318-AB8320295619}"/>
    <dgm:cxn modelId="{EE274A5C-BFF6-4390-928D-0CCE13421D03}" type="presOf" srcId="{EB5C6752-E341-42E6-8E5E-7D128C956A9D}" destId="{8D653DA3-7CD6-45D8-9BD1-3F116D77FA6A}" srcOrd="0" destOrd="0" presId="urn:microsoft.com/office/officeart/2005/8/layout/hList1"/>
    <dgm:cxn modelId="{5B4B4A65-0CEF-4EB7-AC71-185B3E396463}" type="presOf" srcId="{4F699D0E-AA4A-465B-8176-18C1E179DA2E}" destId="{40738E46-87F5-461F-827F-FE1B8EBC8683}" srcOrd="0" destOrd="0" presId="urn:microsoft.com/office/officeart/2005/8/layout/hList1"/>
    <dgm:cxn modelId="{94604F6A-7F25-4F14-B164-021DFB0AB7E9}" srcId="{4F699D0E-AA4A-465B-8176-18C1E179DA2E}" destId="{0354CE34-F7C3-401A-BC6B-3D1AA1D53C2C}" srcOrd="0" destOrd="0" parTransId="{6EE53F05-3194-4F17-AB7A-1797D7651799}" sibTransId="{58C5FF53-3538-4DC6-B926-13E70F8A1AE7}"/>
    <dgm:cxn modelId="{249A734A-89F9-41AE-AF4C-F750E62D184D}" type="presOf" srcId="{65CCC0D5-04E6-4745-9624-B1BD0CBF2198}" destId="{2F292335-9B51-4F39-B8CA-DC90DD021F8A}" srcOrd="0" destOrd="0" presId="urn:microsoft.com/office/officeart/2005/8/layout/hList1"/>
    <dgm:cxn modelId="{AA8E9050-E1D3-49E1-9194-FB2695555083}" type="presOf" srcId="{D1A8F105-8196-49B9-9103-ABCCA1DF6858}" destId="{67B3CCFA-2330-405F-842F-E7B297429CB1}" srcOrd="0" destOrd="0" presId="urn:microsoft.com/office/officeart/2005/8/layout/hList1"/>
    <dgm:cxn modelId="{484BD578-1DE0-46ED-B9EF-D249C9412013}" srcId="{72A7063F-26B1-4ECF-8F88-5D021E7AF33D}" destId="{7C33E12D-A801-4589-9418-A006F2DF12BF}" srcOrd="0" destOrd="0" parTransId="{829D7057-CE01-464D-8887-5C617605299B}" sibTransId="{2171E28B-6319-4AD1-B25E-DDC17D39C41E}"/>
    <dgm:cxn modelId="{A883E95A-FF3F-4692-ABCA-68DA739B8E25}" srcId="{D1A8F105-8196-49B9-9103-ABCCA1DF6858}" destId="{D490571E-A46D-4299-ABDA-6B9722A9168A}" srcOrd="0" destOrd="0" parTransId="{BD2AA129-BBB6-4C3D-8FF5-0F7E71B55622}" sibTransId="{889A1F81-C4B0-4966-BE56-AD71653DD4C3}"/>
    <dgm:cxn modelId="{B7EA9D88-8E97-4BB0-B5F6-320D8A1E7450}" type="presOf" srcId="{72A7063F-26B1-4ECF-8F88-5D021E7AF33D}" destId="{17920015-26F7-4BE0-81A0-10B410D27159}" srcOrd="0" destOrd="0" presId="urn:microsoft.com/office/officeart/2005/8/layout/hList1"/>
    <dgm:cxn modelId="{748B9592-5840-4F42-9FB0-57E0ECA8A68B}" type="presOf" srcId="{0354CE34-F7C3-401A-BC6B-3D1AA1D53C2C}" destId="{A37FFB05-4CED-439C-A0FE-031FCCBF9563}" srcOrd="0" destOrd="0" presId="urn:microsoft.com/office/officeart/2005/8/layout/hList1"/>
    <dgm:cxn modelId="{F2824C9B-798B-4A27-A2B3-6D5AE0AF8118}" srcId="{8EFB4CB5-5CFE-43EF-A67D-735B67A9DFA8}" destId="{65CCC0D5-04E6-4745-9624-B1BD0CBF2198}" srcOrd="0" destOrd="0" parTransId="{3F7BF212-3CA2-4E78-944E-C591AFB86F68}" sibTransId="{333C640F-D380-4303-ACEC-F8FE3D019C3B}"/>
    <dgm:cxn modelId="{96F3B1A6-DFD0-48EF-AB50-B372A8F7EC7B}" type="presOf" srcId="{D490571E-A46D-4299-ABDA-6B9722A9168A}" destId="{BC3806F6-E4EE-4238-A452-71EDA9A7C820}" srcOrd="0" destOrd="0" presId="urn:microsoft.com/office/officeart/2005/8/layout/hList1"/>
    <dgm:cxn modelId="{57FE67A7-90A5-420E-BDDA-6C2BDA393161}" srcId="{4F699D0E-AA4A-465B-8176-18C1E179DA2E}" destId="{8EFB4CB5-5CFE-43EF-A67D-735B67A9DFA8}" srcOrd="3" destOrd="0" parTransId="{67322C09-9671-4960-967E-6FF0093DF1EF}" sibTransId="{97485E02-F719-44A0-9055-23B58DABD9E9}"/>
    <dgm:cxn modelId="{B0B8DEB0-A400-43A7-9E6E-E57148D88071}" type="presOf" srcId="{8EFB4CB5-5CFE-43EF-A67D-735B67A9DFA8}" destId="{974576C5-AFF2-493E-B3F2-A4673F7FFEF0}" srcOrd="0" destOrd="0" presId="urn:microsoft.com/office/officeart/2005/8/layout/hList1"/>
    <dgm:cxn modelId="{7E361DCE-A3AE-4F1A-8353-D0DB296D34BF}" type="presOf" srcId="{7C33E12D-A801-4589-9418-A006F2DF12BF}" destId="{5F8742CF-64F8-4CEC-9E68-674E3365B4E4}" srcOrd="0" destOrd="0" presId="urn:microsoft.com/office/officeart/2005/8/layout/hList1"/>
    <dgm:cxn modelId="{203CACE2-1B79-4A0F-A567-1AB376357735}" srcId="{0354CE34-F7C3-401A-BC6B-3D1AA1D53C2C}" destId="{EB5C6752-E341-42E6-8E5E-7D128C956A9D}" srcOrd="0" destOrd="0" parTransId="{13A61BE6-88BD-43EB-A5FF-6AD68A0A352A}" sibTransId="{E46B61AF-7470-4F90-B23A-4F519C9D3606}"/>
    <dgm:cxn modelId="{AE3D98F4-670D-4586-93C8-80F79358777F}" srcId="{4F699D0E-AA4A-465B-8176-18C1E179DA2E}" destId="{72A7063F-26B1-4ECF-8F88-5D021E7AF33D}" srcOrd="1" destOrd="0" parTransId="{965BD654-057A-4905-89CF-7A0D6729F1B5}" sibTransId="{E5D42143-9B81-419C-97A5-1462D9155360}"/>
    <dgm:cxn modelId="{7BD8F30B-BA5E-427F-B4ED-D215245629C3}" type="presParOf" srcId="{40738E46-87F5-461F-827F-FE1B8EBC8683}" destId="{27FA8D41-C6CE-4D17-83F6-31098E0FA555}" srcOrd="0" destOrd="0" presId="urn:microsoft.com/office/officeart/2005/8/layout/hList1"/>
    <dgm:cxn modelId="{46CD3011-BFF2-425C-9A21-680EE847159D}" type="presParOf" srcId="{27FA8D41-C6CE-4D17-83F6-31098E0FA555}" destId="{A37FFB05-4CED-439C-A0FE-031FCCBF9563}" srcOrd="0" destOrd="0" presId="urn:microsoft.com/office/officeart/2005/8/layout/hList1"/>
    <dgm:cxn modelId="{4F98AACC-1ED5-44B0-87CE-E853F7C2A2F6}" type="presParOf" srcId="{27FA8D41-C6CE-4D17-83F6-31098E0FA555}" destId="{8D653DA3-7CD6-45D8-9BD1-3F116D77FA6A}" srcOrd="1" destOrd="0" presId="urn:microsoft.com/office/officeart/2005/8/layout/hList1"/>
    <dgm:cxn modelId="{3011C5C8-E38E-4E93-8B34-C089D3C83104}" type="presParOf" srcId="{40738E46-87F5-461F-827F-FE1B8EBC8683}" destId="{BD8DA9B7-5091-49F7-93CC-BBAE209F18D4}" srcOrd="1" destOrd="0" presId="urn:microsoft.com/office/officeart/2005/8/layout/hList1"/>
    <dgm:cxn modelId="{7CD4E930-8C09-4CB9-A775-FFC8764FB3B0}" type="presParOf" srcId="{40738E46-87F5-461F-827F-FE1B8EBC8683}" destId="{6154C72E-44E4-4CC7-AF8F-F3D43AF58CD0}" srcOrd="2" destOrd="0" presId="urn:microsoft.com/office/officeart/2005/8/layout/hList1"/>
    <dgm:cxn modelId="{4B64F8D5-2CCA-4EA7-A45D-50E345BD6F49}" type="presParOf" srcId="{6154C72E-44E4-4CC7-AF8F-F3D43AF58CD0}" destId="{17920015-26F7-4BE0-81A0-10B410D27159}" srcOrd="0" destOrd="0" presId="urn:microsoft.com/office/officeart/2005/8/layout/hList1"/>
    <dgm:cxn modelId="{920BEF0C-0B82-478E-A80D-F8F0AD0D306A}" type="presParOf" srcId="{6154C72E-44E4-4CC7-AF8F-F3D43AF58CD0}" destId="{5F8742CF-64F8-4CEC-9E68-674E3365B4E4}" srcOrd="1" destOrd="0" presId="urn:microsoft.com/office/officeart/2005/8/layout/hList1"/>
    <dgm:cxn modelId="{2CC4267D-AC8D-4996-ABC1-858F85944D2B}" type="presParOf" srcId="{40738E46-87F5-461F-827F-FE1B8EBC8683}" destId="{C5DD2E56-25D5-4BEA-ADEB-332947EA6E74}" srcOrd="3" destOrd="0" presId="urn:microsoft.com/office/officeart/2005/8/layout/hList1"/>
    <dgm:cxn modelId="{379FAC5D-245B-415B-AE06-AD4FC19F814D}" type="presParOf" srcId="{40738E46-87F5-461F-827F-FE1B8EBC8683}" destId="{299EA6F5-1408-4FC9-8C61-1EE4FC2FC17C}" srcOrd="4" destOrd="0" presId="urn:microsoft.com/office/officeart/2005/8/layout/hList1"/>
    <dgm:cxn modelId="{72DC8DBD-0290-4E1E-B280-11E224895A18}" type="presParOf" srcId="{299EA6F5-1408-4FC9-8C61-1EE4FC2FC17C}" destId="{67B3CCFA-2330-405F-842F-E7B297429CB1}" srcOrd="0" destOrd="0" presId="urn:microsoft.com/office/officeart/2005/8/layout/hList1"/>
    <dgm:cxn modelId="{B2EFE7ED-7AFF-4B01-8910-7771F26A921E}" type="presParOf" srcId="{299EA6F5-1408-4FC9-8C61-1EE4FC2FC17C}" destId="{BC3806F6-E4EE-4238-A452-71EDA9A7C820}" srcOrd="1" destOrd="0" presId="urn:microsoft.com/office/officeart/2005/8/layout/hList1"/>
    <dgm:cxn modelId="{35E2E776-F8C8-4586-914B-903C7D75D13F}" type="presParOf" srcId="{40738E46-87F5-461F-827F-FE1B8EBC8683}" destId="{6B52C93F-7669-496E-A23A-4C0794C5ECC9}" srcOrd="5" destOrd="0" presId="urn:microsoft.com/office/officeart/2005/8/layout/hList1"/>
    <dgm:cxn modelId="{0E9422E6-A419-4CF3-98E5-96EAB5319AE1}" type="presParOf" srcId="{40738E46-87F5-461F-827F-FE1B8EBC8683}" destId="{2059A490-0D5D-42D5-A9CB-E9AD29DB6116}" srcOrd="6" destOrd="0" presId="urn:microsoft.com/office/officeart/2005/8/layout/hList1"/>
    <dgm:cxn modelId="{2F96F891-53CE-4443-BE2D-4DC0F3BA8C9C}" type="presParOf" srcId="{2059A490-0D5D-42D5-A9CB-E9AD29DB6116}" destId="{974576C5-AFF2-493E-B3F2-A4673F7FFEF0}" srcOrd="0" destOrd="0" presId="urn:microsoft.com/office/officeart/2005/8/layout/hList1"/>
    <dgm:cxn modelId="{130E9D49-EEE4-42E3-8383-BB002D7BD8FC}" type="presParOf" srcId="{2059A490-0D5D-42D5-A9CB-E9AD29DB6116}" destId="{2F292335-9B51-4F39-B8CA-DC90DD021F8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F2EF6-63B1-46A9-A044-3C3AC37EF9DC}">
      <dsp:nvSpPr>
        <dsp:cNvPr id="0" name=""/>
        <dsp:cNvSpPr/>
      </dsp:nvSpPr>
      <dsp:spPr>
        <a:xfrm>
          <a:off x="0" y="0"/>
          <a:ext cx="6666271" cy="599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dirty="0"/>
            <a:t>Server</a:t>
          </a:r>
        </a:p>
      </dsp:txBody>
      <dsp:txXfrm>
        <a:off x="29243" y="29243"/>
        <a:ext cx="6607785" cy="540554"/>
      </dsp:txXfrm>
    </dsp:sp>
    <dsp:sp modelId="{152CD2AF-118A-4E1A-97D5-BFA3FE797D44}">
      <dsp:nvSpPr>
        <dsp:cNvPr id="0" name=""/>
        <dsp:cNvSpPr/>
      </dsp:nvSpPr>
      <dsp:spPr>
        <a:xfrm>
          <a:off x="0" y="610190"/>
          <a:ext cx="666627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54"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dirty="0"/>
            <a:t>Computer program or machine that provide services to (Web Services or FTP services) to other programs or users(machines).</a:t>
          </a:r>
        </a:p>
      </dsp:txBody>
      <dsp:txXfrm>
        <a:off x="0" y="610190"/>
        <a:ext cx="6666271" cy="529920"/>
      </dsp:txXfrm>
    </dsp:sp>
    <dsp:sp modelId="{281F0513-05B1-4344-8E5C-95A9D9254AD2}">
      <dsp:nvSpPr>
        <dsp:cNvPr id="0" name=""/>
        <dsp:cNvSpPr/>
      </dsp:nvSpPr>
      <dsp:spPr>
        <a:xfrm>
          <a:off x="0" y="1140110"/>
          <a:ext cx="6666271" cy="599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a:t>Client</a:t>
          </a:r>
          <a:endParaRPr lang="en-US" sz="1600" kern="1200" baseline="0" dirty="0"/>
        </a:p>
      </dsp:txBody>
      <dsp:txXfrm>
        <a:off x="29243" y="1169353"/>
        <a:ext cx="6607785" cy="540554"/>
      </dsp:txXfrm>
    </dsp:sp>
    <dsp:sp modelId="{6959B31B-43B4-45AD-87C2-1FBAC819AE53}">
      <dsp:nvSpPr>
        <dsp:cNvPr id="0" name=""/>
        <dsp:cNvSpPr/>
      </dsp:nvSpPr>
      <dsp:spPr>
        <a:xfrm>
          <a:off x="0" y="1739150"/>
          <a:ext cx="6666271"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54"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dirty="0"/>
            <a:t>Computer program or machine that request the services from servers.</a:t>
          </a:r>
        </a:p>
      </dsp:txBody>
      <dsp:txXfrm>
        <a:off x="0" y="1739150"/>
        <a:ext cx="6666271" cy="529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27D085-EAB2-49F9-9C98-178ECA05268B}">
      <dsp:nvSpPr>
        <dsp:cNvPr id="0" name=""/>
        <dsp:cNvSpPr/>
      </dsp:nvSpPr>
      <dsp:spPr>
        <a:xfrm>
          <a:off x="1748064" y="2975"/>
          <a:ext cx="3342605" cy="2005563"/>
        </a:xfrm>
        <a:prstGeom prst="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1-Tier Architecture</a:t>
          </a:r>
        </a:p>
      </dsp:txBody>
      <dsp:txXfrm>
        <a:off x="1748064" y="2975"/>
        <a:ext cx="3342605" cy="2005563"/>
      </dsp:txXfrm>
    </dsp:sp>
    <dsp:sp modelId="{F08129C5-F91E-4987-9624-AD5A8CC80B04}">
      <dsp:nvSpPr>
        <dsp:cNvPr id="0" name=""/>
        <dsp:cNvSpPr/>
      </dsp:nvSpPr>
      <dsp:spPr>
        <a:xfrm>
          <a:off x="5424930" y="2975"/>
          <a:ext cx="3342605" cy="2005563"/>
        </a:xfrm>
        <a:prstGeom prst="rect">
          <a:avLst/>
        </a:prstGeom>
        <a:solidFill>
          <a:schemeClr val="accent1">
            <a:shade val="50000"/>
            <a:hueOff val="167129"/>
            <a:satOff val="4478"/>
            <a:lumOff val="19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2-Tier Architecture</a:t>
          </a:r>
        </a:p>
      </dsp:txBody>
      <dsp:txXfrm>
        <a:off x="5424930" y="2975"/>
        <a:ext cx="3342605" cy="2005563"/>
      </dsp:txXfrm>
    </dsp:sp>
    <dsp:sp modelId="{02104003-0A9C-4E05-89E0-78CAFA2EE522}">
      <dsp:nvSpPr>
        <dsp:cNvPr id="0" name=""/>
        <dsp:cNvSpPr/>
      </dsp:nvSpPr>
      <dsp:spPr>
        <a:xfrm>
          <a:off x="1748064" y="2342799"/>
          <a:ext cx="3342605" cy="2005563"/>
        </a:xfrm>
        <a:prstGeom prst="rect">
          <a:avLst/>
        </a:prstGeom>
        <a:solidFill>
          <a:schemeClr val="accent1">
            <a:shade val="50000"/>
            <a:hueOff val="334258"/>
            <a:satOff val="8955"/>
            <a:lumOff val="394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3-Tier Architecture</a:t>
          </a:r>
        </a:p>
      </dsp:txBody>
      <dsp:txXfrm>
        <a:off x="1748064" y="2342799"/>
        <a:ext cx="3342605" cy="2005563"/>
      </dsp:txXfrm>
    </dsp:sp>
    <dsp:sp modelId="{F1696406-A8EC-4F02-877C-8C601802570A}">
      <dsp:nvSpPr>
        <dsp:cNvPr id="0" name=""/>
        <dsp:cNvSpPr/>
      </dsp:nvSpPr>
      <dsp:spPr>
        <a:xfrm>
          <a:off x="5424930" y="2342799"/>
          <a:ext cx="3342605" cy="2005563"/>
        </a:xfrm>
        <a:prstGeom prst="rect">
          <a:avLst/>
        </a:prstGeom>
        <a:solidFill>
          <a:schemeClr val="accent1">
            <a:shade val="50000"/>
            <a:hueOff val="167129"/>
            <a:satOff val="4478"/>
            <a:lumOff val="19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N-Tier Architecture</a:t>
          </a:r>
        </a:p>
      </dsp:txBody>
      <dsp:txXfrm>
        <a:off x="5424930" y="2342799"/>
        <a:ext cx="3342605" cy="20055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706ED-FEB5-4AD2-A141-3EF9F42A48DF}">
      <dsp:nvSpPr>
        <dsp:cNvPr id="0" name=""/>
        <dsp:cNvSpPr/>
      </dsp:nvSpPr>
      <dsp:spPr>
        <a:xfrm>
          <a:off x="3953" y="477447"/>
          <a:ext cx="2377306" cy="633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HTML</a:t>
          </a:r>
        </a:p>
      </dsp:txBody>
      <dsp:txXfrm>
        <a:off x="3953" y="477447"/>
        <a:ext cx="2377306" cy="633600"/>
      </dsp:txXfrm>
    </dsp:sp>
    <dsp:sp modelId="{A46F687E-D52F-4C1E-A9C8-81FDB7300DD9}">
      <dsp:nvSpPr>
        <dsp:cNvPr id="0" name=""/>
        <dsp:cNvSpPr/>
      </dsp:nvSpPr>
      <dsp:spPr>
        <a:xfrm>
          <a:off x="3953" y="1111047"/>
          <a:ext cx="2377306" cy="27628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Hyper Text Markup Language used to create static web pages.</a:t>
          </a:r>
        </a:p>
      </dsp:txBody>
      <dsp:txXfrm>
        <a:off x="3953" y="1111047"/>
        <a:ext cx="2377306" cy="2762842"/>
      </dsp:txXfrm>
    </dsp:sp>
    <dsp:sp modelId="{515E8764-CED2-44D9-8D5F-05FCFB577326}">
      <dsp:nvSpPr>
        <dsp:cNvPr id="0" name=""/>
        <dsp:cNvSpPr/>
      </dsp:nvSpPr>
      <dsp:spPr>
        <a:xfrm>
          <a:off x="2714082" y="477447"/>
          <a:ext cx="2377306" cy="633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CSS</a:t>
          </a:r>
        </a:p>
      </dsp:txBody>
      <dsp:txXfrm>
        <a:off x="2714082" y="477447"/>
        <a:ext cx="2377306" cy="633600"/>
      </dsp:txXfrm>
    </dsp:sp>
    <dsp:sp modelId="{DFF6749E-CF6A-4811-ABDD-2A6066507FBB}">
      <dsp:nvSpPr>
        <dsp:cNvPr id="0" name=""/>
        <dsp:cNvSpPr/>
      </dsp:nvSpPr>
      <dsp:spPr>
        <a:xfrm>
          <a:off x="2714082" y="1111047"/>
          <a:ext cx="2377306" cy="27628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Cascade Style Sheets used to define styles for HTML pages.</a:t>
          </a:r>
        </a:p>
      </dsp:txBody>
      <dsp:txXfrm>
        <a:off x="2714082" y="1111047"/>
        <a:ext cx="2377306" cy="2762842"/>
      </dsp:txXfrm>
    </dsp:sp>
    <dsp:sp modelId="{0B44D683-5364-4AF2-9480-4CDBAD88846B}">
      <dsp:nvSpPr>
        <dsp:cNvPr id="0" name=""/>
        <dsp:cNvSpPr/>
      </dsp:nvSpPr>
      <dsp:spPr>
        <a:xfrm>
          <a:off x="5424211" y="477447"/>
          <a:ext cx="2377306" cy="633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Java Scripts</a:t>
          </a:r>
        </a:p>
      </dsp:txBody>
      <dsp:txXfrm>
        <a:off x="5424211" y="477447"/>
        <a:ext cx="2377306" cy="633600"/>
      </dsp:txXfrm>
    </dsp:sp>
    <dsp:sp modelId="{6A4E9329-A921-4EC4-8A5A-6F8F22C6019E}">
      <dsp:nvSpPr>
        <dsp:cNvPr id="0" name=""/>
        <dsp:cNvSpPr/>
      </dsp:nvSpPr>
      <dsp:spPr>
        <a:xfrm>
          <a:off x="5424211" y="1111047"/>
          <a:ext cx="2377306" cy="27628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b="0" i="0" kern="1200" dirty="0"/>
            <a:t>A scripting language that enables creating dynamically updating content, control multimedia, animate images.</a:t>
          </a:r>
          <a:endParaRPr lang="en-US" sz="2200" kern="1200" dirty="0"/>
        </a:p>
      </dsp:txBody>
      <dsp:txXfrm>
        <a:off x="5424211" y="1111047"/>
        <a:ext cx="2377306" cy="2762842"/>
      </dsp:txXfrm>
    </dsp:sp>
    <dsp:sp modelId="{82C78B4F-0B40-4AAA-8F70-222E5630FBD4}">
      <dsp:nvSpPr>
        <dsp:cNvPr id="0" name=""/>
        <dsp:cNvSpPr/>
      </dsp:nvSpPr>
      <dsp:spPr>
        <a:xfrm>
          <a:off x="8134340" y="477447"/>
          <a:ext cx="2377306" cy="633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XML</a:t>
          </a:r>
        </a:p>
      </dsp:txBody>
      <dsp:txXfrm>
        <a:off x="8134340" y="477447"/>
        <a:ext cx="2377306" cy="633600"/>
      </dsp:txXfrm>
    </dsp:sp>
    <dsp:sp modelId="{DA323906-6EB4-4F1E-BBEA-116BB611817C}">
      <dsp:nvSpPr>
        <dsp:cNvPr id="0" name=""/>
        <dsp:cNvSpPr/>
      </dsp:nvSpPr>
      <dsp:spPr>
        <a:xfrm>
          <a:off x="8134340" y="1111047"/>
          <a:ext cx="2377306" cy="27628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Extensible Markup Language used to store and transport data.</a:t>
          </a:r>
        </a:p>
      </dsp:txBody>
      <dsp:txXfrm>
        <a:off x="8134340" y="1111047"/>
        <a:ext cx="2377306" cy="27628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FFB05-4CED-439C-A0FE-031FCCBF9563}">
      <dsp:nvSpPr>
        <dsp:cNvPr id="0" name=""/>
        <dsp:cNvSpPr/>
      </dsp:nvSpPr>
      <dsp:spPr>
        <a:xfrm>
          <a:off x="3953" y="272807"/>
          <a:ext cx="2377306" cy="9509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PHP</a:t>
          </a:r>
        </a:p>
      </dsp:txBody>
      <dsp:txXfrm>
        <a:off x="3953" y="272807"/>
        <a:ext cx="2377306" cy="950922"/>
      </dsp:txXfrm>
    </dsp:sp>
    <dsp:sp modelId="{8D653DA3-7CD6-45D8-9BD1-3F116D77FA6A}">
      <dsp:nvSpPr>
        <dsp:cNvPr id="0" name=""/>
        <dsp:cNvSpPr/>
      </dsp:nvSpPr>
      <dsp:spPr>
        <a:xfrm>
          <a:off x="3953" y="1223730"/>
          <a:ext cx="2377306"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Personal Home Page is used to create dynamic and interactive web pages.</a:t>
          </a:r>
        </a:p>
      </dsp:txBody>
      <dsp:txXfrm>
        <a:off x="3953" y="1223730"/>
        <a:ext cx="2377306" cy="2854800"/>
      </dsp:txXfrm>
    </dsp:sp>
    <dsp:sp modelId="{17920015-26F7-4BE0-81A0-10B410D27159}">
      <dsp:nvSpPr>
        <dsp:cNvPr id="0" name=""/>
        <dsp:cNvSpPr/>
      </dsp:nvSpPr>
      <dsp:spPr>
        <a:xfrm>
          <a:off x="2714082" y="272807"/>
          <a:ext cx="2377306" cy="9509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JSP</a:t>
          </a:r>
        </a:p>
      </dsp:txBody>
      <dsp:txXfrm>
        <a:off x="2714082" y="272807"/>
        <a:ext cx="2377306" cy="950922"/>
      </dsp:txXfrm>
    </dsp:sp>
    <dsp:sp modelId="{5F8742CF-64F8-4CEC-9E68-674E3365B4E4}">
      <dsp:nvSpPr>
        <dsp:cNvPr id="0" name=""/>
        <dsp:cNvSpPr/>
      </dsp:nvSpPr>
      <dsp:spPr>
        <a:xfrm>
          <a:off x="2714082" y="1223730"/>
          <a:ext cx="2377306"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Java Server Pages is a Java standard technology used to create dynamic data driven web pages.</a:t>
          </a:r>
        </a:p>
      </dsp:txBody>
      <dsp:txXfrm>
        <a:off x="2714082" y="1223730"/>
        <a:ext cx="2377306" cy="2854800"/>
      </dsp:txXfrm>
    </dsp:sp>
    <dsp:sp modelId="{67B3CCFA-2330-405F-842F-E7B297429CB1}">
      <dsp:nvSpPr>
        <dsp:cNvPr id="0" name=""/>
        <dsp:cNvSpPr/>
      </dsp:nvSpPr>
      <dsp:spPr>
        <a:xfrm>
          <a:off x="5424211" y="272807"/>
          <a:ext cx="2377306" cy="9509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err="1"/>
            <a:t>ASP.Net</a:t>
          </a:r>
          <a:endParaRPr lang="en-US" sz="2200" kern="1200" dirty="0"/>
        </a:p>
      </dsp:txBody>
      <dsp:txXfrm>
        <a:off x="5424211" y="272807"/>
        <a:ext cx="2377306" cy="950922"/>
      </dsp:txXfrm>
    </dsp:sp>
    <dsp:sp modelId="{BC3806F6-E4EE-4238-A452-71EDA9A7C820}">
      <dsp:nvSpPr>
        <dsp:cNvPr id="0" name=""/>
        <dsp:cNvSpPr/>
      </dsp:nvSpPr>
      <dsp:spPr>
        <a:xfrm>
          <a:off x="5424211" y="1223730"/>
          <a:ext cx="2377306"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A new framework for creating web applications.</a:t>
          </a:r>
        </a:p>
      </dsp:txBody>
      <dsp:txXfrm>
        <a:off x="5424211" y="1223730"/>
        <a:ext cx="2377306" cy="2854800"/>
      </dsp:txXfrm>
    </dsp:sp>
    <dsp:sp modelId="{974576C5-AFF2-493E-B3F2-A4673F7FFEF0}">
      <dsp:nvSpPr>
        <dsp:cNvPr id="0" name=""/>
        <dsp:cNvSpPr/>
      </dsp:nvSpPr>
      <dsp:spPr>
        <a:xfrm>
          <a:off x="8134340" y="272807"/>
          <a:ext cx="2377306" cy="9509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Python</a:t>
          </a:r>
        </a:p>
      </dsp:txBody>
      <dsp:txXfrm>
        <a:off x="8134340" y="272807"/>
        <a:ext cx="2377306" cy="950922"/>
      </dsp:txXfrm>
    </dsp:sp>
    <dsp:sp modelId="{2F292335-9B51-4F39-B8CA-DC90DD021F8A}">
      <dsp:nvSpPr>
        <dsp:cNvPr id="0" name=""/>
        <dsp:cNvSpPr/>
      </dsp:nvSpPr>
      <dsp:spPr>
        <a:xfrm>
          <a:off x="8134340" y="1223730"/>
          <a:ext cx="2377306"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Python offers man frameworks web application development</a:t>
          </a:r>
        </a:p>
      </dsp:txBody>
      <dsp:txXfrm>
        <a:off x="8134340" y="1223730"/>
        <a:ext cx="2377306"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B2704-8B69-4B4C-852B-22F4B9F33D4C}" type="datetimeFigureOut">
              <a:rPr lang="en-US" smtClean="0"/>
              <a:t>4/22/2023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5BF7C-5EC0-4952-9390-825068120CD6}" type="slidenum">
              <a:rPr lang="en-US" smtClean="0"/>
              <a:t>‹#›</a:t>
            </a:fld>
            <a:endParaRPr lang="en-US"/>
          </a:p>
        </p:txBody>
      </p:sp>
    </p:spTree>
    <p:extLst>
      <p:ext uri="{BB962C8B-B14F-4D97-AF65-F5344CB8AC3E}">
        <p14:creationId xmlns:p14="http://schemas.microsoft.com/office/powerpoint/2010/main" val="4294532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furniture.ne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5BF7C-5EC0-4952-9390-825068120CD6}" type="slidenum">
              <a:rPr lang="en-US" smtClean="0"/>
              <a:t>1</a:t>
            </a:fld>
            <a:endParaRPr lang="en-US"/>
          </a:p>
        </p:txBody>
      </p:sp>
    </p:spTree>
    <p:extLst>
      <p:ext uri="{BB962C8B-B14F-4D97-AF65-F5344CB8AC3E}">
        <p14:creationId xmlns:p14="http://schemas.microsoft.com/office/powerpoint/2010/main" val="132984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05BF7C-5EC0-4952-9390-825068120CD6}" type="slidenum">
              <a:rPr lang="en-US" smtClean="0"/>
              <a:t>2</a:t>
            </a:fld>
            <a:endParaRPr lang="en-US"/>
          </a:p>
        </p:txBody>
      </p:sp>
    </p:spTree>
    <p:extLst>
      <p:ext uri="{BB962C8B-B14F-4D97-AF65-F5344CB8AC3E}">
        <p14:creationId xmlns:p14="http://schemas.microsoft.com/office/powerpoint/2010/main" val="666842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kern="1200" dirty="0">
                <a:solidFill>
                  <a:schemeClr val="tx1"/>
                </a:solidFill>
                <a:effectLst/>
                <a:latin typeface="+mn-lt"/>
                <a:ea typeface="+mn-ea"/>
                <a:cs typeface="+mn-cs"/>
              </a:rPr>
              <a:t>departments of a company. In larger organizations each division or department might have its own third level domain, which can The third-level domain name is used to refer to different servers within different serve as an effective means for identifying it. </a:t>
            </a:r>
            <a:r>
              <a:rPr lang="en-US" sz="1200" b="0" i="1" kern="1200" dirty="0">
                <a:solidFill>
                  <a:schemeClr val="tx1"/>
                </a:solidFill>
                <a:effectLst/>
                <a:latin typeface="+mn-lt"/>
                <a:ea typeface="+mn-ea"/>
                <a:cs typeface="+mn-cs"/>
              </a:rPr>
              <a:t>www </a:t>
            </a:r>
            <a:r>
              <a:rPr lang="en-US" sz="1200" b="0" kern="1200" dirty="0">
                <a:solidFill>
                  <a:schemeClr val="tx1"/>
                </a:solidFill>
                <a:effectLst/>
                <a:latin typeface="+mn-lt"/>
                <a:ea typeface="+mn-ea"/>
                <a:cs typeface="+mn-cs"/>
              </a:rPr>
              <a:t>is the default third-level domain name and the most commonly used. The third level domains are not mandatory unless the user has a specific requirement.</a:t>
            </a:r>
          </a:p>
          <a:p>
            <a:pPr fontAlgn="base"/>
            <a:r>
              <a:rPr lang="en-US" sz="1200" b="0" kern="1200" dirty="0">
                <a:solidFill>
                  <a:schemeClr val="tx1"/>
                </a:solidFill>
                <a:effectLst/>
                <a:latin typeface="+mn-lt"/>
                <a:ea typeface="+mn-ea"/>
                <a:cs typeface="+mn-cs"/>
              </a:rPr>
              <a:t>For example: </a:t>
            </a:r>
            <a:r>
              <a:rPr lang="en-US" sz="1200" b="0" i="1" u="none" strike="noStrike" kern="1200" dirty="0">
                <a:solidFill>
                  <a:schemeClr val="tx1"/>
                </a:solidFill>
                <a:effectLst/>
                <a:latin typeface="+mn-lt"/>
                <a:ea typeface="+mn-ea"/>
                <a:cs typeface="+mn-cs"/>
                <a:hlinkClick r:id="rId3"/>
              </a:rPr>
              <a:t>www.furniture.net</a:t>
            </a:r>
            <a:r>
              <a:rPr lang="en-US" sz="1200" b="0" kern="1200" dirty="0">
                <a:solidFill>
                  <a:schemeClr val="tx1"/>
                </a:solidFill>
                <a:effectLst/>
                <a:latin typeface="+mn-lt"/>
                <a:ea typeface="+mn-ea"/>
                <a:cs typeface="+mn-cs"/>
              </a:rPr>
              <a:t> is a third-level domain. </a:t>
            </a:r>
            <a:r>
              <a:rPr lang="en-US" sz="1200" b="0" i="1" kern="1200" dirty="0" err="1">
                <a:solidFill>
                  <a:schemeClr val="tx1"/>
                </a:solidFill>
                <a:effectLst/>
                <a:latin typeface="+mn-lt"/>
                <a:ea typeface="+mn-ea"/>
                <a:cs typeface="+mn-cs"/>
              </a:rPr>
              <a:t>.net</a:t>
            </a:r>
            <a:r>
              <a:rPr lang="en-US" sz="1200" b="0" kern="1200" dirty="0">
                <a:solidFill>
                  <a:schemeClr val="tx1"/>
                </a:solidFill>
                <a:effectLst/>
                <a:latin typeface="+mn-lt"/>
                <a:ea typeface="+mn-ea"/>
                <a:cs typeface="+mn-cs"/>
              </a:rPr>
              <a:t> is a top-level domain and </a:t>
            </a:r>
            <a:r>
              <a:rPr lang="en-US" sz="1200" b="0" i="1" kern="1200" dirty="0">
                <a:solidFill>
                  <a:schemeClr val="tx1"/>
                </a:solidFill>
                <a:effectLst/>
                <a:latin typeface="+mn-lt"/>
                <a:ea typeface="+mn-ea"/>
                <a:cs typeface="+mn-cs"/>
              </a:rPr>
              <a:t>furniture</a:t>
            </a:r>
            <a:r>
              <a:rPr lang="en-US" sz="1200" b="0" kern="1200" dirty="0">
                <a:solidFill>
                  <a:schemeClr val="tx1"/>
                </a:solidFill>
                <a:effectLst/>
                <a:latin typeface="+mn-lt"/>
                <a:ea typeface="+mn-ea"/>
                <a:cs typeface="+mn-cs"/>
              </a:rPr>
              <a:t> is the domain name. The </a:t>
            </a:r>
            <a:r>
              <a:rPr lang="en-US" sz="1200" b="0" i="1" kern="1200" dirty="0">
                <a:solidFill>
                  <a:schemeClr val="tx1"/>
                </a:solidFill>
                <a:effectLst/>
                <a:latin typeface="+mn-lt"/>
                <a:ea typeface="+mn-ea"/>
                <a:cs typeface="+mn-cs"/>
              </a:rPr>
              <a:t>www</a:t>
            </a:r>
            <a:r>
              <a:rPr lang="en-US" sz="1200" b="0" kern="1200" dirty="0">
                <a:solidFill>
                  <a:schemeClr val="tx1"/>
                </a:solidFill>
                <a:effectLst/>
                <a:latin typeface="+mn-lt"/>
                <a:ea typeface="+mn-ea"/>
                <a:cs typeface="+mn-cs"/>
              </a:rPr>
              <a:t> is third-level domain.</a:t>
            </a:r>
          </a:p>
          <a:p>
            <a:endParaRPr lang="en-US" dirty="0"/>
          </a:p>
        </p:txBody>
      </p:sp>
      <p:sp>
        <p:nvSpPr>
          <p:cNvPr id="4" name="Slide Number Placeholder 3"/>
          <p:cNvSpPr>
            <a:spLocks noGrp="1"/>
          </p:cNvSpPr>
          <p:nvPr>
            <p:ph type="sldNum" sz="quarter" idx="10"/>
          </p:nvPr>
        </p:nvSpPr>
        <p:spPr/>
        <p:txBody>
          <a:bodyPr/>
          <a:lstStyle/>
          <a:p>
            <a:fld id="{F005BF7C-5EC0-4952-9390-825068120CD6}" type="slidenum">
              <a:rPr lang="en-US" smtClean="0"/>
              <a:t>16</a:t>
            </a:fld>
            <a:endParaRPr lang="en-US"/>
          </a:p>
        </p:txBody>
      </p:sp>
    </p:spTree>
    <p:extLst>
      <p:ext uri="{BB962C8B-B14F-4D97-AF65-F5344CB8AC3E}">
        <p14:creationId xmlns:p14="http://schemas.microsoft.com/office/powerpoint/2010/main" val="475312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05BF7C-5EC0-4952-9390-825068120CD6}" type="slidenum">
              <a:rPr lang="en-US" smtClean="0"/>
              <a:t>33</a:t>
            </a:fld>
            <a:endParaRPr lang="en-US"/>
          </a:p>
        </p:txBody>
      </p:sp>
    </p:spTree>
    <p:extLst>
      <p:ext uri="{BB962C8B-B14F-4D97-AF65-F5344CB8AC3E}">
        <p14:creationId xmlns:p14="http://schemas.microsoft.com/office/powerpoint/2010/main" val="1425031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05BF7C-5EC0-4952-9390-825068120CD6}" type="slidenum">
              <a:rPr lang="en-US" smtClean="0"/>
              <a:t>34</a:t>
            </a:fld>
            <a:endParaRPr lang="en-US"/>
          </a:p>
        </p:txBody>
      </p:sp>
    </p:spTree>
    <p:extLst>
      <p:ext uri="{BB962C8B-B14F-4D97-AF65-F5344CB8AC3E}">
        <p14:creationId xmlns:p14="http://schemas.microsoft.com/office/powerpoint/2010/main" val="2178945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come across all kinds of documents every day of our lives. Newspapers, insurance forms, shop catalogues... the list goes on.</a:t>
            </a:r>
          </a:p>
          <a:p>
            <a:endParaRPr lang="en-US" dirty="0"/>
          </a:p>
          <a:p>
            <a:r>
              <a:rPr lang="en-US" dirty="0"/>
              <a:t>Think about the stories you read in a newspaper: for each story, there will be a headline, some text, and possibly some images. If the article is a long piece, there may be subheadings that split the story into separate sections or quotes from those involved. Structure helps readers understand the stories in the newspaper.</a:t>
            </a:r>
          </a:p>
          <a:p>
            <a:endParaRPr lang="en-US" dirty="0"/>
          </a:p>
          <a:p>
            <a:r>
              <a:rPr lang="en-US" dirty="0"/>
              <a:t>The structure is very similar when a news story is viewed online (although it may also feature audio or video). This is illustrated on the right with a copy of a newspaper alongside the corresponding article on its website. Now think about a very different type of document — an insurance form. Insurance forms often have headings for different sections, and each section contains a list of questions with areas for you to fill in details or checkboxes to tick. Again, the structure is very similar online</a:t>
            </a:r>
          </a:p>
        </p:txBody>
      </p:sp>
      <p:sp>
        <p:nvSpPr>
          <p:cNvPr id="4" name="Slide Number Placeholder 3"/>
          <p:cNvSpPr>
            <a:spLocks noGrp="1"/>
          </p:cNvSpPr>
          <p:nvPr>
            <p:ph type="sldNum" sz="quarter" idx="10"/>
          </p:nvPr>
        </p:nvSpPr>
        <p:spPr/>
        <p:txBody>
          <a:bodyPr/>
          <a:lstStyle/>
          <a:p>
            <a:fld id="{F005BF7C-5EC0-4952-9390-825068120CD6}" type="slidenum">
              <a:rPr lang="en-US" smtClean="0"/>
              <a:t>45</a:t>
            </a:fld>
            <a:endParaRPr lang="en-US"/>
          </a:p>
        </p:txBody>
      </p:sp>
    </p:spTree>
    <p:extLst>
      <p:ext uri="{BB962C8B-B14F-4D97-AF65-F5344CB8AC3E}">
        <p14:creationId xmlns:p14="http://schemas.microsoft.com/office/powerpoint/2010/main" val="2172199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05BF7C-5EC0-4952-9390-825068120CD6}" type="slidenum">
              <a:rPr lang="en-US" smtClean="0"/>
              <a:t>69</a:t>
            </a:fld>
            <a:endParaRPr lang="en-US"/>
          </a:p>
        </p:txBody>
      </p:sp>
    </p:spTree>
    <p:extLst>
      <p:ext uri="{BB962C8B-B14F-4D97-AF65-F5344CB8AC3E}">
        <p14:creationId xmlns:p14="http://schemas.microsoft.com/office/powerpoint/2010/main" val="14250315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A9E6BB-FFF3-484A-A157-86BC0FFF444B}" type="datetime1">
              <a:rPr lang="en-US" smtClean="0"/>
              <a:t>4/22/2023</a:t>
            </a:fld>
            <a:endParaRPr lang="en-US"/>
          </a:p>
        </p:txBody>
      </p:sp>
      <p:sp>
        <p:nvSpPr>
          <p:cNvPr id="5" name="Footer Placeholder 4"/>
          <p:cNvSpPr>
            <a:spLocks noGrp="1"/>
          </p:cNvSpPr>
          <p:nvPr>
            <p:ph type="ftr" sz="quarter" idx="11"/>
          </p:nvPr>
        </p:nvSpPr>
        <p:spPr/>
        <p:txBody>
          <a:bodyPr/>
          <a:lstStyle/>
          <a:p>
            <a:r>
              <a:rPr lang="en-US"/>
              <a:t>Module Code Module Name</a:t>
            </a:r>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cxnSp>
        <p:nvCxnSpPr>
          <p:cNvPr id="8" name="Straight Connector 7"/>
          <p:cNvCxnSpPr/>
          <p:nvPr userDrawn="1"/>
        </p:nvCxnSpPr>
        <p:spPr>
          <a:xfrm>
            <a:off x="1524000" y="3479800"/>
            <a:ext cx="9144000" cy="381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0"/>
            <a:ext cx="12192000" cy="482600"/>
          </a:xfrm>
          <a:prstGeom prst="rect">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54715" y="6043763"/>
            <a:ext cx="2467197" cy="443209"/>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b="10853"/>
          <a:stretch/>
        </p:blipFill>
        <p:spPr>
          <a:xfrm>
            <a:off x="10221912" y="5948961"/>
            <a:ext cx="1589088" cy="607861"/>
          </a:xfrm>
          <a:prstGeom prst="rect">
            <a:avLst/>
          </a:prstGeom>
        </p:spPr>
      </p:pic>
    </p:spTree>
    <p:extLst>
      <p:ext uri="{BB962C8B-B14F-4D97-AF65-F5344CB8AC3E}">
        <p14:creationId xmlns:p14="http://schemas.microsoft.com/office/powerpoint/2010/main" val="213374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92075B-64F7-4C46-A9EF-E833280F25FF}" type="datetime1">
              <a:rPr lang="en-US" smtClean="0"/>
              <a:t>4/22/2023</a:t>
            </a:fld>
            <a:endParaRPr lang="en-US"/>
          </a:p>
        </p:txBody>
      </p:sp>
      <p:sp>
        <p:nvSpPr>
          <p:cNvPr id="5" name="Footer Placeholder 4"/>
          <p:cNvSpPr>
            <a:spLocks noGrp="1"/>
          </p:cNvSpPr>
          <p:nvPr>
            <p:ph type="ftr" sz="quarter" idx="11"/>
          </p:nvPr>
        </p:nvSpPr>
        <p:spPr/>
        <p:txBody>
          <a:bodyPr/>
          <a:lstStyle/>
          <a:p>
            <a:r>
              <a:rPr lang="en-US"/>
              <a:t>Module Code Module Name</a:t>
            </a:r>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9525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8FFB17-EA1D-4AF4-8E73-2404008E9605}" type="datetime1">
              <a:rPr lang="en-US" smtClean="0"/>
              <a:t>4/22/2023</a:t>
            </a:fld>
            <a:endParaRPr lang="en-US"/>
          </a:p>
        </p:txBody>
      </p:sp>
      <p:sp>
        <p:nvSpPr>
          <p:cNvPr id="5" name="Footer Placeholder 4"/>
          <p:cNvSpPr>
            <a:spLocks noGrp="1"/>
          </p:cNvSpPr>
          <p:nvPr>
            <p:ph type="ftr" sz="quarter" idx="11"/>
          </p:nvPr>
        </p:nvSpPr>
        <p:spPr/>
        <p:txBody>
          <a:bodyPr/>
          <a:lstStyle/>
          <a:p>
            <a:r>
              <a:rPr lang="en-US"/>
              <a:t>Module Code Module Name</a:t>
            </a:r>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83580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Module Code Module Name</a:t>
            </a:r>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4"/>
          <a:stretch/>
        </p:blipFill>
        <p:spPr>
          <a:xfrm>
            <a:off x="10260013" y="31476"/>
            <a:ext cx="1093787" cy="489224"/>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61335" y="103495"/>
            <a:ext cx="1798678" cy="323116"/>
          </a:xfrm>
          <a:prstGeom prst="rect">
            <a:avLst/>
          </a:prstGeom>
        </p:spPr>
      </p:pic>
      <p:cxnSp>
        <p:nvCxnSpPr>
          <p:cNvPr id="9" name="Straight Connector 8"/>
          <p:cNvCxnSpPr/>
          <p:nvPr userDrawn="1"/>
        </p:nvCxnSpPr>
        <p:spPr>
          <a:xfrm flipV="1">
            <a:off x="838200" y="1308100"/>
            <a:ext cx="10515600" cy="127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51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EFB60-87F9-40B0-A3C6-4FFFFE2FC118}" type="datetime1">
              <a:rPr lang="en-US" smtClean="0"/>
              <a:t>4/22/2023</a:t>
            </a:fld>
            <a:endParaRPr lang="en-US"/>
          </a:p>
        </p:txBody>
      </p:sp>
      <p:sp>
        <p:nvSpPr>
          <p:cNvPr id="5" name="Footer Placeholder 4"/>
          <p:cNvSpPr>
            <a:spLocks noGrp="1"/>
          </p:cNvSpPr>
          <p:nvPr>
            <p:ph type="ftr" sz="quarter" idx="11"/>
          </p:nvPr>
        </p:nvSpPr>
        <p:spPr/>
        <p:txBody>
          <a:bodyPr/>
          <a:lstStyle/>
          <a:p>
            <a:r>
              <a:rPr lang="en-US"/>
              <a:t>Module Code Module Name</a:t>
            </a:r>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79941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E40B5C-5DBE-4FD8-A08B-5A14A65E0140}" type="datetime1">
              <a:rPr lang="en-US" smtClean="0"/>
              <a:t>4/22/2023</a:t>
            </a:fld>
            <a:endParaRPr lang="en-US"/>
          </a:p>
        </p:txBody>
      </p:sp>
      <p:sp>
        <p:nvSpPr>
          <p:cNvPr id="6" name="Footer Placeholder 5"/>
          <p:cNvSpPr>
            <a:spLocks noGrp="1"/>
          </p:cNvSpPr>
          <p:nvPr>
            <p:ph type="ftr" sz="quarter" idx="11"/>
          </p:nvPr>
        </p:nvSpPr>
        <p:spPr/>
        <p:txBody>
          <a:bodyPr/>
          <a:lstStyle/>
          <a:p>
            <a:r>
              <a:rPr lang="en-US"/>
              <a:t>Module Code Module Name</a:t>
            </a:r>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7749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9613FD-7ECC-4B87-8874-21DBDE0379FA}" type="datetime1">
              <a:rPr lang="en-US" smtClean="0"/>
              <a:t>4/22/2023</a:t>
            </a:fld>
            <a:endParaRPr lang="en-US"/>
          </a:p>
        </p:txBody>
      </p:sp>
      <p:sp>
        <p:nvSpPr>
          <p:cNvPr id="8" name="Footer Placeholder 7"/>
          <p:cNvSpPr>
            <a:spLocks noGrp="1"/>
          </p:cNvSpPr>
          <p:nvPr>
            <p:ph type="ftr" sz="quarter" idx="11"/>
          </p:nvPr>
        </p:nvSpPr>
        <p:spPr/>
        <p:txBody>
          <a:bodyPr/>
          <a:lstStyle/>
          <a:p>
            <a:r>
              <a:rPr lang="en-US"/>
              <a:t>Module Code Module Name</a:t>
            </a:r>
          </a:p>
        </p:txBody>
      </p:sp>
      <p:sp>
        <p:nvSpPr>
          <p:cNvPr id="9" name="Slide Number Placeholder 8"/>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2333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2390EE-AA55-49DE-90FE-C5FFB01863CE}" type="datetime1">
              <a:rPr lang="en-US" smtClean="0"/>
              <a:t>4/22/2023</a:t>
            </a:fld>
            <a:endParaRPr lang="en-US"/>
          </a:p>
        </p:txBody>
      </p:sp>
      <p:sp>
        <p:nvSpPr>
          <p:cNvPr id="4" name="Footer Placeholder 3"/>
          <p:cNvSpPr>
            <a:spLocks noGrp="1"/>
          </p:cNvSpPr>
          <p:nvPr>
            <p:ph type="ftr" sz="quarter" idx="11"/>
          </p:nvPr>
        </p:nvSpPr>
        <p:spPr/>
        <p:txBody>
          <a:bodyPr/>
          <a:lstStyle/>
          <a:p>
            <a:r>
              <a:rPr lang="en-US"/>
              <a:t>Module Code Module Name</a:t>
            </a:r>
          </a:p>
        </p:txBody>
      </p:sp>
      <p:sp>
        <p:nvSpPr>
          <p:cNvPr id="5" name="Slide Number Placeholder 4"/>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17254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422EA-3402-4133-BE60-EAE0B5F92ADD}" type="datetime1">
              <a:rPr lang="en-US" smtClean="0"/>
              <a:t>4/22/2023</a:t>
            </a:fld>
            <a:endParaRPr lang="en-US"/>
          </a:p>
        </p:txBody>
      </p:sp>
      <p:sp>
        <p:nvSpPr>
          <p:cNvPr id="3" name="Footer Placeholder 2"/>
          <p:cNvSpPr>
            <a:spLocks noGrp="1"/>
          </p:cNvSpPr>
          <p:nvPr>
            <p:ph type="ftr" sz="quarter" idx="11"/>
          </p:nvPr>
        </p:nvSpPr>
        <p:spPr/>
        <p:txBody>
          <a:bodyPr/>
          <a:lstStyle/>
          <a:p>
            <a:r>
              <a:rPr lang="en-US"/>
              <a:t>Module Code Module Name</a:t>
            </a:r>
          </a:p>
        </p:txBody>
      </p:sp>
      <p:sp>
        <p:nvSpPr>
          <p:cNvPr id="4" name="Slide Number Placeholder 3"/>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49266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38D21-D7D2-4071-8ED3-AA52D8521730}" type="datetime1">
              <a:rPr lang="en-US" smtClean="0"/>
              <a:t>4/22/2023</a:t>
            </a:fld>
            <a:endParaRPr lang="en-US"/>
          </a:p>
        </p:txBody>
      </p:sp>
      <p:sp>
        <p:nvSpPr>
          <p:cNvPr id="6" name="Footer Placeholder 5"/>
          <p:cNvSpPr>
            <a:spLocks noGrp="1"/>
          </p:cNvSpPr>
          <p:nvPr>
            <p:ph type="ftr" sz="quarter" idx="11"/>
          </p:nvPr>
        </p:nvSpPr>
        <p:spPr/>
        <p:txBody>
          <a:bodyPr/>
          <a:lstStyle/>
          <a:p>
            <a:r>
              <a:rPr lang="en-US"/>
              <a:t>Module Code Module Name</a:t>
            </a:r>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7845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E92E2-2BC7-4F1E-A73D-1E08500FA9B3}" type="datetime1">
              <a:rPr lang="en-US" smtClean="0"/>
              <a:t>4/22/2023</a:t>
            </a:fld>
            <a:endParaRPr lang="en-US"/>
          </a:p>
        </p:txBody>
      </p:sp>
      <p:sp>
        <p:nvSpPr>
          <p:cNvPr id="6" name="Footer Placeholder 5"/>
          <p:cNvSpPr>
            <a:spLocks noGrp="1"/>
          </p:cNvSpPr>
          <p:nvPr>
            <p:ph type="ftr" sz="quarter" idx="11"/>
          </p:nvPr>
        </p:nvSpPr>
        <p:spPr/>
        <p:txBody>
          <a:bodyPr/>
          <a:lstStyle/>
          <a:p>
            <a:r>
              <a:rPr lang="en-US"/>
              <a:t>Module Code Module Name</a:t>
            </a:r>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1035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CB2D3-9D7B-4F67-9BBE-2200FEE90173}" type="datetime1">
              <a:rPr lang="en-US" smtClean="0"/>
              <a:t>4/22/2023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Module Code Module Name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62D5C-A4B2-49FE-8CCD-E3685D8D5850}" type="slidenum">
              <a:rPr lang="en-US" smtClean="0"/>
              <a:t>‹#›</a:t>
            </a:fld>
            <a:endParaRPr lang="en-US"/>
          </a:p>
        </p:txBody>
      </p:sp>
    </p:spTree>
    <p:extLst>
      <p:ext uri="{BB962C8B-B14F-4D97-AF65-F5344CB8AC3E}">
        <p14:creationId xmlns:p14="http://schemas.microsoft.com/office/powerpoint/2010/main" val="6065719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1.xml"/><Relationship Id="rId7" Type="http://schemas.openxmlformats.org/officeDocument/2006/relationships/image" Target="../media/image1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guru99.com/n-tier-architecture-system-concepts-tips.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w3schools.com/browsers/default.as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3techs.com/technologies/overview/web_serve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w3.org/TR/2008/WD-html5-20080122/" TargetMode="External"/><Relationship Id="rId2" Type="http://schemas.openxmlformats.org/officeDocument/2006/relationships/hyperlink" Target="https://html.spec.whatwg.org/#is-this-html5?"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omputerhistory.org/internethistory/"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www.w3schools.com/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udemy.com/learn-html5-programming-from-scratch/"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3c1ih2NJEg" TargetMode="External"/><Relationship Id="rId2" Type="http://schemas.openxmlformats.org/officeDocument/2006/relationships/hyperlink" Target="https://www.youtube.com/watch?v=7_LPdttKXPc" TargetMode="Externa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3.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927" y="1324378"/>
            <a:ext cx="9908146" cy="2316296"/>
          </a:xfrm>
        </p:spPr>
        <p:txBody>
          <a:bodyPr>
            <a:normAutofit/>
          </a:bodyPr>
          <a:lstStyle/>
          <a:p>
            <a:r>
              <a:rPr lang="en-GB" sz="5400" dirty="0"/>
              <a:t>CM1605 Web Technology</a:t>
            </a:r>
            <a:endParaRPr lang="el-GR" sz="4800" dirty="0"/>
          </a:p>
        </p:txBody>
      </p:sp>
      <p:sp>
        <p:nvSpPr>
          <p:cNvPr id="3" name="Subtitle 2"/>
          <p:cNvSpPr>
            <a:spLocks noGrp="1"/>
          </p:cNvSpPr>
          <p:nvPr>
            <p:ph type="subTitle" idx="1"/>
          </p:nvPr>
        </p:nvSpPr>
        <p:spPr/>
        <p:txBody>
          <a:bodyPr>
            <a:noAutofit/>
          </a:bodyPr>
          <a:lstStyle/>
          <a:p>
            <a:r>
              <a:rPr lang="en-GB" sz="3500" dirty="0">
                <a:solidFill>
                  <a:schemeClr val="dk1"/>
                </a:solidFill>
              </a:rPr>
              <a:t>Introduction to Web Technologies &amp; HTML I</a:t>
            </a:r>
          </a:p>
          <a:p>
            <a:r>
              <a:rPr lang="en-GB" sz="2000">
                <a:solidFill>
                  <a:schemeClr val="dk1"/>
                </a:solidFill>
              </a:rPr>
              <a:t>Week 1| </a:t>
            </a:r>
            <a:r>
              <a:rPr lang="en-GB" sz="2000" dirty="0">
                <a:solidFill>
                  <a:schemeClr val="dk1"/>
                </a:solidFill>
              </a:rPr>
              <a:t>Janani </a:t>
            </a:r>
            <a:r>
              <a:rPr lang="en-GB" sz="2000" dirty="0" err="1">
                <a:solidFill>
                  <a:schemeClr val="dk1"/>
                </a:solidFill>
              </a:rPr>
              <a:t>Harischandra</a:t>
            </a:r>
            <a:endParaRPr lang="en-GB" sz="2000" dirty="0">
              <a:solidFill>
                <a:schemeClr val="dk1"/>
              </a:solidFill>
            </a:endParaRPr>
          </a:p>
        </p:txBody>
      </p:sp>
    </p:spTree>
    <p:extLst>
      <p:ext uri="{BB962C8B-B14F-4D97-AF65-F5344CB8AC3E}">
        <p14:creationId xmlns:p14="http://schemas.microsoft.com/office/powerpoint/2010/main" val="408040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Communication</a:t>
            </a:r>
          </a:p>
        </p:txBody>
      </p:sp>
      <p:sp>
        <p:nvSpPr>
          <p:cNvPr id="3" name="Content Placeholder 2"/>
          <p:cNvSpPr>
            <a:spLocks noGrp="1"/>
          </p:cNvSpPr>
          <p:nvPr>
            <p:ph idx="1"/>
          </p:nvPr>
        </p:nvSpPr>
        <p:spPr/>
        <p:txBody>
          <a:bodyPr/>
          <a:lstStyle/>
          <a:p>
            <a:r>
              <a:rPr lang="en-US" altLang="en-US" dirty="0"/>
              <a:t>Protocols</a:t>
            </a:r>
          </a:p>
          <a:p>
            <a:r>
              <a:rPr lang="en-US" altLang="en-US" dirty="0"/>
              <a:t>Addressing</a:t>
            </a:r>
          </a:p>
          <a:p>
            <a:pPr lvl="1"/>
            <a:r>
              <a:rPr lang="en-US" altLang="en-US" dirty="0"/>
              <a:t>IP Address</a:t>
            </a:r>
          </a:p>
          <a:p>
            <a:pPr lvl="1"/>
            <a:r>
              <a:rPr lang="en-US" altLang="en-US" dirty="0"/>
              <a:t>Domain Name</a:t>
            </a:r>
          </a:p>
          <a:p>
            <a:r>
              <a:rPr lang="en-US" altLang="en-US" dirty="0"/>
              <a:t>URL</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10</a:t>
            </a:fld>
            <a:endParaRPr lang="en-US"/>
          </a:p>
        </p:txBody>
      </p:sp>
    </p:spTree>
    <p:extLst>
      <p:ext uri="{BB962C8B-B14F-4D97-AF65-F5344CB8AC3E}">
        <p14:creationId xmlns:p14="http://schemas.microsoft.com/office/powerpoint/2010/main" val="145273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Protocols</a:t>
            </a:r>
          </a:p>
        </p:txBody>
      </p:sp>
      <p:sp>
        <p:nvSpPr>
          <p:cNvPr id="3" name="Content Placeholder 2"/>
          <p:cNvSpPr>
            <a:spLocks noGrp="1"/>
          </p:cNvSpPr>
          <p:nvPr>
            <p:ph idx="1"/>
          </p:nvPr>
        </p:nvSpPr>
        <p:spPr/>
        <p:txBody>
          <a:bodyPr>
            <a:normAutofit/>
          </a:bodyPr>
          <a:lstStyle/>
          <a:p>
            <a:r>
              <a:rPr lang="en-US" sz="2400" dirty="0"/>
              <a:t>Protocols are set of rules for routing and addressing packets of data so that they can travel across networks and arrive at the correct destination.</a:t>
            </a:r>
          </a:p>
          <a:p>
            <a:pPr marL="0" indent="0">
              <a:buNone/>
            </a:pPr>
            <a:endParaRPr lang="en-US" sz="2400" dirty="0"/>
          </a:p>
          <a:p>
            <a:r>
              <a:rPr lang="en-US" altLang="ja-JP" sz="2400" dirty="0"/>
              <a:t>Examples :</a:t>
            </a:r>
          </a:p>
          <a:p>
            <a:pPr lvl="1"/>
            <a:r>
              <a:rPr lang="en-US" altLang="ja-JP" dirty="0"/>
              <a:t>HTTP 	- Hypertext Transfer Protocol</a:t>
            </a:r>
          </a:p>
          <a:p>
            <a:pPr lvl="1"/>
            <a:r>
              <a:rPr lang="en-US" altLang="ja-JP" dirty="0"/>
              <a:t>HTTPS 	- Secure Hypertext Transfer Protocol</a:t>
            </a:r>
          </a:p>
          <a:p>
            <a:pPr lvl="1"/>
            <a:r>
              <a:rPr lang="en-US" altLang="ja-JP" dirty="0"/>
              <a:t>TCP/IP 	– Transmission Control Protocol / Internet Protocol</a:t>
            </a:r>
          </a:p>
          <a:p>
            <a:pPr lvl="1"/>
            <a:r>
              <a:rPr lang="en-US" altLang="ja-JP" dirty="0"/>
              <a:t>FTP 	– File Transfer Protocol</a:t>
            </a:r>
            <a:endParaRPr lang="ja-JP" altLang="en-US" dirty="0"/>
          </a:p>
          <a:p>
            <a:endParaRPr lang="en-US" sz="2400"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11</a:t>
            </a:fld>
            <a:endParaRPr lang="en-US"/>
          </a:p>
        </p:txBody>
      </p:sp>
    </p:spTree>
    <p:extLst>
      <p:ext uri="{BB962C8B-B14F-4D97-AF65-F5344CB8AC3E}">
        <p14:creationId xmlns:p14="http://schemas.microsoft.com/office/powerpoint/2010/main" val="1331578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Addressing</a:t>
            </a:r>
          </a:p>
        </p:txBody>
      </p:sp>
      <p:sp>
        <p:nvSpPr>
          <p:cNvPr id="3" name="Content Placeholder 2"/>
          <p:cNvSpPr>
            <a:spLocks noGrp="1"/>
          </p:cNvSpPr>
          <p:nvPr>
            <p:ph idx="1"/>
          </p:nvPr>
        </p:nvSpPr>
        <p:spPr/>
        <p:txBody>
          <a:bodyPr>
            <a:normAutofit lnSpcReduction="10000"/>
          </a:bodyPr>
          <a:lstStyle/>
          <a:p>
            <a:pPr algn="just"/>
            <a:r>
              <a:rPr lang="en-US" altLang="ja-JP" sz="2400" dirty="0">
                <a:cs typeface="Arial" pitchFamily="34" charset="0"/>
              </a:rPr>
              <a:t>Every computer / device connected to the Internet has a unique identity. </a:t>
            </a:r>
          </a:p>
          <a:p>
            <a:pPr algn="just"/>
            <a:endParaRPr lang="en-US" altLang="ja-JP" sz="2400" dirty="0">
              <a:cs typeface="Arial" pitchFamily="34" charset="0"/>
            </a:endParaRPr>
          </a:p>
          <a:p>
            <a:pPr algn="just"/>
            <a:r>
              <a:rPr lang="en-US" sz="2400" dirty="0"/>
              <a:t>The main objective of internet addressing is to locate each device/host/computer by a unique address. </a:t>
            </a:r>
          </a:p>
          <a:p>
            <a:pPr algn="just"/>
            <a:endParaRPr lang="en-US" sz="2400" dirty="0"/>
          </a:p>
          <a:p>
            <a:pPr algn="just"/>
            <a:r>
              <a:rPr lang="en-US" sz="2400" dirty="0"/>
              <a:t>There are different types of addressing introduced in order to achieve the above purpose.</a:t>
            </a:r>
          </a:p>
          <a:p>
            <a:pPr algn="just"/>
            <a:endParaRPr lang="en-US" altLang="ja-JP" sz="2400" dirty="0">
              <a:cs typeface="Arial" pitchFamily="34" charset="0"/>
            </a:endParaRPr>
          </a:p>
          <a:p>
            <a:pPr algn="just"/>
            <a:r>
              <a:rPr lang="en-US" altLang="ja-JP" sz="2400" dirty="0">
                <a:cs typeface="Arial" pitchFamily="34" charset="0"/>
              </a:rPr>
              <a:t>Types of internet addressing</a:t>
            </a:r>
          </a:p>
          <a:p>
            <a:pPr lvl="1" algn="just"/>
            <a:r>
              <a:rPr lang="en-US" altLang="ja-JP" sz="2000" dirty="0">
                <a:cs typeface="Arial" pitchFamily="34" charset="0"/>
              </a:rPr>
              <a:t>Internet Protocol address (IP)</a:t>
            </a:r>
          </a:p>
          <a:p>
            <a:pPr lvl="1" algn="just"/>
            <a:r>
              <a:rPr lang="en-US" altLang="ja-JP" sz="2000" dirty="0">
                <a:cs typeface="Arial" pitchFamily="34" charset="0"/>
              </a:rPr>
              <a:t>Domain Name Server address (DNS)</a:t>
            </a:r>
          </a:p>
          <a:p>
            <a:pPr algn="just"/>
            <a:endParaRPr lang="en-US" altLang="ja-JP" sz="2400" dirty="0">
              <a:cs typeface="Arial" pitchFamily="34" charset="0"/>
            </a:endParaRPr>
          </a:p>
          <a:p>
            <a:pPr marL="0" indent="0" algn="just">
              <a:buNone/>
            </a:pPr>
            <a:endParaRPr lang="en-US" altLang="ja-JP" sz="2400" dirty="0">
              <a:cs typeface="Arial" pitchFamily="34" charset="0"/>
            </a:endParaRPr>
          </a:p>
          <a:p>
            <a:pPr algn="just"/>
            <a:endParaRPr lang="en-US" sz="2400"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12</a:t>
            </a:fld>
            <a:endParaRPr lang="en-US"/>
          </a:p>
        </p:txBody>
      </p:sp>
    </p:spTree>
    <p:extLst>
      <p:ext uri="{BB962C8B-B14F-4D97-AF65-F5344CB8AC3E}">
        <p14:creationId xmlns:p14="http://schemas.microsoft.com/office/powerpoint/2010/main" val="698531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Protocol Address (IP)</a:t>
            </a:r>
          </a:p>
        </p:txBody>
      </p:sp>
      <p:sp>
        <p:nvSpPr>
          <p:cNvPr id="3" name="Content Placeholder 2"/>
          <p:cNvSpPr>
            <a:spLocks noGrp="1"/>
          </p:cNvSpPr>
          <p:nvPr>
            <p:ph idx="1"/>
          </p:nvPr>
        </p:nvSpPr>
        <p:spPr/>
        <p:txBody>
          <a:bodyPr>
            <a:noAutofit/>
          </a:bodyPr>
          <a:lstStyle/>
          <a:p>
            <a:r>
              <a:rPr lang="en-US" altLang="ja-JP" sz="2000" dirty="0">
                <a:cs typeface="Arial" panose="020B0604020202020204" pitchFamily="34" charset="0"/>
              </a:rPr>
              <a:t>Every machine/device on network has a unique identifying number, called an IP Address.</a:t>
            </a:r>
          </a:p>
          <a:p>
            <a:pPr marL="0" indent="0">
              <a:buNone/>
            </a:pPr>
            <a:r>
              <a:rPr lang="en-US" altLang="ja-JP" sz="2000" dirty="0">
                <a:cs typeface="Arial" panose="020B0604020202020204" pitchFamily="34" charset="0"/>
              </a:rPr>
              <a:t>(router,smartphone,etc) </a:t>
            </a:r>
          </a:p>
          <a:p>
            <a:endParaRPr lang="en-US" altLang="ja-JP" sz="2000" dirty="0">
              <a:cs typeface="Arial" panose="020B0604020202020204" pitchFamily="34" charset="0"/>
            </a:endParaRPr>
          </a:p>
          <a:p>
            <a:r>
              <a:rPr lang="en-US" altLang="ja-JP" sz="2000" dirty="0">
                <a:cs typeface="Arial" panose="020B0604020202020204" pitchFamily="34" charset="0"/>
              </a:rPr>
              <a:t>A typical IP address looks like this(ipv4):</a:t>
            </a:r>
            <a:br>
              <a:rPr lang="en-US" altLang="ja-JP" sz="2000" dirty="0">
                <a:cs typeface="Arial" panose="020B0604020202020204" pitchFamily="34" charset="0"/>
              </a:rPr>
            </a:br>
            <a:br>
              <a:rPr lang="en-US" altLang="en-US" sz="2000" dirty="0">
                <a:ea typeface="ＭＳ Ｐゴシック" panose="020B0600070205080204" pitchFamily="34" charset="-128"/>
                <a:cs typeface="Arial" panose="020B0604020202020204" pitchFamily="34" charset="0"/>
              </a:rPr>
            </a:br>
            <a:endParaRPr lang="en-US" altLang="ja-JP" sz="2000" dirty="0">
              <a:cs typeface="Arial" panose="020B0604020202020204" pitchFamily="34" charset="0"/>
            </a:endParaRPr>
          </a:p>
          <a:p>
            <a:r>
              <a:rPr lang="en-US" altLang="ja-JP" sz="2000" dirty="0">
                <a:cs typeface="Arial" panose="020B0604020202020204" pitchFamily="34" charset="0"/>
              </a:rPr>
              <a:t>The format of an IP address is a 32-bit numeric address with 12 digits written as four numbers separated by periods/full stops where e</a:t>
            </a:r>
            <a:r>
              <a:rPr lang="en-US" sz="2000" dirty="0"/>
              <a:t>ach num­ber can be a num­ber between zero and 255.</a:t>
            </a:r>
          </a:p>
          <a:p>
            <a:endParaRPr kumimoji="1" lang="en-US" altLang="ja-JP" sz="2000" dirty="0">
              <a:cs typeface="Arial" panose="020B0604020202020204" pitchFamily="34" charset="0"/>
            </a:endParaRPr>
          </a:p>
          <a:p>
            <a:r>
              <a:rPr lang="en-US" sz="2000" dirty="0"/>
              <a:t>When con­struct­ing a net­work, IP addresses can be assigned ran­domly pro­vided that each IP address is a unique address, this unique­ness is essen­tial to avoid send­ing data to mul­ti­ple des­ti­na­tions or to the wrong destination.</a:t>
            </a:r>
            <a:endParaRPr kumimoji="1" lang="ja-JP" altLang="en-US" sz="2000" dirty="0">
              <a:cs typeface="Arial" panose="020B0604020202020204" pitchFamily="34" charset="0"/>
            </a:endParaRP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13</a:t>
            </a:fld>
            <a:endParaRPr lang="en-US" dirty="0"/>
          </a:p>
        </p:txBody>
      </p:sp>
      <p:pic>
        <p:nvPicPr>
          <p:cNvPr id="7" name="Picture 6"/>
          <p:cNvPicPr>
            <a:picLocks noChangeAspect="1"/>
          </p:cNvPicPr>
          <p:nvPr/>
        </p:nvPicPr>
        <p:blipFill>
          <a:blip r:embed="rId2"/>
          <a:stretch>
            <a:fillRect/>
          </a:stretch>
        </p:blipFill>
        <p:spPr>
          <a:xfrm>
            <a:off x="6535533" y="2344994"/>
            <a:ext cx="2931228" cy="1225652"/>
          </a:xfrm>
          <a:prstGeom prst="rect">
            <a:avLst/>
          </a:prstGeom>
        </p:spPr>
      </p:pic>
    </p:spTree>
    <p:extLst>
      <p:ext uri="{BB962C8B-B14F-4D97-AF65-F5344CB8AC3E}">
        <p14:creationId xmlns:p14="http://schemas.microsoft.com/office/powerpoint/2010/main" val="1454535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a:t>
            </a:r>
          </a:p>
        </p:txBody>
      </p:sp>
      <p:sp>
        <p:nvSpPr>
          <p:cNvPr id="3" name="Content Placeholder 2"/>
          <p:cNvSpPr>
            <a:spLocks noGrp="1"/>
          </p:cNvSpPr>
          <p:nvPr>
            <p:ph idx="1"/>
          </p:nvPr>
        </p:nvSpPr>
        <p:spPr/>
        <p:txBody>
          <a:bodyPr/>
          <a:lstStyle/>
          <a:p>
            <a:r>
              <a:rPr lang="en-US" dirty="0"/>
              <a:t>What is Ipv6? And Why?</a:t>
            </a:r>
          </a:p>
          <a:p>
            <a:endParaRPr lang="en-US" dirty="0"/>
          </a:p>
          <a:p>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14</a:t>
            </a:fld>
            <a:endParaRPr lang="en-US"/>
          </a:p>
        </p:txBody>
      </p:sp>
    </p:spTree>
    <p:extLst>
      <p:ext uri="{BB962C8B-B14F-4D97-AF65-F5344CB8AC3E}">
        <p14:creationId xmlns:p14="http://schemas.microsoft.com/office/powerpoint/2010/main" val="3501835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Server (DNS)</a:t>
            </a:r>
          </a:p>
        </p:txBody>
      </p:sp>
      <p:sp>
        <p:nvSpPr>
          <p:cNvPr id="3" name="Content Placeholder 2"/>
          <p:cNvSpPr>
            <a:spLocks noGrp="1"/>
          </p:cNvSpPr>
          <p:nvPr>
            <p:ph idx="1"/>
          </p:nvPr>
        </p:nvSpPr>
        <p:spPr/>
        <p:txBody>
          <a:bodyPr>
            <a:normAutofit lnSpcReduction="10000"/>
          </a:bodyPr>
          <a:lstStyle/>
          <a:p>
            <a:r>
              <a:rPr lang="en-US" sz="2200" dirty="0"/>
              <a:t>Friendly addressing (DNS), introduced to help users remembering (or even guessing) the name of a host. </a:t>
            </a:r>
          </a:p>
          <a:p>
            <a:endParaRPr lang="en-US" sz="2200" dirty="0"/>
          </a:p>
          <a:p>
            <a:pPr>
              <a:buNone/>
            </a:pPr>
            <a:r>
              <a:rPr lang="en-US" altLang="ja-JP" sz="2200" dirty="0">
                <a:cs typeface="Arial" panose="020B0604020202020204" pitchFamily="34" charset="0"/>
              </a:rPr>
              <a:t>Advantage: </a:t>
            </a:r>
          </a:p>
          <a:p>
            <a:pPr lvl="1"/>
            <a:r>
              <a:rPr lang="en-US" altLang="ja-JP" dirty="0">
                <a:cs typeface="Arial" panose="020B0604020202020204" pitchFamily="34" charset="0"/>
              </a:rPr>
              <a:t>Numeric addresses are difficult to work with</a:t>
            </a:r>
          </a:p>
          <a:p>
            <a:pPr lvl="1"/>
            <a:r>
              <a:rPr lang="en-US" altLang="ja-JP" dirty="0">
                <a:cs typeface="Arial" panose="020B0604020202020204" pitchFamily="34" charset="0"/>
              </a:rPr>
              <a:t>Extremely difficult to remember as humans </a:t>
            </a:r>
          </a:p>
          <a:p>
            <a:pPr lvl="1">
              <a:buNone/>
            </a:pPr>
            <a:r>
              <a:rPr lang="en-US" altLang="ja-JP" dirty="0" err="1">
                <a:cs typeface="Arial" panose="020B0604020202020204" pitchFamily="34" charset="0"/>
              </a:rPr>
              <a:t>Eg</a:t>
            </a:r>
            <a:r>
              <a:rPr lang="en-US" altLang="ja-JP" dirty="0">
                <a:cs typeface="Arial" panose="020B0604020202020204" pitchFamily="34" charset="0"/>
              </a:rPr>
              <a:t>:</a:t>
            </a:r>
          </a:p>
          <a:p>
            <a:pPr lvl="1"/>
            <a:r>
              <a:rPr lang="en-US" altLang="ja-JP" dirty="0">
                <a:cs typeface="Arial" panose="020B0604020202020204" pitchFamily="34" charset="0"/>
              </a:rPr>
              <a:t>http://10.0.7.200:8080 Vs. http://moodle.sliit.lk</a:t>
            </a:r>
          </a:p>
          <a:p>
            <a:pPr lvl="1"/>
            <a:endParaRPr lang="en-US" altLang="ja-JP" sz="1700" dirty="0">
              <a:cs typeface="Arial" panose="020B0604020202020204" pitchFamily="34" charset="0"/>
            </a:endParaRPr>
          </a:p>
          <a:p>
            <a:pPr>
              <a:buNone/>
            </a:pPr>
            <a:r>
              <a:rPr lang="en-US" altLang="ja-JP" sz="2200" dirty="0">
                <a:cs typeface="Arial" panose="020B0604020202020204" pitchFamily="34" charset="0"/>
              </a:rPr>
              <a:t>Disadvantage:</a:t>
            </a:r>
          </a:p>
          <a:p>
            <a:pPr lvl="1"/>
            <a:r>
              <a:rPr lang="en-US" altLang="ja-JP" dirty="0">
                <a:cs typeface="Arial" panose="020B0604020202020204" pitchFamily="34" charset="0"/>
              </a:rPr>
              <a:t>Unable to generate meaningful and unique names for all devices in the Internet </a:t>
            </a:r>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15</a:t>
            </a:fld>
            <a:endParaRPr lang="en-US"/>
          </a:p>
        </p:txBody>
      </p:sp>
    </p:spTree>
    <p:extLst>
      <p:ext uri="{BB962C8B-B14F-4D97-AF65-F5344CB8AC3E}">
        <p14:creationId xmlns:p14="http://schemas.microsoft.com/office/powerpoint/2010/main" val="4125015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Levels</a:t>
            </a:r>
          </a:p>
        </p:txBody>
      </p:sp>
      <p:sp>
        <p:nvSpPr>
          <p:cNvPr id="3" name="Content Placeholder 2"/>
          <p:cNvSpPr>
            <a:spLocks noGrp="1"/>
          </p:cNvSpPr>
          <p:nvPr>
            <p:ph idx="1"/>
          </p:nvPr>
        </p:nvSpPr>
        <p:spPr/>
        <p:txBody>
          <a:bodyPr/>
          <a:lstStyle/>
          <a:p>
            <a:r>
              <a:rPr lang="en-US" altLang="ja-JP" sz="2600" dirty="0">
                <a:cs typeface="Arial" panose="020B0604020202020204" pitchFamily="34" charset="0"/>
              </a:rPr>
              <a:t>Domain names are organized in a hierarchical manner.</a:t>
            </a:r>
          </a:p>
          <a:p>
            <a:endParaRPr lang="en-US" altLang="ja-JP" sz="1400" dirty="0">
              <a:solidFill>
                <a:srgbClr val="71481C"/>
              </a:solidFill>
              <a:cs typeface="Arial" panose="020B0604020202020204" pitchFamily="34" charset="0"/>
            </a:endParaRPr>
          </a:p>
          <a:p>
            <a:pPr lvl="1"/>
            <a:r>
              <a:rPr lang="en-US" altLang="ja-JP" dirty="0">
                <a:cs typeface="Arial" panose="020B0604020202020204" pitchFamily="34" charset="0"/>
              </a:rPr>
              <a:t>Top Level Domain (TLD) : Last part of the Domain name</a:t>
            </a:r>
          </a:p>
          <a:p>
            <a:pPr lvl="2" indent="-273050">
              <a:buFont typeface="Wingdings" panose="05000000000000000000" pitchFamily="2" charset="2"/>
              <a:buChar char=""/>
            </a:pPr>
            <a:r>
              <a:rPr lang="en-US" altLang="ja-JP" sz="1900" dirty="0">
                <a:cs typeface="Arial" panose="020B0604020202020204" pitchFamily="34" charset="0"/>
              </a:rPr>
              <a:t>e.g. : </a:t>
            </a:r>
            <a:r>
              <a:rPr lang="en-US" altLang="ja-JP" sz="1900" dirty="0">
                <a:solidFill>
                  <a:schemeClr val="folHlink"/>
                </a:solidFill>
                <a:cs typeface="Arial" panose="020B0604020202020204" pitchFamily="34" charset="0"/>
              </a:rPr>
              <a:t>org</a:t>
            </a:r>
            <a:r>
              <a:rPr lang="en-US" altLang="ja-JP" sz="1900" dirty="0">
                <a:cs typeface="Arial" panose="020B0604020202020204" pitchFamily="34" charset="0"/>
              </a:rPr>
              <a:t> is TLD of www.wikipedia.org </a:t>
            </a:r>
          </a:p>
          <a:p>
            <a:pPr lvl="1"/>
            <a:endParaRPr lang="en-US" altLang="ja-JP" dirty="0">
              <a:cs typeface="Arial" panose="020B0604020202020204" pitchFamily="34" charset="0"/>
            </a:endParaRPr>
          </a:p>
          <a:p>
            <a:pPr lvl="1"/>
            <a:r>
              <a:rPr lang="en-US" altLang="ja-JP" dirty="0">
                <a:cs typeface="Arial" panose="020B0604020202020204" pitchFamily="34" charset="0"/>
              </a:rPr>
              <a:t>Second Level Domain: Name directly to the left of TLD</a:t>
            </a:r>
          </a:p>
          <a:p>
            <a:pPr lvl="2" indent="-273050">
              <a:buFont typeface="Wingdings" panose="05000000000000000000" pitchFamily="2" charset="2"/>
              <a:buChar char=""/>
            </a:pPr>
            <a:r>
              <a:rPr lang="en-US" altLang="ja-JP" sz="1900" dirty="0">
                <a:cs typeface="Arial" panose="020B0604020202020204" pitchFamily="34" charset="0"/>
              </a:rPr>
              <a:t>e.g. : </a:t>
            </a:r>
            <a:r>
              <a:rPr lang="en-US" altLang="ja-JP" sz="1900" dirty="0" err="1">
                <a:solidFill>
                  <a:schemeClr val="folHlink"/>
                </a:solidFill>
                <a:cs typeface="Arial" panose="020B0604020202020204" pitchFamily="34" charset="0"/>
              </a:rPr>
              <a:t>wikipedia</a:t>
            </a:r>
            <a:r>
              <a:rPr lang="en-US" altLang="ja-JP" sz="1900" dirty="0">
                <a:cs typeface="Arial" panose="020B0604020202020204" pitchFamily="34" charset="0"/>
              </a:rPr>
              <a:t> is SLD of www.wikipedia.org</a:t>
            </a:r>
          </a:p>
          <a:p>
            <a:pPr lvl="1"/>
            <a:endParaRPr lang="en-US" altLang="ja-JP" dirty="0">
              <a:cs typeface="Arial" panose="020B0604020202020204" pitchFamily="34" charset="0"/>
            </a:endParaRPr>
          </a:p>
          <a:p>
            <a:pPr lvl="1"/>
            <a:r>
              <a:rPr lang="en-US" altLang="ja-JP" dirty="0">
                <a:cs typeface="Arial" panose="020B0604020202020204" pitchFamily="34" charset="0"/>
              </a:rPr>
              <a:t>Third Level Domain: Name directly to the left of second level Domain</a:t>
            </a:r>
          </a:p>
          <a:p>
            <a:pPr lvl="2" indent="-273050">
              <a:buFont typeface="Wingdings" panose="05000000000000000000" pitchFamily="2" charset="2"/>
              <a:buChar char=""/>
            </a:pPr>
            <a:r>
              <a:rPr lang="en-US" altLang="ja-JP" sz="1900" dirty="0">
                <a:cs typeface="Arial" panose="020B0604020202020204" pitchFamily="34" charset="0"/>
              </a:rPr>
              <a:t>e.g. : </a:t>
            </a:r>
            <a:r>
              <a:rPr lang="en-US" altLang="ja-JP" sz="1900" dirty="0">
                <a:solidFill>
                  <a:schemeClr val="folHlink"/>
                </a:solidFill>
                <a:cs typeface="Arial" panose="020B0604020202020204" pitchFamily="34" charset="0"/>
              </a:rPr>
              <a:t>mail</a:t>
            </a:r>
            <a:r>
              <a:rPr lang="en-US" altLang="ja-JP" sz="1900" dirty="0">
                <a:cs typeface="Arial" panose="020B0604020202020204" pitchFamily="34" charset="0"/>
              </a:rPr>
              <a:t> is SLD of mail.google.com</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16</a:t>
            </a:fld>
            <a:endParaRPr lang="en-US"/>
          </a:p>
        </p:txBody>
      </p:sp>
    </p:spTree>
    <p:extLst>
      <p:ext uri="{BB962C8B-B14F-4D97-AF65-F5344CB8AC3E}">
        <p14:creationId xmlns:p14="http://schemas.microsoft.com/office/powerpoint/2010/main" val="1200668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Level Domain Types</a:t>
            </a:r>
          </a:p>
        </p:txBody>
      </p:sp>
      <p:sp>
        <p:nvSpPr>
          <p:cNvPr id="3" name="Content Placeholder 2"/>
          <p:cNvSpPr>
            <a:spLocks noGrp="1"/>
          </p:cNvSpPr>
          <p:nvPr>
            <p:ph idx="1"/>
          </p:nvPr>
        </p:nvSpPr>
        <p:spPr/>
        <p:txBody>
          <a:bodyPr/>
          <a:lstStyle/>
          <a:p>
            <a:r>
              <a:rPr lang="en-US" dirty="0"/>
              <a:t>Commercial Organizations			com</a:t>
            </a:r>
          </a:p>
          <a:p>
            <a:r>
              <a:rPr lang="en-US" dirty="0"/>
              <a:t>Educational Institute				</a:t>
            </a:r>
            <a:r>
              <a:rPr lang="en-US" dirty="0" err="1"/>
              <a:t>edu</a:t>
            </a:r>
            <a:endParaRPr lang="en-US" dirty="0"/>
          </a:p>
          <a:p>
            <a:r>
              <a:rPr lang="en-US" dirty="0"/>
              <a:t>Government Institute				</a:t>
            </a:r>
            <a:r>
              <a:rPr lang="en-US" dirty="0" err="1"/>
              <a:t>gov</a:t>
            </a:r>
            <a:endParaRPr lang="en-US" dirty="0"/>
          </a:p>
          <a:p>
            <a:r>
              <a:rPr lang="en-US" dirty="0"/>
              <a:t>Military Groups					mil</a:t>
            </a:r>
          </a:p>
          <a:p>
            <a:r>
              <a:rPr lang="en-US" dirty="0"/>
              <a:t>Major network support centers		net</a:t>
            </a:r>
          </a:p>
          <a:p>
            <a:r>
              <a:rPr lang="en-US" dirty="0"/>
              <a:t>Non profit Organizations 			org</a:t>
            </a:r>
          </a:p>
          <a:p>
            <a:r>
              <a:rPr lang="en-US" dirty="0"/>
              <a:t>International Organizations			</a:t>
            </a:r>
            <a:r>
              <a:rPr lang="en-US" dirty="0" err="1"/>
              <a:t>int</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17</a:t>
            </a:fld>
            <a:endParaRPr lang="en-US"/>
          </a:p>
        </p:txBody>
      </p:sp>
    </p:spTree>
    <p:extLst>
      <p:ext uri="{BB962C8B-B14F-4D97-AF65-F5344CB8AC3E}">
        <p14:creationId xmlns:p14="http://schemas.microsoft.com/office/powerpoint/2010/main" val="1508019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System(DNS)</a:t>
            </a:r>
          </a:p>
        </p:txBody>
      </p:sp>
      <p:sp>
        <p:nvSpPr>
          <p:cNvPr id="3" name="Content Placeholder 2"/>
          <p:cNvSpPr>
            <a:spLocks noGrp="1"/>
          </p:cNvSpPr>
          <p:nvPr>
            <p:ph idx="1"/>
          </p:nvPr>
        </p:nvSpPr>
        <p:spPr/>
        <p:txBody>
          <a:bodyPr>
            <a:normAutofit/>
          </a:bodyPr>
          <a:lstStyle/>
          <a:p>
            <a:pPr algn="just"/>
            <a:r>
              <a:rPr lang="en-US" sz="2200" dirty="0"/>
              <a:t>The Domain Name System (DNS) works as the phonebook of the Internet.</a:t>
            </a:r>
          </a:p>
          <a:p>
            <a:pPr algn="just"/>
            <a:r>
              <a:rPr lang="en-US" sz="2200" dirty="0"/>
              <a:t>DNS servers eliminate the need for humans to memorize IP addresses such as 192.168.1.1 (in IPv4) and IPv6.</a:t>
            </a:r>
          </a:p>
          <a:p>
            <a:pPr algn="just"/>
            <a:r>
              <a:rPr lang="en-US" sz="2200" dirty="0"/>
              <a:t>DNS is a database system that translates a computer's fully qualified domain name into an IP address.</a:t>
            </a:r>
          </a:p>
          <a:p>
            <a:pPr algn="just"/>
            <a:r>
              <a:rPr lang="en-US" sz="2200" dirty="0"/>
              <a:t>The DNS functions by converting the domain name into an IP address character set, via a Domain Name System server. </a:t>
            </a:r>
          </a:p>
          <a:p>
            <a:pPr algn="just"/>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18</a:t>
            </a:fld>
            <a:endParaRPr lang="en-US"/>
          </a:p>
        </p:txBody>
      </p:sp>
    </p:spTree>
    <p:extLst>
      <p:ext uri="{BB962C8B-B14F-4D97-AF65-F5344CB8AC3E}">
        <p14:creationId xmlns:p14="http://schemas.microsoft.com/office/powerpoint/2010/main" val="2512648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Resolution</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19</a:t>
            </a:fld>
            <a:endParaRPr lang="en-US"/>
          </a:p>
        </p:txBody>
      </p:sp>
      <p:sp>
        <p:nvSpPr>
          <p:cNvPr id="3" name="Content Placeholder 2"/>
          <p:cNvSpPr>
            <a:spLocks noGrp="1"/>
          </p:cNvSpPr>
          <p:nvPr>
            <p:ph idx="1"/>
          </p:nvPr>
        </p:nvSpPr>
        <p:spPr>
          <a:xfrm>
            <a:off x="838200" y="1641171"/>
            <a:ext cx="10515600" cy="4351338"/>
          </a:xfrm>
        </p:spPr>
        <p:txBody>
          <a:bodyPr>
            <a:normAutofit fontScale="70000" lnSpcReduction="20000"/>
          </a:bodyPr>
          <a:lstStyle/>
          <a:p>
            <a:pPr marL="285750" indent="-285750"/>
            <a:endParaRPr lang="en-US" dirty="0"/>
          </a:p>
          <a:p>
            <a:pPr marL="285750" indent="-285750"/>
            <a:r>
              <a:rPr lang="en-US" dirty="0"/>
              <a:t>When you type web address in your browser </a:t>
            </a:r>
            <a:r>
              <a:rPr lang="en-US" dirty="0" err="1"/>
              <a:t>eg</a:t>
            </a:r>
            <a:r>
              <a:rPr lang="en-US" dirty="0"/>
              <a:t>: google.com, bbc.co.uk, ebay.com.</a:t>
            </a:r>
          </a:p>
          <a:p>
            <a:pPr marL="285750" indent="-285750"/>
            <a:endParaRPr lang="en-US" dirty="0"/>
          </a:p>
          <a:p>
            <a:pPr marL="285750" indent="-285750"/>
            <a:r>
              <a:rPr lang="en-US" dirty="0"/>
              <a:t>Your computer contacts DNS servers which returns the IP address associated with the requested domain name.</a:t>
            </a:r>
          </a:p>
          <a:p>
            <a:pPr marL="285750" indent="-285750"/>
            <a:endParaRPr lang="en-US" dirty="0"/>
          </a:p>
          <a:p>
            <a:pPr marL="285750" indent="-285750"/>
            <a:r>
              <a:rPr lang="en-US" dirty="0"/>
              <a:t>The unique number that the DNS server returns to your computer allows your browser to contact the web server that hosts the website requested.</a:t>
            </a:r>
          </a:p>
          <a:p>
            <a:endParaRPr lang="en-US" dirty="0"/>
          </a:p>
          <a:p>
            <a:pPr marL="285750" indent="-285750"/>
            <a:r>
              <a:rPr lang="en-US" dirty="0"/>
              <a:t>Translating the name into the IP address is called “resolving the domain name” or “DNS resolution”. </a:t>
            </a:r>
          </a:p>
          <a:p>
            <a:endParaRPr lang="en-US" dirty="0"/>
          </a:p>
          <a:p>
            <a:pPr marL="285750" indent="-285750"/>
            <a:r>
              <a:rPr lang="en-US" dirty="0"/>
              <a:t>If a name server in the local domain cannot resolve a client's request, it queries other servers to locate a server that can. </a:t>
            </a:r>
          </a:p>
        </p:txBody>
      </p:sp>
    </p:spTree>
    <p:extLst>
      <p:ext uri="{BB962C8B-B14F-4D97-AF65-F5344CB8AC3E}">
        <p14:creationId xmlns:p14="http://schemas.microsoft.com/office/powerpoint/2010/main" val="165285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Learning Outcomes</a:t>
            </a:r>
          </a:p>
        </p:txBody>
      </p:sp>
      <p:sp>
        <p:nvSpPr>
          <p:cNvPr id="3" name="Content Placeholder 2"/>
          <p:cNvSpPr>
            <a:spLocks noGrp="1"/>
          </p:cNvSpPr>
          <p:nvPr>
            <p:ph idx="1"/>
          </p:nvPr>
        </p:nvSpPr>
        <p:spPr/>
        <p:txBody>
          <a:bodyPr>
            <a:normAutofit/>
          </a:bodyPr>
          <a:lstStyle/>
          <a:p>
            <a:r>
              <a:rPr lang="en-US" dirty="0"/>
              <a:t>Covers LO1 and LO2 for Module</a:t>
            </a:r>
          </a:p>
          <a:p>
            <a:r>
              <a:rPr lang="en-US" dirty="0"/>
              <a:t>On completion of this lecture, students are expected to be able to:</a:t>
            </a:r>
          </a:p>
          <a:p>
            <a:pPr lvl="1"/>
            <a:r>
              <a:rPr lang="en-US" dirty="0"/>
              <a:t>Define a computer network, internet, internet protocols, internet addressing, domain name servers, URL and URI,</a:t>
            </a:r>
          </a:p>
          <a:p>
            <a:pPr lvl="1"/>
            <a:r>
              <a:rPr lang="en-US" dirty="0"/>
              <a:t>Describe different web application architectures, web servers, web browsers and web search engines and give real world examples of them.</a:t>
            </a:r>
          </a:p>
          <a:p>
            <a:pPr lvl="1"/>
            <a:r>
              <a:rPr lang="en-US" dirty="0"/>
              <a:t>Define and understand SGML, XML, HTML terminologies.</a:t>
            </a:r>
          </a:p>
          <a:p>
            <a:pPr lvl="1"/>
            <a:r>
              <a:rPr lang="en-US" dirty="0"/>
              <a:t>Understand and describe HTML page structures. </a:t>
            </a:r>
          </a:p>
          <a:p>
            <a:pPr lvl="1"/>
            <a:r>
              <a:rPr lang="en-US" dirty="0"/>
              <a:t>Apply hypertext concepts in making hypertext documents using the current HTML standard with different Text formatting tags, Logical tags, Links, Lists.</a:t>
            </a:r>
            <a:br>
              <a:rPr lang="en-US" dirty="0"/>
            </a:br>
            <a:endParaRPr lang="en-US" dirty="0"/>
          </a:p>
          <a:p>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2</a:t>
            </a:fld>
            <a:endParaRPr lang="en-US"/>
          </a:p>
        </p:txBody>
      </p:sp>
    </p:spTree>
    <p:extLst>
      <p:ext uri="{BB962C8B-B14F-4D97-AF65-F5344CB8AC3E}">
        <p14:creationId xmlns:p14="http://schemas.microsoft.com/office/powerpoint/2010/main" val="2617067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rot="20263032">
            <a:off x="4558844" y="2203858"/>
            <a:ext cx="1651820" cy="398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www.ebay.com</a:t>
            </a:r>
          </a:p>
        </p:txBody>
      </p:sp>
      <p:sp>
        <p:nvSpPr>
          <p:cNvPr id="2" name="Title 1"/>
          <p:cNvSpPr>
            <a:spLocks noGrp="1"/>
          </p:cNvSpPr>
          <p:nvPr>
            <p:ph type="title"/>
          </p:nvPr>
        </p:nvSpPr>
        <p:spPr/>
        <p:txBody>
          <a:bodyPr/>
          <a:lstStyle/>
          <a:p>
            <a:r>
              <a:rPr lang="en-US" dirty="0"/>
              <a:t>Domain Name Resolution</a:t>
            </a:r>
          </a:p>
        </p:txBody>
      </p:sp>
      <p:pic>
        <p:nvPicPr>
          <p:cNvPr id="10" name="Content Placeholder 9"/>
          <p:cNvPicPr>
            <a:picLocks noGrp="1" noChangeAspect="1"/>
          </p:cNvPicPr>
          <p:nvPr>
            <p:ph idx="1"/>
          </p:nvPr>
        </p:nvPicPr>
        <p:blipFill>
          <a:blip r:embed="rId2"/>
          <a:stretch>
            <a:fillRect/>
          </a:stretch>
        </p:blipFill>
        <p:spPr>
          <a:xfrm>
            <a:off x="2209800" y="3234224"/>
            <a:ext cx="2238375" cy="120967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20</a:t>
            </a:fld>
            <a:endParaRPr lang="en-US"/>
          </a:p>
        </p:txBody>
      </p:sp>
      <p:pic>
        <p:nvPicPr>
          <p:cNvPr id="11" name="Picture 10"/>
          <p:cNvPicPr>
            <a:picLocks noChangeAspect="1"/>
          </p:cNvPicPr>
          <p:nvPr/>
        </p:nvPicPr>
        <p:blipFill>
          <a:blip r:embed="rId3"/>
          <a:stretch>
            <a:fillRect/>
          </a:stretch>
        </p:blipFill>
        <p:spPr>
          <a:xfrm>
            <a:off x="7353300" y="1672124"/>
            <a:ext cx="800100" cy="1562100"/>
          </a:xfrm>
          <a:prstGeom prst="rect">
            <a:avLst/>
          </a:prstGeom>
        </p:spPr>
      </p:pic>
      <p:pic>
        <p:nvPicPr>
          <p:cNvPr id="12" name="Picture 11"/>
          <p:cNvPicPr>
            <a:picLocks noChangeAspect="1"/>
          </p:cNvPicPr>
          <p:nvPr/>
        </p:nvPicPr>
        <p:blipFill>
          <a:blip r:embed="rId4"/>
          <a:stretch>
            <a:fillRect/>
          </a:stretch>
        </p:blipFill>
        <p:spPr>
          <a:xfrm>
            <a:off x="7353300" y="4229407"/>
            <a:ext cx="800100" cy="1466850"/>
          </a:xfrm>
          <a:prstGeom prst="rect">
            <a:avLst/>
          </a:prstGeom>
        </p:spPr>
      </p:pic>
      <p:cxnSp>
        <p:nvCxnSpPr>
          <p:cNvPr id="14" name="Straight Arrow Connector 13"/>
          <p:cNvCxnSpPr/>
          <p:nvPr/>
        </p:nvCxnSpPr>
        <p:spPr>
          <a:xfrm flipV="1">
            <a:off x="4704735" y="2079523"/>
            <a:ext cx="1828800" cy="796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778477" y="2477729"/>
            <a:ext cx="1755058" cy="756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81716" y="3839061"/>
            <a:ext cx="1651819" cy="837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4778479" y="4176035"/>
            <a:ext cx="1706565" cy="835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rot="20263032">
            <a:off x="4819404" y="2517353"/>
            <a:ext cx="1651820" cy="398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12.34.56.78</a:t>
            </a:r>
          </a:p>
        </p:txBody>
      </p:sp>
      <p:sp>
        <p:nvSpPr>
          <p:cNvPr id="34" name="Rectangle 33"/>
          <p:cNvSpPr/>
          <p:nvPr/>
        </p:nvSpPr>
        <p:spPr>
          <a:xfrm rot="1628727">
            <a:off x="4977391" y="3889244"/>
            <a:ext cx="1651820" cy="398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12.34.56.78</a:t>
            </a:r>
          </a:p>
        </p:txBody>
      </p:sp>
      <p:pic>
        <p:nvPicPr>
          <p:cNvPr id="36" name="Picture 35"/>
          <p:cNvPicPr>
            <a:picLocks noChangeAspect="1"/>
          </p:cNvPicPr>
          <p:nvPr/>
        </p:nvPicPr>
        <p:blipFill>
          <a:blip r:embed="rId5"/>
          <a:stretch>
            <a:fillRect/>
          </a:stretch>
        </p:blipFill>
        <p:spPr>
          <a:xfrm>
            <a:off x="5104785" y="4688009"/>
            <a:ext cx="514350" cy="647700"/>
          </a:xfrm>
          <a:prstGeom prst="rect">
            <a:avLst/>
          </a:prstGeom>
        </p:spPr>
      </p:pic>
      <p:sp>
        <p:nvSpPr>
          <p:cNvPr id="37" name="Rectangle 36"/>
          <p:cNvSpPr/>
          <p:nvPr/>
        </p:nvSpPr>
        <p:spPr>
          <a:xfrm>
            <a:off x="1238865" y="1504336"/>
            <a:ext cx="8170606" cy="4601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651580" y="1958193"/>
            <a:ext cx="2498315" cy="130497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FF0000"/>
                </a:solidFill>
              </a:rPr>
              <a:t>DNS Resolution</a:t>
            </a:r>
          </a:p>
        </p:txBody>
      </p:sp>
    </p:spTree>
    <p:extLst>
      <p:ext uri="{BB962C8B-B14F-4D97-AF65-F5344CB8AC3E}">
        <p14:creationId xmlns:p14="http://schemas.microsoft.com/office/powerpoint/2010/main" val="358044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Resource Identifier (URI)</a:t>
            </a:r>
          </a:p>
        </p:txBody>
      </p:sp>
      <p:sp>
        <p:nvSpPr>
          <p:cNvPr id="3" name="Content Placeholder 2"/>
          <p:cNvSpPr>
            <a:spLocks noGrp="1"/>
          </p:cNvSpPr>
          <p:nvPr>
            <p:ph idx="1"/>
          </p:nvPr>
        </p:nvSpPr>
        <p:spPr>
          <a:xfrm>
            <a:off x="838200" y="1825625"/>
            <a:ext cx="6651171" cy="4351338"/>
          </a:xfrm>
        </p:spPr>
        <p:txBody>
          <a:bodyPr>
            <a:normAutofit/>
          </a:bodyPr>
          <a:lstStyle/>
          <a:p>
            <a:r>
              <a:rPr lang="en-US" sz="2400" dirty="0"/>
              <a:t>URI can be a name, locator, or both for resource  in the web where a URL is just the locator. </a:t>
            </a:r>
          </a:p>
          <a:p>
            <a:r>
              <a:rPr lang="en-US" sz="2400" dirty="0"/>
              <a:t>URLs are a subset of URIs. </a:t>
            </a:r>
          </a:p>
          <a:p>
            <a:r>
              <a:rPr lang="en-US" sz="2400" dirty="0"/>
              <a:t>All URLs are URIs. It doesn't work the opposite way though.</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21</a:t>
            </a:fld>
            <a:endParaRPr lang="en-US"/>
          </a:p>
        </p:txBody>
      </p:sp>
      <p:pic>
        <p:nvPicPr>
          <p:cNvPr id="7" name="Picture 6"/>
          <p:cNvPicPr>
            <a:picLocks noChangeAspect="1"/>
          </p:cNvPicPr>
          <p:nvPr/>
        </p:nvPicPr>
        <p:blipFill>
          <a:blip r:embed="rId2"/>
          <a:stretch>
            <a:fillRect/>
          </a:stretch>
        </p:blipFill>
        <p:spPr>
          <a:xfrm>
            <a:off x="7489371" y="2226659"/>
            <a:ext cx="4602843" cy="3549270"/>
          </a:xfrm>
          <a:prstGeom prst="rect">
            <a:avLst/>
          </a:prstGeom>
        </p:spPr>
      </p:pic>
    </p:spTree>
    <p:extLst>
      <p:ext uri="{BB962C8B-B14F-4D97-AF65-F5344CB8AC3E}">
        <p14:creationId xmlns:p14="http://schemas.microsoft.com/office/powerpoint/2010/main" val="3495955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Page Addresses (URLS)</a:t>
            </a:r>
          </a:p>
        </p:txBody>
      </p:sp>
      <p:sp>
        <p:nvSpPr>
          <p:cNvPr id="3" name="Content Placeholder 2"/>
          <p:cNvSpPr>
            <a:spLocks noGrp="1"/>
          </p:cNvSpPr>
          <p:nvPr>
            <p:ph idx="1"/>
          </p:nvPr>
        </p:nvSpPr>
        <p:spPr/>
        <p:txBody>
          <a:bodyPr>
            <a:normAutofit/>
          </a:bodyPr>
          <a:lstStyle/>
          <a:p>
            <a:r>
              <a:rPr lang="en-US" sz="2200" dirty="0"/>
              <a:t>Every web page and resource on the web has its own special address called a URL. </a:t>
            </a:r>
          </a:p>
          <a:p>
            <a:r>
              <a:rPr lang="en-US" sz="2200" dirty="0"/>
              <a:t>URL stands for Uniform Resource Locator. </a:t>
            </a:r>
          </a:p>
          <a:p>
            <a:r>
              <a:rPr lang="en-US" sz="2200" dirty="0"/>
              <a:t>This is the web address that you would type into a browser if you wanted to visit that specific page.</a:t>
            </a:r>
          </a:p>
          <a:p>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22</a:t>
            </a:fld>
            <a:endParaRPr lang="en-US"/>
          </a:p>
        </p:txBody>
      </p:sp>
      <p:pic>
        <p:nvPicPr>
          <p:cNvPr id="8" name="Picture 7"/>
          <p:cNvPicPr>
            <a:picLocks noChangeAspect="1"/>
          </p:cNvPicPr>
          <p:nvPr/>
        </p:nvPicPr>
        <p:blipFill>
          <a:blip r:embed="rId2"/>
          <a:stretch>
            <a:fillRect/>
          </a:stretch>
        </p:blipFill>
        <p:spPr>
          <a:xfrm>
            <a:off x="1878189" y="3448971"/>
            <a:ext cx="8953733" cy="2007931"/>
          </a:xfrm>
          <a:prstGeom prst="rect">
            <a:avLst/>
          </a:prstGeom>
        </p:spPr>
      </p:pic>
    </p:spTree>
    <p:extLst>
      <p:ext uri="{BB962C8B-B14F-4D97-AF65-F5344CB8AC3E}">
        <p14:creationId xmlns:p14="http://schemas.microsoft.com/office/powerpoint/2010/main" val="1655395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Sever Architecture</a:t>
            </a:r>
          </a:p>
        </p:txBody>
      </p:sp>
      <p:graphicFrame>
        <p:nvGraphicFramePr>
          <p:cNvPr id="7" name="Content Placeholder 6"/>
          <p:cNvGraphicFramePr>
            <a:graphicFrameLocks noGrp="1"/>
          </p:cNvGraphicFramePr>
          <p:nvPr>
            <p:ph idx="1"/>
          </p:nvPr>
        </p:nvGraphicFramePr>
        <p:xfrm>
          <a:off x="2732753" y="4077044"/>
          <a:ext cx="6666271" cy="2280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23</a:t>
            </a:fld>
            <a:endParaRPr lang="en-US"/>
          </a:p>
        </p:txBody>
      </p:sp>
      <p:pic>
        <p:nvPicPr>
          <p:cNvPr id="8" name="Picture 7"/>
          <p:cNvPicPr>
            <a:picLocks noChangeAspect="1"/>
          </p:cNvPicPr>
          <p:nvPr/>
        </p:nvPicPr>
        <p:blipFill>
          <a:blip r:embed="rId7"/>
          <a:stretch>
            <a:fillRect/>
          </a:stretch>
        </p:blipFill>
        <p:spPr>
          <a:xfrm>
            <a:off x="2543175" y="1690688"/>
            <a:ext cx="2076450" cy="1419225"/>
          </a:xfrm>
          <a:prstGeom prst="rect">
            <a:avLst/>
          </a:prstGeom>
        </p:spPr>
      </p:pic>
      <p:cxnSp>
        <p:nvCxnSpPr>
          <p:cNvPr id="10" name="Straight Arrow Connector 9"/>
          <p:cNvCxnSpPr/>
          <p:nvPr/>
        </p:nvCxnSpPr>
        <p:spPr>
          <a:xfrm>
            <a:off x="5073445" y="2215252"/>
            <a:ext cx="213851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075903" y="2713709"/>
            <a:ext cx="21213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8"/>
          <a:stretch>
            <a:fillRect/>
          </a:stretch>
        </p:blipFill>
        <p:spPr>
          <a:xfrm>
            <a:off x="7653491" y="1501748"/>
            <a:ext cx="1745533" cy="1942102"/>
          </a:xfrm>
          <a:prstGeom prst="rect">
            <a:avLst/>
          </a:prstGeom>
        </p:spPr>
      </p:pic>
      <p:sp>
        <p:nvSpPr>
          <p:cNvPr id="16" name="TextBox 15"/>
          <p:cNvSpPr txBox="1"/>
          <p:nvPr/>
        </p:nvSpPr>
        <p:spPr>
          <a:xfrm>
            <a:off x="5491315" y="1768304"/>
            <a:ext cx="1209368" cy="369332"/>
          </a:xfrm>
          <a:prstGeom prst="rect">
            <a:avLst/>
          </a:prstGeom>
          <a:noFill/>
        </p:spPr>
        <p:txBody>
          <a:bodyPr wrap="square" rtlCol="0">
            <a:spAutoFit/>
          </a:bodyPr>
          <a:lstStyle/>
          <a:p>
            <a:pPr algn="ctr"/>
            <a:r>
              <a:rPr lang="en-US" dirty="0">
                <a:solidFill>
                  <a:srgbClr val="FF0000"/>
                </a:solidFill>
              </a:rPr>
              <a:t>Request</a:t>
            </a:r>
          </a:p>
        </p:txBody>
      </p:sp>
      <p:sp>
        <p:nvSpPr>
          <p:cNvPr id="17" name="TextBox 16"/>
          <p:cNvSpPr txBox="1"/>
          <p:nvPr/>
        </p:nvSpPr>
        <p:spPr>
          <a:xfrm>
            <a:off x="5611300" y="2740581"/>
            <a:ext cx="1209368" cy="369332"/>
          </a:xfrm>
          <a:prstGeom prst="rect">
            <a:avLst/>
          </a:prstGeom>
          <a:noFill/>
        </p:spPr>
        <p:txBody>
          <a:bodyPr wrap="square" rtlCol="0">
            <a:spAutoFit/>
          </a:bodyPr>
          <a:lstStyle/>
          <a:p>
            <a:r>
              <a:rPr lang="en-US" dirty="0">
                <a:solidFill>
                  <a:schemeClr val="tx2"/>
                </a:solidFill>
              </a:rPr>
              <a:t>Response</a:t>
            </a:r>
          </a:p>
        </p:txBody>
      </p:sp>
      <p:sp>
        <p:nvSpPr>
          <p:cNvPr id="18" name="TextBox 17"/>
          <p:cNvSpPr txBox="1"/>
          <p:nvPr/>
        </p:nvSpPr>
        <p:spPr>
          <a:xfrm>
            <a:off x="1521542" y="3339736"/>
            <a:ext cx="9230032" cy="646331"/>
          </a:xfrm>
          <a:prstGeom prst="rect">
            <a:avLst/>
          </a:prstGeom>
          <a:noFill/>
        </p:spPr>
        <p:txBody>
          <a:bodyPr wrap="square" rtlCol="0">
            <a:spAutoFit/>
          </a:bodyPr>
          <a:lstStyle/>
          <a:p>
            <a:r>
              <a:rPr lang="en-US" dirty="0"/>
              <a:t>Client/server describes the relationship between two computer programs in which one program, the client, makes a service request from another program, the server, which fulfils the request</a:t>
            </a:r>
          </a:p>
        </p:txBody>
      </p:sp>
    </p:spTree>
    <p:extLst>
      <p:ext uri="{BB962C8B-B14F-4D97-AF65-F5344CB8AC3E}">
        <p14:creationId xmlns:p14="http://schemas.microsoft.com/office/powerpoint/2010/main" val="232799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Client Server Architecture</a:t>
            </a:r>
          </a:p>
        </p:txBody>
      </p:sp>
      <p:graphicFrame>
        <p:nvGraphicFramePr>
          <p:cNvPr id="7" name="Content Placeholder 6"/>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24</a:t>
            </a:fld>
            <a:endParaRPr lang="en-US"/>
          </a:p>
        </p:txBody>
      </p:sp>
    </p:spTree>
    <p:extLst>
      <p:ext uri="{BB962C8B-B14F-4D97-AF65-F5344CB8AC3E}">
        <p14:creationId xmlns:p14="http://schemas.microsoft.com/office/powerpoint/2010/main" val="427109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Tier Architecture</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25</a:t>
            </a:fld>
            <a:endParaRPr lang="en-US"/>
          </a:p>
        </p:txBody>
      </p:sp>
      <p:sp>
        <p:nvSpPr>
          <p:cNvPr id="8" name="Rounded Rectangle 7"/>
          <p:cNvSpPr/>
          <p:nvPr/>
        </p:nvSpPr>
        <p:spPr>
          <a:xfrm>
            <a:off x="816370" y="2150296"/>
            <a:ext cx="10323286" cy="1035357"/>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indent="-274320">
              <a:buFont typeface="Wingdings 2"/>
              <a:buChar char=""/>
              <a:defRPr/>
            </a:pPr>
            <a:r>
              <a:rPr lang="en-US" dirty="0">
                <a:solidFill>
                  <a:schemeClr val="tx1"/>
                </a:solidFill>
              </a:rPr>
              <a:t>It is the simplest one as it is equivalent to running the application on the personal computer. All of the required components for an application to run are on a single application or server including Client, Server, Database.</a:t>
            </a:r>
          </a:p>
        </p:txBody>
      </p:sp>
      <p:sp>
        <p:nvSpPr>
          <p:cNvPr id="9" name="Content Placeholder 8"/>
          <p:cNvSpPr>
            <a:spLocks noGrp="1"/>
          </p:cNvSpPr>
          <p:nvPr>
            <p:ph idx="1"/>
          </p:nvPr>
        </p:nvSpPr>
        <p:spPr>
          <a:xfrm>
            <a:off x="720213" y="1545404"/>
            <a:ext cx="10515600" cy="4351338"/>
          </a:xfrm>
        </p:spPr>
        <p:txBody>
          <a:bodyPr/>
          <a:lstStyle/>
          <a:p>
            <a:endParaRPr lang="en-US" dirty="0"/>
          </a:p>
        </p:txBody>
      </p:sp>
      <p:pic>
        <p:nvPicPr>
          <p:cNvPr id="10" name="Picture 9"/>
          <p:cNvPicPr>
            <a:picLocks noChangeAspect="1"/>
          </p:cNvPicPr>
          <p:nvPr/>
        </p:nvPicPr>
        <p:blipFill>
          <a:blip r:embed="rId2"/>
          <a:stretch>
            <a:fillRect/>
          </a:stretch>
        </p:blipFill>
        <p:spPr>
          <a:xfrm>
            <a:off x="4242619" y="3236171"/>
            <a:ext cx="3232061" cy="1946582"/>
          </a:xfrm>
          <a:prstGeom prst="rect">
            <a:avLst/>
          </a:prstGeom>
        </p:spPr>
      </p:pic>
    </p:spTree>
    <p:extLst>
      <p:ext uri="{BB962C8B-B14F-4D97-AF65-F5344CB8AC3E}">
        <p14:creationId xmlns:p14="http://schemas.microsoft.com/office/powerpoint/2010/main" val="2031448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2-Tier Architecture</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26</a:t>
            </a:fld>
            <a:endParaRPr lang="en-US"/>
          </a:p>
        </p:txBody>
      </p:sp>
      <p:pic>
        <p:nvPicPr>
          <p:cNvPr id="7" name="Picture 8" descr="http://weblogs.foxite.com/photos/1000.257.6936.cs00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5591" y="3386250"/>
            <a:ext cx="6120817" cy="215820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838200" y="1567543"/>
            <a:ext cx="10323286" cy="134982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indent="-274320">
              <a:buFont typeface="Wingdings 2"/>
              <a:buChar char=""/>
              <a:defRPr/>
            </a:pPr>
            <a:r>
              <a:rPr lang="en-US" altLang="ja-JP" dirty="0">
                <a:solidFill>
                  <a:srgbClr val="71481C"/>
                </a:solidFill>
              </a:rPr>
              <a:t>A two-way interaction in a client/server environment, in which the user interface is stored in the client and the data are stored in the server. </a:t>
            </a:r>
          </a:p>
          <a:p>
            <a:pPr marL="274320" indent="-274320">
              <a:buFont typeface="Wingdings 2"/>
              <a:buChar char=""/>
              <a:defRPr/>
            </a:pPr>
            <a:endParaRPr lang="en-US" altLang="ja-JP" sz="900" dirty="0">
              <a:solidFill>
                <a:srgbClr val="71481C"/>
              </a:solidFill>
            </a:endParaRPr>
          </a:p>
          <a:p>
            <a:pPr marL="274320" indent="-274320">
              <a:buFont typeface="Wingdings 2"/>
              <a:buChar char=""/>
              <a:defRPr/>
            </a:pPr>
            <a:r>
              <a:rPr lang="en-US" altLang="ja-JP" dirty="0">
                <a:solidFill>
                  <a:srgbClr val="71481C"/>
                </a:solidFill>
              </a:rPr>
              <a:t>The </a:t>
            </a:r>
            <a:r>
              <a:rPr lang="en-US" altLang="ja-JP" dirty="0">
                <a:solidFill>
                  <a:srgbClr val="C00000"/>
                </a:solidFill>
              </a:rPr>
              <a:t>application logic </a:t>
            </a:r>
            <a:r>
              <a:rPr lang="en-US" altLang="ja-JP" dirty="0">
                <a:solidFill>
                  <a:srgbClr val="71481C"/>
                </a:solidFill>
              </a:rPr>
              <a:t>can be in either the client or the server.</a:t>
            </a:r>
            <a:endParaRPr kumimoji="1" lang="ja-JP" altLang="en-US" dirty="0">
              <a:solidFill>
                <a:srgbClr val="71481C"/>
              </a:solidFill>
            </a:endParaRPr>
          </a:p>
          <a:p>
            <a:pPr algn="ctr"/>
            <a:endParaRPr lang="en-US" dirty="0"/>
          </a:p>
        </p:txBody>
      </p:sp>
    </p:spTree>
    <p:extLst>
      <p:ext uri="{BB962C8B-B14F-4D97-AF65-F5344CB8AC3E}">
        <p14:creationId xmlns:p14="http://schemas.microsoft.com/office/powerpoint/2010/main" val="1511263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3-Tier Architecture</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27</a:t>
            </a:fld>
            <a:endParaRPr lang="en-US"/>
          </a:p>
        </p:txBody>
      </p:sp>
      <p:pic>
        <p:nvPicPr>
          <p:cNvPr id="7" name="Picture 10" descr="http://weblogs.foxite.com/photos/1000.257.6937.cs00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0064" y="4033043"/>
            <a:ext cx="5567136" cy="186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a:xfrm>
            <a:off x="838200" y="1399496"/>
            <a:ext cx="10575472" cy="209618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700" dirty="0">
                <a:solidFill>
                  <a:schemeClr val="tx1"/>
                </a:solidFill>
              </a:rPr>
              <a:t>A three-way interaction in a client/server environment, in which the user interface is stored in the client, the bulk of the business application logic is stored in one or more servers, and the data are stored in database server. </a:t>
            </a:r>
          </a:p>
          <a:p>
            <a:pPr marL="285750" indent="-285750">
              <a:buFont typeface="Arial" panose="020B0604020202020204" pitchFamily="34" charset="0"/>
              <a:buChar char="•"/>
            </a:pPr>
            <a:r>
              <a:rPr lang="en-US" sz="1700" dirty="0">
                <a:solidFill>
                  <a:schemeClr val="tx1"/>
                </a:solidFill>
              </a:rPr>
              <a:t>The 3-tier architecture is split into 3 parts, namely, The presentation layer (Client Tier), Application layer (Business Tier) and Database layer (Data Tier). </a:t>
            </a:r>
          </a:p>
          <a:p>
            <a:pPr marL="285750" indent="-285750">
              <a:buFont typeface="Arial" panose="020B0604020202020204" pitchFamily="34" charset="0"/>
              <a:buChar char="•"/>
            </a:pPr>
            <a:r>
              <a:rPr lang="en-US" sz="1700" dirty="0">
                <a:solidFill>
                  <a:schemeClr val="tx1"/>
                </a:solidFill>
              </a:rPr>
              <a:t>The Client system manages Presentation layer; the Application server takes care of the Application layer, and the Server system supervises Database layer.</a:t>
            </a:r>
          </a:p>
        </p:txBody>
      </p:sp>
      <p:pic>
        <p:nvPicPr>
          <p:cNvPr id="9" name="Picture 8"/>
          <p:cNvPicPr>
            <a:picLocks noChangeAspect="1"/>
          </p:cNvPicPr>
          <p:nvPr/>
        </p:nvPicPr>
        <p:blipFill>
          <a:blip r:embed="rId3"/>
          <a:stretch>
            <a:fillRect/>
          </a:stretch>
        </p:blipFill>
        <p:spPr>
          <a:xfrm>
            <a:off x="7264400" y="3574323"/>
            <a:ext cx="3874633" cy="2876459"/>
          </a:xfrm>
          <a:prstGeom prst="rect">
            <a:avLst/>
          </a:prstGeom>
        </p:spPr>
      </p:pic>
    </p:spTree>
    <p:extLst>
      <p:ext uri="{BB962C8B-B14F-4D97-AF65-F5344CB8AC3E}">
        <p14:creationId xmlns:p14="http://schemas.microsoft.com/office/powerpoint/2010/main" val="3271354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N-Tier Architecture</a:t>
            </a:r>
          </a:p>
        </p:txBody>
      </p:sp>
      <p:sp>
        <p:nvSpPr>
          <p:cNvPr id="3" name="Content Placeholder 2"/>
          <p:cNvSpPr>
            <a:spLocks noGrp="1"/>
          </p:cNvSpPr>
          <p:nvPr>
            <p:ph idx="1"/>
          </p:nvPr>
        </p:nvSpPr>
        <p:spPr>
          <a:xfrm>
            <a:off x="838200" y="4300947"/>
            <a:ext cx="10515600" cy="1876015"/>
          </a:xfrm>
        </p:spPr>
        <p:txBody>
          <a:bodyPr>
            <a:normAutofit/>
          </a:bodyPr>
          <a:lstStyle/>
          <a:p>
            <a:pPr marL="0" indent="0">
              <a:buNone/>
            </a:pPr>
            <a:endParaRPr lang="en-US" sz="2400" dirty="0"/>
          </a:p>
          <a:p>
            <a:r>
              <a:rPr lang="en-US" sz="2400" dirty="0"/>
              <a:t>Read More : </a:t>
            </a:r>
            <a:r>
              <a:rPr lang="en-US" sz="1800" dirty="0">
                <a:hlinkClick r:id="rId2"/>
              </a:rPr>
              <a:t>https://www.guru99.com/n-tier-architecture-system-concepts-tips.html</a:t>
            </a:r>
            <a:endParaRPr lang="en-US" sz="1800"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28</a:t>
            </a:fld>
            <a:endParaRPr lang="en-US"/>
          </a:p>
        </p:txBody>
      </p:sp>
      <p:sp>
        <p:nvSpPr>
          <p:cNvPr id="7" name="Rounded Rectangle 6"/>
          <p:cNvSpPr/>
          <p:nvPr/>
        </p:nvSpPr>
        <p:spPr>
          <a:xfrm>
            <a:off x="838200" y="1646238"/>
            <a:ext cx="10515600" cy="209985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1" dirty="0">
                <a:solidFill>
                  <a:schemeClr val="tx1"/>
                </a:solidFill>
              </a:rPr>
              <a:t>The N-tier (multi-tier) architecture</a:t>
            </a:r>
            <a:r>
              <a:rPr lang="en-US" sz="1600" dirty="0">
                <a:solidFill>
                  <a:schemeClr val="tx1"/>
                </a:solidFill>
              </a:rPr>
              <a:t> is an industry-proven software architecture model. </a:t>
            </a:r>
          </a:p>
          <a:p>
            <a:pPr marL="285750" indent="-285750">
              <a:buFont typeface="Arial" panose="020B0604020202020204" pitchFamily="34" charset="0"/>
              <a:buChar char="•"/>
            </a:pPr>
            <a:r>
              <a:rPr lang="en-US" sz="1600" dirty="0">
                <a:solidFill>
                  <a:schemeClr val="tx1"/>
                </a:solidFill>
              </a:rPr>
              <a:t>There are different types of N-Tier Architectures such as  </a:t>
            </a:r>
            <a:r>
              <a:rPr lang="en-US" sz="1600" b="1" dirty="0">
                <a:solidFill>
                  <a:schemeClr val="tx1"/>
                </a:solidFill>
              </a:rPr>
              <a:t>3-tier Architecture, 2-Tier Architecture and 1- Tier Architecture.</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It is suitable to support enterprise level client-server applications by providing solutions to scalability, security, fault tolerance, reusability, and maintainability. </a:t>
            </a:r>
          </a:p>
        </p:txBody>
      </p:sp>
    </p:spTree>
    <p:extLst>
      <p:ext uri="{BB962C8B-B14F-4D97-AF65-F5344CB8AC3E}">
        <p14:creationId xmlns:p14="http://schemas.microsoft.com/office/powerpoint/2010/main" val="840061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Browsers</a:t>
            </a:r>
          </a:p>
        </p:txBody>
      </p:sp>
      <p:sp>
        <p:nvSpPr>
          <p:cNvPr id="3" name="Content Placeholder 2"/>
          <p:cNvSpPr>
            <a:spLocks noGrp="1"/>
          </p:cNvSpPr>
          <p:nvPr>
            <p:ph idx="1"/>
          </p:nvPr>
        </p:nvSpPr>
        <p:spPr/>
        <p:txBody>
          <a:bodyPr>
            <a:normAutofit/>
          </a:bodyPr>
          <a:lstStyle/>
          <a:p>
            <a:r>
              <a:rPr lang="en-US" altLang="ja-JP" sz="2200" dirty="0">
                <a:cs typeface="Arial" panose="020B0604020202020204" pitchFamily="34" charset="0"/>
              </a:rPr>
              <a:t>Web browsers are software programs that allow users to access the web’s rich content.</a:t>
            </a:r>
          </a:p>
          <a:p>
            <a:r>
              <a:rPr lang="en-US" altLang="ja-JP" sz="2200" dirty="0">
                <a:cs typeface="Arial" panose="020B0604020202020204" pitchFamily="34" charset="0"/>
              </a:rPr>
              <a:t>Information Resources : Images, videos,  and other piece of content. Hyperlinks  present in resources enable users to easily navigate their browsers to related resources.</a:t>
            </a:r>
          </a:p>
          <a:p>
            <a:r>
              <a:rPr lang="en-US" altLang="ja-JP" sz="2200" dirty="0">
                <a:ea typeface="Arial Unicode MS" panose="020B0604020202020204" pitchFamily="34" charset="-128"/>
                <a:cs typeface="Arial" panose="020B0604020202020204" pitchFamily="34" charset="0"/>
              </a:rPr>
              <a:t>People use web browsers for different purposes such business, personal to access tremendous amounts of information available on the web.</a:t>
            </a:r>
          </a:p>
          <a:p>
            <a:r>
              <a:rPr lang="en-US" altLang="ja-JP" sz="2200" dirty="0">
                <a:ea typeface="Arial Unicode MS" panose="020B0604020202020204" pitchFamily="34" charset="-128"/>
                <a:cs typeface="Arial" panose="020B0604020202020204" pitchFamily="34" charset="0"/>
              </a:rPr>
              <a:t>The popular browsers today are Google Chrome, Firefox, Safari, Edge</a:t>
            </a:r>
            <a:endParaRPr lang="en-US" altLang="ja-JP" sz="2200" dirty="0">
              <a:ea typeface="Arial Unicode MS" panose="020B0604020202020204" pitchFamily="34" charset="-128"/>
              <a:cs typeface="Arial Unicode MS" panose="020B0604020202020204" pitchFamily="34" charset="-128"/>
            </a:endParaRPr>
          </a:p>
          <a:p>
            <a:endParaRPr lang="ja-JP" altLang="en-US" sz="2200" dirty="0">
              <a:cs typeface="Arial" panose="020B0604020202020204" pitchFamily="34" charset="0"/>
            </a:endParaRPr>
          </a:p>
          <a:p>
            <a:endParaRPr kumimoji="1" lang="ja-JP" altLang="en-US" sz="2200" dirty="0">
              <a:ea typeface="Arial Unicode MS" panose="020B0604020202020204" pitchFamily="34" charset="-128"/>
              <a:cs typeface="Arial Unicode MS" panose="020B0604020202020204" pitchFamily="34" charset="-128"/>
            </a:endParaRP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29</a:t>
            </a:fld>
            <a:endParaRPr lang="en-US"/>
          </a:p>
        </p:txBody>
      </p:sp>
    </p:spTree>
    <p:extLst>
      <p:ext uri="{BB962C8B-B14F-4D97-AF65-F5344CB8AC3E}">
        <p14:creationId xmlns:p14="http://schemas.microsoft.com/office/powerpoint/2010/main" val="2274317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Networks</a:t>
            </a:r>
          </a:p>
        </p:txBody>
      </p:sp>
      <p:sp>
        <p:nvSpPr>
          <p:cNvPr id="3" name="Content Placeholder 2"/>
          <p:cNvSpPr>
            <a:spLocks noGrp="1"/>
          </p:cNvSpPr>
          <p:nvPr>
            <p:ph idx="1"/>
          </p:nvPr>
        </p:nvSpPr>
        <p:spPr>
          <a:xfrm>
            <a:off x="838200" y="1825624"/>
            <a:ext cx="5075903" cy="4530725"/>
          </a:xfrm>
        </p:spPr>
        <p:txBody>
          <a:bodyPr>
            <a:normAutofit/>
          </a:bodyPr>
          <a:lstStyle/>
          <a:p>
            <a:pPr algn="just"/>
            <a:r>
              <a:rPr lang="en-US" sz="2200" dirty="0"/>
              <a:t>A computer network can be defined as a set of computers (nodes) and different other computing hardware devices connected through communication channels (cabling/wireless) to facilitate communication and resource sharing among a wide range of users.</a:t>
            </a:r>
          </a:p>
          <a:p>
            <a:pPr algn="just"/>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3</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2226" y="1825624"/>
            <a:ext cx="5537310" cy="4132724"/>
          </a:xfrm>
          <a:prstGeom prst="rect">
            <a:avLst/>
          </a:prstGeom>
        </p:spPr>
      </p:pic>
    </p:spTree>
    <p:extLst>
      <p:ext uri="{BB962C8B-B14F-4D97-AF65-F5344CB8AC3E}">
        <p14:creationId xmlns:p14="http://schemas.microsoft.com/office/powerpoint/2010/main" val="1535815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Browser Usages</a:t>
            </a:r>
          </a:p>
        </p:txBody>
      </p:sp>
      <p:sp>
        <p:nvSpPr>
          <p:cNvPr id="3" name="Content Placeholder 2"/>
          <p:cNvSpPr>
            <a:spLocks noGrp="1"/>
          </p:cNvSpPr>
          <p:nvPr>
            <p:ph idx="1"/>
          </p:nvPr>
        </p:nvSpPr>
        <p:spPr/>
        <p:txBody>
          <a:bodyPr/>
          <a:lstStyle/>
          <a:p>
            <a:r>
              <a:rPr lang="en-US" dirty="0"/>
              <a:t>Read More : </a:t>
            </a:r>
            <a:r>
              <a:rPr lang="en-US" dirty="0">
                <a:hlinkClick r:id="rId2"/>
              </a:rPr>
              <a:t>https://</a:t>
            </a:r>
            <a:r>
              <a:rPr lang="en-US" sz="2400" dirty="0">
                <a:hlinkClick r:id="rId2"/>
              </a:rPr>
              <a:t>www.w3schools.com/browsers/default.asp</a:t>
            </a:r>
            <a:endParaRPr lang="en-US" sz="2400"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dirty="0"/>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30</a:t>
            </a:fld>
            <a:endParaRPr lang="en-US"/>
          </a:p>
        </p:txBody>
      </p:sp>
      <p:pic>
        <p:nvPicPr>
          <p:cNvPr id="8" name="Picture 7"/>
          <p:cNvPicPr>
            <a:picLocks noChangeAspect="1"/>
          </p:cNvPicPr>
          <p:nvPr/>
        </p:nvPicPr>
        <p:blipFill>
          <a:blip r:embed="rId3"/>
          <a:stretch>
            <a:fillRect/>
          </a:stretch>
        </p:blipFill>
        <p:spPr>
          <a:xfrm>
            <a:off x="1489155" y="2687984"/>
            <a:ext cx="9213690" cy="2626620"/>
          </a:xfrm>
          <a:prstGeom prst="rect">
            <a:avLst/>
          </a:prstGeom>
        </p:spPr>
      </p:pic>
    </p:spTree>
    <p:extLst>
      <p:ext uri="{BB962C8B-B14F-4D97-AF65-F5344CB8AC3E}">
        <p14:creationId xmlns:p14="http://schemas.microsoft.com/office/powerpoint/2010/main" val="3873034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Servers</a:t>
            </a:r>
          </a:p>
        </p:txBody>
      </p:sp>
      <p:sp>
        <p:nvSpPr>
          <p:cNvPr id="3" name="Content Placeholder 2"/>
          <p:cNvSpPr>
            <a:spLocks noGrp="1"/>
          </p:cNvSpPr>
          <p:nvPr>
            <p:ph idx="1"/>
          </p:nvPr>
        </p:nvSpPr>
        <p:spPr/>
        <p:txBody>
          <a:bodyPr>
            <a:normAutofit/>
          </a:bodyPr>
          <a:lstStyle/>
          <a:p>
            <a:r>
              <a:rPr lang="en-US" altLang="ja-JP" dirty="0">
                <a:solidFill>
                  <a:srgbClr val="C00000"/>
                </a:solidFill>
                <a:ea typeface="Arial Unicode MS" panose="020B0604020202020204" pitchFamily="34" charset="-128"/>
                <a:cs typeface="Arial Unicode MS" panose="020B0604020202020204" pitchFamily="34" charset="-128"/>
              </a:rPr>
              <a:t>A web server</a:t>
            </a:r>
            <a:r>
              <a:rPr lang="en-US" altLang="ja-JP" dirty="0">
                <a:ea typeface="Arial Unicode MS" panose="020B0604020202020204" pitchFamily="34" charset="-128"/>
                <a:cs typeface="Arial Unicode MS" panose="020B0604020202020204" pitchFamily="34" charset="-128"/>
              </a:rPr>
              <a:t>: computers on the Internet that host websites, serving pages to viewers upon request.</a:t>
            </a:r>
            <a:endParaRPr kumimoji="1" lang="en-US" altLang="ja-JP" dirty="0">
              <a:ea typeface="Arial Unicode MS" panose="020B0604020202020204" pitchFamily="34" charset="-128"/>
              <a:cs typeface="Arial Unicode MS" panose="020B0604020202020204" pitchFamily="34" charset="-128"/>
            </a:endParaRPr>
          </a:p>
          <a:p>
            <a:r>
              <a:rPr lang="en-US" altLang="ja-JP" dirty="0">
                <a:ea typeface="Arial Unicode MS" panose="020B0604020202020204" pitchFamily="34" charset="-128"/>
                <a:cs typeface="Arial Unicode MS" panose="020B0604020202020204" pitchFamily="34" charset="-128"/>
              </a:rPr>
              <a:t>Each web server has a </a:t>
            </a:r>
            <a:r>
              <a:rPr lang="en-US" altLang="ja-JP" dirty="0">
                <a:solidFill>
                  <a:srgbClr val="C00000"/>
                </a:solidFill>
                <a:ea typeface="Arial Unicode MS" panose="020B0604020202020204" pitchFamily="34" charset="-128"/>
                <a:cs typeface="Arial Unicode MS" panose="020B0604020202020204" pitchFamily="34" charset="-128"/>
              </a:rPr>
              <a:t>unique address (IP address) and domain name </a:t>
            </a:r>
            <a:r>
              <a:rPr lang="en-US" altLang="ja-JP" dirty="0">
                <a:ea typeface="Arial Unicode MS" panose="020B0604020202020204" pitchFamily="34" charset="-128"/>
                <a:cs typeface="Arial Unicode MS" panose="020B0604020202020204" pitchFamily="34" charset="-128"/>
              </a:rPr>
              <a:t>and</a:t>
            </a:r>
            <a:r>
              <a:rPr lang="en-US" altLang="ja-JP" dirty="0">
                <a:solidFill>
                  <a:srgbClr val="C00000"/>
                </a:solidFill>
                <a:ea typeface="Arial Unicode MS" panose="020B0604020202020204" pitchFamily="34" charset="-128"/>
                <a:cs typeface="Arial Unicode MS" panose="020B0604020202020204" pitchFamily="34" charset="-128"/>
              </a:rPr>
              <a:t> </a:t>
            </a:r>
            <a:r>
              <a:rPr lang="en-US" altLang="ja-JP" dirty="0">
                <a:ea typeface="Arial Unicode MS" panose="020B0604020202020204" pitchFamily="34" charset="-128"/>
                <a:cs typeface="Arial Unicode MS" panose="020B0604020202020204" pitchFamily="34" charset="-128"/>
              </a:rPr>
              <a:t>Provide services such as </a:t>
            </a:r>
            <a:r>
              <a:rPr lang="en-US" altLang="ja-JP" dirty="0">
                <a:solidFill>
                  <a:srgbClr val="C00000"/>
                </a:solidFill>
                <a:ea typeface="Arial Unicode MS" panose="020B0604020202020204" pitchFamily="34" charset="-128"/>
                <a:cs typeface="Arial Unicode MS" panose="020B0604020202020204" pitchFamily="34" charset="-128"/>
              </a:rPr>
              <a:t>Web hosting.</a:t>
            </a:r>
          </a:p>
          <a:p>
            <a:r>
              <a:rPr lang="en-US" altLang="ja-JP" dirty="0">
                <a:cs typeface="Arial" panose="020B0604020202020204" pitchFamily="34" charset="0"/>
              </a:rPr>
              <a:t>Any computer can be turned into a Web server by installing server software and connecting the machine to the Internet.</a:t>
            </a:r>
          </a:p>
          <a:p>
            <a:endParaRPr lang="en-US" altLang="ja-JP" dirty="0">
              <a:cs typeface="Arial" panose="020B0604020202020204" pitchFamily="34" charset="0"/>
            </a:endParaRPr>
          </a:p>
          <a:p>
            <a:r>
              <a:rPr lang="en-US" altLang="ja-JP" dirty="0">
                <a:cs typeface="Arial" panose="020B0604020202020204" pitchFamily="34" charset="0"/>
              </a:rPr>
              <a:t>Read more: </a:t>
            </a:r>
            <a:r>
              <a:rPr lang="en-US" dirty="0">
                <a:hlinkClick r:id="rId2"/>
              </a:rPr>
              <a:t>https://w3techs.com/technologies/overview/web_server</a:t>
            </a:r>
            <a:endParaRPr lang="ja-JP" altLang="en-US" dirty="0">
              <a:cs typeface="Arial" panose="020B0604020202020204" pitchFamily="34" charset="0"/>
            </a:endParaRP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31</a:t>
            </a:fld>
            <a:endParaRPr lang="en-US"/>
          </a:p>
        </p:txBody>
      </p:sp>
    </p:spTree>
    <p:extLst>
      <p:ext uri="{BB962C8B-B14F-4D97-AF65-F5344CB8AC3E}">
        <p14:creationId xmlns:p14="http://schemas.microsoft.com/office/powerpoint/2010/main" val="3303190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Search Engines</a:t>
            </a:r>
          </a:p>
        </p:txBody>
      </p:sp>
      <p:sp>
        <p:nvSpPr>
          <p:cNvPr id="3" name="Content Placeholder 2"/>
          <p:cNvSpPr>
            <a:spLocks noGrp="1"/>
          </p:cNvSpPr>
          <p:nvPr>
            <p:ph idx="1"/>
          </p:nvPr>
        </p:nvSpPr>
        <p:spPr/>
        <p:txBody>
          <a:bodyPr>
            <a:normAutofit/>
          </a:bodyPr>
          <a:lstStyle/>
          <a:p>
            <a:r>
              <a:rPr lang="en-US" sz="2200" dirty="0"/>
              <a:t>A web search engines can be named as a specialized tool which enables users to locate/explore information on WWW in a systematic way.</a:t>
            </a:r>
          </a:p>
          <a:p>
            <a:endParaRPr lang="en-US" sz="2200" dirty="0"/>
          </a:p>
          <a:p>
            <a:r>
              <a:rPr lang="en-US" sz="2200" dirty="0"/>
              <a:t>The search results of a user query are often returned as a list.</a:t>
            </a:r>
          </a:p>
          <a:p>
            <a:endParaRPr lang="en-US" sz="2200" dirty="0"/>
          </a:p>
          <a:p>
            <a:r>
              <a:rPr lang="en-US" sz="2200" dirty="0"/>
              <a:t>The list may consist of web pages, images, and other types of files.</a:t>
            </a:r>
          </a:p>
          <a:p>
            <a:endParaRPr lang="en-US" sz="2200" dirty="0"/>
          </a:p>
          <a:p>
            <a:r>
              <a:rPr lang="en-US" sz="2200" dirty="0"/>
              <a:t>Some popular web search engines – Google, Yahoo, bling, msn, Ask.</a:t>
            </a:r>
          </a:p>
          <a:p>
            <a:endParaRPr lang="en-US" sz="2200" dirty="0"/>
          </a:p>
          <a:p>
            <a:endParaRPr lang="en-US" sz="2200" dirty="0"/>
          </a:p>
          <a:p>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32</a:t>
            </a:fld>
            <a:endParaRPr lang="en-US"/>
          </a:p>
        </p:txBody>
      </p:sp>
      <p:pic>
        <p:nvPicPr>
          <p:cNvPr id="7" name="Picture 6"/>
          <p:cNvPicPr>
            <a:picLocks noChangeAspect="1"/>
          </p:cNvPicPr>
          <p:nvPr/>
        </p:nvPicPr>
        <p:blipFill>
          <a:blip r:embed="rId2"/>
          <a:stretch>
            <a:fillRect/>
          </a:stretch>
        </p:blipFill>
        <p:spPr>
          <a:xfrm>
            <a:off x="9057829" y="3080212"/>
            <a:ext cx="2295971" cy="1489177"/>
          </a:xfrm>
          <a:prstGeom prst="rect">
            <a:avLst/>
          </a:prstGeom>
        </p:spPr>
      </p:pic>
    </p:spTree>
    <p:extLst>
      <p:ext uri="{BB962C8B-B14F-4D97-AF65-F5344CB8AC3E}">
        <p14:creationId xmlns:p14="http://schemas.microsoft.com/office/powerpoint/2010/main" val="2961436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sp>
        <p:nvSpPr>
          <p:cNvPr id="3" name="Content Placeholder 2"/>
          <p:cNvSpPr>
            <a:spLocks noGrp="1"/>
          </p:cNvSpPr>
          <p:nvPr>
            <p:ph idx="1"/>
          </p:nvPr>
        </p:nvSpPr>
        <p:spPr/>
        <p:txBody>
          <a:bodyPr>
            <a:normAutofit/>
          </a:bodyPr>
          <a:lstStyle/>
          <a:p>
            <a:r>
              <a:rPr lang="en-US" sz="2200" dirty="0" err="1"/>
              <a:t>Deitel</a:t>
            </a:r>
            <a:r>
              <a:rPr lang="en-US" sz="2200" dirty="0"/>
              <a:t>, P.J., and </a:t>
            </a:r>
            <a:r>
              <a:rPr lang="en-US" sz="2200" dirty="0" err="1"/>
              <a:t>Deitel</a:t>
            </a:r>
            <a:r>
              <a:rPr lang="en-US" sz="2200" dirty="0"/>
              <a:t>, H.M. (2005), </a:t>
            </a:r>
            <a:r>
              <a:rPr lang="en-US" sz="2200" i="1" dirty="0"/>
              <a:t>Internet and World Wide Web How to program, Pearson.</a:t>
            </a:r>
          </a:p>
          <a:p>
            <a:r>
              <a:rPr lang="en-US" sz="2200" dirty="0" err="1"/>
              <a:t>Duckett</a:t>
            </a:r>
            <a:r>
              <a:rPr lang="en-US" sz="2200" dirty="0"/>
              <a:t>, J. (2011), </a:t>
            </a:r>
            <a:r>
              <a:rPr lang="en-US" sz="2200" i="1" dirty="0"/>
              <a:t>HTML &amp; CSS, Design and Build Websites</a:t>
            </a:r>
            <a:r>
              <a:rPr lang="en-US" sz="2200" dirty="0"/>
              <a:t>, Wiley.</a:t>
            </a:r>
          </a:p>
          <a:p>
            <a:r>
              <a:rPr lang="en-US" sz="2200" dirty="0" err="1"/>
              <a:t>Robbinson</a:t>
            </a:r>
            <a:r>
              <a:rPr lang="en-US" sz="2200" dirty="0"/>
              <a:t>, J . (2018), </a:t>
            </a:r>
            <a:r>
              <a:rPr lang="en-US" sz="2200" i="1" dirty="0"/>
              <a:t>Learning Web Design, A Beginner’s Guide to HTML,CSS, JavaScript, And Web Graphics, </a:t>
            </a:r>
            <a:r>
              <a:rPr lang="en-US" sz="2200" dirty="0"/>
              <a:t>O’Reilly.</a:t>
            </a:r>
          </a:p>
          <a:p>
            <a:endParaRPr lang="en-US" sz="2200" dirty="0"/>
          </a:p>
          <a:p>
            <a:endParaRPr lang="en-US" sz="2200" i="1" dirty="0"/>
          </a:p>
        </p:txBody>
      </p:sp>
      <p:sp>
        <p:nvSpPr>
          <p:cNvPr id="8" name="Footer Placeholder 7"/>
          <p:cNvSpPr>
            <a:spLocks noGrp="1"/>
          </p:cNvSpPr>
          <p:nvPr>
            <p:ph type="ftr" sz="quarter" idx="11"/>
          </p:nvPr>
        </p:nvSpPr>
        <p:spPr/>
        <p:txBody>
          <a:bodyPr/>
          <a:lstStyle/>
          <a:p>
            <a:r>
              <a:rPr lang="en-US" dirty="0"/>
              <a:t>CM1605Web Technology</a:t>
            </a:r>
          </a:p>
        </p:txBody>
      </p:sp>
      <p:sp>
        <p:nvSpPr>
          <p:cNvPr id="9" name="Slide Number Placeholder 8"/>
          <p:cNvSpPr>
            <a:spLocks noGrp="1"/>
          </p:cNvSpPr>
          <p:nvPr>
            <p:ph type="sldNum" sz="quarter" idx="12"/>
          </p:nvPr>
        </p:nvSpPr>
        <p:spPr/>
        <p:txBody>
          <a:bodyPr/>
          <a:lstStyle/>
          <a:p>
            <a:fld id="{83962D5C-A4B2-49FE-8CCD-E3685D8D5850}" type="slidenum">
              <a:rPr lang="en-US" smtClean="0"/>
              <a:t>33</a:t>
            </a:fld>
            <a:endParaRPr lang="en-US"/>
          </a:p>
        </p:txBody>
      </p:sp>
      <p:sp>
        <p:nvSpPr>
          <p:cNvPr id="10" name="Date Placeholder 9"/>
          <p:cNvSpPr>
            <a:spLocks noGrp="1"/>
          </p:cNvSpPr>
          <p:nvPr>
            <p:ph type="dt" sz="half" idx="10"/>
          </p:nvPr>
        </p:nvSpPr>
        <p:spPr/>
        <p:txBody>
          <a:bodyPr/>
          <a:lstStyle/>
          <a:p>
            <a:fld id="{398F9494-EB1D-41F8-A368-CC8BBBD87339}" type="datetime1">
              <a:rPr lang="en-US" smtClean="0"/>
              <a:t>4/22/2023</a:t>
            </a:fld>
            <a:endParaRPr lang="en-US"/>
          </a:p>
        </p:txBody>
      </p:sp>
    </p:spTree>
    <p:extLst>
      <p:ext uri="{BB962C8B-B14F-4D97-AF65-F5344CB8AC3E}">
        <p14:creationId xmlns:p14="http://schemas.microsoft.com/office/powerpoint/2010/main" val="215793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fontScale="85000" lnSpcReduction="20000"/>
          </a:bodyPr>
          <a:lstStyle/>
          <a:p>
            <a:r>
              <a:rPr lang="en-US" dirty="0"/>
              <a:t>Client and Server Side Technologies</a:t>
            </a:r>
          </a:p>
          <a:p>
            <a:r>
              <a:rPr lang="en-US" dirty="0"/>
              <a:t>Markup Language</a:t>
            </a:r>
          </a:p>
          <a:p>
            <a:r>
              <a:rPr lang="en-US" dirty="0"/>
              <a:t>HTML and XML</a:t>
            </a:r>
          </a:p>
          <a:p>
            <a:r>
              <a:rPr lang="en-US" dirty="0"/>
              <a:t>HTML 5</a:t>
            </a:r>
          </a:p>
          <a:p>
            <a:r>
              <a:rPr lang="en-US" dirty="0"/>
              <a:t>HTML Terminologies</a:t>
            </a:r>
          </a:p>
          <a:p>
            <a:r>
              <a:rPr lang="en-US" dirty="0"/>
              <a:t>Basic HTML page structure</a:t>
            </a:r>
          </a:p>
          <a:p>
            <a:r>
              <a:rPr lang="en-US" dirty="0"/>
              <a:t>Basic HTML tags</a:t>
            </a:r>
          </a:p>
          <a:p>
            <a:r>
              <a:rPr lang="en-US" dirty="0"/>
              <a:t>Text formatting tags</a:t>
            </a:r>
          </a:p>
          <a:p>
            <a:r>
              <a:rPr lang="en-US" dirty="0"/>
              <a:t>Logical tags</a:t>
            </a:r>
          </a:p>
          <a:p>
            <a:r>
              <a:rPr lang="en-US" dirty="0"/>
              <a:t>List tags</a:t>
            </a:r>
          </a:p>
          <a:p>
            <a:r>
              <a:rPr lang="en-US" dirty="0"/>
              <a:t>HTML Links</a:t>
            </a:r>
          </a:p>
          <a:p>
            <a:pPr marL="0" indent="0">
              <a:buNone/>
            </a:pPr>
            <a:endParaRPr lang="en-US" dirty="0"/>
          </a:p>
        </p:txBody>
      </p:sp>
      <p:sp>
        <p:nvSpPr>
          <p:cNvPr id="8" name="Footer Placeholder 7"/>
          <p:cNvSpPr>
            <a:spLocks noGrp="1"/>
          </p:cNvSpPr>
          <p:nvPr>
            <p:ph type="ftr" sz="quarter" idx="11"/>
          </p:nvPr>
        </p:nvSpPr>
        <p:spPr/>
        <p:txBody>
          <a:bodyPr/>
          <a:lstStyle/>
          <a:p>
            <a:r>
              <a:rPr lang="en-US" dirty="0"/>
              <a:t>CM1605 Web Technology</a:t>
            </a:r>
          </a:p>
        </p:txBody>
      </p:sp>
      <p:sp>
        <p:nvSpPr>
          <p:cNvPr id="9" name="Slide Number Placeholder 8"/>
          <p:cNvSpPr>
            <a:spLocks noGrp="1"/>
          </p:cNvSpPr>
          <p:nvPr>
            <p:ph type="sldNum" sz="quarter" idx="12"/>
          </p:nvPr>
        </p:nvSpPr>
        <p:spPr/>
        <p:txBody>
          <a:bodyPr/>
          <a:lstStyle/>
          <a:p>
            <a:fld id="{83962D5C-A4B2-49FE-8CCD-E3685D8D5850}" type="slidenum">
              <a:rPr lang="en-US" smtClean="0"/>
              <a:t>34</a:t>
            </a:fld>
            <a:endParaRPr lang="en-US"/>
          </a:p>
        </p:txBody>
      </p:sp>
      <p:sp>
        <p:nvSpPr>
          <p:cNvPr id="10" name="Date Placeholder 9"/>
          <p:cNvSpPr>
            <a:spLocks noGrp="1"/>
          </p:cNvSpPr>
          <p:nvPr>
            <p:ph type="dt" sz="half" idx="10"/>
          </p:nvPr>
        </p:nvSpPr>
        <p:spPr/>
        <p:txBody>
          <a:bodyPr/>
          <a:lstStyle/>
          <a:p>
            <a:fld id="{60068DE7-A06B-4B37-827B-FF0BF2A3A8D9}" type="datetime1">
              <a:rPr lang="en-US" smtClean="0"/>
              <a:t>4/22/2023</a:t>
            </a:fld>
            <a:endParaRPr lang="en-US"/>
          </a:p>
        </p:txBody>
      </p:sp>
    </p:spTree>
    <p:extLst>
      <p:ext uri="{BB962C8B-B14F-4D97-AF65-F5344CB8AC3E}">
        <p14:creationId xmlns:p14="http://schemas.microsoft.com/office/powerpoint/2010/main" val="3336985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Side Techniques for Web Development</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8107967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35</a:t>
            </a:fld>
            <a:endParaRPr lang="en-US"/>
          </a:p>
        </p:txBody>
      </p:sp>
    </p:spTree>
    <p:extLst>
      <p:ext uri="{BB962C8B-B14F-4D97-AF65-F5344CB8AC3E}">
        <p14:creationId xmlns:p14="http://schemas.microsoft.com/office/powerpoint/2010/main" val="2448423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Techniques for Web Development</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803747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36</a:t>
            </a:fld>
            <a:endParaRPr lang="en-US"/>
          </a:p>
        </p:txBody>
      </p:sp>
    </p:spTree>
    <p:extLst>
      <p:ext uri="{BB962C8B-B14F-4D97-AF65-F5344CB8AC3E}">
        <p14:creationId xmlns:p14="http://schemas.microsoft.com/office/powerpoint/2010/main" val="274873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Markup Language (SGML)</a:t>
            </a:r>
          </a:p>
        </p:txBody>
      </p:sp>
      <p:sp>
        <p:nvSpPr>
          <p:cNvPr id="3" name="Content Placeholder 2"/>
          <p:cNvSpPr>
            <a:spLocks noGrp="1"/>
          </p:cNvSpPr>
          <p:nvPr>
            <p:ph idx="1"/>
          </p:nvPr>
        </p:nvSpPr>
        <p:spPr>
          <a:xfrm>
            <a:off x="838200" y="1825625"/>
            <a:ext cx="7155426" cy="4351338"/>
          </a:xfrm>
        </p:spPr>
        <p:txBody>
          <a:bodyPr>
            <a:noAutofit/>
          </a:bodyPr>
          <a:lstStyle/>
          <a:p>
            <a:r>
              <a:rPr lang="en-US" sz="2400" dirty="0"/>
              <a:t>SGML stands for Standard Generalized Markup Language.</a:t>
            </a:r>
          </a:p>
          <a:p>
            <a:r>
              <a:rPr lang="en-US" sz="2400" dirty="0"/>
              <a:t>It is a standard for how to specify a document markup language or tag set.</a:t>
            </a:r>
          </a:p>
          <a:p>
            <a:r>
              <a:rPr lang="en-US" sz="2400" dirty="0"/>
              <a:t>SGML is based on the idea that documents have structural and other semantic elements.</a:t>
            </a:r>
          </a:p>
          <a:p>
            <a:r>
              <a:rPr lang="en-US" altLang="en-US" sz="2400" dirty="0"/>
              <a:t>Developed and standardized by the International Organization for Standards (ISO) in 1986.</a:t>
            </a:r>
          </a:p>
          <a:p>
            <a:endParaRPr lang="en-US" sz="2400"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37</a:t>
            </a:fld>
            <a:endParaRPr lang="en-US"/>
          </a:p>
        </p:txBody>
      </p:sp>
      <p:pic>
        <p:nvPicPr>
          <p:cNvPr id="7" name="Picture 6"/>
          <p:cNvPicPr>
            <a:picLocks noChangeAspect="1"/>
          </p:cNvPicPr>
          <p:nvPr/>
        </p:nvPicPr>
        <p:blipFill>
          <a:blip r:embed="rId2"/>
          <a:stretch>
            <a:fillRect/>
          </a:stretch>
        </p:blipFill>
        <p:spPr>
          <a:xfrm>
            <a:off x="7846142" y="2007470"/>
            <a:ext cx="3722668" cy="3036478"/>
          </a:xfrm>
          <a:prstGeom prst="rect">
            <a:avLst/>
          </a:prstGeom>
        </p:spPr>
      </p:pic>
    </p:spTree>
    <p:extLst>
      <p:ext uri="{BB962C8B-B14F-4D97-AF65-F5344CB8AC3E}">
        <p14:creationId xmlns:p14="http://schemas.microsoft.com/office/powerpoint/2010/main" val="2297567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p>
        </p:txBody>
      </p:sp>
      <p:sp>
        <p:nvSpPr>
          <p:cNvPr id="3" name="Content Placeholder 2"/>
          <p:cNvSpPr>
            <a:spLocks noGrp="1"/>
          </p:cNvSpPr>
          <p:nvPr>
            <p:ph idx="1"/>
          </p:nvPr>
        </p:nvSpPr>
        <p:spPr/>
        <p:txBody>
          <a:bodyPr/>
          <a:lstStyle/>
          <a:p>
            <a:r>
              <a:rPr lang="en-US" dirty="0"/>
              <a:t>HTML (Hyper Text Markup Language) is the standard markup language for Web pages.</a:t>
            </a:r>
          </a:p>
          <a:p>
            <a:r>
              <a:rPr lang="en-US" dirty="0"/>
              <a:t>It is the standard markup language for creating Web pages.</a:t>
            </a:r>
          </a:p>
          <a:p>
            <a:r>
              <a:rPr lang="en-US" dirty="0"/>
              <a:t>HTML elements tell the browser how to display the content.</a:t>
            </a:r>
          </a:p>
          <a:p>
            <a:r>
              <a:rPr lang="fr-FR" dirty="0"/>
              <a:t>HTML web pages are </a:t>
            </a:r>
            <a:r>
              <a:rPr lang="fr-FR" dirty="0" err="1"/>
              <a:t>text</a:t>
            </a:r>
            <a:r>
              <a:rPr lang="fr-FR" dirty="0"/>
              <a:t> documents.</a:t>
            </a:r>
            <a:endParaRPr lang="en-US" dirty="0"/>
          </a:p>
          <a:p>
            <a:r>
              <a:rPr lang="en-US" dirty="0"/>
              <a:t>HTML uses tags (characters that sit inside angled brackets) to give the information they surround special meaning.</a:t>
            </a:r>
          </a:p>
          <a:p>
            <a:r>
              <a:rPr lang="en-US" dirty="0"/>
              <a:t>Tags are often referred to as elements.</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38</a:t>
            </a:fld>
            <a:endParaRPr lang="en-US"/>
          </a:p>
        </p:txBody>
      </p:sp>
    </p:spTree>
    <p:extLst>
      <p:ext uri="{BB962C8B-B14F-4D97-AF65-F5344CB8AC3E}">
        <p14:creationId xmlns:p14="http://schemas.microsoft.com/office/powerpoint/2010/main" val="1623937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History</a:t>
            </a:r>
          </a:p>
        </p:txBody>
      </p:sp>
      <p:pic>
        <p:nvPicPr>
          <p:cNvPr id="7" name="Content Placeholder 6"/>
          <p:cNvPicPr>
            <a:picLocks noGrp="1" noChangeAspect="1"/>
          </p:cNvPicPr>
          <p:nvPr>
            <p:ph idx="1"/>
          </p:nvPr>
        </p:nvPicPr>
        <p:blipFill>
          <a:blip r:embed="rId2"/>
          <a:stretch>
            <a:fillRect/>
          </a:stretch>
        </p:blipFill>
        <p:spPr>
          <a:xfrm>
            <a:off x="3301181" y="1560153"/>
            <a:ext cx="4618703" cy="4878182"/>
          </a:xfrm>
          <a:prstGeom prst="rect">
            <a:avLst/>
          </a:prstGeom>
          <a:ln>
            <a:solidFill>
              <a:schemeClr val="accent5">
                <a:lumMod val="40000"/>
                <a:lumOff val="60000"/>
              </a:schemeClr>
            </a:solidFill>
          </a:ln>
        </p:spPr>
      </p:pic>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39</a:t>
            </a:fld>
            <a:endParaRPr lang="en-US"/>
          </a:p>
        </p:txBody>
      </p:sp>
      <p:sp>
        <p:nvSpPr>
          <p:cNvPr id="8" name="Rectangle 7"/>
          <p:cNvSpPr/>
          <p:nvPr/>
        </p:nvSpPr>
        <p:spPr>
          <a:xfrm>
            <a:off x="3465871" y="4630994"/>
            <a:ext cx="3480619" cy="3834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5871" y="3615786"/>
            <a:ext cx="3480619" cy="3834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29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Network Types</a:t>
            </a:r>
          </a:p>
        </p:txBody>
      </p:sp>
      <p:sp>
        <p:nvSpPr>
          <p:cNvPr id="3" name="Content Placeholder 2"/>
          <p:cNvSpPr>
            <a:spLocks noGrp="1"/>
          </p:cNvSpPr>
          <p:nvPr>
            <p:ph idx="1"/>
          </p:nvPr>
        </p:nvSpPr>
        <p:spPr>
          <a:xfrm>
            <a:off x="838200" y="1515909"/>
            <a:ext cx="10515600" cy="4351338"/>
          </a:xfrm>
        </p:spPr>
        <p:txBody>
          <a:bodyPr>
            <a:normAutofit/>
          </a:bodyPr>
          <a:lstStyle/>
          <a:p>
            <a:r>
              <a:rPr lang="en-US" sz="2200" b="1" dirty="0"/>
              <a:t>LAN (Local Area Network)</a:t>
            </a:r>
          </a:p>
          <a:p>
            <a:pPr lvl="1"/>
            <a:r>
              <a:rPr lang="en-US" sz="2200" dirty="0"/>
              <a:t>Is a group of computers connected to each other in a small area such as building, office which connects two or more personal computers through a communication medium such as twisted pair, coaxial cable, etc.</a:t>
            </a:r>
          </a:p>
          <a:p>
            <a:pPr lvl="1"/>
            <a:endParaRPr lang="en-US" sz="2200" dirty="0"/>
          </a:p>
          <a:p>
            <a:pPr lvl="1"/>
            <a:r>
              <a:rPr lang="en-US" sz="2200" dirty="0"/>
              <a:t>It is less costly as it is built with inexpensive hardware such as hubs, network adapters, and Ethernet cables.</a:t>
            </a:r>
          </a:p>
          <a:p>
            <a:r>
              <a:rPr lang="en-US" sz="2200" b="1" dirty="0"/>
              <a:t>WAN (Wide Area Network)</a:t>
            </a:r>
          </a:p>
          <a:p>
            <a:pPr lvl="1"/>
            <a:r>
              <a:rPr lang="en-US" sz="2200" dirty="0"/>
              <a:t>is a network that extends over a large geographical area such as states or countries connected through a telephone line, </a:t>
            </a:r>
            <a:r>
              <a:rPr lang="en-US" sz="2200" dirty="0" err="1"/>
              <a:t>fibre</a:t>
            </a:r>
            <a:r>
              <a:rPr lang="en-US" sz="2200" dirty="0"/>
              <a:t> optic cable or satellite links.</a:t>
            </a:r>
          </a:p>
          <a:p>
            <a:pPr lvl="1"/>
            <a:endParaRPr lang="en-US" sz="2200" dirty="0"/>
          </a:p>
          <a:p>
            <a:pPr lvl="1"/>
            <a:r>
              <a:rPr lang="en-US" sz="2200" dirty="0"/>
              <a:t>The </a:t>
            </a:r>
            <a:r>
              <a:rPr lang="en-US" sz="2200" b="1" dirty="0">
                <a:solidFill>
                  <a:srgbClr val="FF0000"/>
                </a:solidFill>
              </a:rPr>
              <a:t>internet</a:t>
            </a:r>
            <a:r>
              <a:rPr lang="en-US" sz="2200" dirty="0"/>
              <a:t> is one of the biggest WAN in the world.</a:t>
            </a:r>
          </a:p>
          <a:p>
            <a:pPr lvl="1"/>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4</a:t>
            </a:fld>
            <a:endParaRPr lang="en-US"/>
          </a:p>
        </p:txBody>
      </p:sp>
      <p:pic>
        <p:nvPicPr>
          <p:cNvPr id="7" name="Picture 7" descr="http://icunimet1.wikispaces.com/file/view/img-IntranetExtranet.gif/95830034/img-IntranetExtranet.gif"/>
          <p:cNvPicPr>
            <a:picLocks noChangeAspect="1" noChangeArrowheads="1"/>
          </p:cNvPicPr>
          <p:nvPr/>
        </p:nvPicPr>
        <p:blipFill rotWithShape="1">
          <a:blip r:embed="rId2">
            <a:extLst>
              <a:ext uri="{28A0092B-C50C-407E-A947-70E740481C1C}">
                <a14:useLocalDpi xmlns:a14="http://schemas.microsoft.com/office/drawing/2010/main" val="0"/>
              </a:ext>
            </a:extLst>
          </a:blip>
          <a:srcRect t="15025"/>
          <a:stretch/>
        </p:blipFill>
        <p:spPr bwMode="auto">
          <a:xfrm>
            <a:off x="8095621" y="4984955"/>
            <a:ext cx="3043901" cy="155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flipH="1">
            <a:off x="8644420" y="6356350"/>
            <a:ext cx="607700" cy="369332"/>
          </a:xfrm>
          <a:prstGeom prst="rect">
            <a:avLst/>
          </a:prstGeom>
          <a:noFill/>
        </p:spPr>
        <p:txBody>
          <a:bodyPr wrap="square" rtlCol="0">
            <a:spAutoFit/>
          </a:bodyPr>
          <a:lstStyle/>
          <a:p>
            <a:r>
              <a:rPr lang="en-US" dirty="0"/>
              <a:t>LAN</a:t>
            </a:r>
          </a:p>
        </p:txBody>
      </p:sp>
      <p:sp>
        <p:nvSpPr>
          <p:cNvPr id="9" name="TextBox 8"/>
          <p:cNvSpPr txBox="1"/>
          <p:nvPr/>
        </p:nvSpPr>
        <p:spPr>
          <a:xfrm flipH="1">
            <a:off x="9784570" y="6342429"/>
            <a:ext cx="669578" cy="369332"/>
          </a:xfrm>
          <a:prstGeom prst="rect">
            <a:avLst/>
          </a:prstGeom>
          <a:noFill/>
        </p:spPr>
        <p:txBody>
          <a:bodyPr wrap="square" rtlCol="0">
            <a:spAutoFit/>
          </a:bodyPr>
          <a:lstStyle/>
          <a:p>
            <a:r>
              <a:rPr lang="en-US" dirty="0"/>
              <a:t>WAN</a:t>
            </a:r>
          </a:p>
        </p:txBody>
      </p:sp>
    </p:spTree>
    <p:extLst>
      <p:ext uri="{BB962C8B-B14F-4D97-AF65-F5344CB8AC3E}">
        <p14:creationId xmlns:p14="http://schemas.microsoft.com/office/powerpoint/2010/main" val="1698654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5</a:t>
            </a:r>
          </a:p>
        </p:txBody>
      </p:sp>
      <p:sp>
        <p:nvSpPr>
          <p:cNvPr id="3" name="Content Placeholder 2"/>
          <p:cNvSpPr>
            <a:spLocks noGrp="1"/>
          </p:cNvSpPr>
          <p:nvPr>
            <p:ph idx="1"/>
          </p:nvPr>
        </p:nvSpPr>
        <p:spPr/>
        <p:txBody>
          <a:bodyPr/>
          <a:lstStyle/>
          <a:p>
            <a:pPr>
              <a:lnSpc>
                <a:spcPts val="3000"/>
              </a:lnSpc>
            </a:pPr>
            <a:r>
              <a:rPr lang="en-US" altLang="en-US" dirty="0"/>
              <a:t>HTML5 is the newest version of HTML.</a:t>
            </a:r>
          </a:p>
          <a:p>
            <a:pPr>
              <a:lnSpc>
                <a:spcPts val="3000"/>
              </a:lnSpc>
            </a:pPr>
            <a:r>
              <a:rPr lang="en-US" altLang="en-US" dirty="0"/>
              <a:t>It incorporates all features from earlier versions of HTML, including the stricter XHTML.</a:t>
            </a:r>
          </a:p>
          <a:p>
            <a:pPr>
              <a:lnSpc>
                <a:spcPts val="3000"/>
              </a:lnSpc>
            </a:pPr>
            <a:endParaRPr lang="en-US" altLang="en-US" dirty="0"/>
          </a:p>
          <a:p>
            <a:pPr>
              <a:lnSpc>
                <a:spcPts val="3000"/>
              </a:lnSpc>
            </a:pPr>
            <a:r>
              <a:rPr lang="en-US" altLang="en-US" dirty="0"/>
              <a:t>Read more on HTML 5</a:t>
            </a:r>
          </a:p>
          <a:p>
            <a:pPr lvl="1">
              <a:lnSpc>
                <a:spcPts val="3000"/>
              </a:lnSpc>
            </a:pPr>
            <a:r>
              <a:rPr lang="en-US" dirty="0">
                <a:hlinkClick r:id="rId2"/>
              </a:rPr>
              <a:t>https://html.spec.whatwg.org/#is-this-html5?</a:t>
            </a:r>
            <a:endParaRPr lang="en-US" dirty="0"/>
          </a:p>
          <a:p>
            <a:pPr lvl="1">
              <a:lnSpc>
                <a:spcPts val="3000"/>
              </a:lnSpc>
            </a:pPr>
            <a:r>
              <a:rPr lang="en-US" dirty="0">
                <a:hlinkClick r:id="rId3"/>
              </a:rPr>
              <a:t>https://www.w3.org/TR/2008/WD-html5-20080122/</a:t>
            </a:r>
            <a:endParaRPr lang="en-US" altLang="en-US" dirty="0"/>
          </a:p>
          <a:p>
            <a:pPr>
              <a:lnSpc>
                <a:spcPts val="3000"/>
              </a:lnSpc>
            </a:pPr>
            <a:endParaRPr lang="en-US" altLang="en-US"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40</a:t>
            </a:fld>
            <a:endParaRPr lang="en-US"/>
          </a:p>
        </p:txBody>
      </p:sp>
      <p:pic>
        <p:nvPicPr>
          <p:cNvPr id="7" name="Picture 6" descr="html5-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1940" y="3135823"/>
            <a:ext cx="1554163"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618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HTML 5?</a:t>
            </a:r>
          </a:p>
        </p:txBody>
      </p:sp>
      <p:sp>
        <p:nvSpPr>
          <p:cNvPr id="3" name="Content Placeholder 2"/>
          <p:cNvSpPr>
            <a:spLocks noGrp="1"/>
          </p:cNvSpPr>
          <p:nvPr>
            <p:ph idx="1"/>
          </p:nvPr>
        </p:nvSpPr>
        <p:spPr/>
        <p:txBody>
          <a:bodyPr/>
          <a:lstStyle/>
          <a:p>
            <a:r>
              <a:rPr lang="en-US" dirty="0"/>
              <a:t>It promotes cross platforms.</a:t>
            </a:r>
          </a:p>
          <a:p>
            <a:r>
              <a:rPr lang="en-US" dirty="0"/>
              <a:t>Improves semantic definitions.</a:t>
            </a:r>
          </a:p>
          <a:p>
            <a:r>
              <a:rPr lang="en-US" dirty="0"/>
              <a:t>Consistency across of multiple browsers.</a:t>
            </a:r>
          </a:p>
          <a:p>
            <a:r>
              <a:rPr lang="en-US" dirty="0"/>
              <a:t>A better user experience with a wider range of design and presentation tools across media types.</a:t>
            </a:r>
          </a:p>
          <a:p>
            <a:r>
              <a:rPr lang="en-US" altLang="en-US" dirty="0"/>
              <a:t>Reduce the need for external plugins and scripts to show website content.</a:t>
            </a:r>
          </a:p>
          <a:p>
            <a:r>
              <a:rPr lang="en-US" altLang="en-US" dirty="0"/>
              <a:t>Handle web documents errors in a better and more consistent fashion.</a:t>
            </a:r>
          </a:p>
          <a:p>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41</a:t>
            </a:fld>
            <a:endParaRPr lang="en-US"/>
          </a:p>
        </p:txBody>
      </p:sp>
    </p:spTree>
    <p:extLst>
      <p:ext uri="{BB962C8B-B14F-4D97-AF65-F5344CB8AC3E}">
        <p14:creationId xmlns:p14="http://schemas.microsoft.com/office/powerpoint/2010/main" val="19121300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a:t>
            </a:r>
          </a:p>
        </p:txBody>
      </p:sp>
      <p:sp>
        <p:nvSpPr>
          <p:cNvPr id="3" name="Content Placeholder 2"/>
          <p:cNvSpPr>
            <a:spLocks noGrp="1"/>
          </p:cNvSpPr>
          <p:nvPr>
            <p:ph idx="1"/>
          </p:nvPr>
        </p:nvSpPr>
        <p:spPr/>
        <p:txBody>
          <a:bodyPr/>
          <a:lstStyle/>
          <a:p>
            <a:r>
              <a:rPr lang="en-US" dirty="0"/>
              <a:t>XML is a software- and hardware-independent tool for storing and transporting data.</a:t>
            </a:r>
          </a:p>
          <a:p>
            <a:r>
              <a:rPr lang="en-US" dirty="0"/>
              <a:t>XML has following features</a:t>
            </a:r>
          </a:p>
          <a:p>
            <a:pPr lvl="1"/>
            <a:r>
              <a:rPr lang="en-US" dirty="0"/>
              <a:t>XML stands for Extensible Markup Language</a:t>
            </a:r>
          </a:p>
          <a:p>
            <a:pPr lvl="1"/>
            <a:r>
              <a:rPr lang="en-US" dirty="0"/>
              <a:t>XML is a markup language much like HTML</a:t>
            </a:r>
          </a:p>
          <a:p>
            <a:pPr lvl="1"/>
            <a:r>
              <a:rPr lang="en-US" dirty="0"/>
              <a:t>XML was designed to store and transport data</a:t>
            </a:r>
          </a:p>
          <a:p>
            <a:pPr lvl="1"/>
            <a:r>
              <a:rPr lang="en-US" dirty="0"/>
              <a:t>XML was designed to be self-descriptive</a:t>
            </a:r>
          </a:p>
          <a:p>
            <a:pPr lvl="1"/>
            <a:r>
              <a:rPr lang="en-US" dirty="0"/>
              <a:t>XML is a W3C Recommendation</a:t>
            </a:r>
          </a:p>
          <a:p>
            <a:pPr lvl="1"/>
            <a:endParaRPr lang="en-US" dirty="0"/>
          </a:p>
          <a:p>
            <a:pPr lvl="1"/>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42</a:t>
            </a:fld>
            <a:endParaRPr lang="en-US"/>
          </a:p>
        </p:txBody>
      </p:sp>
    </p:spTree>
    <p:extLst>
      <p:ext uri="{BB962C8B-B14F-4D97-AF65-F5344CB8AC3E}">
        <p14:creationId xmlns:p14="http://schemas.microsoft.com/office/powerpoint/2010/main" val="32157884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(HTML &amp; XML)</a:t>
            </a:r>
          </a:p>
        </p:txBody>
      </p:sp>
      <p:sp>
        <p:nvSpPr>
          <p:cNvPr id="3" name="Content Placeholder 2"/>
          <p:cNvSpPr>
            <a:spLocks noGrp="1"/>
          </p:cNvSpPr>
          <p:nvPr>
            <p:ph idx="1"/>
          </p:nvPr>
        </p:nvSpPr>
        <p:spPr/>
        <p:txBody>
          <a:bodyPr/>
          <a:lstStyle/>
          <a:p>
            <a:r>
              <a:rPr lang="en-US" dirty="0"/>
              <a:t>XML and HTML were designed with different goals:</a:t>
            </a:r>
          </a:p>
          <a:p>
            <a:pPr lvl="1"/>
            <a:r>
              <a:rPr lang="en-US" dirty="0"/>
              <a:t>XML was designed to carry data - with focus on what data is</a:t>
            </a:r>
          </a:p>
          <a:p>
            <a:pPr lvl="1"/>
            <a:r>
              <a:rPr lang="en-US" dirty="0"/>
              <a:t>HTML was designed to display data - with focus on how data looks</a:t>
            </a:r>
          </a:p>
          <a:p>
            <a:pPr lvl="1"/>
            <a:r>
              <a:rPr lang="en-US" dirty="0"/>
              <a:t>XML tags are not predefined like HTML tags are</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43</a:t>
            </a:fld>
            <a:endParaRPr lang="en-US"/>
          </a:p>
        </p:txBody>
      </p:sp>
    </p:spTree>
    <p:extLst>
      <p:ext uri="{BB962C8B-B14F-4D97-AF65-F5344CB8AC3E}">
        <p14:creationId xmlns:p14="http://schemas.microsoft.com/office/powerpoint/2010/main" val="3840025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Structuring Word Documents</a:t>
            </a:r>
          </a:p>
        </p:txBody>
      </p:sp>
      <p:sp>
        <p:nvSpPr>
          <p:cNvPr id="3" name="Content Placeholder 2"/>
          <p:cNvSpPr>
            <a:spLocks noGrp="1"/>
          </p:cNvSpPr>
          <p:nvPr>
            <p:ph idx="1"/>
          </p:nvPr>
        </p:nvSpPr>
        <p:spPr>
          <a:xfrm>
            <a:off x="838200" y="1825625"/>
            <a:ext cx="5400368" cy="4351338"/>
          </a:xfrm>
        </p:spPr>
        <p:txBody>
          <a:bodyPr>
            <a:normAutofit/>
          </a:bodyPr>
          <a:lstStyle/>
          <a:p>
            <a:pPr algn="just"/>
            <a:r>
              <a:rPr lang="en-US" sz="2200" dirty="0"/>
              <a:t>The use of headings and subheadings in any document often reflects a hierarchy of information. </a:t>
            </a:r>
          </a:p>
          <a:p>
            <a:pPr algn="just"/>
            <a:r>
              <a:rPr lang="en-US" sz="2200" dirty="0" err="1"/>
              <a:t>Eg</a:t>
            </a:r>
            <a:r>
              <a:rPr lang="en-US" sz="2200" dirty="0"/>
              <a:t>: document might start with a large heading, followed by an introduction or the most important information.</a:t>
            </a:r>
          </a:p>
          <a:p>
            <a:pPr algn="just"/>
            <a:r>
              <a:rPr lang="en-US" sz="2200" dirty="0"/>
              <a:t>This might be expanded upon under subheadings lower down on the page.</a:t>
            </a:r>
          </a:p>
          <a:p>
            <a:pPr algn="just"/>
            <a:r>
              <a:rPr lang="en-US" sz="2200" dirty="0"/>
              <a:t>In the browser window you can see a web page that features exactly the same content as the Word document.</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44</a:t>
            </a:fld>
            <a:endParaRPr lang="en-US"/>
          </a:p>
        </p:txBody>
      </p:sp>
      <p:pic>
        <p:nvPicPr>
          <p:cNvPr id="7" name="Picture 6"/>
          <p:cNvPicPr>
            <a:picLocks noChangeAspect="1"/>
          </p:cNvPicPr>
          <p:nvPr/>
        </p:nvPicPr>
        <p:blipFill rotWithShape="1">
          <a:blip r:embed="rId2"/>
          <a:srcRect l="3532" t="11082"/>
          <a:stretch/>
        </p:blipFill>
        <p:spPr>
          <a:xfrm>
            <a:off x="6238568" y="1870075"/>
            <a:ext cx="5234417" cy="2379662"/>
          </a:xfrm>
          <a:prstGeom prst="rect">
            <a:avLst/>
          </a:prstGeom>
        </p:spPr>
      </p:pic>
    </p:spTree>
    <p:extLst>
      <p:ext uri="{BB962C8B-B14F-4D97-AF65-F5344CB8AC3E}">
        <p14:creationId xmlns:p14="http://schemas.microsoft.com/office/powerpoint/2010/main" val="1722653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Document Structures</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45</a:t>
            </a:fld>
            <a:endParaRPr lang="en-US"/>
          </a:p>
        </p:txBody>
      </p:sp>
      <p:pic>
        <p:nvPicPr>
          <p:cNvPr id="8" name="Picture 7"/>
          <p:cNvPicPr>
            <a:picLocks noChangeAspect="1"/>
          </p:cNvPicPr>
          <p:nvPr/>
        </p:nvPicPr>
        <p:blipFill>
          <a:blip r:embed="rId3"/>
          <a:stretch>
            <a:fillRect/>
          </a:stretch>
        </p:blipFill>
        <p:spPr>
          <a:xfrm>
            <a:off x="937846" y="1570959"/>
            <a:ext cx="3533827" cy="4785391"/>
          </a:xfrm>
          <a:prstGeom prst="rect">
            <a:avLst/>
          </a:prstGeom>
        </p:spPr>
      </p:pic>
      <p:sp>
        <p:nvSpPr>
          <p:cNvPr id="9" name="Content Placeholder 8"/>
          <p:cNvSpPr>
            <a:spLocks noGrp="1"/>
          </p:cNvSpPr>
          <p:nvPr>
            <p:ph idx="1"/>
          </p:nvPr>
        </p:nvSpPr>
        <p:spPr>
          <a:xfrm>
            <a:off x="4730262" y="1570959"/>
            <a:ext cx="6726777" cy="3098318"/>
          </a:xfrm>
        </p:spPr>
        <p:txBody>
          <a:bodyPr/>
          <a:lstStyle/>
          <a:p>
            <a:r>
              <a:rPr lang="en-US" dirty="0"/>
              <a:t>What do you see in a newspaper? Stories</a:t>
            </a:r>
          </a:p>
          <a:p>
            <a:r>
              <a:rPr lang="en-US" dirty="0"/>
              <a:t>Each Story has</a:t>
            </a:r>
          </a:p>
          <a:p>
            <a:pPr lvl="1"/>
            <a:r>
              <a:rPr lang="en-US" dirty="0"/>
              <a:t>Headline</a:t>
            </a:r>
          </a:p>
          <a:p>
            <a:pPr lvl="1"/>
            <a:r>
              <a:rPr lang="en-US" dirty="0"/>
              <a:t>Sub Headings</a:t>
            </a:r>
          </a:p>
          <a:p>
            <a:pPr lvl="1"/>
            <a:r>
              <a:rPr lang="en-US" dirty="0"/>
              <a:t>Paragraphs</a:t>
            </a:r>
          </a:p>
          <a:p>
            <a:pPr lvl="1"/>
            <a:r>
              <a:rPr lang="en-US" dirty="0"/>
              <a:t>Images</a:t>
            </a:r>
          </a:p>
          <a:p>
            <a:pPr lvl="1"/>
            <a:r>
              <a:rPr lang="en-US" dirty="0"/>
              <a:t>Quotes</a:t>
            </a:r>
          </a:p>
          <a:p>
            <a:pPr lvl="1"/>
            <a:endParaRPr lang="en-US" dirty="0"/>
          </a:p>
          <a:p>
            <a:pPr marL="457200" lvl="1" indent="0">
              <a:buNone/>
            </a:pPr>
            <a:endParaRPr lang="en-US" dirty="0"/>
          </a:p>
          <a:p>
            <a:pPr lvl="1"/>
            <a:endParaRPr lang="en-US" dirty="0"/>
          </a:p>
        </p:txBody>
      </p:sp>
      <p:sp>
        <p:nvSpPr>
          <p:cNvPr id="10" name="Rounded Rectangle 9"/>
          <p:cNvSpPr/>
          <p:nvPr/>
        </p:nvSpPr>
        <p:spPr>
          <a:xfrm>
            <a:off x="5019472" y="4961106"/>
            <a:ext cx="5680954" cy="914005"/>
          </a:xfrm>
          <a:prstGeom prst="round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The structure is very similar when a news story is viewed online (although it may also feature audio or video)</a:t>
            </a:r>
          </a:p>
        </p:txBody>
      </p:sp>
    </p:spTree>
    <p:extLst>
      <p:ext uri="{BB962C8B-B14F-4D97-AF65-F5344CB8AC3E}">
        <p14:creationId xmlns:p14="http://schemas.microsoft.com/office/powerpoint/2010/main" val="187621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Terminology</a:t>
            </a:r>
          </a:p>
        </p:txBody>
      </p:sp>
      <p:sp>
        <p:nvSpPr>
          <p:cNvPr id="3" name="Content Placeholder 2"/>
          <p:cNvSpPr>
            <a:spLocks noGrp="1"/>
          </p:cNvSpPr>
          <p:nvPr>
            <p:ph idx="1"/>
          </p:nvPr>
        </p:nvSpPr>
        <p:spPr/>
        <p:txBody>
          <a:bodyPr/>
          <a:lstStyle/>
          <a:p>
            <a:r>
              <a:rPr lang="en-US" dirty="0"/>
              <a:t>HTML elements</a:t>
            </a:r>
          </a:p>
          <a:p>
            <a:pPr lvl="1"/>
            <a:r>
              <a:rPr lang="en-US" dirty="0"/>
              <a:t>Made up of characters that live inside angled brackets. </a:t>
            </a:r>
            <a:r>
              <a:rPr lang="en-US" dirty="0" err="1"/>
              <a:t>Eg</a:t>
            </a:r>
            <a:r>
              <a:rPr lang="en-US" dirty="0"/>
              <a:t>:&lt;head&gt;</a:t>
            </a:r>
          </a:p>
          <a:p>
            <a:pPr lvl="1"/>
            <a:r>
              <a:rPr lang="en-US" dirty="0"/>
              <a:t>Elements are usually made up of two </a:t>
            </a:r>
            <a:r>
              <a:rPr lang="en-US" b="1" dirty="0"/>
              <a:t>tags</a:t>
            </a:r>
            <a:r>
              <a:rPr lang="en-US" dirty="0"/>
              <a:t>: an opening tag and a closing tag. </a:t>
            </a:r>
            <a:r>
              <a:rPr lang="en-US" dirty="0" err="1"/>
              <a:t>Eg</a:t>
            </a:r>
            <a:r>
              <a:rPr lang="en-US" dirty="0"/>
              <a:t>:&lt;head&gt; &lt;/head&gt;</a:t>
            </a:r>
          </a:p>
          <a:p>
            <a:pPr lvl="1"/>
            <a:r>
              <a:rPr lang="en-US" dirty="0"/>
              <a:t>Each HTML element tells the browser something about the information that sits between its opening and closing tags.</a:t>
            </a:r>
          </a:p>
          <a:p>
            <a:endParaRPr lang="en-US" dirty="0"/>
          </a:p>
          <a:p>
            <a:pPr lvl="1"/>
            <a:endParaRPr lang="en-US" dirty="0"/>
          </a:p>
          <a:p>
            <a:pPr lvl="1"/>
            <a:endParaRPr lang="en-US" dirty="0"/>
          </a:p>
          <a:p>
            <a:pPr lvl="1"/>
            <a:endParaRPr lang="en-US" dirty="0"/>
          </a:p>
          <a:p>
            <a:pPr lvl="1"/>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46</a:t>
            </a:fld>
            <a:endParaRPr lang="en-US"/>
          </a:p>
        </p:txBody>
      </p:sp>
    </p:spTree>
    <p:extLst>
      <p:ext uri="{BB962C8B-B14F-4D97-AF65-F5344CB8AC3E}">
        <p14:creationId xmlns:p14="http://schemas.microsoft.com/office/powerpoint/2010/main" val="33902576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Terminology</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47</a:t>
            </a:fld>
            <a:endParaRPr lang="en-US"/>
          </a:p>
        </p:txBody>
      </p:sp>
      <p:pic>
        <p:nvPicPr>
          <p:cNvPr id="7" name="Picture 6"/>
          <p:cNvPicPr>
            <a:picLocks noChangeAspect="1"/>
          </p:cNvPicPr>
          <p:nvPr/>
        </p:nvPicPr>
        <p:blipFill rotWithShape="1">
          <a:blip r:embed="rId2"/>
          <a:srcRect b="11700"/>
          <a:stretch/>
        </p:blipFill>
        <p:spPr>
          <a:xfrm>
            <a:off x="1107665" y="1646238"/>
            <a:ext cx="4223589" cy="3589439"/>
          </a:xfrm>
          <a:prstGeom prst="rect">
            <a:avLst/>
          </a:prstGeom>
        </p:spPr>
      </p:pic>
      <p:pic>
        <p:nvPicPr>
          <p:cNvPr id="8" name="Picture 7"/>
          <p:cNvPicPr>
            <a:picLocks noChangeAspect="1"/>
          </p:cNvPicPr>
          <p:nvPr/>
        </p:nvPicPr>
        <p:blipFill rotWithShape="1">
          <a:blip r:embed="rId3"/>
          <a:srcRect l="-636" t="-363" r="636" b="12063"/>
          <a:stretch/>
        </p:blipFill>
        <p:spPr>
          <a:xfrm>
            <a:off x="6095999" y="1646238"/>
            <a:ext cx="4640827" cy="3589439"/>
          </a:xfrm>
          <a:prstGeom prst="rect">
            <a:avLst/>
          </a:prstGeom>
        </p:spPr>
      </p:pic>
    </p:spTree>
    <p:extLst>
      <p:ext uri="{BB962C8B-B14F-4D97-AF65-F5344CB8AC3E}">
        <p14:creationId xmlns:p14="http://schemas.microsoft.com/office/powerpoint/2010/main" val="1360808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Terminology</a:t>
            </a:r>
          </a:p>
        </p:txBody>
      </p:sp>
      <p:sp>
        <p:nvSpPr>
          <p:cNvPr id="3" name="Content Placeholder 2"/>
          <p:cNvSpPr>
            <a:spLocks noGrp="1"/>
          </p:cNvSpPr>
          <p:nvPr>
            <p:ph idx="1"/>
          </p:nvPr>
        </p:nvSpPr>
        <p:spPr/>
        <p:txBody>
          <a:bodyPr/>
          <a:lstStyle/>
          <a:p>
            <a:r>
              <a:rPr lang="en-US" dirty="0"/>
              <a:t>Attributes</a:t>
            </a:r>
          </a:p>
          <a:p>
            <a:pPr lvl="1">
              <a:defRPr/>
            </a:pPr>
            <a:r>
              <a:rPr lang="en-US" sz="2200" dirty="0"/>
              <a:t>Attributes provide additional information about the contents of an element.</a:t>
            </a:r>
          </a:p>
          <a:p>
            <a:pPr lvl="1">
              <a:defRPr/>
            </a:pPr>
            <a:r>
              <a:rPr lang="en-US" sz="2200" dirty="0"/>
              <a:t>They appear on the opening tag of the element and are made up of two parts: a </a:t>
            </a:r>
            <a:r>
              <a:rPr lang="en-US" sz="2200" dirty="0">
                <a:solidFill>
                  <a:schemeClr val="accent2">
                    <a:lumMod val="75000"/>
                  </a:schemeClr>
                </a:solidFill>
              </a:rPr>
              <a:t>name </a:t>
            </a:r>
            <a:r>
              <a:rPr lang="en-US" sz="2200" dirty="0"/>
              <a:t>and a </a:t>
            </a:r>
            <a:r>
              <a:rPr lang="en-US" sz="2200" dirty="0">
                <a:solidFill>
                  <a:schemeClr val="accent6">
                    <a:lumMod val="75000"/>
                  </a:schemeClr>
                </a:solidFill>
              </a:rPr>
              <a:t>value</a:t>
            </a:r>
            <a:r>
              <a:rPr lang="en-US" sz="2200" dirty="0"/>
              <a:t>, separated by an equals sign.</a:t>
            </a:r>
          </a:p>
          <a:p>
            <a:pPr lvl="1">
              <a:defRPr/>
            </a:pPr>
            <a:r>
              <a:rPr lang="en-US" sz="2200" dirty="0"/>
              <a:t>The attribute name indicates what kind of extra information you are supplying about the element's content. It should be written in lowercase.</a:t>
            </a:r>
          </a:p>
          <a:p>
            <a:pPr lvl="1">
              <a:defRPr/>
            </a:pPr>
            <a:r>
              <a:rPr lang="en-US" sz="2200" dirty="0"/>
              <a:t>The value is the information or setting for the attribute. It should be placed in double quotes.</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48</a:t>
            </a:fld>
            <a:endParaRPr lang="en-US"/>
          </a:p>
        </p:txBody>
      </p:sp>
      <p:pic>
        <p:nvPicPr>
          <p:cNvPr id="7" name="Picture 6"/>
          <p:cNvPicPr>
            <a:picLocks noChangeAspect="1"/>
          </p:cNvPicPr>
          <p:nvPr/>
        </p:nvPicPr>
        <p:blipFill>
          <a:blip r:embed="rId2"/>
          <a:stretch>
            <a:fillRect/>
          </a:stretch>
        </p:blipFill>
        <p:spPr>
          <a:xfrm>
            <a:off x="3295650" y="4595813"/>
            <a:ext cx="5314950" cy="1581150"/>
          </a:xfrm>
          <a:prstGeom prst="rect">
            <a:avLst/>
          </a:prstGeom>
        </p:spPr>
      </p:pic>
    </p:spTree>
    <p:extLst>
      <p:ext uri="{BB962C8B-B14F-4D97-AF65-F5344CB8AC3E}">
        <p14:creationId xmlns:p14="http://schemas.microsoft.com/office/powerpoint/2010/main" val="4287490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Basic Page Structure</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49</a:t>
            </a:fld>
            <a:endParaRPr lang="en-US"/>
          </a:p>
        </p:txBody>
      </p:sp>
      <p:pic>
        <p:nvPicPr>
          <p:cNvPr id="12" name="Content Placeholder 11"/>
          <p:cNvPicPr>
            <a:picLocks noGrp="1" noChangeAspect="1"/>
          </p:cNvPicPr>
          <p:nvPr>
            <p:ph idx="1"/>
          </p:nvPr>
        </p:nvPicPr>
        <p:blipFill>
          <a:blip r:embed="rId2"/>
          <a:stretch>
            <a:fillRect/>
          </a:stretch>
        </p:blipFill>
        <p:spPr>
          <a:xfrm>
            <a:off x="2091813" y="1705436"/>
            <a:ext cx="6325762" cy="3530241"/>
          </a:xfrm>
          <a:prstGeom prst="rect">
            <a:avLst/>
          </a:prstGeom>
          <a:ln>
            <a:solidFill>
              <a:schemeClr val="accent1"/>
            </a:solidFill>
          </a:ln>
        </p:spPr>
      </p:pic>
    </p:spTree>
    <p:extLst>
      <p:ext uri="{BB962C8B-B14F-4D97-AF65-F5344CB8AC3E}">
        <p14:creationId xmlns:p14="http://schemas.microsoft.com/office/powerpoint/2010/main" val="1597090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of business networks</a:t>
            </a:r>
          </a:p>
        </p:txBody>
      </p:sp>
      <p:pic>
        <p:nvPicPr>
          <p:cNvPr id="7" name="Content Placeholder 6"/>
          <p:cNvPicPr>
            <a:picLocks noGrp="1" noChangeAspect="1"/>
          </p:cNvPicPr>
          <p:nvPr>
            <p:ph idx="1"/>
          </p:nvPr>
        </p:nvPicPr>
        <p:blipFill>
          <a:blip r:embed="rId2"/>
          <a:stretch>
            <a:fillRect/>
          </a:stretch>
        </p:blipFill>
        <p:spPr>
          <a:xfrm>
            <a:off x="3304867" y="1477979"/>
            <a:ext cx="5305733" cy="4583564"/>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5</a:t>
            </a:fld>
            <a:endParaRPr lang="en-US"/>
          </a:p>
        </p:txBody>
      </p:sp>
    </p:spTree>
    <p:extLst>
      <p:ext uri="{BB962C8B-B14F-4D97-AF65-F5344CB8AC3E}">
        <p14:creationId xmlns:p14="http://schemas.microsoft.com/office/powerpoint/2010/main" val="20834566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Basic Page Structure</a:t>
            </a:r>
          </a:p>
        </p:txBody>
      </p:sp>
      <p:pic>
        <p:nvPicPr>
          <p:cNvPr id="7" name="Content Placeholder 6"/>
          <p:cNvPicPr>
            <a:picLocks noGrp="1" noChangeAspect="1"/>
          </p:cNvPicPr>
          <p:nvPr>
            <p:ph idx="1"/>
          </p:nvPr>
        </p:nvPicPr>
        <p:blipFill>
          <a:blip r:embed="rId2"/>
          <a:stretch>
            <a:fillRect/>
          </a:stretch>
        </p:blipFill>
        <p:spPr>
          <a:xfrm>
            <a:off x="1014853" y="2050025"/>
            <a:ext cx="10452338" cy="2816942"/>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50</a:t>
            </a:fld>
            <a:endParaRPr lang="en-US"/>
          </a:p>
        </p:txBody>
      </p:sp>
    </p:spTree>
    <p:extLst>
      <p:ext uri="{BB962C8B-B14F-4D97-AF65-F5344CB8AC3E}">
        <p14:creationId xmlns:p14="http://schemas.microsoft.com/office/powerpoint/2010/main" val="15427177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Page</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51</a:t>
            </a:fld>
            <a:endParaRPr lang="en-US"/>
          </a:p>
        </p:txBody>
      </p:sp>
      <p:sp>
        <p:nvSpPr>
          <p:cNvPr id="3" name="Content Placeholder 2"/>
          <p:cNvSpPr>
            <a:spLocks noGrp="1"/>
          </p:cNvSpPr>
          <p:nvPr>
            <p:ph idx="1"/>
          </p:nvPr>
        </p:nvSpPr>
        <p:spPr>
          <a:xfrm>
            <a:off x="838200" y="1690688"/>
            <a:ext cx="10515600" cy="4351338"/>
          </a:xfrm>
        </p:spPr>
        <p:txBody>
          <a:bodyPr/>
          <a:lstStyle/>
          <a:p>
            <a:endParaRPr lang="en-US" dirty="0"/>
          </a:p>
        </p:txBody>
      </p:sp>
      <p:graphicFrame>
        <p:nvGraphicFramePr>
          <p:cNvPr id="9" name="Content Placeholder 6"/>
          <p:cNvGraphicFramePr>
            <a:graphicFrameLocks/>
          </p:cNvGraphicFramePr>
          <p:nvPr>
            <p:extLst>
              <p:ext uri="{D42A27DB-BD31-4B8C-83A1-F6EECF244321}">
                <p14:modId xmlns:p14="http://schemas.microsoft.com/office/powerpoint/2010/main" val="2183575331"/>
              </p:ext>
            </p:extLst>
          </p:nvPr>
        </p:nvGraphicFramePr>
        <p:xfrm>
          <a:off x="838200" y="1690688"/>
          <a:ext cx="10515600" cy="32054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dirty="0"/>
                        <a:t>HTML Markup</a:t>
                      </a:r>
                    </a:p>
                  </a:txBody>
                  <a:tcPr/>
                </a:tc>
                <a:tc>
                  <a:txBody>
                    <a:bodyPr/>
                    <a:lstStyle/>
                    <a:p>
                      <a:r>
                        <a:rPr lang="en-US" dirty="0"/>
                        <a:t>Formatted Text</a:t>
                      </a:r>
                    </a:p>
                  </a:txBody>
                  <a:tcPr/>
                </a:tc>
                <a:extLst>
                  <a:ext uri="{0D108BD9-81ED-4DB2-BD59-A6C34878D82A}">
                    <a16:rowId xmlns:a16="http://schemas.microsoft.com/office/drawing/2014/main" val="10000"/>
                  </a:ext>
                </a:extLst>
              </a:tr>
              <a:tr h="370840">
                <a:tc>
                  <a:txBody>
                    <a:bodyPr/>
                    <a:lstStyle/>
                    <a:p>
                      <a:r>
                        <a:rPr lang="en-US" sz="1800" kern="1200" dirty="0">
                          <a:solidFill>
                            <a:schemeClr val="dk1"/>
                          </a:solidFill>
                          <a:latin typeface="+mn-lt"/>
                          <a:ea typeface="+mn-ea"/>
                          <a:cs typeface="+mn-cs"/>
                        </a:rPr>
                        <a:t>&lt;!DOCTYPE html&gt;</a:t>
                      </a:r>
                    </a:p>
                    <a:p>
                      <a:r>
                        <a:rPr lang="en-US" sz="1800" kern="1200" dirty="0">
                          <a:solidFill>
                            <a:schemeClr val="dk1"/>
                          </a:solidFill>
                          <a:latin typeface="+mn-lt"/>
                          <a:ea typeface="+mn-ea"/>
                          <a:cs typeface="+mn-cs"/>
                        </a:rPr>
                        <a:t>       &lt;html&gt;</a:t>
                      </a:r>
                    </a:p>
                    <a:p>
                      <a:r>
                        <a:rPr lang="en-US" sz="1800" kern="1200" dirty="0">
                          <a:solidFill>
                            <a:schemeClr val="dk1"/>
                          </a:solidFill>
                          <a:latin typeface="+mn-lt"/>
                          <a:ea typeface="+mn-ea"/>
                          <a:cs typeface="+mn-cs"/>
                        </a:rPr>
                        <a:t>             &lt;head&gt;</a:t>
                      </a:r>
                    </a:p>
                    <a:p>
                      <a:r>
                        <a:rPr lang="en-US" sz="1800" kern="1200" dirty="0">
                          <a:solidFill>
                            <a:schemeClr val="dk1"/>
                          </a:solidFill>
                          <a:latin typeface="+mn-lt"/>
                          <a:ea typeface="+mn-ea"/>
                          <a:cs typeface="+mn-cs"/>
                        </a:rPr>
                        <a:t>                 &lt;title&gt;Page Title&lt;/title&gt;</a:t>
                      </a:r>
                    </a:p>
                    <a:p>
                      <a:r>
                        <a:rPr lang="en-US" sz="1800" kern="1200" dirty="0">
                          <a:solidFill>
                            <a:schemeClr val="dk1"/>
                          </a:solidFill>
                          <a:latin typeface="+mn-lt"/>
                          <a:ea typeface="+mn-ea"/>
                          <a:cs typeface="+mn-cs"/>
                        </a:rPr>
                        <a:t>             &lt;/head&gt;</a:t>
                      </a:r>
                    </a:p>
                    <a:p>
                      <a:r>
                        <a:rPr lang="en-US" sz="1800" kern="1200" dirty="0">
                          <a:solidFill>
                            <a:schemeClr val="dk1"/>
                          </a:solidFill>
                          <a:latin typeface="+mn-lt"/>
                          <a:ea typeface="+mn-ea"/>
                          <a:cs typeface="+mn-cs"/>
                        </a:rPr>
                        <a:t>             &lt;body&gt;</a:t>
                      </a:r>
                    </a:p>
                    <a:p>
                      <a:r>
                        <a:rPr lang="en-US" sz="1800" kern="1200" baseline="0" dirty="0">
                          <a:solidFill>
                            <a:schemeClr val="dk1"/>
                          </a:solidFill>
                          <a:latin typeface="+mn-lt"/>
                          <a:ea typeface="+mn-ea"/>
                          <a:cs typeface="+mn-cs"/>
                        </a:rPr>
                        <a:t>                   </a:t>
                      </a:r>
                      <a:r>
                        <a:rPr lang="en-US" sz="1800" kern="1200" dirty="0">
                          <a:solidFill>
                            <a:schemeClr val="dk1"/>
                          </a:solidFill>
                          <a:latin typeface="+mn-lt"/>
                          <a:ea typeface="+mn-ea"/>
                          <a:cs typeface="+mn-cs"/>
                        </a:rPr>
                        <a:t>&lt;h1&gt;My First Heading&lt;/h1&gt;</a:t>
                      </a:r>
                    </a:p>
                    <a:p>
                      <a:r>
                        <a:rPr lang="en-US" sz="1800" kern="1200" dirty="0">
                          <a:solidFill>
                            <a:schemeClr val="dk1"/>
                          </a:solidFill>
                          <a:latin typeface="+mn-lt"/>
                          <a:ea typeface="+mn-ea"/>
                          <a:cs typeface="+mn-cs"/>
                        </a:rPr>
                        <a:t>                    &lt;p&gt;My first paragraph.&lt;/p&gt;</a:t>
                      </a:r>
                    </a:p>
                    <a:p>
                      <a:r>
                        <a:rPr lang="en-US" sz="1800" kern="1200" dirty="0">
                          <a:solidFill>
                            <a:schemeClr val="dk1"/>
                          </a:solidFill>
                          <a:latin typeface="+mn-lt"/>
                          <a:ea typeface="+mn-ea"/>
                          <a:cs typeface="+mn-cs"/>
                        </a:rPr>
                        <a:t>             &lt;/body&gt;</a:t>
                      </a:r>
                    </a:p>
                    <a:p>
                      <a:r>
                        <a:rPr lang="en-US" sz="1800" kern="1200" dirty="0">
                          <a:solidFill>
                            <a:schemeClr val="dk1"/>
                          </a:solidFill>
                          <a:latin typeface="+mn-lt"/>
                          <a:ea typeface="+mn-ea"/>
                          <a:cs typeface="+mn-cs"/>
                        </a:rPr>
                        <a:t>     &lt;/html&gt;</a:t>
                      </a:r>
                    </a:p>
                  </a:txBody>
                  <a:tcPr/>
                </a:tc>
                <a:tc>
                  <a:txBody>
                    <a:bodyPr/>
                    <a:lstStyle/>
                    <a:p>
                      <a:r>
                        <a:rPr lang="en-US" sz="1800" b="1" i="0" kern="1200" dirty="0">
                          <a:solidFill>
                            <a:schemeClr val="dk1"/>
                          </a:solidFill>
                          <a:effectLst/>
                          <a:latin typeface="+mn-lt"/>
                          <a:ea typeface="+mn-ea"/>
                          <a:cs typeface="+mn-cs"/>
                        </a:rPr>
                        <a:t>My First Heading</a:t>
                      </a:r>
                    </a:p>
                    <a:p>
                      <a:r>
                        <a:rPr lang="en-US" sz="1800" b="0" i="0" kern="1200" dirty="0">
                          <a:solidFill>
                            <a:schemeClr val="dk1"/>
                          </a:solidFill>
                          <a:effectLst/>
                          <a:latin typeface="+mn-lt"/>
                          <a:ea typeface="+mn-ea"/>
                          <a:cs typeface="+mn-cs"/>
                        </a:rPr>
                        <a:t>My first paragraph.</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726545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Meta data</a:t>
            </a:r>
          </a:p>
        </p:txBody>
      </p:sp>
      <p:sp>
        <p:nvSpPr>
          <p:cNvPr id="3" name="Content Placeholder 2"/>
          <p:cNvSpPr>
            <a:spLocks noGrp="1"/>
          </p:cNvSpPr>
          <p:nvPr>
            <p:ph idx="1"/>
          </p:nvPr>
        </p:nvSpPr>
        <p:spPr/>
        <p:txBody>
          <a:bodyPr>
            <a:normAutofit/>
          </a:bodyPr>
          <a:lstStyle/>
          <a:p>
            <a:r>
              <a:rPr lang="en-US" sz="2200" dirty="0"/>
              <a:t>Metadata is data (information) about data.</a:t>
            </a:r>
          </a:p>
          <a:p>
            <a:r>
              <a:rPr lang="en-US" sz="2200" dirty="0"/>
              <a:t>&lt;meta&gt; tags always go inside the &lt;head&gt; element, and are typically used to specify character set, page description, keywords, author of the document, and viewport settings.</a:t>
            </a:r>
          </a:p>
          <a:p>
            <a:r>
              <a:rPr lang="en-US" sz="2200" dirty="0"/>
              <a:t>Metadata will not be displayed on the page, but is machine </a:t>
            </a:r>
            <a:r>
              <a:rPr lang="en-US" sz="2200" dirty="0" err="1"/>
              <a:t>parsable</a:t>
            </a:r>
            <a:r>
              <a:rPr lang="en-US" sz="2200" dirty="0"/>
              <a:t>.</a:t>
            </a:r>
          </a:p>
          <a:p>
            <a:r>
              <a:rPr lang="en-US" sz="2200" dirty="0"/>
              <a:t>Metadata is used by browsers (how to display content or reload page), search engines (keywords), and other web services.</a:t>
            </a:r>
          </a:p>
          <a:p>
            <a:r>
              <a:rPr lang="en-US" sz="2200" dirty="0" err="1"/>
              <a:t>Eg</a:t>
            </a:r>
            <a:r>
              <a:rPr lang="en-US" sz="2200" dirty="0"/>
              <a:t>:</a:t>
            </a:r>
          </a:p>
          <a:p>
            <a:pPr lvl="1"/>
            <a:r>
              <a:rPr lang="en-US" sz="1800" b="1" dirty="0"/>
              <a:t>Define keywords : </a:t>
            </a:r>
            <a:r>
              <a:rPr lang="en-US" sz="1800" dirty="0"/>
              <a:t>&lt;meta name="keywords" content="HTML, CSS, JavaScript"&gt;</a:t>
            </a:r>
          </a:p>
          <a:p>
            <a:pPr lvl="1"/>
            <a:r>
              <a:rPr lang="en-US" sz="1800" b="1" dirty="0"/>
              <a:t>Define a description : </a:t>
            </a:r>
            <a:r>
              <a:rPr lang="en-US" sz="1800" dirty="0"/>
              <a:t>&lt;meta name="description" content="Free Web tutorials for HTML and CSS"&gt;</a:t>
            </a:r>
          </a:p>
          <a:p>
            <a:pPr lvl="1"/>
            <a:r>
              <a:rPr lang="en-US" sz="1800" b="1" dirty="0"/>
              <a:t>Define the author: </a:t>
            </a:r>
            <a:r>
              <a:rPr lang="en-US" sz="1800" dirty="0"/>
              <a:t>&lt;meta name="author" content="John Doe"&gt;</a:t>
            </a:r>
          </a:p>
          <a:p>
            <a:pPr lvl="1"/>
            <a:r>
              <a:rPr lang="en-US" sz="1800" b="1" dirty="0"/>
              <a:t>Refresh document every 30 seconds: </a:t>
            </a:r>
            <a:r>
              <a:rPr lang="en-US" sz="1800" dirty="0"/>
              <a:t>&lt;meta http-</a:t>
            </a:r>
            <a:r>
              <a:rPr lang="en-US" sz="1800" dirty="0" err="1"/>
              <a:t>equiv</a:t>
            </a:r>
            <a:r>
              <a:rPr lang="en-US" sz="1800" dirty="0"/>
              <a:t>="refresh" content="30"&gt;</a:t>
            </a:r>
          </a:p>
          <a:p>
            <a:pPr lvl="1"/>
            <a:endParaRPr lang="en-US" sz="1800"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52</a:t>
            </a:fld>
            <a:endParaRPr lang="en-US"/>
          </a:p>
        </p:txBody>
      </p:sp>
    </p:spTree>
    <p:extLst>
      <p:ext uri="{BB962C8B-B14F-4D97-AF65-F5344CB8AC3E}">
        <p14:creationId xmlns:p14="http://schemas.microsoft.com/office/powerpoint/2010/main" val="4658937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Comments</a:t>
            </a:r>
          </a:p>
        </p:txBody>
      </p:sp>
      <p:sp>
        <p:nvSpPr>
          <p:cNvPr id="3" name="Content Placeholder 2"/>
          <p:cNvSpPr>
            <a:spLocks noGrp="1"/>
          </p:cNvSpPr>
          <p:nvPr>
            <p:ph idx="1"/>
          </p:nvPr>
        </p:nvSpPr>
        <p:spPr/>
        <p:txBody>
          <a:bodyPr/>
          <a:lstStyle/>
          <a:p>
            <a:r>
              <a:rPr lang="en-US" dirty="0"/>
              <a:t>HTML comments are not displayed in the browser, but they can help document your HTML source code.</a:t>
            </a:r>
          </a:p>
          <a:p>
            <a:r>
              <a:rPr lang="en-US" dirty="0"/>
              <a:t>Comments are great for debugging HTML.</a:t>
            </a:r>
          </a:p>
          <a:p>
            <a:r>
              <a:rPr lang="en-US" dirty="0"/>
              <a:t>Comments can be added to HTML source code by using the following syntax:</a:t>
            </a:r>
          </a:p>
          <a:p>
            <a:endParaRPr lang="en-US" dirty="0"/>
          </a:p>
          <a:p>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53</a:t>
            </a:fld>
            <a:endParaRPr lang="en-US"/>
          </a:p>
        </p:txBody>
      </p:sp>
      <p:pic>
        <p:nvPicPr>
          <p:cNvPr id="7" name="Picture 6"/>
          <p:cNvPicPr>
            <a:picLocks noChangeAspect="1"/>
          </p:cNvPicPr>
          <p:nvPr/>
        </p:nvPicPr>
        <p:blipFill>
          <a:blip r:embed="rId2"/>
          <a:stretch>
            <a:fillRect/>
          </a:stretch>
        </p:blipFill>
        <p:spPr>
          <a:xfrm>
            <a:off x="1124795" y="4460928"/>
            <a:ext cx="4913210" cy="811622"/>
          </a:xfrm>
          <a:prstGeom prst="rect">
            <a:avLst/>
          </a:prstGeom>
        </p:spPr>
      </p:pic>
      <p:pic>
        <p:nvPicPr>
          <p:cNvPr id="8" name="Picture 7"/>
          <p:cNvPicPr>
            <a:picLocks noChangeAspect="1"/>
          </p:cNvPicPr>
          <p:nvPr/>
        </p:nvPicPr>
        <p:blipFill>
          <a:blip r:embed="rId3"/>
          <a:stretch>
            <a:fillRect/>
          </a:stretch>
        </p:blipFill>
        <p:spPr>
          <a:xfrm>
            <a:off x="6475005" y="4460928"/>
            <a:ext cx="4000500" cy="1323975"/>
          </a:xfrm>
          <a:prstGeom prst="rect">
            <a:avLst/>
          </a:prstGeom>
        </p:spPr>
      </p:pic>
    </p:spTree>
    <p:extLst>
      <p:ext uri="{BB962C8B-B14F-4D97-AF65-F5344CB8AC3E}">
        <p14:creationId xmlns:p14="http://schemas.microsoft.com/office/powerpoint/2010/main" val="27371808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Headings</a:t>
            </a:r>
          </a:p>
        </p:txBody>
      </p:sp>
      <p:sp>
        <p:nvSpPr>
          <p:cNvPr id="3" name="Content Placeholder 2"/>
          <p:cNvSpPr>
            <a:spLocks noGrp="1"/>
          </p:cNvSpPr>
          <p:nvPr>
            <p:ph idx="1"/>
          </p:nvPr>
        </p:nvSpPr>
        <p:spPr>
          <a:xfrm>
            <a:off x="838200" y="1639887"/>
            <a:ext cx="10515600" cy="4351338"/>
          </a:xfrm>
        </p:spPr>
        <p:txBody>
          <a:bodyPr>
            <a:normAutofit/>
          </a:bodyPr>
          <a:lstStyle/>
          <a:p>
            <a:r>
              <a:rPr lang="en-US" sz="2200" dirty="0"/>
              <a:t>HTML has six "levels" of headings: &lt;h1&gt;……..&lt;h6&gt;</a:t>
            </a:r>
          </a:p>
          <a:p>
            <a:r>
              <a:rPr lang="en-US" sz="2200" dirty="0"/>
              <a:t>&lt;h1&gt; is used for main headings &lt;h2&gt; is used for subheadings.</a:t>
            </a:r>
          </a:p>
          <a:p>
            <a:r>
              <a:rPr lang="en-US" sz="2200" dirty="0"/>
              <a:t>Browsers display the contents of headings at different sizes. </a:t>
            </a:r>
          </a:p>
          <a:p>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54</a:t>
            </a:fld>
            <a:endParaRPr lang="en-US"/>
          </a:p>
        </p:txBody>
      </p:sp>
      <p:graphicFrame>
        <p:nvGraphicFramePr>
          <p:cNvPr id="9" name="Content Placeholder 6"/>
          <p:cNvGraphicFramePr>
            <a:graphicFrameLocks/>
          </p:cNvGraphicFramePr>
          <p:nvPr>
            <p:extLst>
              <p:ext uri="{D42A27DB-BD31-4B8C-83A1-F6EECF244321}">
                <p14:modId xmlns:p14="http://schemas.microsoft.com/office/powerpoint/2010/main" val="3731811143"/>
              </p:ext>
            </p:extLst>
          </p:nvPr>
        </p:nvGraphicFramePr>
        <p:xfrm>
          <a:off x="2209800" y="2881630"/>
          <a:ext cx="7772400" cy="347472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252488">
                <a:tc>
                  <a:txBody>
                    <a:bodyPr/>
                    <a:lstStyle/>
                    <a:p>
                      <a:r>
                        <a:rPr lang="en-US" dirty="0"/>
                        <a:t>HTML Markup</a:t>
                      </a:r>
                    </a:p>
                  </a:txBody>
                  <a:tcPr/>
                </a:tc>
                <a:tc>
                  <a:txBody>
                    <a:bodyPr/>
                    <a:lstStyle/>
                    <a:p>
                      <a:r>
                        <a:rPr lang="en-US" dirty="0"/>
                        <a:t>Formatted Text</a:t>
                      </a:r>
                    </a:p>
                  </a:txBody>
                  <a:tcPr/>
                </a:tc>
                <a:extLst>
                  <a:ext uri="{0D108BD9-81ED-4DB2-BD59-A6C34878D82A}">
                    <a16:rowId xmlns:a16="http://schemas.microsoft.com/office/drawing/2014/main" val="10000"/>
                  </a:ext>
                </a:extLst>
              </a:tr>
              <a:tr h="1929977">
                <a:tc>
                  <a:txBody>
                    <a:bodyPr/>
                    <a:lstStyle/>
                    <a:p>
                      <a:r>
                        <a:rPr lang="en-US" sz="1800" kern="1200" dirty="0">
                          <a:solidFill>
                            <a:schemeClr val="dk1"/>
                          </a:solidFill>
                          <a:latin typeface="+mn-lt"/>
                          <a:ea typeface="+mn-ea"/>
                          <a:cs typeface="+mn-cs"/>
                        </a:rPr>
                        <a:t>&lt;!DOCTYPE html&gt;</a:t>
                      </a:r>
                    </a:p>
                    <a:p>
                      <a:r>
                        <a:rPr lang="en-US" sz="1800" kern="1200" dirty="0">
                          <a:solidFill>
                            <a:schemeClr val="dk1"/>
                          </a:solidFill>
                          <a:latin typeface="+mn-lt"/>
                          <a:ea typeface="+mn-ea"/>
                          <a:cs typeface="+mn-cs"/>
                        </a:rPr>
                        <a:t>       &lt;html&gt;</a:t>
                      </a:r>
                    </a:p>
                    <a:p>
                      <a:r>
                        <a:rPr lang="en-US" sz="1800" kern="1200" dirty="0">
                          <a:solidFill>
                            <a:schemeClr val="dk1"/>
                          </a:solidFill>
                          <a:latin typeface="+mn-lt"/>
                          <a:ea typeface="+mn-ea"/>
                          <a:cs typeface="+mn-cs"/>
                        </a:rPr>
                        <a:t>              &lt;body&gt;</a:t>
                      </a:r>
                    </a:p>
                    <a:p>
                      <a:r>
                        <a:rPr lang="en-US" sz="1800" kern="1200" dirty="0">
                          <a:solidFill>
                            <a:schemeClr val="dk1"/>
                          </a:solidFill>
                          <a:latin typeface="+mn-lt"/>
                          <a:ea typeface="+mn-ea"/>
                          <a:cs typeface="+mn-cs"/>
                        </a:rPr>
                        <a:t>             &lt;h1&gt;Heading 1&lt;/h1&gt;</a:t>
                      </a:r>
                    </a:p>
                    <a:p>
                      <a:r>
                        <a:rPr lang="en-US" sz="1800" kern="1200" dirty="0">
                          <a:solidFill>
                            <a:schemeClr val="dk1"/>
                          </a:solidFill>
                          <a:latin typeface="+mn-lt"/>
                          <a:ea typeface="+mn-ea"/>
                          <a:cs typeface="+mn-cs"/>
                        </a:rPr>
                        <a:t>             &lt;h2&gt;Heading 2&lt;/h2&gt;</a:t>
                      </a:r>
                    </a:p>
                    <a:p>
                      <a:r>
                        <a:rPr lang="en-US" sz="1800" kern="1200" dirty="0">
                          <a:solidFill>
                            <a:schemeClr val="dk1"/>
                          </a:solidFill>
                          <a:latin typeface="+mn-lt"/>
                          <a:ea typeface="+mn-ea"/>
                          <a:cs typeface="+mn-cs"/>
                        </a:rPr>
                        <a:t>             &lt;h3&gt;Heading 3&lt;/h3&gt;</a:t>
                      </a:r>
                    </a:p>
                    <a:p>
                      <a:r>
                        <a:rPr lang="en-US" sz="1800" kern="1200" dirty="0">
                          <a:solidFill>
                            <a:schemeClr val="dk1"/>
                          </a:solidFill>
                          <a:latin typeface="+mn-lt"/>
                          <a:ea typeface="+mn-ea"/>
                          <a:cs typeface="+mn-cs"/>
                        </a:rPr>
                        <a:t>             &lt;h4&gt;Heading 4&lt;/h4&gt;</a:t>
                      </a:r>
                    </a:p>
                    <a:p>
                      <a:r>
                        <a:rPr lang="en-US" sz="1800" kern="1200" dirty="0">
                          <a:solidFill>
                            <a:schemeClr val="dk1"/>
                          </a:solidFill>
                          <a:latin typeface="+mn-lt"/>
                          <a:ea typeface="+mn-ea"/>
                          <a:cs typeface="+mn-cs"/>
                        </a:rPr>
                        <a:t>             &lt;h5&gt;Heading 5&lt;/h5&gt;</a:t>
                      </a:r>
                    </a:p>
                    <a:p>
                      <a:r>
                        <a:rPr lang="en-US" sz="1800" kern="1200" dirty="0">
                          <a:solidFill>
                            <a:schemeClr val="dk1"/>
                          </a:solidFill>
                          <a:latin typeface="+mn-lt"/>
                          <a:ea typeface="+mn-ea"/>
                          <a:cs typeface="+mn-cs"/>
                        </a:rPr>
                        <a:t>             &lt;h6&gt;Heading 6&lt;/h6&gt;    </a:t>
                      </a:r>
                    </a:p>
                    <a:p>
                      <a:r>
                        <a:rPr lang="en-US" sz="1800" kern="1200" dirty="0">
                          <a:solidFill>
                            <a:schemeClr val="dk1"/>
                          </a:solidFill>
                          <a:latin typeface="+mn-lt"/>
                          <a:ea typeface="+mn-ea"/>
                          <a:cs typeface="+mn-cs"/>
                        </a:rPr>
                        <a:t>             &lt;/body&gt; </a:t>
                      </a:r>
                    </a:p>
                    <a:p>
                      <a:r>
                        <a:rPr lang="en-US" sz="1800" kern="1200" dirty="0">
                          <a:solidFill>
                            <a:schemeClr val="dk1"/>
                          </a:solidFill>
                          <a:latin typeface="+mn-lt"/>
                          <a:ea typeface="+mn-ea"/>
                          <a:cs typeface="+mn-cs"/>
                        </a:rPr>
                        <a:t>   &lt;/html&gt;</a:t>
                      </a:r>
                    </a:p>
                  </a:txBody>
                  <a:tcPr/>
                </a:tc>
                <a:tc>
                  <a:txBody>
                    <a:bodyPr/>
                    <a:lstStyle/>
                    <a:p>
                      <a:r>
                        <a:rPr lang="en-US" sz="3200" b="1" i="0" kern="1200" dirty="0">
                          <a:solidFill>
                            <a:schemeClr val="dk1"/>
                          </a:solidFill>
                          <a:effectLst/>
                          <a:latin typeface="+mn-lt"/>
                          <a:ea typeface="+mn-ea"/>
                          <a:cs typeface="+mn-cs"/>
                        </a:rPr>
                        <a:t>Heading 1</a:t>
                      </a:r>
                    </a:p>
                    <a:p>
                      <a:r>
                        <a:rPr lang="en-US" sz="2600" b="1" i="0" kern="1200" dirty="0">
                          <a:solidFill>
                            <a:schemeClr val="dk1"/>
                          </a:solidFill>
                          <a:effectLst/>
                          <a:latin typeface="+mn-lt"/>
                          <a:ea typeface="+mn-ea"/>
                          <a:cs typeface="+mn-cs"/>
                        </a:rPr>
                        <a:t>Heading 2</a:t>
                      </a:r>
                    </a:p>
                    <a:p>
                      <a:r>
                        <a:rPr lang="en-US" sz="2200" b="1" i="0" kern="1200" dirty="0">
                          <a:solidFill>
                            <a:schemeClr val="dk1"/>
                          </a:solidFill>
                          <a:effectLst/>
                          <a:latin typeface="+mn-lt"/>
                          <a:ea typeface="+mn-ea"/>
                          <a:cs typeface="+mn-cs"/>
                        </a:rPr>
                        <a:t>Heading 3</a:t>
                      </a:r>
                    </a:p>
                    <a:p>
                      <a:r>
                        <a:rPr lang="en-US" sz="2000" b="1" i="0" kern="1200" dirty="0">
                          <a:solidFill>
                            <a:schemeClr val="dk1"/>
                          </a:solidFill>
                          <a:effectLst/>
                          <a:latin typeface="+mn-lt"/>
                          <a:ea typeface="+mn-ea"/>
                          <a:cs typeface="+mn-cs"/>
                        </a:rPr>
                        <a:t>Heading 4</a:t>
                      </a:r>
                    </a:p>
                    <a:p>
                      <a:r>
                        <a:rPr lang="en-US" sz="1800" b="1" i="0" kern="1200" dirty="0">
                          <a:solidFill>
                            <a:schemeClr val="dk1"/>
                          </a:solidFill>
                          <a:effectLst/>
                          <a:latin typeface="+mn-lt"/>
                          <a:ea typeface="+mn-ea"/>
                          <a:cs typeface="+mn-cs"/>
                        </a:rPr>
                        <a:t>Heading 5</a:t>
                      </a:r>
                    </a:p>
                    <a:p>
                      <a:r>
                        <a:rPr lang="en-US" sz="1400" b="1" i="0" kern="1200" dirty="0">
                          <a:solidFill>
                            <a:schemeClr val="dk1"/>
                          </a:solidFill>
                          <a:effectLst/>
                          <a:latin typeface="+mn-lt"/>
                          <a:ea typeface="+mn-ea"/>
                          <a:cs typeface="+mn-cs"/>
                        </a:rPr>
                        <a:t>Heading 6</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38890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Text Formatting Tags</a:t>
            </a:r>
          </a:p>
        </p:txBody>
      </p:sp>
      <p:sp>
        <p:nvSpPr>
          <p:cNvPr id="3" name="Content Placeholder 2"/>
          <p:cNvSpPr>
            <a:spLocks noGrp="1"/>
          </p:cNvSpPr>
          <p:nvPr>
            <p:ph idx="1"/>
          </p:nvPr>
        </p:nvSpPr>
        <p:spPr/>
        <p:txBody>
          <a:bodyPr>
            <a:normAutofit fontScale="85000" lnSpcReduction="20000"/>
          </a:bodyPr>
          <a:lstStyle/>
          <a:p>
            <a:r>
              <a:rPr lang="en-US" dirty="0"/>
              <a:t>&lt;b&gt; - Bold text</a:t>
            </a:r>
          </a:p>
          <a:p>
            <a:r>
              <a:rPr lang="en-US" dirty="0"/>
              <a:t>&lt;strong&gt; - Important text</a:t>
            </a:r>
          </a:p>
          <a:p>
            <a:r>
              <a:rPr lang="en-US" dirty="0"/>
              <a:t>&lt;</a:t>
            </a:r>
            <a:r>
              <a:rPr lang="en-US" dirty="0" err="1"/>
              <a:t>i</a:t>
            </a:r>
            <a:r>
              <a:rPr lang="en-US" dirty="0"/>
              <a:t>&gt; - Italic text</a:t>
            </a:r>
          </a:p>
          <a:p>
            <a:r>
              <a:rPr lang="en-US" dirty="0"/>
              <a:t>&lt;</a:t>
            </a:r>
            <a:r>
              <a:rPr lang="en-US" dirty="0" err="1"/>
              <a:t>em</a:t>
            </a:r>
            <a:r>
              <a:rPr lang="en-US" dirty="0"/>
              <a:t>&gt; - Emphasized text</a:t>
            </a:r>
          </a:p>
          <a:p>
            <a:r>
              <a:rPr lang="en-US" dirty="0"/>
              <a:t>&lt;mark&gt; - Marked text</a:t>
            </a:r>
          </a:p>
          <a:p>
            <a:r>
              <a:rPr lang="en-US" dirty="0"/>
              <a:t>&lt;small&gt; - Smaller text</a:t>
            </a:r>
          </a:p>
          <a:p>
            <a:r>
              <a:rPr lang="en-US" dirty="0"/>
              <a:t>&lt;del&gt; - Deleted text</a:t>
            </a:r>
          </a:p>
          <a:p>
            <a:r>
              <a:rPr lang="en-US" dirty="0"/>
              <a:t>&lt;ins&gt; - Inserted text</a:t>
            </a:r>
          </a:p>
          <a:p>
            <a:r>
              <a:rPr lang="en-US" dirty="0"/>
              <a:t>&lt;sub&gt; - Subscript text</a:t>
            </a:r>
          </a:p>
          <a:p>
            <a:r>
              <a:rPr lang="en-US" dirty="0"/>
              <a:t>&lt;sup&gt; - Superscript text</a:t>
            </a:r>
          </a:p>
          <a:p>
            <a:r>
              <a:rPr lang="en-US" dirty="0"/>
              <a:t>&lt;p&gt; - Paragraph</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55</a:t>
            </a:fld>
            <a:endParaRPr lang="en-US"/>
          </a:p>
        </p:txBody>
      </p:sp>
    </p:spTree>
    <p:extLst>
      <p:ext uri="{BB962C8B-B14F-4D97-AF65-F5344CB8AC3E}">
        <p14:creationId xmlns:p14="http://schemas.microsoft.com/office/powerpoint/2010/main" val="27474486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Semantic Tags</a:t>
            </a:r>
          </a:p>
        </p:txBody>
      </p:sp>
      <p:sp>
        <p:nvSpPr>
          <p:cNvPr id="3" name="Content Placeholder 2"/>
          <p:cNvSpPr>
            <a:spLocks noGrp="1"/>
          </p:cNvSpPr>
          <p:nvPr>
            <p:ph idx="1"/>
          </p:nvPr>
        </p:nvSpPr>
        <p:spPr/>
        <p:txBody>
          <a:bodyPr>
            <a:normAutofit lnSpcReduction="10000"/>
          </a:bodyPr>
          <a:lstStyle/>
          <a:p>
            <a:pPr fontAlgn="ctr"/>
            <a:r>
              <a:rPr lang="en-US" sz="2200" dirty="0"/>
              <a:t>There are some text elements that are not intended to affect the structure of your web pages, but they do add extra information to the pages.</a:t>
            </a:r>
          </a:p>
          <a:p>
            <a:pPr fontAlgn="ctr"/>
            <a:r>
              <a:rPr lang="en-GB" altLang="en-US" sz="2200" dirty="0"/>
              <a:t>&lt;</a:t>
            </a:r>
            <a:r>
              <a:rPr lang="en-GB" altLang="en-US" sz="2200" dirty="0" err="1"/>
              <a:t>em</a:t>
            </a:r>
            <a:r>
              <a:rPr lang="en-GB" altLang="en-US" sz="2200" dirty="0"/>
              <a:t>&gt;text&lt;/</a:t>
            </a:r>
            <a:r>
              <a:rPr lang="en-GB" altLang="en-US" sz="2200" dirty="0" err="1"/>
              <a:t>em</a:t>
            </a:r>
            <a:r>
              <a:rPr lang="en-GB" altLang="en-US" sz="2200" dirty="0"/>
              <a:t>&gt; </a:t>
            </a:r>
          </a:p>
          <a:p>
            <a:pPr fontAlgn="ctr"/>
            <a:r>
              <a:rPr lang="en-GB" altLang="en-US" sz="2200" dirty="0"/>
              <a:t>&lt;strong&gt;text&lt;/strong&gt;</a:t>
            </a:r>
            <a:endParaRPr lang="en-US" altLang="en-US" sz="2200" dirty="0"/>
          </a:p>
          <a:p>
            <a:pPr fontAlgn="ctr"/>
            <a:r>
              <a:rPr lang="en-GB" altLang="en-US" sz="2200" dirty="0"/>
              <a:t>&lt;</a:t>
            </a:r>
            <a:r>
              <a:rPr lang="en-GB" altLang="en-US" sz="2200" dirty="0" err="1"/>
              <a:t>var</a:t>
            </a:r>
            <a:r>
              <a:rPr lang="en-GB" altLang="en-US" sz="2200" dirty="0"/>
              <a:t>&gt;name&lt;/</a:t>
            </a:r>
            <a:r>
              <a:rPr lang="en-GB" altLang="en-US" sz="2200" dirty="0" err="1"/>
              <a:t>var</a:t>
            </a:r>
            <a:r>
              <a:rPr lang="en-GB" altLang="en-US" sz="2200" dirty="0"/>
              <a:t>&gt;</a:t>
            </a:r>
          </a:p>
          <a:p>
            <a:pPr fontAlgn="ctr"/>
            <a:r>
              <a:rPr lang="en-GB" altLang="en-US" sz="2200" dirty="0"/>
              <a:t>&lt;</a:t>
            </a:r>
            <a:r>
              <a:rPr lang="en-GB" altLang="en-US" sz="2200" dirty="0" err="1"/>
              <a:t>dfn</a:t>
            </a:r>
            <a:r>
              <a:rPr lang="en-GB" altLang="en-US" sz="2200" dirty="0"/>
              <a:t>&gt;a definition&lt;/</a:t>
            </a:r>
            <a:r>
              <a:rPr lang="en-GB" altLang="en-US" sz="2200" dirty="0" err="1"/>
              <a:t>dfn</a:t>
            </a:r>
            <a:r>
              <a:rPr lang="en-GB" altLang="en-US" sz="2200" dirty="0"/>
              <a:t>&gt;</a:t>
            </a:r>
          </a:p>
          <a:p>
            <a:pPr fontAlgn="ctr"/>
            <a:r>
              <a:rPr lang="en-GB" altLang="en-US" sz="2200" dirty="0"/>
              <a:t>&lt;cite&gt;a citation.&lt;/cite&gt;</a:t>
            </a:r>
            <a:endParaRPr lang="en-US" altLang="en-US" sz="2200" dirty="0"/>
          </a:p>
          <a:p>
            <a:pPr fontAlgn="ctr"/>
            <a:r>
              <a:rPr lang="en-GB" altLang="en-US" sz="2200" dirty="0"/>
              <a:t>&lt;address&gt;Janani.h@iit.ac.lk&lt;/address&gt;</a:t>
            </a:r>
            <a:endParaRPr lang="en-US" altLang="en-US" sz="2200" dirty="0"/>
          </a:p>
          <a:p>
            <a:pPr fontAlgn="ctr"/>
            <a:r>
              <a:rPr lang="en-GB" altLang="en-US" sz="2200" dirty="0"/>
              <a:t>&lt;code&gt; Represents computer code &lt;/code&gt;</a:t>
            </a:r>
          </a:p>
          <a:p>
            <a:pPr fontAlgn="ctr"/>
            <a:r>
              <a:rPr lang="en-GB" altLang="en-US" sz="2200" dirty="0"/>
              <a:t>&lt;</a:t>
            </a:r>
            <a:r>
              <a:rPr lang="en-GB" altLang="en-US" sz="2200" dirty="0" err="1"/>
              <a:t>blockquote</a:t>
            </a:r>
            <a:r>
              <a:rPr lang="en-GB" altLang="en-US" sz="2200" dirty="0"/>
              <a:t>&gt;text&lt;/</a:t>
            </a:r>
            <a:r>
              <a:rPr lang="en-GB" altLang="en-US" sz="2200" dirty="0" err="1"/>
              <a:t>blockquote</a:t>
            </a:r>
            <a:r>
              <a:rPr lang="en-GB" altLang="en-US" sz="2200" dirty="0"/>
              <a:t>&gt;</a:t>
            </a:r>
          </a:p>
          <a:p>
            <a:pPr fontAlgn="ctr"/>
            <a:r>
              <a:rPr lang="en-GB" altLang="en-US" sz="2200" dirty="0"/>
              <a:t>&lt;</a:t>
            </a:r>
            <a:r>
              <a:rPr lang="en-GB" altLang="en-US" sz="2200" dirty="0" err="1"/>
              <a:t>abbr</a:t>
            </a:r>
            <a:r>
              <a:rPr lang="en-GB" altLang="en-US" sz="2200" dirty="0"/>
              <a:t>&gt;IIT&lt;/</a:t>
            </a:r>
            <a:r>
              <a:rPr lang="en-GB" altLang="en-US" sz="2200" dirty="0" err="1"/>
              <a:t>abbr</a:t>
            </a:r>
            <a:r>
              <a:rPr lang="en-GB" altLang="en-US" sz="2200" dirty="0"/>
              <a:t>&gt;</a:t>
            </a:r>
          </a:p>
          <a:p>
            <a:pPr fontAlgn="ctr"/>
            <a:endParaRPr lang="en-GB" altLang="en-US" sz="2200" dirty="0"/>
          </a:p>
          <a:p>
            <a:pPr fontAlgn="ctr"/>
            <a:endParaRPr lang="en-US" altLang="en-US" sz="2200"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56</a:t>
            </a:fld>
            <a:endParaRPr lang="en-US"/>
          </a:p>
        </p:txBody>
      </p:sp>
    </p:spTree>
    <p:extLst>
      <p:ext uri="{BB962C8B-B14F-4D97-AF65-F5344CB8AC3E}">
        <p14:creationId xmlns:p14="http://schemas.microsoft.com/office/powerpoint/2010/main" val="37563871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Useful HTML tags</a:t>
            </a:r>
          </a:p>
        </p:txBody>
      </p:sp>
      <p:sp>
        <p:nvSpPr>
          <p:cNvPr id="3" name="Content Placeholder 2"/>
          <p:cNvSpPr>
            <a:spLocks noGrp="1"/>
          </p:cNvSpPr>
          <p:nvPr>
            <p:ph idx="1"/>
          </p:nvPr>
        </p:nvSpPr>
        <p:spPr/>
        <p:txBody>
          <a:bodyPr/>
          <a:lstStyle/>
          <a:p>
            <a:pPr marL="182880" indent="-182880">
              <a:defRPr/>
            </a:pPr>
            <a:r>
              <a:rPr lang="en-US" dirty="0"/>
              <a:t>Rulers</a:t>
            </a:r>
          </a:p>
          <a:p>
            <a:pPr lvl="1" indent="-182880">
              <a:defRPr/>
            </a:pPr>
            <a:r>
              <a:rPr lang="en-GB" dirty="0"/>
              <a:t>&lt;hr&gt;</a:t>
            </a:r>
            <a:endParaRPr lang="en-US" dirty="0"/>
          </a:p>
          <a:p>
            <a:pPr marL="182880" indent="-182880">
              <a:defRPr/>
            </a:pPr>
            <a:r>
              <a:rPr lang="en-US" dirty="0"/>
              <a:t>Paragraphs &amp; Line Breaks</a:t>
            </a:r>
          </a:p>
          <a:p>
            <a:pPr marL="457517" lvl="1" indent="-182880">
              <a:defRPr/>
            </a:pPr>
            <a:r>
              <a:rPr lang="en-US" dirty="0"/>
              <a:t>&lt;p&gt;This is a </a:t>
            </a:r>
            <a:r>
              <a:rPr lang="en-US" dirty="0" err="1"/>
              <a:t>parahraph</a:t>
            </a:r>
            <a:r>
              <a:rPr lang="en-US" dirty="0"/>
              <a:t>&lt;/p&gt;</a:t>
            </a:r>
          </a:p>
          <a:p>
            <a:pPr marL="457517" lvl="1" indent="-182880">
              <a:defRPr/>
            </a:pPr>
            <a:r>
              <a:rPr lang="en-US" dirty="0"/>
              <a:t>&lt;</a:t>
            </a:r>
            <a:r>
              <a:rPr lang="en-US" dirty="0" err="1"/>
              <a:t>br</a:t>
            </a:r>
            <a:r>
              <a:rPr lang="en-US" dirty="0"/>
              <a:t>&gt; Line Breaks</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57</a:t>
            </a:fld>
            <a:endParaRPr lang="en-US"/>
          </a:p>
        </p:txBody>
      </p:sp>
    </p:spTree>
    <p:extLst>
      <p:ext uri="{BB962C8B-B14F-4D97-AF65-F5344CB8AC3E}">
        <p14:creationId xmlns:p14="http://schemas.microsoft.com/office/powerpoint/2010/main" val="25252546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List Tags</a:t>
            </a:r>
          </a:p>
        </p:txBody>
      </p:sp>
      <p:sp>
        <p:nvSpPr>
          <p:cNvPr id="3" name="Content Placeholder 2"/>
          <p:cNvSpPr>
            <a:spLocks noGrp="1"/>
          </p:cNvSpPr>
          <p:nvPr>
            <p:ph idx="1"/>
          </p:nvPr>
        </p:nvSpPr>
        <p:spPr/>
        <p:txBody>
          <a:bodyPr/>
          <a:lstStyle/>
          <a:p>
            <a:r>
              <a:rPr lang="en-US" dirty="0"/>
              <a:t>HTML provides us with three different types: </a:t>
            </a:r>
          </a:p>
          <a:p>
            <a:pPr lvl="1"/>
            <a:r>
              <a:rPr lang="en-US" sz="2100" dirty="0"/>
              <a:t>Ordered lists are lists where each item in the list is numbered. </a:t>
            </a:r>
          </a:p>
          <a:p>
            <a:pPr lvl="2"/>
            <a:r>
              <a:rPr lang="en-US" sz="2100" dirty="0" err="1"/>
              <a:t>Eg</a:t>
            </a:r>
            <a:r>
              <a:rPr lang="en-US" sz="2100" dirty="0"/>
              <a:t>: The list might be a set of steps for a recipe that must be performed in order, or a legal contract where each point needs to be identified by a section number.</a:t>
            </a:r>
          </a:p>
          <a:p>
            <a:pPr lvl="2"/>
            <a:endParaRPr lang="en-US" sz="2100" dirty="0"/>
          </a:p>
          <a:p>
            <a:pPr lvl="1"/>
            <a:r>
              <a:rPr lang="en-US" sz="2100" dirty="0"/>
              <a:t>Unordered lists are lists that begin with a bullet point (rather than characters that indicate order).</a:t>
            </a:r>
          </a:p>
          <a:p>
            <a:pPr lvl="1"/>
            <a:endParaRPr lang="en-US" sz="2100" dirty="0"/>
          </a:p>
          <a:p>
            <a:pPr lvl="1"/>
            <a:r>
              <a:rPr lang="en-US" sz="2100" dirty="0"/>
              <a:t>Definition lists are made up of a set of terms along with the definitions for each of those terms.</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58</a:t>
            </a:fld>
            <a:endParaRPr lang="en-US"/>
          </a:p>
        </p:txBody>
      </p:sp>
    </p:spTree>
    <p:extLst>
      <p:ext uri="{BB962C8B-B14F-4D97-AF65-F5344CB8AC3E}">
        <p14:creationId xmlns:p14="http://schemas.microsoft.com/office/powerpoint/2010/main" val="39161004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Lists</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59</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10411961"/>
              </p:ext>
            </p:extLst>
          </p:nvPr>
        </p:nvGraphicFramePr>
        <p:xfrm>
          <a:off x="838200" y="1690688"/>
          <a:ext cx="10515600" cy="34798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dirty="0"/>
                        <a:t>HTML Markup</a:t>
                      </a:r>
                    </a:p>
                  </a:txBody>
                  <a:tcPr/>
                </a:tc>
                <a:tc>
                  <a:txBody>
                    <a:bodyPr/>
                    <a:lstStyle/>
                    <a:p>
                      <a:r>
                        <a:rPr lang="en-US" dirty="0"/>
                        <a:t>Formatted Text</a:t>
                      </a:r>
                    </a:p>
                  </a:txBody>
                  <a:tcPr/>
                </a:tc>
                <a:extLst>
                  <a:ext uri="{0D108BD9-81ED-4DB2-BD59-A6C34878D82A}">
                    <a16:rowId xmlns:a16="http://schemas.microsoft.com/office/drawing/2014/main" val="10000"/>
                  </a:ext>
                </a:extLst>
              </a:tr>
              <a:tr h="370840">
                <a:tc>
                  <a:txBody>
                    <a:bodyPr/>
                    <a:lstStyle/>
                    <a:p>
                      <a:r>
                        <a:rPr lang="en-US" dirty="0"/>
                        <a:t>&lt;!DOCTYPE html&gt;</a:t>
                      </a:r>
                    </a:p>
                    <a:p>
                      <a:r>
                        <a:rPr lang="en-US" dirty="0"/>
                        <a:t>    &lt;html&gt;</a:t>
                      </a:r>
                    </a:p>
                    <a:p>
                      <a:r>
                        <a:rPr lang="en-US" dirty="0"/>
                        <a:t>    &lt;body&gt;</a:t>
                      </a:r>
                    </a:p>
                    <a:p>
                      <a:r>
                        <a:rPr lang="en-US" dirty="0"/>
                        <a:t>        &lt;h2&gt;An ordered HTML list&lt;/h2&gt;</a:t>
                      </a:r>
                    </a:p>
                    <a:p>
                      <a:r>
                        <a:rPr lang="en-US" baseline="0" dirty="0"/>
                        <a:t>               </a:t>
                      </a:r>
                      <a:r>
                        <a:rPr lang="en-US" dirty="0"/>
                        <a:t>&lt;</a:t>
                      </a:r>
                      <a:r>
                        <a:rPr lang="en-US" dirty="0" err="1"/>
                        <a:t>ol</a:t>
                      </a:r>
                      <a:r>
                        <a:rPr lang="en-US" dirty="0"/>
                        <a:t>&gt;</a:t>
                      </a:r>
                    </a:p>
                    <a:p>
                      <a:r>
                        <a:rPr lang="en-US" dirty="0"/>
                        <a:t>                </a:t>
                      </a:r>
                      <a:r>
                        <a:rPr lang="en-US" baseline="0" dirty="0"/>
                        <a:t>      </a:t>
                      </a:r>
                      <a:r>
                        <a:rPr lang="en-US" dirty="0"/>
                        <a:t>&lt;li&gt;Coffee&lt;/li&gt;</a:t>
                      </a:r>
                    </a:p>
                    <a:p>
                      <a:r>
                        <a:rPr lang="en-US" dirty="0"/>
                        <a:t>                      &lt;li&gt;Tea&lt;/li&gt;</a:t>
                      </a:r>
                    </a:p>
                    <a:p>
                      <a:r>
                        <a:rPr lang="en-US" dirty="0"/>
                        <a:t>                      &lt;li&gt;Milk&lt;/li&gt;</a:t>
                      </a:r>
                    </a:p>
                    <a:p>
                      <a:r>
                        <a:rPr lang="en-US" dirty="0"/>
                        <a:t>               &lt;/</a:t>
                      </a:r>
                      <a:r>
                        <a:rPr lang="en-US" dirty="0" err="1"/>
                        <a:t>ol</a:t>
                      </a:r>
                      <a:r>
                        <a:rPr lang="en-US" dirty="0"/>
                        <a:t>&gt;  </a:t>
                      </a:r>
                    </a:p>
                    <a:p>
                      <a:r>
                        <a:rPr lang="en-US" baseline="0" dirty="0"/>
                        <a:t>     </a:t>
                      </a:r>
                      <a:r>
                        <a:rPr lang="en-US" dirty="0"/>
                        <a:t>&lt;/body&gt;</a:t>
                      </a:r>
                    </a:p>
                    <a:p>
                      <a:r>
                        <a:rPr lang="en-US" dirty="0"/>
                        <a:t>   &lt;/html&gt;</a:t>
                      </a:r>
                    </a:p>
                  </a:txBody>
                  <a:tcPr/>
                </a:tc>
                <a:tc>
                  <a:txBody>
                    <a:bodyPr/>
                    <a:lstStyle/>
                    <a:p>
                      <a:r>
                        <a:rPr lang="en-US" sz="1800" b="1" i="0" kern="1200" dirty="0">
                          <a:solidFill>
                            <a:schemeClr val="dk1"/>
                          </a:solidFill>
                          <a:effectLst/>
                          <a:latin typeface="+mn-lt"/>
                          <a:ea typeface="+mn-ea"/>
                          <a:cs typeface="+mn-cs"/>
                        </a:rPr>
                        <a:t>An ordered HTML list</a:t>
                      </a:r>
                    </a:p>
                    <a:p>
                      <a:pPr marL="342900" indent="-342900">
                        <a:buFont typeface="+mj-lt"/>
                        <a:buAutoNum type="arabicPeriod"/>
                      </a:pPr>
                      <a:r>
                        <a:rPr lang="en-US" sz="1800" b="0" i="0" kern="1200" dirty="0">
                          <a:solidFill>
                            <a:schemeClr val="dk1"/>
                          </a:solidFill>
                          <a:effectLst/>
                          <a:latin typeface="+mn-lt"/>
                          <a:ea typeface="+mn-ea"/>
                          <a:cs typeface="+mn-cs"/>
                        </a:rPr>
                        <a:t>Coffee</a:t>
                      </a:r>
                    </a:p>
                    <a:p>
                      <a:pPr marL="342900" indent="-342900">
                        <a:buFont typeface="+mj-lt"/>
                        <a:buAutoNum type="arabicPeriod"/>
                      </a:pPr>
                      <a:r>
                        <a:rPr lang="en-US" sz="1800" b="0" i="0" kern="1200" dirty="0">
                          <a:solidFill>
                            <a:schemeClr val="dk1"/>
                          </a:solidFill>
                          <a:effectLst/>
                          <a:latin typeface="+mn-lt"/>
                          <a:ea typeface="+mn-ea"/>
                          <a:cs typeface="+mn-cs"/>
                        </a:rPr>
                        <a:t>Tea</a:t>
                      </a:r>
                    </a:p>
                    <a:p>
                      <a:pPr marL="342900" indent="-342900">
                        <a:buFont typeface="+mj-lt"/>
                        <a:buAutoNum type="arabicPeriod"/>
                      </a:pPr>
                      <a:r>
                        <a:rPr lang="en-US" sz="1800" b="0" i="0" kern="1200" dirty="0">
                          <a:solidFill>
                            <a:schemeClr val="dk1"/>
                          </a:solidFill>
                          <a:effectLst/>
                          <a:latin typeface="+mn-lt"/>
                          <a:ea typeface="+mn-ea"/>
                          <a:cs typeface="+mn-cs"/>
                        </a:rPr>
                        <a:t>Milk</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1034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Internet</a:t>
            </a:r>
          </a:p>
        </p:txBody>
      </p:sp>
      <p:sp>
        <p:nvSpPr>
          <p:cNvPr id="3" name="Content Placeholder 2"/>
          <p:cNvSpPr>
            <a:spLocks noGrp="1"/>
          </p:cNvSpPr>
          <p:nvPr>
            <p:ph idx="1"/>
          </p:nvPr>
        </p:nvSpPr>
        <p:spPr/>
        <p:txBody>
          <a:bodyPr>
            <a:normAutofit/>
          </a:bodyPr>
          <a:lstStyle/>
          <a:p>
            <a:r>
              <a:rPr lang="en-US" sz="2600" dirty="0"/>
              <a:t>In late 1960’s </a:t>
            </a:r>
            <a:r>
              <a:rPr lang="en-US" sz="2600" b="1" dirty="0"/>
              <a:t>ARPANET</a:t>
            </a:r>
            <a:r>
              <a:rPr lang="en-US" sz="2600" dirty="0"/>
              <a:t> was invented by a group of MIT graduate students which later evolved in to Internet today.</a:t>
            </a:r>
          </a:p>
          <a:p>
            <a:endParaRPr lang="en-US" sz="2600" dirty="0"/>
          </a:p>
          <a:p>
            <a:r>
              <a:rPr lang="en-US" sz="2600" dirty="0"/>
              <a:t>ARPANET primary goals was to allow multiple users to send and receive information simultaneously over the communication paths(</a:t>
            </a:r>
            <a:r>
              <a:rPr lang="en-US" sz="2600" dirty="0" err="1"/>
              <a:t>eg</a:t>
            </a:r>
            <a:r>
              <a:rPr lang="en-US" sz="2600" dirty="0"/>
              <a:t>: phone lines).</a:t>
            </a:r>
          </a:p>
          <a:p>
            <a:endParaRPr lang="en-US" sz="2600" dirty="0"/>
          </a:p>
          <a:p>
            <a:pPr marL="0" indent="0">
              <a:buNone/>
            </a:pPr>
            <a:r>
              <a:rPr lang="en-US" sz="2400" dirty="0"/>
              <a:t>History - </a:t>
            </a:r>
            <a:r>
              <a:rPr lang="en-US" sz="2400" dirty="0">
                <a:hlinkClick r:id="rId2"/>
              </a:rPr>
              <a:t>https://www.computerhistory.org/internethistory/</a:t>
            </a:r>
            <a:endParaRPr lang="en-US" sz="2400" dirty="0"/>
          </a:p>
          <a:p>
            <a:pPr marL="0" indent="0">
              <a:buNone/>
            </a:pPr>
            <a:endParaRPr lang="en-US" sz="2600"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6</a:t>
            </a:fld>
            <a:endParaRPr lang="en-US"/>
          </a:p>
        </p:txBody>
      </p:sp>
    </p:spTree>
    <p:extLst>
      <p:ext uri="{BB962C8B-B14F-4D97-AF65-F5344CB8AC3E}">
        <p14:creationId xmlns:p14="http://schemas.microsoft.com/office/powerpoint/2010/main" val="14875297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HTML List - The Type Attribute</a:t>
            </a:r>
          </a:p>
        </p:txBody>
      </p:sp>
      <p:pic>
        <p:nvPicPr>
          <p:cNvPr id="7" name="Content Placeholder 6"/>
          <p:cNvPicPr>
            <a:picLocks noGrp="1" noChangeAspect="1"/>
          </p:cNvPicPr>
          <p:nvPr>
            <p:ph idx="1"/>
          </p:nvPr>
        </p:nvPicPr>
        <p:blipFill>
          <a:blip r:embed="rId2"/>
          <a:stretch>
            <a:fillRect/>
          </a:stretch>
        </p:blipFill>
        <p:spPr>
          <a:xfrm>
            <a:off x="1997630" y="2088765"/>
            <a:ext cx="7894851" cy="3412383"/>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60</a:t>
            </a:fld>
            <a:endParaRPr lang="en-US"/>
          </a:p>
        </p:txBody>
      </p:sp>
    </p:spTree>
    <p:extLst>
      <p:ext uri="{BB962C8B-B14F-4D97-AF65-F5344CB8AC3E}">
        <p14:creationId xmlns:p14="http://schemas.microsoft.com/office/powerpoint/2010/main" val="42927385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Unordered Lists</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61</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95736119"/>
              </p:ext>
            </p:extLst>
          </p:nvPr>
        </p:nvGraphicFramePr>
        <p:xfrm>
          <a:off x="838200" y="1690688"/>
          <a:ext cx="10515600" cy="34798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dirty="0"/>
                        <a:t>HTML Markup</a:t>
                      </a:r>
                    </a:p>
                  </a:txBody>
                  <a:tcPr/>
                </a:tc>
                <a:tc>
                  <a:txBody>
                    <a:bodyPr/>
                    <a:lstStyle/>
                    <a:p>
                      <a:r>
                        <a:rPr lang="en-US" dirty="0"/>
                        <a:t>Formatted Text</a:t>
                      </a:r>
                    </a:p>
                  </a:txBody>
                  <a:tcPr/>
                </a:tc>
                <a:extLst>
                  <a:ext uri="{0D108BD9-81ED-4DB2-BD59-A6C34878D82A}">
                    <a16:rowId xmlns:a16="http://schemas.microsoft.com/office/drawing/2014/main" val="10000"/>
                  </a:ext>
                </a:extLst>
              </a:tr>
              <a:tr h="370840">
                <a:tc>
                  <a:txBody>
                    <a:bodyPr/>
                    <a:lstStyle/>
                    <a:p>
                      <a:r>
                        <a:rPr lang="en-US" sz="1800" kern="1200" dirty="0">
                          <a:solidFill>
                            <a:schemeClr val="dk1"/>
                          </a:solidFill>
                          <a:latin typeface="+mn-lt"/>
                          <a:ea typeface="+mn-ea"/>
                          <a:cs typeface="+mn-cs"/>
                        </a:rPr>
                        <a:t>&lt;!DOCTYPE html&gt;</a:t>
                      </a:r>
                    </a:p>
                    <a:p>
                      <a:r>
                        <a:rPr lang="en-US" sz="1800" kern="1200" dirty="0">
                          <a:solidFill>
                            <a:schemeClr val="dk1"/>
                          </a:solidFill>
                          <a:latin typeface="+mn-lt"/>
                          <a:ea typeface="+mn-ea"/>
                          <a:cs typeface="+mn-cs"/>
                        </a:rPr>
                        <a:t>       &lt;html&gt;</a:t>
                      </a:r>
                    </a:p>
                    <a:p>
                      <a:r>
                        <a:rPr lang="en-US" sz="1800" kern="1200" dirty="0">
                          <a:solidFill>
                            <a:schemeClr val="dk1"/>
                          </a:solidFill>
                          <a:latin typeface="+mn-lt"/>
                          <a:ea typeface="+mn-ea"/>
                          <a:cs typeface="+mn-cs"/>
                        </a:rPr>
                        <a:t>             &lt;body&gt;</a:t>
                      </a:r>
                    </a:p>
                    <a:p>
                      <a:r>
                        <a:rPr lang="en-US" sz="1800" kern="1200" baseline="0" dirty="0">
                          <a:solidFill>
                            <a:schemeClr val="dk1"/>
                          </a:solidFill>
                          <a:latin typeface="+mn-lt"/>
                          <a:ea typeface="+mn-ea"/>
                          <a:cs typeface="+mn-cs"/>
                        </a:rPr>
                        <a:t>                 </a:t>
                      </a:r>
                      <a:r>
                        <a:rPr lang="en-US" sz="1800" kern="1200" dirty="0">
                          <a:solidFill>
                            <a:schemeClr val="dk1"/>
                          </a:solidFill>
                          <a:latin typeface="+mn-lt"/>
                          <a:ea typeface="+mn-ea"/>
                          <a:cs typeface="+mn-cs"/>
                        </a:rPr>
                        <a:t>&lt;h2&gt;An unordered HTML list&lt;/h2&gt;</a:t>
                      </a:r>
                    </a:p>
                    <a:p>
                      <a:r>
                        <a:rPr lang="en-US" sz="1800" kern="1200" baseline="0" dirty="0">
                          <a:solidFill>
                            <a:schemeClr val="dk1"/>
                          </a:solidFill>
                          <a:latin typeface="+mn-lt"/>
                          <a:ea typeface="+mn-ea"/>
                          <a:cs typeface="+mn-cs"/>
                        </a:rPr>
                        <a:t>                  </a:t>
                      </a:r>
                      <a:r>
                        <a:rPr lang="en-US" sz="1800" kern="1200" dirty="0">
                          <a:solidFill>
                            <a:schemeClr val="dk1"/>
                          </a:solidFill>
                          <a:latin typeface="+mn-lt"/>
                          <a:ea typeface="+mn-ea"/>
                          <a:cs typeface="+mn-cs"/>
                        </a:rPr>
                        <a:t>&lt;</a:t>
                      </a:r>
                      <a:r>
                        <a:rPr lang="en-US" sz="1800" kern="1200" dirty="0" err="1">
                          <a:solidFill>
                            <a:schemeClr val="dk1"/>
                          </a:solidFill>
                          <a:latin typeface="+mn-lt"/>
                          <a:ea typeface="+mn-ea"/>
                          <a:cs typeface="+mn-cs"/>
                        </a:rPr>
                        <a:t>ul</a:t>
                      </a:r>
                      <a:r>
                        <a:rPr lang="en-US" sz="1800" kern="1200" dirty="0">
                          <a:solidFill>
                            <a:schemeClr val="dk1"/>
                          </a:solidFill>
                          <a:latin typeface="+mn-lt"/>
                          <a:ea typeface="+mn-ea"/>
                          <a:cs typeface="+mn-cs"/>
                        </a:rPr>
                        <a:t>&gt;</a:t>
                      </a:r>
                    </a:p>
                    <a:p>
                      <a:r>
                        <a:rPr lang="en-US" sz="1800" kern="1200" dirty="0">
                          <a:solidFill>
                            <a:schemeClr val="dk1"/>
                          </a:solidFill>
                          <a:latin typeface="+mn-lt"/>
                          <a:ea typeface="+mn-ea"/>
                          <a:cs typeface="+mn-cs"/>
                        </a:rPr>
                        <a:t>                        &lt;li&gt;Coffee&lt;/li&gt;</a:t>
                      </a:r>
                    </a:p>
                    <a:p>
                      <a:r>
                        <a:rPr lang="en-US" sz="1800" kern="1200" dirty="0">
                          <a:solidFill>
                            <a:schemeClr val="dk1"/>
                          </a:solidFill>
                          <a:latin typeface="+mn-lt"/>
                          <a:ea typeface="+mn-ea"/>
                          <a:cs typeface="+mn-cs"/>
                        </a:rPr>
                        <a:t>                        &lt;li&gt;Tea&lt;/li&gt;</a:t>
                      </a:r>
                    </a:p>
                    <a:p>
                      <a:r>
                        <a:rPr lang="en-US" sz="1800" kern="1200" dirty="0">
                          <a:solidFill>
                            <a:schemeClr val="dk1"/>
                          </a:solidFill>
                          <a:latin typeface="+mn-lt"/>
                          <a:ea typeface="+mn-ea"/>
                          <a:cs typeface="+mn-cs"/>
                        </a:rPr>
                        <a:t>                        &lt;li&gt;Milk&lt;/li&gt;</a:t>
                      </a:r>
                    </a:p>
                    <a:p>
                      <a:r>
                        <a:rPr lang="en-US" sz="1800" kern="1200" dirty="0">
                          <a:solidFill>
                            <a:schemeClr val="dk1"/>
                          </a:solidFill>
                          <a:latin typeface="+mn-lt"/>
                          <a:ea typeface="+mn-ea"/>
                          <a:cs typeface="+mn-cs"/>
                        </a:rPr>
                        <a:t>                  &lt;/</a:t>
                      </a:r>
                      <a:r>
                        <a:rPr lang="en-US" sz="1800" kern="1200" dirty="0" err="1">
                          <a:solidFill>
                            <a:schemeClr val="dk1"/>
                          </a:solidFill>
                          <a:latin typeface="+mn-lt"/>
                          <a:ea typeface="+mn-ea"/>
                          <a:cs typeface="+mn-cs"/>
                        </a:rPr>
                        <a:t>ul</a:t>
                      </a:r>
                      <a:r>
                        <a:rPr lang="en-US" sz="1800" kern="1200" dirty="0">
                          <a:solidFill>
                            <a:schemeClr val="dk1"/>
                          </a:solidFill>
                          <a:latin typeface="+mn-lt"/>
                          <a:ea typeface="+mn-ea"/>
                          <a:cs typeface="+mn-cs"/>
                        </a:rPr>
                        <a:t>&gt;  </a:t>
                      </a:r>
                    </a:p>
                    <a:p>
                      <a:r>
                        <a:rPr lang="en-US" sz="1800" kern="1200" baseline="0" dirty="0">
                          <a:solidFill>
                            <a:schemeClr val="dk1"/>
                          </a:solidFill>
                          <a:latin typeface="+mn-lt"/>
                          <a:ea typeface="+mn-ea"/>
                          <a:cs typeface="+mn-cs"/>
                        </a:rPr>
                        <a:t>             </a:t>
                      </a:r>
                      <a:r>
                        <a:rPr lang="en-US" sz="1800" kern="1200" dirty="0">
                          <a:solidFill>
                            <a:schemeClr val="dk1"/>
                          </a:solidFill>
                          <a:latin typeface="+mn-lt"/>
                          <a:ea typeface="+mn-ea"/>
                          <a:cs typeface="+mn-cs"/>
                        </a:rPr>
                        <a:t>&lt;/body&gt;</a:t>
                      </a:r>
                    </a:p>
                    <a:p>
                      <a:r>
                        <a:rPr lang="en-US" sz="1800" kern="1200" dirty="0">
                          <a:solidFill>
                            <a:schemeClr val="dk1"/>
                          </a:solidFill>
                          <a:latin typeface="+mn-lt"/>
                          <a:ea typeface="+mn-ea"/>
                          <a:cs typeface="+mn-cs"/>
                        </a:rPr>
                        <a:t>        &lt;/html&gt;</a:t>
                      </a:r>
                    </a:p>
                  </a:txBody>
                  <a:tcPr/>
                </a:tc>
                <a:tc>
                  <a:txBody>
                    <a:bodyPr/>
                    <a:lstStyle/>
                    <a:p>
                      <a:r>
                        <a:rPr lang="en-US" sz="1800" b="1" i="0" kern="1200" dirty="0">
                          <a:solidFill>
                            <a:schemeClr val="dk1"/>
                          </a:solidFill>
                          <a:effectLst/>
                          <a:latin typeface="+mn-lt"/>
                          <a:ea typeface="+mn-ea"/>
                          <a:cs typeface="+mn-cs"/>
                        </a:rPr>
                        <a:t>An unordered HTML list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Coffee</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Tea</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Milk</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534872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Lists</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62</a:t>
            </a:fld>
            <a:endParaRPr lang="en-US"/>
          </a:p>
        </p:txBody>
      </p:sp>
      <p:graphicFrame>
        <p:nvGraphicFramePr>
          <p:cNvPr id="7" name="Content Placeholder 6"/>
          <p:cNvGraphicFramePr>
            <a:graphicFrameLocks/>
          </p:cNvGraphicFramePr>
          <p:nvPr>
            <p:extLst>
              <p:ext uri="{D42A27DB-BD31-4B8C-83A1-F6EECF244321}">
                <p14:modId xmlns:p14="http://schemas.microsoft.com/office/powerpoint/2010/main" val="3068478491"/>
              </p:ext>
            </p:extLst>
          </p:nvPr>
        </p:nvGraphicFramePr>
        <p:xfrm>
          <a:off x="838200" y="2015153"/>
          <a:ext cx="10515600" cy="37541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dirty="0"/>
                        <a:t>HTML Markup</a:t>
                      </a:r>
                    </a:p>
                  </a:txBody>
                  <a:tcPr/>
                </a:tc>
                <a:tc>
                  <a:txBody>
                    <a:bodyPr/>
                    <a:lstStyle/>
                    <a:p>
                      <a:r>
                        <a:rPr lang="en-US" dirty="0"/>
                        <a:t>Formatted Text</a:t>
                      </a:r>
                    </a:p>
                  </a:txBody>
                  <a:tcPr/>
                </a:tc>
                <a:extLst>
                  <a:ext uri="{0D108BD9-81ED-4DB2-BD59-A6C34878D82A}">
                    <a16:rowId xmlns:a16="http://schemas.microsoft.com/office/drawing/2014/main" val="10000"/>
                  </a:ext>
                </a:extLst>
              </a:tr>
              <a:tr h="370840">
                <a:tc>
                  <a:txBody>
                    <a:bodyPr/>
                    <a:lstStyle/>
                    <a:p>
                      <a:r>
                        <a:rPr lang="en-US" sz="1800" kern="1200" dirty="0">
                          <a:solidFill>
                            <a:schemeClr val="dk1"/>
                          </a:solidFill>
                          <a:latin typeface="+mn-lt"/>
                          <a:ea typeface="+mn-ea"/>
                          <a:cs typeface="+mn-cs"/>
                        </a:rPr>
                        <a:t>&lt;!DOCTYPE html&gt;</a:t>
                      </a:r>
                    </a:p>
                    <a:p>
                      <a:r>
                        <a:rPr lang="en-US" sz="1800" kern="1200" dirty="0">
                          <a:solidFill>
                            <a:schemeClr val="dk1"/>
                          </a:solidFill>
                          <a:latin typeface="+mn-lt"/>
                          <a:ea typeface="+mn-ea"/>
                          <a:cs typeface="+mn-cs"/>
                        </a:rPr>
                        <a:t>       &lt;html&gt;</a:t>
                      </a:r>
                    </a:p>
                    <a:p>
                      <a:r>
                        <a:rPr lang="en-US" sz="1800" kern="1200" dirty="0">
                          <a:solidFill>
                            <a:schemeClr val="dk1"/>
                          </a:solidFill>
                          <a:latin typeface="+mn-lt"/>
                          <a:ea typeface="+mn-ea"/>
                          <a:cs typeface="+mn-cs"/>
                        </a:rPr>
                        <a:t>             &lt;body&gt;</a:t>
                      </a:r>
                    </a:p>
                    <a:p>
                      <a:r>
                        <a:rPr lang="en-US" sz="1800" kern="1200" baseline="0" dirty="0">
                          <a:solidFill>
                            <a:schemeClr val="dk1"/>
                          </a:solidFill>
                          <a:latin typeface="+mn-lt"/>
                          <a:ea typeface="+mn-ea"/>
                          <a:cs typeface="+mn-cs"/>
                        </a:rPr>
                        <a:t>                 </a:t>
                      </a:r>
                      <a:r>
                        <a:rPr lang="en-US" sz="1800" kern="1200" dirty="0">
                          <a:solidFill>
                            <a:schemeClr val="dk1"/>
                          </a:solidFill>
                          <a:latin typeface="+mn-lt"/>
                          <a:ea typeface="+mn-ea"/>
                          <a:cs typeface="+mn-cs"/>
                        </a:rPr>
                        <a:t>&lt;h2&gt;A Description List&lt;/h2&gt;</a:t>
                      </a:r>
                    </a:p>
                    <a:p>
                      <a:r>
                        <a:rPr lang="en-US" sz="1800" kern="1200" dirty="0">
                          <a:solidFill>
                            <a:schemeClr val="dk1"/>
                          </a:solidFill>
                          <a:latin typeface="+mn-lt"/>
                          <a:ea typeface="+mn-ea"/>
                          <a:cs typeface="+mn-cs"/>
                        </a:rPr>
                        <a:t>                 &lt;dl&gt;</a:t>
                      </a:r>
                    </a:p>
                    <a:p>
                      <a:r>
                        <a:rPr lang="en-US" sz="1800" kern="1200" dirty="0">
                          <a:solidFill>
                            <a:schemeClr val="dk1"/>
                          </a:solidFill>
                          <a:latin typeface="+mn-lt"/>
                          <a:ea typeface="+mn-ea"/>
                          <a:cs typeface="+mn-cs"/>
                        </a:rPr>
                        <a:t>                     &lt;</a:t>
                      </a:r>
                      <a:r>
                        <a:rPr lang="en-US" sz="1800" kern="1200" dirty="0" err="1">
                          <a:solidFill>
                            <a:schemeClr val="dk1"/>
                          </a:solidFill>
                          <a:latin typeface="+mn-lt"/>
                          <a:ea typeface="+mn-ea"/>
                          <a:cs typeface="+mn-cs"/>
                        </a:rPr>
                        <a:t>dt</a:t>
                      </a:r>
                      <a:r>
                        <a:rPr lang="en-US" sz="1800" kern="1200" dirty="0">
                          <a:solidFill>
                            <a:schemeClr val="dk1"/>
                          </a:solidFill>
                          <a:latin typeface="+mn-lt"/>
                          <a:ea typeface="+mn-ea"/>
                          <a:cs typeface="+mn-cs"/>
                        </a:rPr>
                        <a:t>&gt;Coffee&lt;/</a:t>
                      </a:r>
                      <a:r>
                        <a:rPr lang="en-US" sz="1800" kern="1200" dirty="0" err="1">
                          <a:solidFill>
                            <a:schemeClr val="dk1"/>
                          </a:solidFill>
                          <a:latin typeface="+mn-lt"/>
                          <a:ea typeface="+mn-ea"/>
                          <a:cs typeface="+mn-cs"/>
                        </a:rPr>
                        <a:t>dt</a:t>
                      </a:r>
                      <a:r>
                        <a:rPr lang="en-US" sz="1800" kern="1200" dirty="0">
                          <a:solidFill>
                            <a:schemeClr val="dk1"/>
                          </a:solidFill>
                          <a:latin typeface="+mn-lt"/>
                          <a:ea typeface="+mn-ea"/>
                          <a:cs typeface="+mn-cs"/>
                        </a:rPr>
                        <a:t>&gt;</a:t>
                      </a:r>
                    </a:p>
                    <a:p>
                      <a:r>
                        <a:rPr lang="en-US" sz="1800" kern="1200" dirty="0">
                          <a:solidFill>
                            <a:schemeClr val="dk1"/>
                          </a:solidFill>
                          <a:latin typeface="+mn-lt"/>
                          <a:ea typeface="+mn-ea"/>
                          <a:cs typeface="+mn-cs"/>
                        </a:rPr>
                        <a:t>                     &lt;</a:t>
                      </a:r>
                      <a:r>
                        <a:rPr lang="en-US" sz="1800" kern="1200" dirty="0" err="1">
                          <a:solidFill>
                            <a:schemeClr val="dk1"/>
                          </a:solidFill>
                          <a:latin typeface="+mn-lt"/>
                          <a:ea typeface="+mn-ea"/>
                          <a:cs typeface="+mn-cs"/>
                        </a:rPr>
                        <a:t>dd</a:t>
                      </a:r>
                      <a:r>
                        <a:rPr lang="en-US" sz="1800" kern="1200" dirty="0">
                          <a:solidFill>
                            <a:schemeClr val="dk1"/>
                          </a:solidFill>
                          <a:latin typeface="+mn-lt"/>
                          <a:ea typeface="+mn-ea"/>
                          <a:cs typeface="+mn-cs"/>
                        </a:rPr>
                        <a:t>&gt;- black hot drink&lt;/</a:t>
                      </a:r>
                      <a:r>
                        <a:rPr lang="en-US" sz="1800" kern="1200" dirty="0" err="1">
                          <a:solidFill>
                            <a:schemeClr val="dk1"/>
                          </a:solidFill>
                          <a:latin typeface="+mn-lt"/>
                          <a:ea typeface="+mn-ea"/>
                          <a:cs typeface="+mn-cs"/>
                        </a:rPr>
                        <a:t>dd</a:t>
                      </a:r>
                      <a:r>
                        <a:rPr lang="en-US" sz="1800" kern="1200" dirty="0">
                          <a:solidFill>
                            <a:schemeClr val="dk1"/>
                          </a:solidFill>
                          <a:latin typeface="+mn-lt"/>
                          <a:ea typeface="+mn-ea"/>
                          <a:cs typeface="+mn-cs"/>
                        </a:rPr>
                        <a:t>&gt;</a:t>
                      </a:r>
                    </a:p>
                    <a:p>
                      <a:r>
                        <a:rPr lang="en-US" sz="1800" kern="1200" dirty="0">
                          <a:solidFill>
                            <a:schemeClr val="dk1"/>
                          </a:solidFill>
                          <a:latin typeface="+mn-lt"/>
                          <a:ea typeface="+mn-ea"/>
                          <a:cs typeface="+mn-cs"/>
                        </a:rPr>
                        <a:t>                     &lt;</a:t>
                      </a:r>
                      <a:r>
                        <a:rPr lang="en-US" sz="1800" kern="1200" dirty="0" err="1">
                          <a:solidFill>
                            <a:schemeClr val="dk1"/>
                          </a:solidFill>
                          <a:latin typeface="+mn-lt"/>
                          <a:ea typeface="+mn-ea"/>
                          <a:cs typeface="+mn-cs"/>
                        </a:rPr>
                        <a:t>dt</a:t>
                      </a:r>
                      <a:r>
                        <a:rPr lang="en-US" sz="1800" kern="1200" dirty="0">
                          <a:solidFill>
                            <a:schemeClr val="dk1"/>
                          </a:solidFill>
                          <a:latin typeface="+mn-lt"/>
                          <a:ea typeface="+mn-ea"/>
                          <a:cs typeface="+mn-cs"/>
                        </a:rPr>
                        <a:t>&gt;Milk&lt;/</a:t>
                      </a:r>
                      <a:r>
                        <a:rPr lang="en-US" sz="1800" kern="1200" dirty="0" err="1">
                          <a:solidFill>
                            <a:schemeClr val="dk1"/>
                          </a:solidFill>
                          <a:latin typeface="+mn-lt"/>
                          <a:ea typeface="+mn-ea"/>
                          <a:cs typeface="+mn-cs"/>
                        </a:rPr>
                        <a:t>dt</a:t>
                      </a:r>
                      <a:r>
                        <a:rPr lang="en-US" sz="1800" kern="1200" dirty="0">
                          <a:solidFill>
                            <a:schemeClr val="dk1"/>
                          </a:solidFill>
                          <a:latin typeface="+mn-lt"/>
                          <a:ea typeface="+mn-ea"/>
                          <a:cs typeface="+mn-cs"/>
                        </a:rPr>
                        <a:t>&gt;</a:t>
                      </a:r>
                    </a:p>
                    <a:p>
                      <a:r>
                        <a:rPr lang="en-US" sz="1800" kern="1200" dirty="0">
                          <a:solidFill>
                            <a:schemeClr val="dk1"/>
                          </a:solidFill>
                          <a:latin typeface="+mn-lt"/>
                          <a:ea typeface="+mn-ea"/>
                          <a:cs typeface="+mn-cs"/>
                        </a:rPr>
                        <a:t>                     &lt;</a:t>
                      </a:r>
                      <a:r>
                        <a:rPr lang="en-US" sz="1800" kern="1200" dirty="0" err="1">
                          <a:solidFill>
                            <a:schemeClr val="dk1"/>
                          </a:solidFill>
                          <a:latin typeface="+mn-lt"/>
                          <a:ea typeface="+mn-ea"/>
                          <a:cs typeface="+mn-cs"/>
                        </a:rPr>
                        <a:t>dd</a:t>
                      </a:r>
                      <a:r>
                        <a:rPr lang="en-US" sz="1800" kern="1200" dirty="0">
                          <a:solidFill>
                            <a:schemeClr val="dk1"/>
                          </a:solidFill>
                          <a:latin typeface="+mn-lt"/>
                          <a:ea typeface="+mn-ea"/>
                          <a:cs typeface="+mn-cs"/>
                        </a:rPr>
                        <a:t>&gt;- white cold drink&lt;/</a:t>
                      </a:r>
                      <a:r>
                        <a:rPr lang="en-US" sz="1800" kern="1200" dirty="0" err="1">
                          <a:solidFill>
                            <a:schemeClr val="dk1"/>
                          </a:solidFill>
                          <a:latin typeface="+mn-lt"/>
                          <a:ea typeface="+mn-ea"/>
                          <a:cs typeface="+mn-cs"/>
                        </a:rPr>
                        <a:t>dd</a:t>
                      </a:r>
                      <a:r>
                        <a:rPr lang="en-US" sz="1800" kern="1200" dirty="0">
                          <a:solidFill>
                            <a:schemeClr val="dk1"/>
                          </a:solidFill>
                          <a:latin typeface="+mn-lt"/>
                          <a:ea typeface="+mn-ea"/>
                          <a:cs typeface="+mn-cs"/>
                        </a:rPr>
                        <a:t>&gt;</a:t>
                      </a:r>
                    </a:p>
                    <a:p>
                      <a:r>
                        <a:rPr lang="en-US" sz="1800" kern="1200" dirty="0">
                          <a:solidFill>
                            <a:schemeClr val="dk1"/>
                          </a:solidFill>
                          <a:latin typeface="+mn-lt"/>
                          <a:ea typeface="+mn-ea"/>
                          <a:cs typeface="+mn-cs"/>
                        </a:rPr>
                        <a:t>               &lt;/dl&gt;</a:t>
                      </a:r>
                    </a:p>
                    <a:p>
                      <a:r>
                        <a:rPr lang="en-US" sz="1800" kern="1200" baseline="0" dirty="0">
                          <a:solidFill>
                            <a:schemeClr val="dk1"/>
                          </a:solidFill>
                          <a:latin typeface="+mn-lt"/>
                          <a:ea typeface="+mn-ea"/>
                          <a:cs typeface="+mn-cs"/>
                        </a:rPr>
                        <a:t>             </a:t>
                      </a:r>
                      <a:r>
                        <a:rPr lang="en-US" sz="1800" kern="1200" dirty="0">
                          <a:solidFill>
                            <a:schemeClr val="dk1"/>
                          </a:solidFill>
                          <a:latin typeface="+mn-lt"/>
                          <a:ea typeface="+mn-ea"/>
                          <a:cs typeface="+mn-cs"/>
                        </a:rPr>
                        <a:t>&lt;/body&gt;</a:t>
                      </a:r>
                    </a:p>
                    <a:p>
                      <a:r>
                        <a:rPr lang="en-US" sz="1800" kern="1200" dirty="0">
                          <a:solidFill>
                            <a:schemeClr val="dk1"/>
                          </a:solidFill>
                          <a:latin typeface="+mn-lt"/>
                          <a:ea typeface="+mn-ea"/>
                          <a:cs typeface="+mn-cs"/>
                        </a:rPr>
                        <a:t>        &lt;/html&gt;</a:t>
                      </a:r>
                    </a:p>
                  </a:txBody>
                  <a:tcPr/>
                </a:tc>
                <a:tc>
                  <a:txBody>
                    <a:bodyPr/>
                    <a:lstStyle/>
                    <a:p>
                      <a:r>
                        <a:rPr lang="en-US" sz="1800" b="1" i="0" kern="1200" dirty="0">
                          <a:solidFill>
                            <a:schemeClr val="dk1"/>
                          </a:solidFill>
                          <a:effectLst/>
                          <a:latin typeface="+mn-lt"/>
                          <a:ea typeface="+mn-ea"/>
                          <a:cs typeface="+mn-cs"/>
                        </a:rPr>
                        <a:t>A Description List</a:t>
                      </a:r>
                    </a:p>
                    <a:p>
                      <a:r>
                        <a:rPr lang="en-US" dirty="0"/>
                        <a:t>Coffee</a:t>
                      </a:r>
                    </a:p>
                    <a:p>
                      <a:r>
                        <a:rPr lang="en-US" dirty="0"/>
                        <a:t>         - black hot drink</a:t>
                      </a:r>
                    </a:p>
                    <a:p>
                      <a:r>
                        <a:rPr lang="en-US" dirty="0"/>
                        <a:t>Milk</a:t>
                      </a:r>
                    </a:p>
                    <a:p>
                      <a:r>
                        <a:rPr lang="en-US" dirty="0"/>
                        <a:t>         - white cold drink</a:t>
                      </a:r>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223931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a:t>
            </a:r>
          </a:p>
        </p:txBody>
      </p:sp>
      <p:sp>
        <p:nvSpPr>
          <p:cNvPr id="3" name="Content Placeholder 2"/>
          <p:cNvSpPr>
            <a:spLocks noGrp="1"/>
          </p:cNvSpPr>
          <p:nvPr>
            <p:ph idx="1"/>
          </p:nvPr>
        </p:nvSpPr>
        <p:spPr/>
        <p:txBody>
          <a:bodyPr/>
          <a:lstStyle/>
          <a:p>
            <a:r>
              <a:rPr lang="en-US" dirty="0"/>
              <a:t>Links are the defining feature of the web because they allow you to move from one web page to another.</a:t>
            </a:r>
          </a:p>
          <a:p>
            <a:r>
              <a:rPr lang="en-US" dirty="0"/>
              <a:t>You will commonly come across the following types of links: </a:t>
            </a:r>
          </a:p>
          <a:p>
            <a:pPr lvl="1"/>
            <a:r>
              <a:rPr lang="en-US" dirty="0"/>
              <a:t>Links from one website to another</a:t>
            </a:r>
          </a:p>
          <a:p>
            <a:pPr lvl="1"/>
            <a:r>
              <a:rPr lang="en-US" dirty="0"/>
              <a:t>Links from one page to another on the same website </a:t>
            </a:r>
          </a:p>
          <a:p>
            <a:pPr lvl="1"/>
            <a:r>
              <a:rPr lang="en-US" dirty="0"/>
              <a:t>Links from one part of a web page to another part of the same page </a:t>
            </a:r>
          </a:p>
          <a:p>
            <a:pPr lvl="1"/>
            <a:r>
              <a:rPr lang="en-US" dirty="0"/>
              <a:t>Links that open in a new browser window </a:t>
            </a:r>
          </a:p>
          <a:p>
            <a:pPr lvl="1"/>
            <a:r>
              <a:rPr lang="en-US" dirty="0"/>
              <a:t>Links that start up your email program and address a new email to someone</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63</a:t>
            </a:fld>
            <a:endParaRPr lang="en-US"/>
          </a:p>
        </p:txBody>
      </p:sp>
    </p:spTree>
    <p:extLst>
      <p:ext uri="{BB962C8B-B14F-4D97-AF65-F5344CB8AC3E}">
        <p14:creationId xmlns:p14="http://schemas.microsoft.com/office/powerpoint/2010/main" val="41986401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Links	</a:t>
            </a:r>
          </a:p>
        </p:txBody>
      </p:sp>
      <p:sp>
        <p:nvSpPr>
          <p:cNvPr id="3" name="Content Placeholder 2"/>
          <p:cNvSpPr>
            <a:spLocks noGrp="1"/>
          </p:cNvSpPr>
          <p:nvPr>
            <p:ph idx="1"/>
          </p:nvPr>
        </p:nvSpPr>
        <p:spPr/>
        <p:txBody>
          <a:bodyPr>
            <a:normAutofit/>
          </a:bodyPr>
          <a:lstStyle/>
          <a:p>
            <a:r>
              <a:rPr lang="en-US" sz="2200" dirty="0"/>
              <a:t>Links are created using the &lt;a&gt; element. Users can click on anything between the opening tag &lt;a&gt; and the closing &lt;/a&gt; tag. </a:t>
            </a:r>
          </a:p>
          <a:p>
            <a:r>
              <a:rPr lang="en-US" sz="2200" dirty="0"/>
              <a:t>You specify which page you want to link to using the </a:t>
            </a:r>
            <a:r>
              <a:rPr lang="en-US" sz="2200" dirty="0" err="1"/>
              <a:t>href</a:t>
            </a:r>
            <a:r>
              <a:rPr lang="en-US" sz="2200" dirty="0"/>
              <a:t> attribute.</a:t>
            </a:r>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64</a:t>
            </a:fld>
            <a:endParaRPr lang="en-US"/>
          </a:p>
        </p:txBody>
      </p:sp>
      <p:pic>
        <p:nvPicPr>
          <p:cNvPr id="7" name="Picture 6"/>
          <p:cNvPicPr>
            <a:picLocks noChangeAspect="1"/>
          </p:cNvPicPr>
          <p:nvPr/>
        </p:nvPicPr>
        <p:blipFill>
          <a:blip r:embed="rId2"/>
          <a:stretch>
            <a:fillRect/>
          </a:stretch>
        </p:blipFill>
        <p:spPr>
          <a:xfrm>
            <a:off x="2620703" y="3450046"/>
            <a:ext cx="6844074" cy="2036353"/>
          </a:xfrm>
          <a:prstGeom prst="rect">
            <a:avLst/>
          </a:prstGeom>
        </p:spPr>
      </p:pic>
    </p:spTree>
    <p:extLst>
      <p:ext uri="{BB962C8B-B14F-4D97-AF65-F5344CB8AC3E}">
        <p14:creationId xmlns:p14="http://schemas.microsoft.com/office/powerpoint/2010/main" val="19211499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Link Types</a:t>
            </a:r>
          </a:p>
        </p:txBody>
      </p:sp>
      <p:sp>
        <p:nvSpPr>
          <p:cNvPr id="3" name="Content Placeholder 2"/>
          <p:cNvSpPr>
            <a:spLocks noGrp="1"/>
          </p:cNvSpPr>
          <p:nvPr>
            <p:ph idx="1"/>
          </p:nvPr>
        </p:nvSpPr>
        <p:spPr/>
        <p:txBody>
          <a:bodyPr>
            <a:normAutofit/>
          </a:bodyPr>
          <a:lstStyle/>
          <a:p>
            <a:r>
              <a:rPr lang="en-US" sz="2200" b="1" dirty="0"/>
              <a:t>Absolute links </a:t>
            </a:r>
            <a:r>
              <a:rPr lang="en-US" sz="2200" dirty="0"/>
              <a:t>- Takes the user to a specific page on the Web outside of the current website which contains the complete web URL.</a:t>
            </a:r>
          </a:p>
          <a:p>
            <a:pPr lvl="1"/>
            <a:r>
              <a:rPr lang="en-US" sz="2200" dirty="0" err="1"/>
              <a:t>E.g</a:t>
            </a:r>
            <a:r>
              <a:rPr lang="en-US" sz="2200" dirty="0"/>
              <a:t>: “http://www.iit.ac.lk”</a:t>
            </a:r>
          </a:p>
          <a:p>
            <a:r>
              <a:rPr lang="en-US" sz="2200" b="1" dirty="0"/>
              <a:t>Relative links </a:t>
            </a:r>
            <a:r>
              <a:rPr lang="en-US" sz="2200" dirty="0"/>
              <a:t>- Refer to pages on the same website. Do not need to specify the domain name in the URL.</a:t>
            </a:r>
          </a:p>
          <a:p>
            <a:pPr lvl="1"/>
            <a:r>
              <a:rPr lang="en-US" sz="2200" dirty="0"/>
              <a:t>/courses</a:t>
            </a:r>
          </a:p>
          <a:p>
            <a:pPr lvl="1"/>
            <a:r>
              <a:rPr lang="en-US" sz="2200" dirty="0"/>
              <a:t>/graphics/image.png</a:t>
            </a:r>
          </a:p>
          <a:p>
            <a:r>
              <a:rPr lang="en-US" sz="2200" b="1" dirty="0"/>
              <a:t>Internal Links</a:t>
            </a:r>
            <a:r>
              <a:rPr lang="en-US" sz="2200" dirty="0"/>
              <a:t> -  Accessing to different sections of the same page</a:t>
            </a:r>
          </a:p>
          <a:p>
            <a:r>
              <a:rPr lang="en-US" sz="2200" dirty="0"/>
              <a:t>In addition, links can be created to download external files or Audio and video files.</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65</a:t>
            </a:fld>
            <a:endParaRPr lang="en-US"/>
          </a:p>
        </p:txBody>
      </p:sp>
    </p:spTree>
    <p:extLst>
      <p:ext uri="{BB962C8B-B14F-4D97-AF65-F5344CB8AC3E}">
        <p14:creationId xmlns:p14="http://schemas.microsoft.com/office/powerpoint/2010/main" val="2898570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Links - The target Attribute</a:t>
            </a:r>
          </a:p>
        </p:txBody>
      </p:sp>
      <p:sp>
        <p:nvSpPr>
          <p:cNvPr id="3" name="Content Placeholder 2"/>
          <p:cNvSpPr>
            <a:spLocks noGrp="1"/>
          </p:cNvSpPr>
          <p:nvPr>
            <p:ph idx="1"/>
          </p:nvPr>
        </p:nvSpPr>
        <p:spPr/>
        <p:txBody>
          <a:bodyPr>
            <a:normAutofit/>
          </a:bodyPr>
          <a:lstStyle/>
          <a:p>
            <a:r>
              <a:rPr lang="en-US" sz="2200" dirty="0"/>
              <a:t>By default, the linked page will be displayed in the current browser window. To change this, you must specify another target for the link.</a:t>
            </a:r>
          </a:p>
          <a:p>
            <a:endParaRPr lang="en-US" sz="2200" dirty="0"/>
          </a:p>
          <a:p>
            <a:r>
              <a:rPr lang="en-US" sz="2200" dirty="0"/>
              <a:t>The target attribute specifies where to open the linked document and will have below values:</a:t>
            </a:r>
          </a:p>
          <a:p>
            <a:pPr lvl="1"/>
            <a:r>
              <a:rPr lang="en-US" sz="2200" dirty="0">
                <a:solidFill>
                  <a:schemeClr val="accent1">
                    <a:lumMod val="75000"/>
                  </a:schemeClr>
                </a:solidFill>
              </a:rPr>
              <a:t>_self </a:t>
            </a:r>
            <a:r>
              <a:rPr lang="en-US" sz="2200" dirty="0"/>
              <a:t>- Default. Opens the document in the same window/tab as it was clicked</a:t>
            </a:r>
          </a:p>
          <a:p>
            <a:pPr lvl="1"/>
            <a:r>
              <a:rPr lang="en-US" sz="2200" dirty="0">
                <a:solidFill>
                  <a:schemeClr val="accent1">
                    <a:lumMod val="75000"/>
                  </a:schemeClr>
                </a:solidFill>
              </a:rPr>
              <a:t>_blank </a:t>
            </a:r>
            <a:r>
              <a:rPr lang="en-US" sz="2200" dirty="0"/>
              <a:t>- Opens the document in a new window or tab</a:t>
            </a:r>
          </a:p>
          <a:p>
            <a:pPr lvl="1"/>
            <a:r>
              <a:rPr lang="en-US" sz="2200" dirty="0">
                <a:solidFill>
                  <a:schemeClr val="accent1">
                    <a:lumMod val="75000"/>
                  </a:schemeClr>
                </a:solidFill>
              </a:rPr>
              <a:t>_parent </a:t>
            </a:r>
            <a:r>
              <a:rPr lang="en-US" sz="2200" dirty="0"/>
              <a:t>- Opens the document in the parent frame</a:t>
            </a:r>
          </a:p>
          <a:p>
            <a:pPr lvl="1"/>
            <a:r>
              <a:rPr lang="en-US" sz="2200" dirty="0">
                <a:solidFill>
                  <a:schemeClr val="accent1">
                    <a:lumMod val="75000"/>
                  </a:schemeClr>
                </a:solidFill>
              </a:rPr>
              <a:t>_top </a:t>
            </a:r>
            <a:r>
              <a:rPr lang="en-US" sz="2200" dirty="0"/>
              <a:t>- Opens the document in the full body of the window</a:t>
            </a:r>
          </a:p>
          <a:p>
            <a:pPr lvl="1"/>
            <a:endParaRPr lang="en-US" sz="2200" dirty="0"/>
          </a:p>
          <a:p>
            <a:pPr lvl="1"/>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66</a:t>
            </a:fld>
            <a:endParaRPr lang="en-US"/>
          </a:p>
        </p:txBody>
      </p:sp>
      <p:pic>
        <p:nvPicPr>
          <p:cNvPr id="7" name="Picture 6"/>
          <p:cNvPicPr>
            <a:picLocks noChangeAspect="1"/>
          </p:cNvPicPr>
          <p:nvPr/>
        </p:nvPicPr>
        <p:blipFill>
          <a:blip r:embed="rId2"/>
          <a:stretch>
            <a:fillRect/>
          </a:stretch>
        </p:blipFill>
        <p:spPr>
          <a:xfrm>
            <a:off x="2103182" y="5353664"/>
            <a:ext cx="8344004" cy="473792"/>
          </a:xfrm>
          <a:prstGeom prst="rect">
            <a:avLst/>
          </a:prstGeom>
          <a:ln>
            <a:solidFill>
              <a:schemeClr val="accent1"/>
            </a:solidFill>
          </a:ln>
        </p:spPr>
      </p:pic>
    </p:spTree>
    <p:extLst>
      <p:ext uri="{BB962C8B-B14F-4D97-AF65-F5344CB8AC3E}">
        <p14:creationId xmlns:p14="http://schemas.microsoft.com/office/powerpoint/2010/main" val="20174925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email Link</a:t>
            </a:r>
          </a:p>
        </p:txBody>
      </p:sp>
      <p:sp>
        <p:nvSpPr>
          <p:cNvPr id="3" name="Content Placeholder 2"/>
          <p:cNvSpPr>
            <a:spLocks noGrp="1"/>
          </p:cNvSpPr>
          <p:nvPr>
            <p:ph idx="1"/>
          </p:nvPr>
        </p:nvSpPr>
        <p:spPr/>
        <p:txBody>
          <a:bodyPr/>
          <a:lstStyle/>
          <a:p>
            <a:r>
              <a:rPr lang="en-US" dirty="0"/>
              <a:t>Element &lt;a&gt; is used to create a link that starts up the user's email program and addresses an email to a specified email address, </a:t>
            </a:r>
          </a:p>
          <a:p>
            <a:r>
              <a:rPr lang="en-US" dirty="0"/>
              <a:t>The value of the </a:t>
            </a:r>
            <a:r>
              <a:rPr lang="en-US" dirty="0" err="1"/>
              <a:t>href</a:t>
            </a:r>
            <a:r>
              <a:rPr lang="en-US" dirty="0"/>
              <a:t> attribute starts with mailto: and is followed by the email address you want the email to be sent to.</a:t>
            </a:r>
          </a:p>
          <a:p>
            <a:endParaRPr lang="en-US" dirty="0"/>
          </a:p>
          <a:p>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67</a:t>
            </a:fld>
            <a:endParaRPr lang="en-US"/>
          </a:p>
        </p:txBody>
      </p:sp>
      <p:pic>
        <p:nvPicPr>
          <p:cNvPr id="7" name="Picture 6"/>
          <p:cNvPicPr>
            <a:picLocks noChangeAspect="1"/>
          </p:cNvPicPr>
          <p:nvPr/>
        </p:nvPicPr>
        <p:blipFill>
          <a:blip r:embed="rId2"/>
          <a:stretch>
            <a:fillRect/>
          </a:stretch>
        </p:blipFill>
        <p:spPr>
          <a:xfrm>
            <a:off x="1002642" y="4001294"/>
            <a:ext cx="9807926" cy="478652"/>
          </a:xfrm>
          <a:prstGeom prst="rect">
            <a:avLst/>
          </a:prstGeom>
        </p:spPr>
      </p:pic>
    </p:spTree>
    <p:extLst>
      <p:ext uri="{BB962C8B-B14F-4D97-AF65-F5344CB8AC3E}">
        <p14:creationId xmlns:p14="http://schemas.microsoft.com/office/powerpoint/2010/main" val="10845363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lstStyle/>
          <a:p>
            <a:r>
              <a:rPr lang="en-US" dirty="0"/>
              <a:t>Question 1 - Which HTML tags are introduced with HTML 5?</a:t>
            </a:r>
          </a:p>
          <a:p>
            <a:r>
              <a:rPr lang="en-US" dirty="0"/>
              <a:t>Question 2 - Which HTML tags are used to create an ordered list? </a:t>
            </a:r>
          </a:p>
          <a:p>
            <a:r>
              <a:rPr lang="en-US" dirty="0"/>
              <a:t>Question 3 - Write the HTML tags to display the following nested list.</a:t>
            </a:r>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68</a:t>
            </a:fld>
            <a:endParaRPr lang="en-US"/>
          </a:p>
        </p:txBody>
      </p:sp>
      <p:pic>
        <p:nvPicPr>
          <p:cNvPr id="8" name="Picture 7"/>
          <p:cNvPicPr>
            <a:picLocks noChangeAspect="1"/>
          </p:cNvPicPr>
          <p:nvPr/>
        </p:nvPicPr>
        <p:blipFill>
          <a:blip r:embed="rId2"/>
          <a:stretch>
            <a:fillRect/>
          </a:stretch>
        </p:blipFill>
        <p:spPr>
          <a:xfrm>
            <a:off x="1594976" y="3426848"/>
            <a:ext cx="3972847" cy="2042379"/>
          </a:xfrm>
          <a:prstGeom prst="rect">
            <a:avLst/>
          </a:prstGeom>
        </p:spPr>
      </p:pic>
    </p:spTree>
    <p:extLst>
      <p:ext uri="{BB962C8B-B14F-4D97-AF65-F5344CB8AC3E}">
        <p14:creationId xmlns:p14="http://schemas.microsoft.com/office/powerpoint/2010/main" val="34122525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idx="1"/>
          </p:nvPr>
        </p:nvSpPr>
        <p:spPr/>
        <p:txBody>
          <a:bodyPr>
            <a:normAutofit/>
          </a:bodyPr>
          <a:lstStyle/>
          <a:p>
            <a:r>
              <a:rPr lang="en-US" sz="2200" dirty="0" err="1"/>
              <a:t>Duckett</a:t>
            </a:r>
            <a:r>
              <a:rPr lang="en-US" sz="2200" dirty="0"/>
              <a:t>, J. (2011), </a:t>
            </a:r>
            <a:r>
              <a:rPr lang="en-US" sz="2200" i="1" dirty="0"/>
              <a:t>HTML &amp; CSS, Design and Build Websites</a:t>
            </a:r>
            <a:r>
              <a:rPr lang="en-US" sz="2200" dirty="0"/>
              <a:t>, Wiley.</a:t>
            </a:r>
          </a:p>
          <a:p>
            <a:r>
              <a:rPr lang="en-US" sz="2200" dirty="0"/>
              <a:t>Castro &amp; </a:t>
            </a:r>
            <a:r>
              <a:rPr lang="en-US" sz="2200" dirty="0" err="1"/>
              <a:t>Hyslop</a:t>
            </a:r>
            <a:r>
              <a:rPr lang="en-US" sz="2200" dirty="0"/>
              <a:t>, B.(2011), </a:t>
            </a:r>
            <a:r>
              <a:rPr lang="en-US" sz="2200" i="1" dirty="0"/>
              <a:t>HTML5&amp;CSS: Visual </a:t>
            </a:r>
            <a:r>
              <a:rPr lang="en-US" sz="2200" i="1" dirty="0" err="1"/>
              <a:t>QuickStart</a:t>
            </a:r>
            <a:r>
              <a:rPr lang="en-US" sz="2200" i="1" dirty="0"/>
              <a:t> Guide</a:t>
            </a:r>
            <a:r>
              <a:rPr lang="en-US" sz="2200" dirty="0"/>
              <a:t>, </a:t>
            </a:r>
            <a:r>
              <a:rPr lang="en-US" sz="2200" dirty="0" err="1"/>
              <a:t>Peachpit</a:t>
            </a:r>
            <a:r>
              <a:rPr lang="en-US" sz="2200" dirty="0"/>
              <a:t> </a:t>
            </a:r>
            <a:r>
              <a:rPr lang="en-US" sz="2200"/>
              <a:t>Press.</a:t>
            </a:r>
            <a:endParaRPr lang="en-US" sz="2200" dirty="0"/>
          </a:p>
          <a:p>
            <a:r>
              <a:rPr lang="en-US" sz="2200" dirty="0" err="1"/>
              <a:t>Robbinson</a:t>
            </a:r>
            <a:r>
              <a:rPr lang="en-US" sz="2200" dirty="0"/>
              <a:t>, J . (2018), </a:t>
            </a:r>
            <a:r>
              <a:rPr lang="en-US" sz="2200" i="1" dirty="0"/>
              <a:t>Learning Web Design, A Beginner’s Guide to HTML,CSS, JavaScript, And Web Graphics, </a:t>
            </a:r>
            <a:r>
              <a:rPr lang="en-US" sz="2200" dirty="0"/>
              <a:t>O’Reilly.</a:t>
            </a:r>
          </a:p>
          <a:p>
            <a:endParaRPr lang="en-US" sz="2200" dirty="0"/>
          </a:p>
          <a:p>
            <a:pPr lvl="1">
              <a:defRPr/>
            </a:pPr>
            <a:r>
              <a:rPr lang="en-US" sz="2200" dirty="0"/>
              <a:t>Online :</a:t>
            </a:r>
          </a:p>
          <a:p>
            <a:pPr marL="274637" lvl="1" indent="0">
              <a:buNone/>
              <a:defRPr/>
            </a:pPr>
            <a:r>
              <a:rPr lang="en-US" sz="2200" dirty="0"/>
              <a:t>	</a:t>
            </a:r>
            <a:r>
              <a:rPr lang="en-US" sz="2200" dirty="0">
                <a:hlinkClick r:id="rId3"/>
              </a:rPr>
              <a:t>http://www.w3schools.com/html/</a:t>
            </a:r>
            <a:endParaRPr lang="en-US" sz="2200" dirty="0"/>
          </a:p>
          <a:p>
            <a:pPr marL="274637" lvl="1" indent="0">
              <a:buNone/>
              <a:defRPr/>
            </a:pPr>
            <a:r>
              <a:rPr lang="en-US" sz="2200" dirty="0"/>
              <a:t>          </a:t>
            </a:r>
            <a:r>
              <a:rPr lang="en-US" sz="2200" dirty="0">
                <a:hlinkClick r:id="rId4"/>
              </a:rPr>
              <a:t>https://www.udemy.com/learn-html5-programming-from-scratch/</a:t>
            </a:r>
            <a:endParaRPr lang="en-US" sz="2200" dirty="0"/>
          </a:p>
          <a:p>
            <a:pPr marL="274637" lvl="1" indent="0">
              <a:buNone/>
              <a:defRPr/>
            </a:pPr>
            <a:endParaRPr lang="en-US" sz="2200" dirty="0"/>
          </a:p>
          <a:p>
            <a:endParaRPr lang="en-US" sz="2200" dirty="0"/>
          </a:p>
        </p:txBody>
      </p:sp>
      <p:sp>
        <p:nvSpPr>
          <p:cNvPr id="8" name="Footer Placeholder 7"/>
          <p:cNvSpPr>
            <a:spLocks noGrp="1"/>
          </p:cNvSpPr>
          <p:nvPr>
            <p:ph type="ftr" sz="quarter" idx="11"/>
          </p:nvPr>
        </p:nvSpPr>
        <p:spPr/>
        <p:txBody>
          <a:bodyPr/>
          <a:lstStyle/>
          <a:p>
            <a:r>
              <a:rPr lang="en-US" dirty="0"/>
              <a:t>CM1605 Web Technology</a:t>
            </a:r>
          </a:p>
        </p:txBody>
      </p:sp>
      <p:sp>
        <p:nvSpPr>
          <p:cNvPr id="9" name="Slide Number Placeholder 8"/>
          <p:cNvSpPr>
            <a:spLocks noGrp="1"/>
          </p:cNvSpPr>
          <p:nvPr>
            <p:ph type="sldNum" sz="quarter" idx="12"/>
          </p:nvPr>
        </p:nvSpPr>
        <p:spPr/>
        <p:txBody>
          <a:bodyPr/>
          <a:lstStyle/>
          <a:p>
            <a:fld id="{83962D5C-A4B2-49FE-8CCD-E3685D8D5850}" type="slidenum">
              <a:rPr lang="en-US" smtClean="0"/>
              <a:t>69</a:t>
            </a:fld>
            <a:endParaRPr lang="en-US"/>
          </a:p>
        </p:txBody>
      </p:sp>
      <p:sp>
        <p:nvSpPr>
          <p:cNvPr id="10" name="Date Placeholder 9"/>
          <p:cNvSpPr>
            <a:spLocks noGrp="1"/>
          </p:cNvSpPr>
          <p:nvPr>
            <p:ph type="dt" sz="half" idx="10"/>
          </p:nvPr>
        </p:nvSpPr>
        <p:spPr/>
        <p:txBody>
          <a:bodyPr/>
          <a:lstStyle/>
          <a:p>
            <a:fld id="{398F9494-EB1D-41F8-A368-CC8BBBD87339}" type="datetime1">
              <a:rPr lang="en-US" smtClean="0"/>
              <a:t>4/22/2023</a:t>
            </a:fld>
            <a:endParaRPr lang="en-US"/>
          </a:p>
        </p:txBody>
      </p:sp>
    </p:spTree>
    <p:extLst>
      <p:ext uri="{BB962C8B-B14F-4D97-AF65-F5344CB8AC3E}">
        <p14:creationId xmlns:p14="http://schemas.microsoft.com/office/powerpoint/2010/main" val="738683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a:t>
            </a:r>
          </a:p>
        </p:txBody>
      </p:sp>
      <p:sp>
        <p:nvSpPr>
          <p:cNvPr id="3" name="Content Placeholder 2"/>
          <p:cNvSpPr>
            <a:spLocks noGrp="1"/>
          </p:cNvSpPr>
          <p:nvPr>
            <p:ph idx="1"/>
          </p:nvPr>
        </p:nvSpPr>
        <p:spPr/>
        <p:txBody>
          <a:bodyPr>
            <a:normAutofit/>
          </a:bodyPr>
          <a:lstStyle/>
          <a:p>
            <a:r>
              <a:rPr lang="en-US" sz="2600" dirty="0"/>
              <a:t>The Internet is a global wide area network that connects computer systems across the world which exchange data cooperating with each other.</a:t>
            </a:r>
          </a:p>
          <a:p>
            <a:endParaRPr lang="en-US" sz="2200" dirty="0"/>
          </a:p>
          <a:p>
            <a:r>
              <a:rPr lang="en-US" sz="2200" dirty="0"/>
              <a:t>Read More About</a:t>
            </a:r>
          </a:p>
          <a:p>
            <a:r>
              <a:rPr lang="en-US" sz="2200" dirty="0"/>
              <a:t>Internet - </a:t>
            </a:r>
            <a:r>
              <a:rPr lang="en-US" sz="2200" dirty="0">
                <a:hlinkClick r:id="rId2"/>
              </a:rPr>
              <a:t>https://www.youtube.com/watch?v=7_LPdttKXPc</a:t>
            </a:r>
            <a:endParaRPr lang="en-US" sz="2200" dirty="0"/>
          </a:p>
          <a:p>
            <a:pPr marL="1371600" lvl="3" indent="0">
              <a:buNone/>
            </a:pPr>
            <a:r>
              <a:rPr lang="en-US" sz="2200" dirty="0">
                <a:hlinkClick r:id="rId3"/>
              </a:rPr>
              <a:t>https://www.youtube.com/watch?v=x3c1ih2NJEg</a:t>
            </a:r>
            <a:endParaRPr lang="en-US" sz="2200" dirty="0"/>
          </a:p>
          <a:p>
            <a:pPr lvl="3"/>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7</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5925" y="2793436"/>
            <a:ext cx="3381917" cy="2250512"/>
          </a:xfrm>
          <a:prstGeom prst="rect">
            <a:avLst/>
          </a:prstGeom>
        </p:spPr>
      </p:pic>
    </p:spTree>
    <p:extLst>
      <p:ext uri="{BB962C8B-B14F-4D97-AF65-F5344CB8AC3E}">
        <p14:creationId xmlns:p14="http://schemas.microsoft.com/office/powerpoint/2010/main" val="2177429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of Internet</a:t>
            </a:r>
          </a:p>
        </p:txBody>
      </p:sp>
      <p:pic>
        <p:nvPicPr>
          <p:cNvPr id="7" name="Content Placeholder 6" title="Growth of internet usage, 1995–2012 (click to enlarge). Data taken from InternetWorldStats.com."/>
          <p:cNvPicPr>
            <a:picLocks noGrp="1" noChangeAspect="1"/>
          </p:cNvPicPr>
          <p:nvPr>
            <p:ph idx="1"/>
          </p:nvPr>
        </p:nvPicPr>
        <p:blipFill>
          <a:blip r:embed="rId2"/>
          <a:stretch>
            <a:fillRect/>
          </a:stretch>
        </p:blipFill>
        <p:spPr>
          <a:xfrm>
            <a:off x="2946301" y="1442166"/>
            <a:ext cx="6299398" cy="4351338"/>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8</a:t>
            </a:fld>
            <a:endParaRPr lang="en-US"/>
          </a:p>
        </p:txBody>
      </p:sp>
      <p:sp>
        <p:nvSpPr>
          <p:cNvPr id="8" name="TextBox 7"/>
          <p:cNvSpPr txBox="1"/>
          <p:nvPr/>
        </p:nvSpPr>
        <p:spPr>
          <a:xfrm>
            <a:off x="2017153" y="5890261"/>
            <a:ext cx="8985144" cy="307777"/>
          </a:xfrm>
          <a:prstGeom prst="rect">
            <a:avLst/>
          </a:prstGeom>
          <a:noFill/>
        </p:spPr>
        <p:txBody>
          <a:bodyPr wrap="square" rtlCol="0">
            <a:spAutoFit/>
          </a:bodyPr>
          <a:lstStyle/>
          <a:p>
            <a:pPr algn="ctr"/>
            <a:r>
              <a:rPr lang="en-US" sz="1400" i="1" dirty="0"/>
              <a:t>Growth of internet usage, 1995–2012 .Data taken from InternetWorldStats.com.</a:t>
            </a:r>
            <a:endParaRPr lang="en-US" sz="1400" dirty="0"/>
          </a:p>
        </p:txBody>
      </p:sp>
    </p:spTree>
    <p:extLst>
      <p:ext uri="{BB962C8B-B14F-4D97-AF65-F5344CB8AC3E}">
        <p14:creationId xmlns:p14="http://schemas.microsoft.com/office/powerpoint/2010/main" val="140540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World Wide Web Consortium (W3C)</a:t>
            </a:r>
          </a:p>
        </p:txBody>
      </p:sp>
      <p:sp>
        <p:nvSpPr>
          <p:cNvPr id="3" name="Content Placeholder 2"/>
          <p:cNvSpPr>
            <a:spLocks noGrp="1"/>
          </p:cNvSpPr>
          <p:nvPr>
            <p:ph idx="1"/>
          </p:nvPr>
        </p:nvSpPr>
        <p:spPr/>
        <p:txBody>
          <a:bodyPr/>
          <a:lstStyle/>
          <a:p>
            <a:r>
              <a:rPr lang="en-US" dirty="0"/>
              <a:t>In 1994, </a:t>
            </a:r>
            <a:r>
              <a:rPr lang="en-US" dirty="0">
                <a:hlinkClick r:id="rId2"/>
              </a:rPr>
              <a:t>World Wide Web Consortium (W3C) </a:t>
            </a:r>
            <a:r>
              <a:rPr lang="en-US" dirty="0"/>
              <a:t>was founded to develop  non proprietary technologies for the web.</a:t>
            </a:r>
          </a:p>
          <a:p>
            <a:endParaRPr lang="en-US" dirty="0"/>
          </a:p>
          <a:p>
            <a:r>
              <a:rPr lang="en-US" dirty="0"/>
              <a:t>Primary to goal is to W3C’s to make the web universally accessible – regardless of ability , language or culture.</a:t>
            </a:r>
          </a:p>
          <a:p>
            <a:endParaRPr lang="en-US" dirty="0"/>
          </a:p>
          <a:p>
            <a:r>
              <a:rPr lang="en-US" dirty="0"/>
              <a:t>Web technologies standardized by the W3C are called </a:t>
            </a:r>
            <a:r>
              <a:rPr lang="en-US" b="1" dirty="0"/>
              <a:t>Recommendations</a:t>
            </a:r>
            <a:r>
              <a:rPr lang="en-US" dirty="0"/>
              <a:t>.</a:t>
            </a:r>
          </a:p>
        </p:txBody>
      </p:sp>
      <p:sp>
        <p:nvSpPr>
          <p:cNvPr id="4" name="Date Placeholder 3"/>
          <p:cNvSpPr>
            <a:spLocks noGrp="1"/>
          </p:cNvSpPr>
          <p:nvPr>
            <p:ph type="dt" sz="half" idx="10"/>
          </p:nvPr>
        </p:nvSpPr>
        <p:spPr/>
        <p:txBody>
          <a:bodyPr/>
          <a:lstStyle/>
          <a:p>
            <a:fld id="{5A9F8607-91F3-4941-B9C0-AE6662282752}" type="datetime1">
              <a:rPr lang="en-US" smtClean="0"/>
              <a:t>4/22/2023</a:t>
            </a:fld>
            <a:endParaRPr lang="en-US"/>
          </a:p>
        </p:txBody>
      </p:sp>
      <p:sp>
        <p:nvSpPr>
          <p:cNvPr id="5" name="Footer Placeholder 4"/>
          <p:cNvSpPr>
            <a:spLocks noGrp="1"/>
          </p:cNvSpPr>
          <p:nvPr>
            <p:ph type="ftr" sz="quarter" idx="11"/>
          </p:nvPr>
        </p:nvSpPr>
        <p:spPr/>
        <p:txBody>
          <a:bodyPr/>
          <a:lstStyle/>
          <a:p>
            <a:r>
              <a:rPr lang="en-US"/>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9</a:t>
            </a:fld>
            <a:endParaRPr lang="en-US"/>
          </a:p>
        </p:txBody>
      </p:sp>
    </p:spTree>
    <p:extLst>
      <p:ext uri="{BB962C8B-B14F-4D97-AF65-F5344CB8AC3E}">
        <p14:creationId xmlns:p14="http://schemas.microsoft.com/office/powerpoint/2010/main" val="2521257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2680</TotalTime>
  <Words>4859</Words>
  <Application>Microsoft Office PowerPoint</Application>
  <PresentationFormat>Widescreen</PresentationFormat>
  <Paragraphs>705</Paragraphs>
  <Slides>69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Calibri</vt:lpstr>
      <vt:lpstr>Calibri Light</vt:lpstr>
      <vt:lpstr>Wingdings</vt:lpstr>
      <vt:lpstr>Wingdings 2</vt:lpstr>
      <vt:lpstr>Office Theme</vt:lpstr>
      <vt:lpstr>CM1605 Web Technology</vt:lpstr>
      <vt:lpstr>Learning Outcomes</vt:lpstr>
      <vt:lpstr>Computer Networks</vt:lpstr>
      <vt:lpstr>Computer Network Types</vt:lpstr>
      <vt:lpstr>Scope of business networks</vt:lpstr>
      <vt:lpstr>History of Internet</vt:lpstr>
      <vt:lpstr>Internet</vt:lpstr>
      <vt:lpstr>Growth of Internet</vt:lpstr>
      <vt:lpstr>World Wide Web Consortium (W3C)</vt:lpstr>
      <vt:lpstr>Internet Communication</vt:lpstr>
      <vt:lpstr>Protocols</vt:lpstr>
      <vt:lpstr>Internet Addressing</vt:lpstr>
      <vt:lpstr>Internet Protocol Address (IP)</vt:lpstr>
      <vt:lpstr>Brainstorm</vt:lpstr>
      <vt:lpstr>Domain Name Server (DNS)</vt:lpstr>
      <vt:lpstr>Domain Levels</vt:lpstr>
      <vt:lpstr>Top Level Domain Types</vt:lpstr>
      <vt:lpstr>Domain Name System(DNS)</vt:lpstr>
      <vt:lpstr>Domain Name Resolution</vt:lpstr>
      <vt:lpstr>Domain Name Resolution</vt:lpstr>
      <vt:lpstr>Uniform Resource Identifier (URI)</vt:lpstr>
      <vt:lpstr>Web Page Addresses (URLS)</vt:lpstr>
      <vt:lpstr>Client Sever Architecture</vt:lpstr>
      <vt:lpstr>Types of Client Server Architecture</vt:lpstr>
      <vt:lpstr>1- Tier Architecture</vt:lpstr>
      <vt:lpstr>2-Tier Architecture</vt:lpstr>
      <vt:lpstr>3-Tier Architecture</vt:lpstr>
      <vt:lpstr>N-Tier Architecture</vt:lpstr>
      <vt:lpstr>Web Browsers</vt:lpstr>
      <vt:lpstr>Web Browser Usages</vt:lpstr>
      <vt:lpstr>Web Servers</vt:lpstr>
      <vt:lpstr>Web Search Engines</vt:lpstr>
      <vt:lpstr>Further Reading</vt:lpstr>
      <vt:lpstr>Content</vt:lpstr>
      <vt:lpstr>Client Side Techniques for Web Development</vt:lpstr>
      <vt:lpstr>Server Side Techniques for Web Development</vt:lpstr>
      <vt:lpstr>Markup Language (SGML)</vt:lpstr>
      <vt:lpstr>HTML</vt:lpstr>
      <vt:lpstr>HTML History</vt:lpstr>
      <vt:lpstr>HTML 5</vt:lpstr>
      <vt:lpstr>Why HTML 5?</vt:lpstr>
      <vt:lpstr>XML</vt:lpstr>
      <vt:lpstr>Difference (HTML &amp; XML)</vt:lpstr>
      <vt:lpstr>Structuring Word Documents</vt:lpstr>
      <vt:lpstr>Understanding the Document Structures</vt:lpstr>
      <vt:lpstr>HTML Terminology</vt:lpstr>
      <vt:lpstr>HTML Terminology</vt:lpstr>
      <vt:lpstr>HTML Terminology</vt:lpstr>
      <vt:lpstr>HTML Basic Page Structure</vt:lpstr>
      <vt:lpstr>HTML Basic Page Structure</vt:lpstr>
      <vt:lpstr>HTML Page</vt:lpstr>
      <vt:lpstr>HTML Meta data</vt:lpstr>
      <vt:lpstr>HTML Comments</vt:lpstr>
      <vt:lpstr>HTML Headings</vt:lpstr>
      <vt:lpstr>HTML Text Formatting Tags</vt:lpstr>
      <vt:lpstr>HTML Semantic Tags</vt:lpstr>
      <vt:lpstr>Other Useful HTML tags</vt:lpstr>
      <vt:lpstr>HTML List Tags</vt:lpstr>
      <vt:lpstr>Ordered Lists</vt:lpstr>
      <vt:lpstr>Ordered HTML List - The Type Attribute</vt:lpstr>
      <vt:lpstr>Unordered Lists</vt:lpstr>
      <vt:lpstr>Definition Lists</vt:lpstr>
      <vt:lpstr>Links</vt:lpstr>
      <vt:lpstr>HTML Links </vt:lpstr>
      <vt:lpstr>HTML Link Types</vt:lpstr>
      <vt:lpstr>HTML Links - The target Attribute</vt:lpstr>
      <vt:lpstr>HTML email Link</vt:lpstr>
      <vt:lpstr>Review Questions</vt:lpstr>
      <vt:lpstr>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4MMCS003W Web design and development</dc:title>
  <dc:creator>Windows User</dc:creator>
  <cp:lastModifiedBy>Nikoya Samaranayake</cp:lastModifiedBy>
  <cp:revision>128</cp:revision>
  <dcterms:created xsi:type="dcterms:W3CDTF">2020-07-03T16:25:08Z</dcterms:created>
  <dcterms:modified xsi:type="dcterms:W3CDTF">2023-04-22T16:53:42Z</dcterms:modified>
</cp:coreProperties>
</file>