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85" r:id="rId10"/>
    <p:sldId id="280" r:id="rId11"/>
    <p:sldId id="268" r:id="rId12"/>
    <p:sldId id="269" r:id="rId13"/>
    <p:sldId id="270" r:id="rId14"/>
    <p:sldId id="272" r:id="rId15"/>
    <p:sldId id="274" r:id="rId16"/>
    <p:sldId id="275" r:id="rId17"/>
    <p:sldId id="281" r:id="rId18"/>
    <p:sldId id="273" r:id="rId19"/>
    <p:sldId id="276" r:id="rId20"/>
    <p:sldId id="277" r:id="rId21"/>
    <p:sldId id="283" r:id="rId22"/>
    <p:sldId id="284" r:id="rId23"/>
    <p:sldId id="282" r:id="rId24"/>
    <p:sldId id="279" r:id="rId25"/>
    <p:sldId id="286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741" autoAdjust="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_imagemap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Introduction to HTML II </a:t>
            </a:r>
          </a:p>
          <a:p>
            <a:r>
              <a:rPr lang="en-GB" sz="2000" dirty="0">
                <a:solidFill>
                  <a:schemeClr val="dk1"/>
                </a:solidFill>
              </a:rPr>
              <a:t>Week 2 | Janani Harischandra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HTML Code?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EB56D-323F-1DE3-E1D3-464C0CA8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40" y="1472266"/>
            <a:ext cx="6583120" cy="3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0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colors can be specified with predefined,</a:t>
            </a:r>
          </a:p>
          <a:p>
            <a:pPr lvl="1"/>
            <a:r>
              <a:rPr lang="en-US" sz="2200" dirty="0"/>
              <a:t>Color names - </a:t>
            </a:r>
            <a:r>
              <a:rPr lang="en-US" sz="2200" b="1" dirty="0"/>
              <a:t>&lt;h1 style="</a:t>
            </a:r>
            <a:r>
              <a:rPr lang="en-US" sz="2200" b="1" dirty="0" err="1"/>
              <a:t>background-color:Orange</a:t>
            </a:r>
            <a:r>
              <a:rPr lang="en-US" sz="2200" b="1" dirty="0"/>
              <a:t>;"&gt;Orange&lt;/h1&gt;</a:t>
            </a:r>
          </a:p>
          <a:p>
            <a:pPr lvl="1"/>
            <a:r>
              <a:rPr lang="en-US" sz="2200" dirty="0"/>
              <a:t>RGB -  </a:t>
            </a:r>
            <a:r>
              <a:rPr lang="en-US" sz="2200" b="1" dirty="0" err="1"/>
              <a:t>rgb</a:t>
            </a:r>
            <a:r>
              <a:rPr lang="en-US" sz="2200" b="1" dirty="0"/>
              <a:t>(255, 99, 71)</a:t>
            </a:r>
            <a:endParaRPr lang="en-US" sz="2200" dirty="0"/>
          </a:p>
          <a:p>
            <a:pPr lvl="1"/>
            <a:r>
              <a:rPr lang="en-US" sz="2200" dirty="0"/>
              <a:t>HEX - </a:t>
            </a:r>
            <a:r>
              <a:rPr lang="en-US" sz="2200" b="1" dirty="0"/>
              <a:t>#ff6347</a:t>
            </a:r>
            <a:endParaRPr lang="en-US" sz="2200" dirty="0"/>
          </a:p>
          <a:p>
            <a:pPr lvl="1"/>
            <a:r>
              <a:rPr lang="en-US" sz="2200" dirty="0"/>
              <a:t>HSL - </a:t>
            </a:r>
            <a:r>
              <a:rPr lang="en-US" sz="2200" b="1" dirty="0" err="1"/>
              <a:t>hsl</a:t>
            </a:r>
            <a:r>
              <a:rPr lang="en-US" sz="2200" b="1" dirty="0"/>
              <a:t>(9, 100%, 64%)</a:t>
            </a:r>
            <a:endParaRPr lang="en-US" sz="2200" dirty="0"/>
          </a:p>
          <a:p>
            <a:pPr lvl="1"/>
            <a:r>
              <a:rPr lang="en-US" sz="2200" dirty="0"/>
              <a:t>RGBA - </a:t>
            </a:r>
            <a:r>
              <a:rPr lang="en-US" sz="2200" b="1" dirty="0" err="1"/>
              <a:t>rgba</a:t>
            </a:r>
            <a:r>
              <a:rPr lang="en-US" sz="2200" b="1" dirty="0"/>
              <a:t>(255, 99, 71, 0.5)</a:t>
            </a:r>
            <a:endParaRPr lang="en-US" sz="2200" dirty="0"/>
          </a:p>
          <a:p>
            <a:pPr lvl="1"/>
            <a:r>
              <a:rPr lang="en-US" sz="2200" dirty="0"/>
              <a:t>HSLA -</a:t>
            </a:r>
            <a:r>
              <a:rPr lang="en-US" sz="2200" b="1" dirty="0" err="1"/>
              <a:t>hsla</a:t>
            </a:r>
            <a:r>
              <a:rPr lang="en-US" sz="2200" b="1" dirty="0"/>
              <a:t>(9, 100%, 64%, 0.5)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54891"/>
              </p:ext>
            </p:extLst>
          </p:nvPr>
        </p:nvGraphicFramePr>
        <p:xfrm>
          <a:off x="838200" y="1825624"/>
          <a:ext cx="10515600" cy="282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3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Formatted</a:t>
                      </a:r>
                      <a:r>
                        <a:rPr lang="en-US" baseline="0" dirty="0"/>
                        <a:t>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003">
                <a:tc>
                  <a:txBody>
                    <a:bodyPr/>
                    <a:lstStyle/>
                    <a:p>
                      <a:r>
                        <a:rPr lang="en-US" b="1" dirty="0"/>
                        <a:t>Background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 style="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background-color:DodgerBlue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;"&gt;Hello World&lt;/h1&gt;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02">
                <a:tc>
                  <a:txBody>
                    <a:bodyPr/>
                    <a:lstStyle/>
                    <a:p>
                      <a:r>
                        <a:rPr lang="en-US" b="1" dirty="0"/>
                        <a:t>Text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 style="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color:Tomato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;"&gt;Hello World&lt;/h1&gt;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02">
                <a:tc>
                  <a:txBody>
                    <a:bodyPr/>
                    <a:lstStyle/>
                    <a:p>
                      <a:r>
                        <a:rPr lang="en-US" b="1" dirty="0"/>
                        <a:t>Border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 style="border:2px solid Tomato;"&gt;Hello World&lt;/h1&gt;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7961" b="18401"/>
          <a:stretch/>
        </p:blipFill>
        <p:spPr>
          <a:xfrm>
            <a:off x="7261498" y="2448054"/>
            <a:ext cx="3916254" cy="427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16001" b="15528"/>
          <a:stretch/>
        </p:blipFill>
        <p:spPr>
          <a:xfrm>
            <a:off x="6841250" y="3424207"/>
            <a:ext cx="4336502" cy="273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73" y="4038128"/>
            <a:ext cx="5587727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7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32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HTML &lt;</a:t>
            </a:r>
            <a:r>
              <a:rPr lang="en-US" dirty="0" err="1"/>
              <a:t>img</a:t>
            </a:r>
            <a:r>
              <a:rPr lang="en-US" dirty="0"/>
              <a:t>&gt; tag is used to embed an image in a web page.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creates a holding space for the referenced image.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- Specifies the path to the image</a:t>
            </a:r>
          </a:p>
          <a:p>
            <a:pPr lvl="1"/>
            <a:r>
              <a:rPr lang="en-US" dirty="0"/>
              <a:t>alt - Specifies an alternate text for the image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The HTML &lt;</a:t>
            </a:r>
            <a:r>
              <a:rPr lang="en-US" sz="2800" dirty="0" err="1"/>
              <a:t>img</a:t>
            </a:r>
            <a:r>
              <a:rPr lang="en-US" sz="2800" dirty="0"/>
              <a:t>&gt; 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8" y="4820526"/>
            <a:ext cx="7007937" cy="7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Attributes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68613"/>
              </p:ext>
            </p:extLst>
          </p:nvPr>
        </p:nvGraphicFramePr>
        <p:xfrm>
          <a:off x="957942" y="1646238"/>
          <a:ext cx="102035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7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76">
                <a:tc>
                  <a:txBody>
                    <a:bodyPr/>
                    <a:lstStyle/>
                    <a:p>
                      <a:r>
                        <a:rPr lang="en-US" sz="1800" dirty="0"/>
                        <a:t>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required </a:t>
                      </a:r>
                      <a:r>
                        <a:rPr lang="en-US" dirty="0"/>
                        <a:t>alt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attribute provides an alternate text for an image, if the user for some reason cannot view it (because of slow connection, an error in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attribute, or if the user uses a screen reader).</a:t>
                      </a:r>
                      <a:r>
                        <a:rPr lang="en-US" sz="1800" dirty="0"/>
                        <a:t>This attribute is required in html5.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r>
                        <a:rPr lang="en-US" sz="1800" dirty="0" err="1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image URL. This attribute is mandatory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r>
                        <a:rPr lang="en-US" sz="1800" dirty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the height of the image to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r>
                        <a:rPr lang="en-US" sz="1800" dirty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the width of the image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91365"/>
              </p:ext>
            </p:extLst>
          </p:nvPr>
        </p:nvGraphicFramePr>
        <p:xfrm>
          <a:off x="957938" y="4448333"/>
          <a:ext cx="10203546" cy="148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853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5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="html5.gif" alt="HTML5 Icon" style="width:128px;height:128px;"&gt;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29" y="5038479"/>
            <a:ext cx="730478" cy="8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 -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is good practice to create a folder for all of the images a website site uses. </a:t>
            </a:r>
          </a:p>
          <a:p>
            <a:r>
              <a:rPr lang="en-US" sz="2200" dirty="0"/>
              <a:t>If you have your images in a sub-folder, you must include the folder name in the </a:t>
            </a:r>
            <a:r>
              <a:rPr lang="en-US" sz="2200" dirty="0" err="1"/>
              <a:t>src</a:t>
            </a:r>
            <a:r>
              <a:rPr lang="en-US" sz="2200" dirty="0"/>
              <a:t> attribute:</a:t>
            </a:r>
          </a:p>
          <a:p>
            <a:pPr lvl="1"/>
            <a:endParaRPr lang="en-US" sz="2200" dirty="0"/>
          </a:p>
          <a:p>
            <a:r>
              <a:rPr lang="en-US" sz="2400" dirty="0"/>
              <a:t>Some web sites store their images on another server. </a:t>
            </a:r>
          </a:p>
          <a:p>
            <a:endParaRPr lang="en-US" sz="2400" dirty="0"/>
          </a:p>
          <a:p>
            <a:r>
              <a:rPr lang="en-US" sz="2200" dirty="0"/>
              <a:t>There are three rules to remember when you are adding images for your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Image format (Jpeg, GIF, PNG)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Image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Image location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7" y="2995839"/>
            <a:ext cx="8432505" cy="371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47" y="3813017"/>
            <a:ext cx="8790667" cy="434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92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&lt;figure&gt; 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5505"/>
          </a:xfrm>
        </p:spPr>
        <p:txBody>
          <a:bodyPr>
            <a:normAutofit/>
          </a:bodyPr>
          <a:lstStyle/>
          <a:p>
            <a:r>
              <a:rPr lang="en-US" sz="2000" dirty="0"/>
              <a:t>A &lt;figure&gt; element can be used to mark up a photo in a document, and a &lt;</a:t>
            </a:r>
            <a:r>
              <a:rPr lang="en-US" sz="2000" dirty="0" err="1"/>
              <a:t>figcaption</a:t>
            </a:r>
            <a:r>
              <a:rPr lang="en-US" sz="2000" dirty="0"/>
              <a:t>&gt; element to define a caption for the photo.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18979"/>
              </p:ext>
            </p:extLst>
          </p:nvPr>
        </p:nvGraphicFramePr>
        <p:xfrm>
          <a:off x="994227" y="2289576"/>
          <a:ext cx="10203546" cy="392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853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56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&lt;html&gt;</a:t>
                      </a:r>
                    </a:p>
                    <a:p>
                      <a:r>
                        <a:rPr lang="en-US" dirty="0"/>
                        <a:t>         &lt;body&gt;</a:t>
                      </a:r>
                    </a:p>
                    <a:p>
                      <a:r>
                        <a:rPr lang="en-US" dirty="0"/>
                        <a:t>             &lt;h1&gt;The figure and </a:t>
                      </a:r>
                      <a:r>
                        <a:rPr lang="en-US" dirty="0" err="1"/>
                        <a:t>figcaption</a:t>
                      </a:r>
                      <a:r>
                        <a:rPr lang="en-US" dirty="0"/>
                        <a:t> element&lt;/h1&gt;</a:t>
                      </a:r>
                    </a:p>
                    <a:p>
                      <a:r>
                        <a:rPr lang="en-US" dirty="0"/>
                        <a:t>             &lt;figure&gt;</a:t>
                      </a:r>
                    </a:p>
                    <a:p>
                      <a:r>
                        <a:rPr lang="en-US" dirty="0"/>
                        <a:t>              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="pic_trulli.jpg" alt="</a:t>
                      </a:r>
                      <a:r>
                        <a:rPr lang="en-US" dirty="0" err="1"/>
                        <a:t>Trulli</a:t>
                      </a:r>
                      <a:r>
                        <a:rPr lang="en-US" dirty="0"/>
                        <a:t>" style="width:100%"&gt;</a:t>
                      </a:r>
                    </a:p>
                    <a:p>
                      <a:r>
                        <a:rPr lang="en-US" dirty="0"/>
                        <a:t>              &lt;</a:t>
                      </a:r>
                      <a:r>
                        <a:rPr lang="en-US" dirty="0" err="1"/>
                        <a:t>figcaption</a:t>
                      </a:r>
                      <a:r>
                        <a:rPr lang="en-US" dirty="0"/>
                        <a:t>&gt;Fig.1 - </a:t>
                      </a:r>
                      <a:r>
                        <a:rPr lang="en-US" dirty="0" err="1"/>
                        <a:t>Trulli</a:t>
                      </a:r>
                      <a:r>
                        <a:rPr lang="en-US" dirty="0"/>
                        <a:t>, Puglia, Italy.&lt;/</a:t>
                      </a:r>
                      <a:r>
                        <a:rPr lang="en-US" dirty="0" err="1"/>
                        <a:t>figcaption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       &lt;/figure&gt;</a:t>
                      </a:r>
                    </a:p>
                    <a:p>
                      <a:r>
                        <a:rPr lang="en-US" dirty="0"/>
                        <a:t>          &lt;/body&gt;</a:t>
                      </a:r>
                    </a:p>
                    <a:p>
                      <a:r>
                        <a:rPr lang="en-US" dirty="0"/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32" y="3146609"/>
            <a:ext cx="4045136" cy="29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HTML &lt;map&gt; tag defines an image map. An image map is an image with clickable areas. </a:t>
            </a:r>
          </a:p>
          <a:p>
            <a:r>
              <a:rPr lang="en-US" sz="1800" dirty="0"/>
              <a:t>These clickable areas are defined with one or more &lt;area&gt; tags.</a:t>
            </a:r>
          </a:p>
          <a:p>
            <a:r>
              <a:rPr lang="en-US" sz="1800" dirty="0"/>
              <a:t>The image is displayed using the usual &lt;</a:t>
            </a:r>
            <a:r>
              <a:rPr lang="en-US" sz="1800" dirty="0" err="1"/>
              <a:t>img</a:t>
            </a:r>
            <a:r>
              <a:rPr lang="en-US" sz="1800" dirty="0"/>
              <a:t>&gt; tag. 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Click Here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40213"/>
              </p:ext>
            </p:extLst>
          </p:nvPr>
        </p:nvGraphicFramePr>
        <p:xfrm>
          <a:off x="1118316" y="2581063"/>
          <a:ext cx="995536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71">
                <a:tc>
                  <a:txBody>
                    <a:bodyPr/>
                    <a:lstStyle/>
                    <a:p>
                      <a:r>
                        <a:rPr lang="en-US" sz="1600" dirty="0"/>
                        <a:t>HTML</a:t>
                      </a:r>
                      <a:r>
                        <a:rPr lang="en-US" sz="1600" baseline="0" dirty="0"/>
                        <a:t> Markup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233">
                <a:tc>
                  <a:txBody>
                    <a:bodyPr/>
                    <a:lstStyle/>
                    <a:p>
                      <a:r>
                        <a:rPr lang="en-US" sz="1600" dirty="0"/>
                        <a:t>&lt;!DOCTYPE html&gt;</a:t>
                      </a:r>
                    </a:p>
                    <a:p>
                      <a:r>
                        <a:rPr lang="en-US" sz="1600" dirty="0"/>
                        <a:t>      &lt;html&gt;</a:t>
                      </a:r>
                    </a:p>
                    <a:p>
                      <a:r>
                        <a:rPr lang="en-US" sz="1600" dirty="0"/>
                        <a:t>        &lt;body&gt;</a:t>
                      </a:r>
                    </a:p>
                    <a:p>
                      <a:r>
                        <a:rPr lang="en-US" sz="1600" dirty="0"/>
                        <a:t>            &lt;h2&gt;Image Maps&lt;/h2&gt;</a:t>
                      </a:r>
                    </a:p>
                    <a:p>
                      <a:r>
                        <a:rPr lang="en-US" sz="1600" dirty="0"/>
                        <a:t>             &lt;p&gt;Click on the computer</a:t>
                      </a:r>
                      <a:r>
                        <a:rPr lang="en-US" sz="1600" baseline="0" dirty="0"/>
                        <a:t> or </a:t>
                      </a:r>
                      <a:r>
                        <a:rPr lang="en-US" sz="1600" dirty="0"/>
                        <a:t>the phone to go to a new page and read more about the topic:</a:t>
                      </a:r>
                    </a:p>
                    <a:p>
                      <a:r>
                        <a:rPr lang="en-US" sz="1600" dirty="0"/>
                        <a:t>            &lt;/p&gt;</a:t>
                      </a:r>
                    </a:p>
                    <a:p>
                      <a:r>
                        <a:rPr lang="en-US" sz="1600" dirty="0"/>
                        <a:t>           &lt;</a:t>
                      </a:r>
                      <a:r>
                        <a:rPr lang="en-US" sz="1600" dirty="0" err="1"/>
                        <a:t>img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src</a:t>
                      </a:r>
                      <a:r>
                        <a:rPr lang="en-US" sz="1600" dirty="0"/>
                        <a:t>="workplace.jpg" alt="Workplace" </a:t>
                      </a:r>
                      <a:r>
                        <a:rPr lang="en-US" sz="1600" dirty="0" err="1"/>
                        <a:t>usemap</a:t>
                      </a:r>
                      <a:r>
                        <a:rPr lang="en-US" sz="1600" dirty="0"/>
                        <a:t>="#</a:t>
                      </a:r>
                      <a:r>
                        <a:rPr lang="en-US" sz="1600" dirty="0" err="1"/>
                        <a:t>workmap</a:t>
                      </a:r>
                      <a:r>
                        <a:rPr lang="en-US" sz="1600" dirty="0"/>
                        <a:t>" width="400" height="379"&gt;</a:t>
                      </a:r>
                    </a:p>
                    <a:p>
                      <a:r>
                        <a:rPr lang="en-US" sz="1600" dirty="0"/>
                        <a:t>          &lt;map name="</a:t>
                      </a:r>
                      <a:r>
                        <a:rPr lang="en-US" sz="1600" dirty="0" err="1"/>
                        <a:t>workmap</a:t>
                      </a:r>
                      <a:r>
                        <a:rPr lang="en-US" sz="1600" dirty="0"/>
                        <a:t>"&gt;</a:t>
                      </a:r>
                    </a:p>
                    <a:p>
                      <a:r>
                        <a:rPr lang="en-US" sz="1600" dirty="0"/>
                        <a:t>          &lt;area shape="</a:t>
                      </a:r>
                      <a:r>
                        <a:rPr lang="en-US" sz="1600" dirty="0" err="1"/>
                        <a:t>rect</a:t>
                      </a:r>
                      <a:r>
                        <a:rPr lang="en-US" sz="1600" dirty="0"/>
                        <a:t>" </a:t>
                      </a:r>
                      <a:r>
                        <a:rPr lang="en-US" sz="1600" dirty="0" err="1"/>
                        <a:t>coords</a:t>
                      </a:r>
                      <a:r>
                        <a:rPr lang="en-US" sz="1600" dirty="0"/>
                        <a:t>="34,44,270,350" alt="Computer" 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="computer.htm"&gt;</a:t>
                      </a:r>
                    </a:p>
                    <a:p>
                      <a:r>
                        <a:rPr lang="en-US" sz="1600" dirty="0"/>
                        <a:t>           &lt;area shape="</a:t>
                      </a:r>
                      <a:r>
                        <a:rPr lang="en-US" sz="1600" dirty="0" err="1"/>
                        <a:t>rect</a:t>
                      </a:r>
                      <a:r>
                        <a:rPr lang="en-US" sz="1600" dirty="0"/>
                        <a:t>" </a:t>
                      </a:r>
                      <a:r>
                        <a:rPr lang="en-US" sz="1600" dirty="0" err="1"/>
                        <a:t>coords</a:t>
                      </a:r>
                      <a:r>
                        <a:rPr lang="en-US" sz="1600" dirty="0"/>
                        <a:t>="290,172,333,250" alt="Phone" 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="phone.htm"&gt;</a:t>
                      </a:r>
                    </a:p>
                    <a:p>
                      <a:r>
                        <a:rPr lang="en-US" sz="1600" dirty="0"/>
                        <a:t>&lt;/map&gt;</a:t>
                      </a:r>
                    </a:p>
                    <a:p>
                      <a:r>
                        <a:rPr lang="en-US" sz="1600" baseline="0" dirty="0"/>
                        <a:t>        </a:t>
                      </a:r>
                      <a:r>
                        <a:rPr lang="en-US" sz="1600" dirty="0"/>
                        <a:t>&lt;/body&gt;</a:t>
                      </a:r>
                    </a:p>
                    <a:p>
                      <a:r>
                        <a:rPr lang="en-US" sz="1600" dirty="0"/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6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Audio/Video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Before HTML5, audio/video  files could only be played in a browser with a plug-in (like flash).</a:t>
            </a:r>
          </a:p>
          <a:p>
            <a:r>
              <a:rPr lang="en-US" altLang="en-US" sz="2000" dirty="0"/>
              <a:t> Audio and Video can contain one or many &lt;source&gt; tags  with different sources. The browser will choose the first source it supports.</a:t>
            </a:r>
          </a:p>
          <a:p>
            <a:r>
              <a:rPr lang="en-US" altLang="en-US" sz="2000" dirty="0"/>
              <a:t>The </a:t>
            </a:r>
            <a:r>
              <a:rPr lang="en-US" altLang="en-US" sz="2000" b="1" dirty="0"/>
              <a:t>controls</a:t>
            </a:r>
            <a:r>
              <a:rPr lang="en-US" altLang="en-US" sz="2000" dirty="0"/>
              <a:t> attribute adds audio controls, like play, pause, and volume.</a:t>
            </a:r>
          </a:p>
          <a:p>
            <a:endParaRPr lang="en-US" altLang="en-US" sz="2200" dirty="0"/>
          </a:p>
          <a:p>
            <a:endParaRPr lang="en-US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7733"/>
              </p:ext>
            </p:extLst>
          </p:nvPr>
        </p:nvGraphicFramePr>
        <p:xfrm>
          <a:off x="3295201" y="3365977"/>
          <a:ext cx="5681373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HTML Markup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&lt;video width="320" height="240" controls&gt;</a:t>
                      </a:r>
                    </a:p>
                    <a:p>
                      <a:r>
                        <a:rPr lang="en-US" sz="1600" dirty="0"/>
                        <a:t>  &lt;source </a:t>
                      </a:r>
                      <a:r>
                        <a:rPr lang="en-US" sz="1600" dirty="0" err="1"/>
                        <a:t>src</a:t>
                      </a:r>
                      <a:r>
                        <a:rPr lang="en-US" sz="1600" dirty="0"/>
                        <a:t>="movie.mp4" type="video/mp4"&gt;</a:t>
                      </a:r>
                    </a:p>
                    <a:p>
                      <a:r>
                        <a:rPr lang="en-US" sz="1600" dirty="0"/>
                        <a:t>  &lt;source </a:t>
                      </a:r>
                      <a:r>
                        <a:rPr lang="en-US" sz="1600" dirty="0" err="1"/>
                        <a:t>src</a:t>
                      </a:r>
                      <a:r>
                        <a:rPr lang="en-US" sz="1600" dirty="0"/>
                        <a:t>="movie.ogg" type="video/</a:t>
                      </a:r>
                      <a:r>
                        <a:rPr lang="en-US" sz="1600" dirty="0" err="1"/>
                        <a:t>ogg</a:t>
                      </a:r>
                      <a:r>
                        <a:rPr lang="en-US" sz="1600" dirty="0"/>
                        <a:t>"&gt;</a:t>
                      </a:r>
                    </a:p>
                    <a:p>
                      <a:r>
                        <a:rPr lang="en-US" sz="1600" dirty="0"/>
                        <a:t>  Your browser does not support the video tag.</a:t>
                      </a:r>
                    </a:p>
                    <a:p>
                      <a:r>
                        <a:rPr lang="en-US" sz="1600" dirty="0"/>
                        <a:t>&lt;/video&gt;</a:t>
                      </a:r>
                    </a:p>
                    <a:p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i="0" dirty="0"/>
                        <a:t>&lt;audio controls&gt;</a:t>
                      </a:r>
                      <a:br>
                        <a:rPr lang="en-US" altLang="en-US" sz="1600" b="0" i="0" dirty="0"/>
                      </a:br>
                      <a:r>
                        <a:rPr lang="en-US" altLang="en-US" sz="1600" b="0" i="0" dirty="0"/>
                        <a:t>  &lt;source </a:t>
                      </a:r>
                      <a:r>
                        <a:rPr lang="en-US" altLang="en-US" sz="1600" b="0" i="0" dirty="0" err="1"/>
                        <a:t>src</a:t>
                      </a:r>
                      <a:r>
                        <a:rPr lang="en-US" altLang="en-US" sz="1600" b="0" i="0" dirty="0"/>
                        <a:t>=“song1.mp3" type="audio/mpeg"&gt;</a:t>
                      </a:r>
                      <a:br>
                        <a:rPr lang="en-US" altLang="en-US" sz="1600" b="0" i="0" dirty="0"/>
                      </a:br>
                      <a:r>
                        <a:rPr lang="en-US" altLang="en-US" sz="1600" b="0" i="0" dirty="0"/>
                        <a:t>&lt;/audio&gt;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5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 &amp;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Reserved characters in HTML must be replaced with character entities.</a:t>
            </a:r>
          </a:p>
          <a:p>
            <a:r>
              <a:rPr lang="en-US" sz="1800" dirty="0"/>
              <a:t>If you use the less than (&lt;) or greater than (&gt;) signs in your text, the browser might mix them with tags.</a:t>
            </a:r>
          </a:p>
          <a:p>
            <a:r>
              <a:rPr lang="en-US" sz="1800" dirty="0"/>
              <a:t>Therefore, character entities should be represented with </a:t>
            </a:r>
            <a:r>
              <a:rPr lang="en-US" sz="1800" b="1" dirty="0"/>
              <a:t>&amp;</a:t>
            </a:r>
            <a:r>
              <a:rPr lang="en-US" sz="1800" b="1" i="1" dirty="0" err="1"/>
              <a:t>entity_name</a:t>
            </a:r>
            <a:r>
              <a:rPr lang="en-US" sz="1800" b="1" dirty="0"/>
              <a:t> </a:t>
            </a:r>
            <a:r>
              <a:rPr lang="en-US" sz="1800" dirty="0"/>
              <a:t>OR &amp; </a:t>
            </a:r>
            <a:r>
              <a:rPr lang="en-US" sz="1800" b="1" dirty="0"/>
              <a:t>#</a:t>
            </a:r>
            <a:r>
              <a:rPr lang="en-US" sz="1800" b="1" i="1" dirty="0" err="1"/>
              <a:t>entity_number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82" y="2599030"/>
            <a:ext cx="6178842" cy="3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for Module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and describe HTML Tables, Images, Image maps, HTML Graphics , Colors, Audio/Video Tags, HTML entities.</a:t>
            </a:r>
          </a:p>
          <a:p>
            <a:pPr lvl="1"/>
            <a:r>
              <a:rPr lang="en-US" dirty="0"/>
              <a:t>Design hypertext documents using HTML Tables, Images, Image Maps, HTML Audio/Video Tags.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Graphics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958692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r>
                        <a:rPr lang="en-US" baseline="0" dirty="0"/>
                        <a:t> 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HTML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element allows vector based graphics in 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 is used to define vector-based graphics for the Web.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HTML &lt;canvas&gt; element can be used to draw graphics on a web page: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dirty="0"/>
                        <a:t>The &lt;canvas&gt; element is only a container for graphics. </a:t>
                      </a:r>
                      <a:r>
                        <a:rPr lang="en-US" altLang="en-US" b="1" dirty="0"/>
                        <a:t>You must use a JavaScript to actually draw the graphics.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53" y="3843840"/>
            <a:ext cx="1961201" cy="98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3923"/>
          <a:stretch/>
        </p:blipFill>
        <p:spPr>
          <a:xfrm>
            <a:off x="3274353" y="2308342"/>
            <a:ext cx="2427936" cy="9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Layout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HTML5 has introduced a new set of elements that help define the structure of a page. </a:t>
            </a:r>
          </a:p>
          <a:p>
            <a:pPr lvl="1"/>
            <a:r>
              <a:rPr lang="en-US" sz="1800" dirty="0"/>
              <a:t>&lt;article&gt;</a:t>
            </a:r>
          </a:p>
          <a:p>
            <a:pPr lvl="1"/>
            <a:r>
              <a:rPr lang="en-US" sz="1800" dirty="0"/>
              <a:t>&lt;aside&gt;</a:t>
            </a:r>
          </a:p>
          <a:p>
            <a:pPr lvl="1"/>
            <a:r>
              <a:rPr lang="en-US" sz="1800" dirty="0"/>
              <a:t>&lt;details&gt;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figcaption</a:t>
            </a:r>
            <a:r>
              <a:rPr lang="en-US" sz="1800" dirty="0"/>
              <a:t>&gt;</a:t>
            </a:r>
          </a:p>
          <a:p>
            <a:pPr lvl="1"/>
            <a:r>
              <a:rPr lang="en-US" sz="1800" dirty="0"/>
              <a:t>&lt;figure&gt;</a:t>
            </a:r>
          </a:p>
          <a:p>
            <a:pPr lvl="1"/>
            <a:r>
              <a:rPr lang="en-US" sz="1800" dirty="0"/>
              <a:t>&lt;footer&gt;</a:t>
            </a:r>
          </a:p>
          <a:p>
            <a:pPr lvl="1"/>
            <a:r>
              <a:rPr lang="en-US" sz="1800" dirty="0"/>
              <a:t>&lt;header&gt;</a:t>
            </a:r>
          </a:p>
          <a:p>
            <a:pPr lvl="1"/>
            <a:r>
              <a:rPr lang="en-US" sz="1800" dirty="0"/>
              <a:t>&lt;main&gt;</a:t>
            </a:r>
          </a:p>
          <a:p>
            <a:pPr lvl="1"/>
            <a:r>
              <a:rPr lang="en-US" sz="1800" dirty="0"/>
              <a:t>&lt;mark&gt;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nav</a:t>
            </a:r>
            <a:r>
              <a:rPr lang="en-US" sz="1800" dirty="0"/>
              <a:t>&gt;</a:t>
            </a:r>
          </a:p>
          <a:p>
            <a:pPr lvl="1"/>
            <a:r>
              <a:rPr lang="en-US" sz="1800" dirty="0"/>
              <a:t>&lt;section&gt;</a:t>
            </a:r>
          </a:p>
          <a:p>
            <a:pPr lvl="1"/>
            <a:r>
              <a:rPr lang="en-US" sz="1800" dirty="0"/>
              <a:t>&lt;summary&gt;</a:t>
            </a:r>
          </a:p>
          <a:p>
            <a:pPr lvl="1"/>
            <a:r>
              <a:rPr lang="en-US" sz="1800" dirty="0"/>
              <a:t>&lt;time&gt;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Page Structure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416732"/>
            <a:ext cx="4572000" cy="50786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56"/>
            <a:ext cx="7315200" cy="4648507"/>
          </a:xfrm>
        </p:spPr>
        <p:txBody>
          <a:bodyPr>
            <a:normAutofit/>
          </a:bodyPr>
          <a:lstStyle/>
          <a:p>
            <a:r>
              <a:rPr lang="en-US" sz="2200" dirty="0"/>
              <a:t>A semantic element clearly defined its content and meaning to both the browser and the developer.</a:t>
            </a:r>
          </a:p>
          <a:p>
            <a:r>
              <a:rPr lang="en-US" sz="2200" dirty="0"/>
              <a:t>Non-semantic elements: </a:t>
            </a:r>
            <a:r>
              <a:rPr lang="en-US" sz="2200" dirty="0" err="1"/>
              <a:t>Eg</a:t>
            </a:r>
            <a:r>
              <a:rPr lang="en-US" sz="2200" dirty="0"/>
              <a:t>:&lt;div&gt;,&lt;span&gt;</a:t>
            </a:r>
          </a:p>
          <a:p>
            <a:r>
              <a:rPr lang="en-US" sz="2200" dirty="0"/>
              <a:t>Semantic elements: </a:t>
            </a:r>
            <a:r>
              <a:rPr lang="en-US" sz="2200" dirty="0" err="1"/>
              <a:t>Eg</a:t>
            </a:r>
            <a:r>
              <a:rPr lang="en-US" sz="2200" dirty="0"/>
              <a:t>:&lt;form&gt;, &lt;table&gt;, and &lt;article&gt;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803267"/>
            <a:ext cx="3482618" cy="40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The websites should be thoroughly tested to avoid problems such as:</a:t>
            </a:r>
          </a:p>
          <a:p>
            <a:r>
              <a:rPr lang="en-US" altLang="en-US" sz="2200" b="1" dirty="0"/>
              <a:t>Typos</a:t>
            </a:r>
          </a:p>
          <a:p>
            <a:pPr lvl="1"/>
            <a:r>
              <a:rPr lang="en-US" altLang="en-US" sz="2200" dirty="0"/>
              <a:t>HTML must be exact in order to work correctly.</a:t>
            </a:r>
          </a:p>
          <a:p>
            <a:pPr lvl="1"/>
            <a:r>
              <a:rPr lang="en-US" altLang="en-US" sz="2200" dirty="0"/>
              <a:t>A single mistyped or missing character can reek havoc in your webpages.</a:t>
            </a:r>
          </a:p>
          <a:p>
            <a:r>
              <a:rPr lang="en-US" altLang="en-US" sz="2200" b="1" dirty="0"/>
              <a:t>Broken Links</a:t>
            </a:r>
          </a:p>
          <a:p>
            <a:pPr lvl="1"/>
            <a:r>
              <a:rPr lang="en-US" altLang="en-US" sz="2200" dirty="0"/>
              <a:t>If a user clicks on a link and it doesn’t take them where you intend, it is considered a “broken link”.</a:t>
            </a:r>
          </a:p>
          <a:p>
            <a:r>
              <a:rPr lang="en-US" altLang="en-US" sz="2200" b="1" dirty="0"/>
              <a:t>Missing Images</a:t>
            </a:r>
          </a:p>
          <a:p>
            <a:pPr lvl="1"/>
            <a:r>
              <a:rPr lang="en-US" altLang="en-US" sz="2200" dirty="0"/>
              <a:t>Check that the path and file name of the image is exactly correct, including the file extension (.jpg, .gif, etc.)</a:t>
            </a:r>
            <a:endParaRPr lang="en-US" alt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0380-C52D-916F-B021-7307E42D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E2EB24-D8E0-2065-80C6-67345505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400" y="1520726"/>
            <a:ext cx="4481727" cy="4656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7360-5E7E-84B5-E3A7-5AE5BB82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4523-F42A-4EB5-6BB1-F4AF9A7C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062D-E28E-A9C6-AC28-63027994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Duckett</a:t>
            </a:r>
            <a:r>
              <a:rPr lang="en-US" sz="2200" dirty="0"/>
              <a:t>, J. (2011), </a:t>
            </a:r>
            <a:r>
              <a:rPr lang="en-US" sz="2200" i="1" dirty="0"/>
              <a:t>HTML &amp; CSS, Design and Build Websites</a:t>
            </a:r>
            <a:r>
              <a:rPr lang="en-US" sz="2200" dirty="0"/>
              <a:t>, Wiley.</a:t>
            </a:r>
          </a:p>
          <a:p>
            <a:r>
              <a:rPr lang="en-US" sz="2200" dirty="0"/>
              <a:t>Castro &amp; </a:t>
            </a:r>
            <a:r>
              <a:rPr lang="en-US" sz="2200" dirty="0" err="1"/>
              <a:t>Hyslop</a:t>
            </a:r>
            <a:r>
              <a:rPr lang="en-US" sz="2200" dirty="0"/>
              <a:t>, B.(2011), </a:t>
            </a:r>
            <a:r>
              <a:rPr lang="en-US" sz="2200" i="1" dirty="0"/>
              <a:t>HTML5&amp;CSS: Visual </a:t>
            </a:r>
            <a:r>
              <a:rPr lang="en-US" sz="2200" i="1" dirty="0" err="1"/>
              <a:t>QuickStart</a:t>
            </a:r>
            <a:r>
              <a:rPr lang="en-US" sz="2200" i="1" dirty="0"/>
              <a:t> Guide</a:t>
            </a:r>
            <a:r>
              <a:rPr lang="en-US" sz="2200" dirty="0"/>
              <a:t>, </a:t>
            </a:r>
            <a:r>
              <a:rPr lang="en-US" sz="2200" dirty="0" err="1"/>
              <a:t>Peachpit</a:t>
            </a:r>
            <a:r>
              <a:rPr lang="en-US" sz="2200" dirty="0"/>
              <a:t> Press.</a:t>
            </a:r>
          </a:p>
          <a:p>
            <a:r>
              <a:rPr lang="en-US" sz="2200" dirty="0" err="1"/>
              <a:t>Robbinson</a:t>
            </a:r>
            <a:r>
              <a:rPr lang="en-US" sz="2200" dirty="0"/>
              <a:t>, J . (2018), </a:t>
            </a:r>
            <a:r>
              <a:rPr lang="en-US" sz="2200" i="1" dirty="0"/>
              <a:t>Learning Web Design, A Beginner’s Guide to HTML,CSS, JavaScript, And Web Graphics, </a:t>
            </a:r>
            <a:r>
              <a:rPr lang="en-US" sz="2200"/>
              <a:t>O’Reilly.</a:t>
            </a: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Online :</a:t>
            </a:r>
          </a:p>
          <a:p>
            <a:pPr marL="274637" lvl="1" indent="0">
              <a:buNone/>
              <a:defRPr/>
            </a:pPr>
            <a:r>
              <a:rPr lang="en-US" sz="2200" dirty="0"/>
              <a:t>	</a:t>
            </a:r>
            <a:r>
              <a:rPr lang="en-US" sz="2200" dirty="0">
                <a:hlinkClick r:id="rId2"/>
              </a:rPr>
              <a:t>http://www.w3schools.com/html/</a:t>
            </a:r>
            <a:endParaRPr lang="en-US" sz="2200" dirty="0"/>
          </a:p>
          <a:p>
            <a:pPr marL="274637" lvl="1" indent="0">
              <a:buNone/>
              <a:defRPr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Tables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Image Maps</a:t>
            </a:r>
          </a:p>
          <a:p>
            <a:r>
              <a:rPr lang="en-US" dirty="0"/>
              <a:t>Audio/Video </a:t>
            </a:r>
          </a:p>
          <a:p>
            <a:r>
              <a:rPr lang="en-US" dirty="0"/>
              <a:t>HTML entities and special characters</a:t>
            </a:r>
          </a:p>
          <a:p>
            <a:r>
              <a:rPr lang="en-US" dirty="0"/>
              <a:t>HTML Graphics</a:t>
            </a:r>
          </a:p>
          <a:p>
            <a:r>
              <a:rPr lang="en-US" dirty="0"/>
              <a:t>HTML5 Tags</a:t>
            </a:r>
          </a:p>
          <a:p>
            <a:r>
              <a:rPr lang="en-US" dirty="0"/>
              <a:t>Troubleshooting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table represents information in a grid format. </a:t>
            </a:r>
          </a:p>
          <a:p>
            <a:r>
              <a:rPr lang="en-US" dirty="0"/>
              <a:t>There are several types of information that need to be displayed in a grid or table. </a:t>
            </a:r>
          </a:p>
          <a:p>
            <a:r>
              <a:rPr lang="en-US" dirty="0" err="1"/>
              <a:t>Eg</a:t>
            </a:r>
            <a:r>
              <a:rPr lang="en-US" dirty="0"/>
              <a:t>: sports results, stock reports, train time tables, financial reports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48" y="1690689"/>
            <a:ext cx="10187152" cy="4494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599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&lt;table&gt; </a:t>
            </a:r>
          </a:p>
          <a:p>
            <a:pPr lvl="1"/>
            <a:r>
              <a:rPr lang="en-US" dirty="0"/>
              <a:t>is used to create a table. The contents of the table are written out row by row.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start of each row using the opening &lt;</a:t>
            </a:r>
            <a:r>
              <a:rPr lang="en-US" dirty="0" err="1"/>
              <a:t>tr</a:t>
            </a:r>
            <a:r>
              <a:rPr lang="en-US" dirty="0"/>
              <a:t>&gt; tag.</a:t>
            </a:r>
          </a:p>
          <a:p>
            <a:r>
              <a:rPr lang="en-US" dirty="0"/>
              <a:t>&lt;td&gt; </a:t>
            </a:r>
          </a:p>
          <a:p>
            <a:pPr lvl="1"/>
            <a:r>
              <a:rPr lang="en-US" dirty="0"/>
              <a:t>Each cell of a table is represented using a &lt;td&gt; element. </a:t>
            </a:r>
          </a:p>
          <a:p>
            <a:pPr lvl="1"/>
            <a:r>
              <a:rPr lang="en-US" dirty="0"/>
              <a:t>The &lt;td&gt; elements are the data containers of the table.</a:t>
            </a:r>
          </a:p>
          <a:p>
            <a:pPr lvl="1"/>
            <a:r>
              <a:rPr lang="en-US" dirty="0"/>
              <a:t>They can contain all sorts of HTML elements; text, images, lists, other tables, etc.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Represent the heading for either a column or a row.</a:t>
            </a:r>
          </a:p>
          <a:p>
            <a:pPr lvl="1"/>
            <a:r>
              <a:rPr lang="en-US" dirty="0"/>
              <a:t>The text in &lt;</a:t>
            </a:r>
            <a:r>
              <a:rPr lang="en-US" dirty="0" err="1"/>
              <a:t>th</a:t>
            </a:r>
            <a:r>
              <a:rPr lang="en-US" dirty="0"/>
              <a:t>&gt; elements are bold and centered.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Layout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22" y="1958509"/>
            <a:ext cx="9358876" cy="38904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colspan</a:t>
            </a:r>
            <a:r>
              <a:rPr lang="en-US" sz="2400" dirty="0"/>
              <a:t> - To make a cell span more than one column</a:t>
            </a:r>
          </a:p>
          <a:p>
            <a:r>
              <a:rPr lang="en-US" sz="2400" dirty="0" err="1"/>
              <a:t>rowspan</a:t>
            </a:r>
            <a:r>
              <a:rPr lang="en-US" sz="2400" dirty="0"/>
              <a:t> - To make a cell span more than one row</a:t>
            </a:r>
          </a:p>
          <a:p>
            <a:r>
              <a:rPr lang="en-US" altLang="en-US" sz="2400" dirty="0"/>
              <a:t>&lt;table border=“2”&gt; - To add a border to a table</a:t>
            </a:r>
          </a:p>
          <a:p>
            <a:r>
              <a:rPr lang="en-US" altLang="en-US" sz="2400" dirty="0"/>
              <a:t>&lt;table </a:t>
            </a:r>
            <a:r>
              <a:rPr lang="en-US" altLang="en-US" sz="2400" dirty="0" err="1"/>
              <a:t>cellpadding</a:t>
            </a:r>
            <a:r>
              <a:rPr lang="en-US" altLang="en-US" sz="2400" dirty="0"/>
              <a:t>="2” </a:t>
            </a:r>
            <a:r>
              <a:rPr lang="en-US" altLang="en-US" sz="2400" dirty="0" err="1"/>
              <a:t>cellspacing</a:t>
            </a:r>
            <a:r>
              <a:rPr lang="en-US" altLang="en-US" sz="2400" dirty="0"/>
              <a:t>=“3”&gt; - Specifies the space between the cell content and its borders</a:t>
            </a:r>
          </a:p>
          <a:p>
            <a:r>
              <a:rPr lang="en-US" altLang="en-US" sz="2400" dirty="0"/>
              <a:t>&lt;td align=“left” align=“top”&gt; - To align the content 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8344"/>
            <a:ext cx="10675513" cy="4618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&lt;h2&gt;Basic HTML Table&lt;/h2&gt;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&lt;table border="2"&gt;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  <a:r>
              <a:rPr lang="en-US" sz="1300" dirty="0" err="1"/>
              <a:t>Firstname</a:t>
            </a:r>
            <a:r>
              <a:rPr lang="en-US" sz="1300" dirty="0"/>
              <a:t>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  <a:r>
              <a:rPr lang="en-US" sz="1300" dirty="0" err="1"/>
              <a:t>Lastname</a:t>
            </a:r>
            <a:r>
              <a:rPr lang="en-US" sz="1300" dirty="0"/>
              <a:t>&lt;/</a:t>
            </a:r>
            <a:r>
              <a:rPr lang="en-US" sz="1300" dirty="0" err="1"/>
              <a:t>th</a:t>
            </a:r>
            <a:r>
              <a:rPr lang="en-US" sz="1300" dirty="0"/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</a:t>
            </a:r>
            <a:r>
              <a:rPr lang="en-US" sz="1300" dirty="0" err="1"/>
              <a:t>th</a:t>
            </a:r>
            <a:r>
              <a:rPr lang="en-US" sz="1300" dirty="0"/>
              <a:t>&gt;Age&lt;/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&lt;td&gt;Jill&lt;/td&gt;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&lt;td&gt;Smith&lt;/td&gt;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&lt;td&gt;50&lt;/td&gt;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&lt;td&gt;Eve&lt;/td&gt;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&lt;td&gt;Jackson&lt;/td&gt;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&lt;td&gt;94&lt;/td&gt;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&lt;/html&gt;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96" y="2355085"/>
            <a:ext cx="3501980" cy="26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1840</Words>
  <Application>Microsoft Office PowerPoint</Application>
  <PresentationFormat>Widescreen</PresentationFormat>
  <Paragraphs>301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CM1605 Web Technology</vt:lpstr>
      <vt:lpstr>Learning Outcomes</vt:lpstr>
      <vt:lpstr>Content</vt:lpstr>
      <vt:lpstr>HTML Tables</vt:lpstr>
      <vt:lpstr>HTML Table Example</vt:lpstr>
      <vt:lpstr>Basic HTML Table Structure</vt:lpstr>
      <vt:lpstr>HTML Table Layout</vt:lpstr>
      <vt:lpstr>HTML Tables Attributes</vt:lpstr>
      <vt:lpstr>Table Example</vt:lpstr>
      <vt:lpstr>Exercise – HTML Code?</vt:lpstr>
      <vt:lpstr>HTML Colors</vt:lpstr>
      <vt:lpstr>HTML Colors</vt:lpstr>
      <vt:lpstr>HTML Images</vt:lpstr>
      <vt:lpstr>HTML Image Attributes</vt:lpstr>
      <vt:lpstr>HTML Images - Rules</vt:lpstr>
      <vt:lpstr>HTML &lt;figure&gt; Tag</vt:lpstr>
      <vt:lpstr>HTML Image Maps</vt:lpstr>
      <vt:lpstr>HTML Audio/Video</vt:lpstr>
      <vt:lpstr>HTML Entities &amp; Special Characters</vt:lpstr>
      <vt:lpstr>HTML Graphics</vt:lpstr>
      <vt:lpstr>HTML5 Layout Tags</vt:lpstr>
      <vt:lpstr>HTML5 Page Structure</vt:lpstr>
      <vt:lpstr>HTML5 Semantic Tags</vt:lpstr>
      <vt:lpstr>Troubleshooting</vt:lpstr>
      <vt:lpstr>Exercise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73</cp:revision>
  <dcterms:created xsi:type="dcterms:W3CDTF">2020-07-03T16:25:08Z</dcterms:created>
  <dcterms:modified xsi:type="dcterms:W3CDTF">2023-01-31T17:07:36Z</dcterms:modified>
</cp:coreProperties>
</file>