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8"/>
  </p:notesMasterIdLst>
  <p:sldIdLst>
    <p:sldId id="257" r:id="rId2"/>
    <p:sldId id="261" r:id="rId3"/>
    <p:sldId id="262" r:id="rId4"/>
    <p:sldId id="258" r:id="rId5"/>
    <p:sldId id="293" r:id="rId6"/>
    <p:sldId id="260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78" r:id="rId15"/>
    <p:sldId id="270" r:id="rId16"/>
    <p:sldId id="279" r:id="rId17"/>
    <p:sldId id="280" r:id="rId18"/>
    <p:sldId id="281" r:id="rId19"/>
    <p:sldId id="269" r:id="rId20"/>
    <p:sldId id="283" r:id="rId21"/>
    <p:sldId id="284" r:id="rId22"/>
    <p:sldId id="271" r:id="rId23"/>
    <p:sldId id="286" r:id="rId24"/>
    <p:sldId id="285" r:id="rId25"/>
    <p:sldId id="294" r:id="rId26"/>
    <p:sldId id="295" r:id="rId27"/>
    <p:sldId id="272" r:id="rId28"/>
    <p:sldId id="287" r:id="rId29"/>
    <p:sldId id="276" r:id="rId30"/>
    <p:sldId id="288" r:id="rId31"/>
    <p:sldId id="290" r:id="rId32"/>
    <p:sldId id="291" r:id="rId33"/>
    <p:sldId id="292" r:id="rId34"/>
    <p:sldId id="273" r:id="rId35"/>
    <p:sldId id="289" r:id="rId36"/>
    <p:sldId id="2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5AE42-FE72-4676-BDDB-E197B3EC1AF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943E5-205E-48B9-A145-2D6EDD66D1CD}">
      <dgm:prSet phldrT="[Text]" custT="1"/>
      <dgm:spPr/>
      <dgm:t>
        <a:bodyPr/>
        <a:lstStyle/>
        <a:p>
          <a:pPr algn="l"/>
          <a:r>
            <a:rPr lang="en-US" sz="2000" b="0" i="0" dirty="0"/>
            <a:t>Element Selector</a:t>
          </a:r>
          <a:endParaRPr lang="en-US" sz="2000" dirty="0"/>
        </a:p>
      </dgm:t>
    </dgm:pt>
    <dgm:pt modelId="{B18F7E6A-6B32-4B53-8CEB-78AE220B80AC}" type="parTrans" cxnId="{5E95A7CD-CEAF-4DEE-B6F5-161F1515DE24}">
      <dgm:prSet/>
      <dgm:spPr/>
      <dgm:t>
        <a:bodyPr/>
        <a:lstStyle/>
        <a:p>
          <a:endParaRPr lang="en-US" sz="2000"/>
        </a:p>
      </dgm:t>
    </dgm:pt>
    <dgm:pt modelId="{8D9E8959-F947-4027-A202-1E660C8EB843}" type="sibTrans" cxnId="{5E95A7CD-CEAF-4DEE-B6F5-161F1515DE24}">
      <dgm:prSet/>
      <dgm:spPr/>
      <dgm:t>
        <a:bodyPr/>
        <a:lstStyle/>
        <a:p>
          <a:endParaRPr lang="en-US" sz="2000"/>
        </a:p>
      </dgm:t>
    </dgm:pt>
    <dgm:pt modelId="{6C48E857-7A19-492B-9EA3-D39396EB2388}">
      <dgm:prSet phldrT="[Text]" custT="1"/>
      <dgm:spPr/>
      <dgm:t>
        <a:bodyPr/>
        <a:lstStyle/>
        <a:p>
          <a:r>
            <a:rPr lang="en-US" sz="2000" b="0" i="0" dirty="0"/>
            <a:t>Selects HTML elements based on the element name</a:t>
          </a:r>
          <a:endParaRPr lang="en-US" sz="2000" dirty="0"/>
        </a:p>
      </dgm:t>
    </dgm:pt>
    <dgm:pt modelId="{A47D4E26-E52E-4736-9678-C695B550928E}" type="parTrans" cxnId="{ED6132D3-0F5F-4AA2-BDF3-5812DBB155B6}">
      <dgm:prSet/>
      <dgm:spPr/>
      <dgm:t>
        <a:bodyPr/>
        <a:lstStyle/>
        <a:p>
          <a:endParaRPr lang="en-US" sz="2000"/>
        </a:p>
      </dgm:t>
    </dgm:pt>
    <dgm:pt modelId="{7D50BE3F-1B73-470B-AF1F-E4BA58608EEA}" type="sibTrans" cxnId="{ED6132D3-0F5F-4AA2-BDF3-5812DBB155B6}">
      <dgm:prSet/>
      <dgm:spPr/>
      <dgm:t>
        <a:bodyPr/>
        <a:lstStyle/>
        <a:p>
          <a:endParaRPr lang="en-US" sz="2000"/>
        </a:p>
      </dgm:t>
    </dgm:pt>
    <dgm:pt modelId="{D1FC6918-B58A-4324-A6DC-AB735DE02CEA}">
      <dgm:prSet phldrT="[Text]" custT="1"/>
      <dgm:spPr/>
      <dgm:t>
        <a:bodyPr/>
        <a:lstStyle/>
        <a:p>
          <a:pPr algn="l"/>
          <a:r>
            <a:rPr lang="en-US" sz="2000" b="0" i="0" dirty="0"/>
            <a:t>ID Selector</a:t>
          </a:r>
          <a:endParaRPr lang="en-US" sz="2000" dirty="0"/>
        </a:p>
      </dgm:t>
    </dgm:pt>
    <dgm:pt modelId="{07A4BE25-56D2-4EF2-87E0-05C831312AE7}" type="parTrans" cxnId="{3150AB4A-7D23-4F32-8777-3904F8D8951F}">
      <dgm:prSet/>
      <dgm:spPr/>
      <dgm:t>
        <a:bodyPr/>
        <a:lstStyle/>
        <a:p>
          <a:endParaRPr lang="en-US" sz="2000"/>
        </a:p>
      </dgm:t>
    </dgm:pt>
    <dgm:pt modelId="{B9A88DAF-D888-4AD8-82EC-383B3D8CB4B6}" type="sibTrans" cxnId="{3150AB4A-7D23-4F32-8777-3904F8D8951F}">
      <dgm:prSet/>
      <dgm:spPr/>
      <dgm:t>
        <a:bodyPr/>
        <a:lstStyle/>
        <a:p>
          <a:endParaRPr lang="en-US" sz="2000"/>
        </a:p>
      </dgm:t>
    </dgm:pt>
    <dgm:pt modelId="{A49DF4C2-6599-4D6D-8159-CFB397B4D4FF}">
      <dgm:prSet phldrT="[Text]" custT="1"/>
      <dgm:spPr/>
      <dgm:t>
        <a:bodyPr/>
        <a:lstStyle/>
        <a:p>
          <a:r>
            <a:rPr lang="en-US" sz="2000" b="0" i="0" dirty="0"/>
            <a:t>Uses the id attribute of an HTML element</a:t>
          </a:r>
          <a:endParaRPr lang="en-US" sz="2000" dirty="0"/>
        </a:p>
      </dgm:t>
    </dgm:pt>
    <dgm:pt modelId="{7C9D42C2-B0AB-4C86-B8CD-CA1EB2085C32}" type="parTrans" cxnId="{033D76D2-A7C5-4F9E-B721-13E9AA420310}">
      <dgm:prSet/>
      <dgm:spPr/>
      <dgm:t>
        <a:bodyPr/>
        <a:lstStyle/>
        <a:p>
          <a:endParaRPr lang="en-US" sz="2000"/>
        </a:p>
      </dgm:t>
    </dgm:pt>
    <dgm:pt modelId="{D356A8E7-7BA6-4AAD-963C-80D31A7E29AF}" type="sibTrans" cxnId="{033D76D2-A7C5-4F9E-B721-13E9AA420310}">
      <dgm:prSet/>
      <dgm:spPr/>
      <dgm:t>
        <a:bodyPr/>
        <a:lstStyle/>
        <a:p>
          <a:endParaRPr lang="en-US" sz="2000"/>
        </a:p>
      </dgm:t>
    </dgm:pt>
    <dgm:pt modelId="{79424276-C128-4B1A-9E3D-CABBE239BFB6}">
      <dgm:prSet custT="1"/>
      <dgm:spPr/>
      <dgm:t>
        <a:bodyPr/>
        <a:lstStyle/>
        <a:p>
          <a:pPr algn="l"/>
          <a:r>
            <a:rPr lang="en-US" sz="2000" dirty="0"/>
            <a:t>Class Selector</a:t>
          </a:r>
        </a:p>
      </dgm:t>
    </dgm:pt>
    <dgm:pt modelId="{E40B4949-792D-4530-A400-518F7A575DD6}" type="parTrans" cxnId="{0B61C1F4-74BC-4944-B7FE-71E45FE96856}">
      <dgm:prSet/>
      <dgm:spPr/>
      <dgm:t>
        <a:bodyPr/>
        <a:lstStyle/>
        <a:p>
          <a:endParaRPr lang="en-US" sz="2000"/>
        </a:p>
      </dgm:t>
    </dgm:pt>
    <dgm:pt modelId="{71B59F03-E781-47D9-9731-6AE1AC2E1BCD}" type="sibTrans" cxnId="{0B61C1F4-74BC-4944-B7FE-71E45FE96856}">
      <dgm:prSet/>
      <dgm:spPr/>
      <dgm:t>
        <a:bodyPr/>
        <a:lstStyle/>
        <a:p>
          <a:endParaRPr lang="en-US" sz="2000"/>
        </a:p>
      </dgm:t>
    </dgm:pt>
    <dgm:pt modelId="{46A284DA-7DFF-49D8-AE1E-94D45E84BAC3}">
      <dgm:prSet custT="1"/>
      <dgm:spPr/>
      <dgm:t>
        <a:bodyPr/>
        <a:lstStyle/>
        <a:p>
          <a:pPr algn="l"/>
          <a:r>
            <a:rPr lang="en-US" sz="2000" b="0" i="0" dirty="0"/>
            <a:t>Universal Selector</a:t>
          </a:r>
          <a:endParaRPr lang="en-US" sz="2000" dirty="0"/>
        </a:p>
      </dgm:t>
    </dgm:pt>
    <dgm:pt modelId="{859E281C-A2ED-4FA2-988A-18CE88703797}" type="parTrans" cxnId="{352BA926-C8DF-4F61-B6D5-0AD57F2FE95D}">
      <dgm:prSet/>
      <dgm:spPr/>
      <dgm:t>
        <a:bodyPr/>
        <a:lstStyle/>
        <a:p>
          <a:endParaRPr lang="en-US" sz="2000"/>
        </a:p>
      </dgm:t>
    </dgm:pt>
    <dgm:pt modelId="{C8463DE1-220A-437B-811E-488B84D5435D}" type="sibTrans" cxnId="{352BA926-C8DF-4F61-B6D5-0AD57F2FE95D}">
      <dgm:prSet/>
      <dgm:spPr/>
      <dgm:t>
        <a:bodyPr/>
        <a:lstStyle/>
        <a:p>
          <a:endParaRPr lang="en-US" sz="2000"/>
        </a:p>
      </dgm:t>
    </dgm:pt>
    <dgm:pt modelId="{DAD89724-9414-4FB5-B946-867DB0843CAD}">
      <dgm:prSet custT="1"/>
      <dgm:spPr/>
      <dgm:t>
        <a:bodyPr/>
        <a:lstStyle/>
        <a:p>
          <a:r>
            <a:rPr lang="en-US" sz="2000" b="0" i="0" dirty="0"/>
            <a:t>Selects HTML elements with a specific class attribute</a:t>
          </a:r>
          <a:endParaRPr lang="en-US" sz="2000" dirty="0"/>
        </a:p>
      </dgm:t>
    </dgm:pt>
    <dgm:pt modelId="{CB300BCD-FED2-4E51-99F5-35172CB4C7FE}" type="parTrans" cxnId="{8D7501FE-7BCF-4648-AF8A-D6BC199DFB17}">
      <dgm:prSet/>
      <dgm:spPr/>
      <dgm:t>
        <a:bodyPr/>
        <a:lstStyle/>
        <a:p>
          <a:endParaRPr lang="en-US" sz="2000"/>
        </a:p>
      </dgm:t>
    </dgm:pt>
    <dgm:pt modelId="{A4979236-865E-4B3D-BEF7-AE1A3E1E52D5}" type="sibTrans" cxnId="{8D7501FE-7BCF-4648-AF8A-D6BC199DFB17}">
      <dgm:prSet/>
      <dgm:spPr/>
      <dgm:t>
        <a:bodyPr/>
        <a:lstStyle/>
        <a:p>
          <a:endParaRPr lang="en-US" sz="2000"/>
        </a:p>
      </dgm:t>
    </dgm:pt>
    <dgm:pt modelId="{D8D12069-A208-4374-A3EF-6DB22C772DEE}">
      <dgm:prSet custT="1"/>
      <dgm:spPr/>
      <dgm:t>
        <a:bodyPr/>
        <a:lstStyle/>
        <a:p>
          <a:r>
            <a:rPr lang="en-US" sz="2000" b="0" i="0" dirty="0"/>
            <a:t>Selects all HTML elements on the page (*)</a:t>
          </a:r>
          <a:endParaRPr lang="en-US" sz="2000" dirty="0"/>
        </a:p>
      </dgm:t>
    </dgm:pt>
    <dgm:pt modelId="{68E39B82-6EC0-4077-A9F6-CE3DEDE41821}" type="parTrans" cxnId="{D8C5073E-537E-42D0-880E-6357872A80BF}">
      <dgm:prSet/>
      <dgm:spPr/>
      <dgm:t>
        <a:bodyPr/>
        <a:lstStyle/>
        <a:p>
          <a:endParaRPr lang="en-US" sz="2000"/>
        </a:p>
      </dgm:t>
    </dgm:pt>
    <dgm:pt modelId="{3C0A3247-8D81-44A3-8E8D-774031DD8318}" type="sibTrans" cxnId="{D8C5073E-537E-42D0-880E-6357872A80BF}">
      <dgm:prSet/>
      <dgm:spPr/>
      <dgm:t>
        <a:bodyPr/>
        <a:lstStyle/>
        <a:p>
          <a:endParaRPr lang="en-US" sz="2000"/>
        </a:p>
      </dgm:t>
    </dgm:pt>
    <dgm:pt modelId="{A067AB84-F683-435B-B3D7-C0C1E7EAA678}">
      <dgm:prSet custT="1"/>
      <dgm:spPr/>
      <dgm:t>
        <a:bodyPr/>
        <a:lstStyle/>
        <a:p>
          <a:pPr algn="l"/>
          <a:r>
            <a:rPr lang="en-US" sz="2000" b="0" i="0" dirty="0"/>
            <a:t>Grouping Selector</a:t>
          </a:r>
          <a:endParaRPr lang="en-US" sz="2000" dirty="0"/>
        </a:p>
      </dgm:t>
    </dgm:pt>
    <dgm:pt modelId="{5840098E-4F2A-4203-BE41-7913B4CB1A7B}" type="parTrans" cxnId="{5E3C8E43-9438-44E4-A6A6-F8C577474968}">
      <dgm:prSet/>
      <dgm:spPr/>
      <dgm:t>
        <a:bodyPr/>
        <a:lstStyle/>
        <a:p>
          <a:endParaRPr lang="en-US" sz="2000"/>
        </a:p>
      </dgm:t>
    </dgm:pt>
    <dgm:pt modelId="{1DF3910A-10B2-4326-9F15-9FD5521171F1}" type="sibTrans" cxnId="{5E3C8E43-9438-44E4-A6A6-F8C577474968}">
      <dgm:prSet/>
      <dgm:spPr/>
      <dgm:t>
        <a:bodyPr/>
        <a:lstStyle/>
        <a:p>
          <a:endParaRPr lang="en-US" sz="2000"/>
        </a:p>
      </dgm:t>
    </dgm:pt>
    <dgm:pt modelId="{50C3A7EF-9E08-4C4D-85A2-8FF4CA8388B9}">
      <dgm:prSet custT="1"/>
      <dgm:spPr/>
      <dgm:t>
        <a:bodyPr/>
        <a:lstStyle/>
        <a:p>
          <a:r>
            <a:rPr lang="en-US" sz="2000" b="0" i="0" dirty="0"/>
            <a:t>Selects all the HTML elements with the same style definitions</a:t>
          </a:r>
          <a:endParaRPr lang="en-US" sz="2000" dirty="0"/>
        </a:p>
      </dgm:t>
    </dgm:pt>
    <dgm:pt modelId="{169FAB0D-4094-40F5-9AE3-6613635EC550}" type="parTrans" cxnId="{2D4B2EA1-EA48-456E-BD43-CC7B07BCB395}">
      <dgm:prSet/>
      <dgm:spPr/>
      <dgm:t>
        <a:bodyPr/>
        <a:lstStyle/>
        <a:p>
          <a:endParaRPr lang="en-US" sz="2000"/>
        </a:p>
      </dgm:t>
    </dgm:pt>
    <dgm:pt modelId="{E105560A-B090-4EF6-B364-6325F73198FB}" type="sibTrans" cxnId="{2D4B2EA1-EA48-456E-BD43-CC7B07BCB395}">
      <dgm:prSet/>
      <dgm:spPr/>
      <dgm:t>
        <a:bodyPr/>
        <a:lstStyle/>
        <a:p>
          <a:endParaRPr lang="en-US" sz="2000"/>
        </a:p>
      </dgm:t>
    </dgm:pt>
    <dgm:pt modelId="{3140AB85-A934-4783-8411-27019814956F}" type="pres">
      <dgm:prSet presAssocID="{14A5AE42-FE72-4676-BDDB-E197B3EC1AF1}" presName="Name0" presStyleCnt="0">
        <dgm:presLayoutVars>
          <dgm:dir/>
          <dgm:animLvl val="lvl"/>
          <dgm:resizeHandles val="exact"/>
        </dgm:presLayoutVars>
      </dgm:prSet>
      <dgm:spPr/>
    </dgm:pt>
    <dgm:pt modelId="{CD6F7FAD-0809-4225-B2BA-B459EDB7EECA}" type="pres">
      <dgm:prSet presAssocID="{CE4943E5-205E-48B9-A145-2D6EDD66D1CD}" presName="linNode" presStyleCnt="0"/>
      <dgm:spPr/>
    </dgm:pt>
    <dgm:pt modelId="{6715B51D-087E-4A90-BAE1-0D79E91ACB40}" type="pres">
      <dgm:prSet presAssocID="{CE4943E5-205E-48B9-A145-2D6EDD66D1CD}" presName="parTx" presStyleLbl="revTx" presStyleIdx="0" presStyleCnt="5">
        <dgm:presLayoutVars>
          <dgm:chMax val="1"/>
          <dgm:bulletEnabled val="1"/>
        </dgm:presLayoutVars>
      </dgm:prSet>
      <dgm:spPr/>
    </dgm:pt>
    <dgm:pt modelId="{968F84BB-2BBD-4386-89F6-315DCF4CAE57}" type="pres">
      <dgm:prSet presAssocID="{CE4943E5-205E-48B9-A145-2D6EDD66D1CD}" presName="bracket" presStyleLbl="parChTrans1D1" presStyleIdx="0" presStyleCnt="5"/>
      <dgm:spPr/>
    </dgm:pt>
    <dgm:pt modelId="{21F35870-C4FE-40FF-B4B0-F9C3F0B2A81E}" type="pres">
      <dgm:prSet presAssocID="{CE4943E5-205E-48B9-A145-2D6EDD66D1CD}" presName="spH" presStyleCnt="0"/>
      <dgm:spPr/>
    </dgm:pt>
    <dgm:pt modelId="{8C70C111-BE74-4C54-B0B6-92A09A207D28}" type="pres">
      <dgm:prSet presAssocID="{CE4943E5-205E-48B9-A145-2D6EDD66D1CD}" presName="desTx" presStyleLbl="node1" presStyleIdx="0" presStyleCnt="5">
        <dgm:presLayoutVars>
          <dgm:bulletEnabled val="1"/>
        </dgm:presLayoutVars>
      </dgm:prSet>
      <dgm:spPr/>
    </dgm:pt>
    <dgm:pt modelId="{C67C2C5F-5CBD-454B-B55F-D9422B4C0E7B}" type="pres">
      <dgm:prSet presAssocID="{8D9E8959-F947-4027-A202-1E660C8EB843}" presName="spV" presStyleCnt="0"/>
      <dgm:spPr/>
    </dgm:pt>
    <dgm:pt modelId="{43BB5636-B429-4C27-B49B-4E21A93E5C96}" type="pres">
      <dgm:prSet presAssocID="{D1FC6918-B58A-4324-A6DC-AB735DE02CEA}" presName="linNode" presStyleCnt="0"/>
      <dgm:spPr/>
    </dgm:pt>
    <dgm:pt modelId="{2CF5BD2C-0B4B-41FD-9D11-194AB2C693D2}" type="pres">
      <dgm:prSet presAssocID="{D1FC6918-B58A-4324-A6DC-AB735DE02CEA}" presName="parTx" presStyleLbl="revTx" presStyleIdx="1" presStyleCnt="5">
        <dgm:presLayoutVars>
          <dgm:chMax val="1"/>
          <dgm:bulletEnabled val="1"/>
        </dgm:presLayoutVars>
      </dgm:prSet>
      <dgm:spPr/>
    </dgm:pt>
    <dgm:pt modelId="{870323C3-EB1C-45A8-BD8E-5A9FF266B995}" type="pres">
      <dgm:prSet presAssocID="{D1FC6918-B58A-4324-A6DC-AB735DE02CEA}" presName="bracket" presStyleLbl="parChTrans1D1" presStyleIdx="1" presStyleCnt="5"/>
      <dgm:spPr/>
    </dgm:pt>
    <dgm:pt modelId="{CD0D972C-F70F-4D11-AE04-26BC0082C209}" type="pres">
      <dgm:prSet presAssocID="{D1FC6918-B58A-4324-A6DC-AB735DE02CEA}" presName="spH" presStyleCnt="0"/>
      <dgm:spPr/>
    </dgm:pt>
    <dgm:pt modelId="{DF592723-6F6A-47B7-8EA3-51DA58FEAE0D}" type="pres">
      <dgm:prSet presAssocID="{D1FC6918-B58A-4324-A6DC-AB735DE02CEA}" presName="desTx" presStyleLbl="node1" presStyleIdx="1" presStyleCnt="5">
        <dgm:presLayoutVars>
          <dgm:bulletEnabled val="1"/>
        </dgm:presLayoutVars>
      </dgm:prSet>
      <dgm:spPr/>
    </dgm:pt>
    <dgm:pt modelId="{29B9C284-DE99-436E-85FD-08B0BC628EFD}" type="pres">
      <dgm:prSet presAssocID="{B9A88DAF-D888-4AD8-82EC-383B3D8CB4B6}" presName="spV" presStyleCnt="0"/>
      <dgm:spPr/>
    </dgm:pt>
    <dgm:pt modelId="{649E3E3E-50F6-45DC-879C-B6C369E4F283}" type="pres">
      <dgm:prSet presAssocID="{79424276-C128-4B1A-9E3D-CABBE239BFB6}" presName="linNode" presStyleCnt="0"/>
      <dgm:spPr/>
    </dgm:pt>
    <dgm:pt modelId="{ABB330E9-0C9A-4E96-907D-007E96E37DA2}" type="pres">
      <dgm:prSet presAssocID="{79424276-C128-4B1A-9E3D-CABBE239BFB6}" presName="parTx" presStyleLbl="revTx" presStyleIdx="2" presStyleCnt="5">
        <dgm:presLayoutVars>
          <dgm:chMax val="1"/>
          <dgm:bulletEnabled val="1"/>
        </dgm:presLayoutVars>
      </dgm:prSet>
      <dgm:spPr/>
    </dgm:pt>
    <dgm:pt modelId="{8375A919-C6FE-4B94-940D-CB0A8932729E}" type="pres">
      <dgm:prSet presAssocID="{79424276-C128-4B1A-9E3D-CABBE239BFB6}" presName="bracket" presStyleLbl="parChTrans1D1" presStyleIdx="2" presStyleCnt="5"/>
      <dgm:spPr/>
    </dgm:pt>
    <dgm:pt modelId="{2C0C6EFF-6503-449F-8765-C1B7DB21A0DC}" type="pres">
      <dgm:prSet presAssocID="{79424276-C128-4B1A-9E3D-CABBE239BFB6}" presName="spH" presStyleCnt="0"/>
      <dgm:spPr/>
    </dgm:pt>
    <dgm:pt modelId="{94234F2F-FA6A-472C-9034-E818124E4FC6}" type="pres">
      <dgm:prSet presAssocID="{79424276-C128-4B1A-9E3D-CABBE239BFB6}" presName="desTx" presStyleLbl="node1" presStyleIdx="2" presStyleCnt="5">
        <dgm:presLayoutVars>
          <dgm:bulletEnabled val="1"/>
        </dgm:presLayoutVars>
      </dgm:prSet>
      <dgm:spPr/>
    </dgm:pt>
    <dgm:pt modelId="{D3214BE6-B299-4044-86FE-48AEEBCFB587}" type="pres">
      <dgm:prSet presAssocID="{71B59F03-E781-47D9-9731-6AE1AC2E1BCD}" presName="spV" presStyleCnt="0"/>
      <dgm:spPr/>
    </dgm:pt>
    <dgm:pt modelId="{2E9A7E87-FA84-4646-A0C7-EFC241C7405D}" type="pres">
      <dgm:prSet presAssocID="{46A284DA-7DFF-49D8-AE1E-94D45E84BAC3}" presName="linNode" presStyleCnt="0"/>
      <dgm:spPr/>
    </dgm:pt>
    <dgm:pt modelId="{9EF5CF8A-2858-4418-97F1-0CAE233A7797}" type="pres">
      <dgm:prSet presAssocID="{46A284DA-7DFF-49D8-AE1E-94D45E84BAC3}" presName="parTx" presStyleLbl="revTx" presStyleIdx="3" presStyleCnt="5">
        <dgm:presLayoutVars>
          <dgm:chMax val="1"/>
          <dgm:bulletEnabled val="1"/>
        </dgm:presLayoutVars>
      </dgm:prSet>
      <dgm:spPr/>
    </dgm:pt>
    <dgm:pt modelId="{326A4D24-1C3F-41CE-8FD1-524F8A0FE1D3}" type="pres">
      <dgm:prSet presAssocID="{46A284DA-7DFF-49D8-AE1E-94D45E84BAC3}" presName="bracket" presStyleLbl="parChTrans1D1" presStyleIdx="3" presStyleCnt="5"/>
      <dgm:spPr/>
    </dgm:pt>
    <dgm:pt modelId="{B672A4A7-AB17-4023-B639-C995ECCBBB3A}" type="pres">
      <dgm:prSet presAssocID="{46A284DA-7DFF-49D8-AE1E-94D45E84BAC3}" presName="spH" presStyleCnt="0"/>
      <dgm:spPr/>
    </dgm:pt>
    <dgm:pt modelId="{CF7BFEA1-6659-488B-92A6-200B7FEA431F}" type="pres">
      <dgm:prSet presAssocID="{46A284DA-7DFF-49D8-AE1E-94D45E84BAC3}" presName="desTx" presStyleLbl="node1" presStyleIdx="3" presStyleCnt="5">
        <dgm:presLayoutVars>
          <dgm:bulletEnabled val="1"/>
        </dgm:presLayoutVars>
      </dgm:prSet>
      <dgm:spPr/>
    </dgm:pt>
    <dgm:pt modelId="{567F1593-8ED4-4FDF-ADD9-923CC7FA19EE}" type="pres">
      <dgm:prSet presAssocID="{C8463DE1-220A-437B-811E-488B84D5435D}" presName="spV" presStyleCnt="0"/>
      <dgm:spPr/>
    </dgm:pt>
    <dgm:pt modelId="{BEFC77B7-9E92-43EB-B182-0601D4A622F6}" type="pres">
      <dgm:prSet presAssocID="{A067AB84-F683-435B-B3D7-C0C1E7EAA678}" presName="linNode" presStyleCnt="0"/>
      <dgm:spPr/>
    </dgm:pt>
    <dgm:pt modelId="{5DC897F4-91A1-492C-B1FA-9A2F9267E2C0}" type="pres">
      <dgm:prSet presAssocID="{A067AB84-F683-435B-B3D7-C0C1E7EAA678}" presName="parTx" presStyleLbl="revTx" presStyleIdx="4" presStyleCnt="5">
        <dgm:presLayoutVars>
          <dgm:chMax val="1"/>
          <dgm:bulletEnabled val="1"/>
        </dgm:presLayoutVars>
      </dgm:prSet>
      <dgm:spPr/>
    </dgm:pt>
    <dgm:pt modelId="{BF43CEE4-91FF-4D99-85EB-B4D81E4D4664}" type="pres">
      <dgm:prSet presAssocID="{A067AB84-F683-435B-B3D7-C0C1E7EAA678}" presName="bracket" presStyleLbl="parChTrans1D1" presStyleIdx="4" presStyleCnt="5"/>
      <dgm:spPr/>
    </dgm:pt>
    <dgm:pt modelId="{647173C5-84C0-4D61-BCD2-BE580FD93381}" type="pres">
      <dgm:prSet presAssocID="{A067AB84-F683-435B-B3D7-C0C1E7EAA678}" presName="spH" presStyleCnt="0"/>
      <dgm:spPr/>
    </dgm:pt>
    <dgm:pt modelId="{86969813-29CD-4E40-96B1-573D4302424D}" type="pres">
      <dgm:prSet presAssocID="{A067AB84-F683-435B-B3D7-C0C1E7EAA678}" presName="desTx" presStyleLbl="node1" presStyleIdx="4" presStyleCnt="5">
        <dgm:presLayoutVars>
          <dgm:bulletEnabled val="1"/>
        </dgm:presLayoutVars>
      </dgm:prSet>
      <dgm:spPr/>
    </dgm:pt>
  </dgm:ptLst>
  <dgm:cxnLst>
    <dgm:cxn modelId="{4CC88F0F-B492-49A7-86F5-6EDB40980369}" type="presOf" srcId="{D1FC6918-B58A-4324-A6DC-AB735DE02CEA}" destId="{2CF5BD2C-0B4B-41FD-9D11-194AB2C693D2}" srcOrd="0" destOrd="0" presId="urn:diagrams.loki3.com/BracketList"/>
    <dgm:cxn modelId="{E2DCD515-B4E5-4E4F-8CE5-062F6C73CE9D}" type="presOf" srcId="{46A284DA-7DFF-49D8-AE1E-94D45E84BAC3}" destId="{9EF5CF8A-2858-4418-97F1-0CAE233A7797}" srcOrd="0" destOrd="0" presId="urn:diagrams.loki3.com/BracketList"/>
    <dgm:cxn modelId="{352BA926-C8DF-4F61-B6D5-0AD57F2FE95D}" srcId="{14A5AE42-FE72-4676-BDDB-E197B3EC1AF1}" destId="{46A284DA-7DFF-49D8-AE1E-94D45E84BAC3}" srcOrd="3" destOrd="0" parTransId="{859E281C-A2ED-4FA2-988A-18CE88703797}" sibTransId="{C8463DE1-220A-437B-811E-488B84D5435D}"/>
    <dgm:cxn modelId="{4E2D5634-3657-4A0F-92E3-E08D2DFC293C}" type="presOf" srcId="{79424276-C128-4B1A-9E3D-CABBE239BFB6}" destId="{ABB330E9-0C9A-4E96-907D-007E96E37DA2}" srcOrd="0" destOrd="0" presId="urn:diagrams.loki3.com/BracketList"/>
    <dgm:cxn modelId="{D8C5073E-537E-42D0-880E-6357872A80BF}" srcId="{46A284DA-7DFF-49D8-AE1E-94D45E84BAC3}" destId="{D8D12069-A208-4374-A3EF-6DB22C772DEE}" srcOrd="0" destOrd="0" parTransId="{68E39B82-6EC0-4077-A9F6-CE3DEDE41821}" sibTransId="{3C0A3247-8D81-44A3-8E8D-774031DD8318}"/>
    <dgm:cxn modelId="{5E3C8E43-9438-44E4-A6A6-F8C577474968}" srcId="{14A5AE42-FE72-4676-BDDB-E197B3EC1AF1}" destId="{A067AB84-F683-435B-B3D7-C0C1E7EAA678}" srcOrd="4" destOrd="0" parTransId="{5840098E-4F2A-4203-BE41-7913B4CB1A7B}" sibTransId="{1DF3910A-10B2-4326-9F15-9FD5521171F1}"/>
    <dgm:cxn modelId="{3150AB4A-7D23-4F32-8777-3904F8D8951F}" srcId="{14A5AE42-FE72-4676-BDDB-E197B3EC1AF1}" destId="{D1FC6918-B58A-4324-A6DC-AB735DE02CEA}" srcOrd="1" destOrd="0" parTransId="{07A4BE25-56D2-4EF2-87E0-05C831312AE7}" sibTransId="{B9A88DAF-D888-4AD8-82EC-383B3D8CB4B6}"/>
    <dgm:cxn modelId="{7539376E-23E4-402D-A9A4-E783BAFF3683}" type="presOf" srcId="{D8D12069-A208-4374-A3EF-6DB22C772DEE}" destId="{CF7BFEA1-6659-488B-92A6-200B7FEA431F}" srcOrd="0" destOrd="0" presId="urn:diagrams.loki3.com/BracketList"/>
    <dgm:cxn modelId="{C1369251-28E4-49AC-B1CD-0B9E8927E810}" type="presOf" srcId="{14A5AE42-FE72-4676-BDDB-E197B3EC1AF1}" destId="{3140AB85-A934-4783-8411-27019814956F}" srcOrd="0" destOrd="0" presId="urn:diagrams.loki3.com/BracketList"/>
    <dgm:cxn modelId="{75C1BA85-13BC-49CC-B246-592DAECCA9DA}" type="presOf" srcId="{A067AB84-F683-435B-B3D7-C0C1E7EAA678}" destId="{5DC897F4-91A1-492C-B1FA-9A2F9267E2C0}" srcOrd="0" destOrd="0" presId="urn:diagrams.loki3.com/BracketList"/>
    <dgm:cxn modelId="{2D4B2EA1-EA48-456E-BD43-CC7B07BCB395}" srcId="{A067AB84-F683-435B-B3D7-C0C1E7EAA678}" destId="{50C3A7EF-9E08-4C4D-85A2-8FF4CA8388B9}" srcOrd="0" destOrd="0" parTransId="{169FAB0D-4094-40F5-9AE3-6613635EC550}" sibTransId="{E105560A-B090-4EF6-B364-6325F73198FB}"/>
    <dgm:cxn modelId="{D71C38C3-2E29-4C58-8AF8-2F7B965C2893}" type="presOf" srcId="{50C3A7EF-9E08-4C4D-85A2-8FF4CA8388B9}" destId="{86969813-29CD-4E40-96B1-573D4302424D}" srcOrd="0" destOrd="0" presId="urn:diagrams.loki3.com/BracketList"/>
    <dgm:cxn modelId="{5E95A7CD-CEAF-4DEE-B6F5-161F1515DE24}" srcId="{14A5AE42-FE72-4676-BDDB-E197B3EC1AF1}" destId="{CE4943E5-205E-48B9-A145-2D6EDD66D1CD}" srcOrd="0" destOrd="0" parTransId="{B18F7E6A-6B32-4B53-8CEB-78AE220B80AC}" sibTransId="{8D9E8959-F947-4027-A202-1E660C8EB843}"/>
    <dgm:cxn modelId="{033D76D2-A7C5-4F9E-B721-13E9AA420310}" srcId="{D1FC6918-B58A-4324-A6DC-AB735DE02CEA}" destId="{A49DF4C2-6599-4D6D-8159-CFB397B4D4FF}" srcOrd="0" destOrd="0" parTransId="{7C9D42C2-B0AB-4C86-B8CD-CA1EB2085C32}" sibTransId="{D356A8E7-7BA6-4AAD-963C-80D31A7E29AF}"/>
    <dgm:cxn modelId="{ED6132D3-0F5F-4AA2-BDF3-5812DBB155B6}" srcId="{CE4943E5-205E-48B9-A145-2D6EDD66D1CD}" destId="{6C48E857-7A19-492B-9EA3-D39396EB2388}" srcOrd="0" destOrd="0" parTransId="{A47D4E26-E52E-4736-9678-C695B550928E}" sibTransId="{7D50BE3F-1B73-470B-AF1F-E4BA58608EEA}"/>
    <dgm:cxn modelId="{3E899ED3-704B-4C3B-AF47-053CD9FCF20C}" type="presOf" srcId="{DAD89724-9414-4FB5-B946-867DB0843CAD}" destId="{94234F2F-FA6A-472C-9034-E818124E4FC6}" srcOrd="0" destOrd="0" presId="urn:diagrams.loki3.com/BracketList"/>
    <dgm:cxn modelId="{454B1ADA-C9B2-4761-92C5-8881D6F0DC96}" type="presOf" srcId="{CE4943E5-205E-48B9-A145-2D6EDD66D1CD}" destId="{6715B51D-087E-4A90-BAE1-0D79E91ACB40}" srcOrd="0" destOrd="0" presId="urn:diagrams.loki3.com/BracketList"/>
    <dgm:cxn modelId="{B69866F0-42C0-45B0-9259-16458100CC0D}" type="presOf" srcId="{6C48E857-7A19-492B-9EA3-D39396EB2388}" destId="{8C70C111-BE74-4C54-B0B6-92A09A207D28}" srcOrd="0" destOrd="0" presId="urn:diagrams.loki3.com/BracketList"/>
    <dgm:cxn modelId="{0B61C1F4-74BC-4944-B7FE-71E45FE96856}" srcId="{14A5AE42-FE72-4676-BDDB-E197B3EC1AF1}" destId="{79424276-C128-4B1A-9E3D-CABBE239BFB6}" srcOrd="2" destOrd="0" parTransId="{E40B4949-792D-4530-A400-518F7A575DD6}" sibTransId="{71B59F03-E781-47D9-9731-6AE1AC2E1BCD}"/>
    <dgm:cxn modelId="{104388F6-60A9-4F21-9822-ADF9275F0EE0}" type="presOf" srcId="{A49DF4C2-6599-4D6D-8159-CFB397B4D4FF}" destId="{DF592723-6F6A-47B7-8EA3-51DA58FEAE0D}" srcOrd="0" destOrd="0" presId="urn:diagrams.loki3.com/BracketList"/>
    <dgm:cxn modelId="{8D7501FE-7BCF-4648-AF8A-D6BC199DFB17}" srcId="{79424276-C128-4B1A-9E3D-CABBE239BFB6}" destId="{DAD89724-9414-4FB5-B946-867DB0843CAD}" srcOrd="0" destOrd="0" parTransId="{CB300BCD-FED2-4E51-99F5-35172CB4C7FE}" sibTransId="{A4979236-865E-4B3D-BEF7-AE1A3E1E52D5}"/>
    <dgm:cxn modelId="{0A1D2228-6919-4302-AD73-3D59C31F5CD6}" type="presParOf" srcId="{3140AB85-A934-4783-8411-27019814956F}" destId="{CD6F7FAD-0809-4225-B2BA-B459EDB7EECA}" srcOrd="0" destOrd="0" presId="urn:diagrams.loki3.com/BracketList"/>
    <dgm:cxn modelId="{B5A79AA8-B24A-4974-AEB1-F2D68B940CD4}" type="presParOf" srcId="{CD6F7FAD-0809-4225-B2BA-B459EDB7EECA}" destId="{6715B51D-087E-4A90-BAE1-0D79E91ACB40}" srcOrd="0" destOrd="0" presId="urn:diagrams.loki3.com/BracketList"/>
    <dgm:cxn modelId="{BCF10658-35DF-49CD-A7B5-2935D39E1B99}" type="presParOf" srcId="{CD6F7FAD-0809-4225-B2BA-B459EDB7EECA}" destId="{968F84BB-2BBD-4386-89F6-315DCF4CAE57}" srcOrd="1" destOrd="0" presId="urn:diagrams.loki3.com/BracketList"/>
    <dgm:cxn modelId="{F357E7C9-C7F2-46FF-B1DC-C11EBACB36E7}" type="presParOf" srcId="{CD6F7FAD-0809-4225-B2BA-B459EDB7EECA}" destId="{21F35870-C4FE-40FF-B4B0-F9C3F0B2A81E}" srcOrd="2" destOrd="0" presId="urn:diagrams.loki3.com/BracketList"/>
    <dgm:cxn modelId="{34CF1162-CBE8-4977-A788-679E446F9B4E}" type="presParOf" srcId="{CD6F7FAD-0809-4225-B2BA-B459EDB7EECA}" destId="{8C70C111-BE74-4C54-B0B6-92A09A207D28}" srcOrd="3" destOrd="0" presId="urn:diagrams.loki3.com/BracketList"/>
    <dgm:cxn modelId="{0FB966FE-77E1-4367-B82A-6112E4DC0523}" type="presParOf" srcId="{3140AB85-A934-4783-8411-27019814956F}" destId="{C67C2C5F-5CBD-454B-B55F-D9422B4C0E7B}" srcOrd="1" destOrd="0" presId="urn:diagrams.loki3.com/BracketList"/>
    <dgm:cxn modelId="{C477B9EA-CFA0-43AB-8ECC-C74FDFE00DEC}" type="presParOf" srcId="{3140AB85-A934-4783-8411-27019814956F}" destId="{43BB5636-B429-4C27-B49B-4E21A93E5C96}" srcOrd="2" destOrd="0" presId="urn:diagrams.loki3.com/BracketList"/>
    <dgm:cxn modelId="{152EDD64-6038-45CD-8A4F-C0592DC18DB6}" type="presParOf" srcId="{43BB5636-B429-4C27-B49B-4E21A93E5C96}" destId="{2CF5BD2C-0B4B-41FD-9D11-194AB2C693D2}" srcOrd="0" destOrd="0" presId="urn:diagrams.loki3.com/BracketList"/>
    <dgm:cxn modelId="{0CC85ADD-FE2E-4135-B810-F791780A5C82}" type="presParOf" srcId="{43BB5636-B429-4C27-B49B-4E21A93E5C96}" destId="{870323C3-EB1C-45A8-BD8E-5A9FF266B995}" srcOrd="1" destOrd="0" presId="urn:diagrams.loki3.com/BracketList"/>
    <dgm:cxn modelId="{9E469089-AFCF-4CAB-9A25-F553E90A3147}" type="presParOf" srcId="{43BB5636-B429-4C27-B49B-4E21A93E5C96}" destId="{CD0D972C-F70F-4D11-AE04-26BC0082C209}" srcOrd="2" destOrd="0" presId="urn:diagrams.loki3.com/BracketList"/>
    <dgm:cxn modelId="{08C8A0D8-C763-4B86-9B6C-9C0E80089F3F}" type="presParOf" srcId="{43BB5636-B429-4C27-B49B-4E21A93E5C96}" destId="{DF592723-6F6A-47B7-8EA3-51DA58FEAE0D}" srcOrd="3" destOrd="0" presId="urn:diagrams.loki3.com/BracketList"/>
    <dgm:cxn modelId="{658FA1C3-1B6B-4D84-BD55-E11149868701}" type="presParOf" srcId="{3140AB85-A934-4783-8411-27019814956F}" destId="{29B9C284-DE99-436E-85FD-08B0BC628EFD}" srcOrd="3" destOrd="0" presId="urn:diagrams.loki3.com/BracketList"/>
    <dgm:cxn modelId="{99D2BF82-492E-49CC-A616-592176E6419F}" type="presParOf" srcId="{3140AB85-A934-4783-8411-27019814956F}" destId="{649E3E3E-50F6-45DC-879C-B6C369E4F283}" srcOrd="4" destOrd="0" presId="urn:diagrams.loki3.com/BracketList"/>
    <dgm:cxn modelId="{343353E4-2A11-4BD9-99FD-C52176AF9502}" type="presParOf" srcId="{649E3E3E-50F6-45DC-879C-B6C369E4F283}" destId="{ABB330E9-0C9A-4E96-907D-007E96E37DA2}" srcOrd="0" destOrd="0" presId="urn:diagrams.loki3.com/BracketList"/>
    <dgm:cxn modelId="{CC445F72-C0F6-462D-91F1-FC6C1648F8B6}" type="presParOf" srcId="{649E3E3E-50F6-45DC-879C-B6C369E4F283}" destId="{8375A919-C6FE-4B94-940D-CB0A8932729E}" srcOrd="1" destOrd="0" presId="urn:diagrams.loki3.com/BracketList"/>
    <dgm:cxn modelId="{9F997384-FD53-4BE7-9528-7C3109592E00}" type="presParOf" srcId="{649E3E3E-50F6-45DC-879C-B6C369E4F283}" destId="{2C0C6EFF-6503-449F-8765-C1B7DB21A0DC}" srcOrd="2" destOrd="0" presId="urn:diagrams.loki3.com/BracketList"/>
    <dgm:cxn modelId="{C4B37F6C-324B-4BFA-B75A-11335FAEB5F2}" type="presParOf" srcId="{649E3E3E-50F6-45DC-879C-B6C369E4F283}" destId="{94234F2F-FA6A-472C-9034-E818124E4FC6}" srcOrd="3" destOrd="0" presId="urn:diagrams.loki3.com/BracketList"/>
    <dgm:cxn modelId="{6C23CD53-AA6F-477A-9690-03C71D7044FF}" type="presParOf" srcId="{3140AB85-A934-4783-8411-27019814956F}" destId="{D3214BE6-B299-4044-86FE-48AEEBCFB587}" srcOrd="5" destOrd="0" presId="urn:diagrams.loki3.com/BracketList"/>
    <dgm:cxn modelId="{3B65F7F2-F862-4481-A1AE-5CD68E507A80}" type="presParOf" srcId="{3140AB85-A934-4783-8411-27019814956F}" destId="{2E9A7E87-FA84-4646-A0C7-EFC241C7405D}" srcOrd="6" destOrd="0" presId="urn:diagrams.loki3.com/BracketList"/>
    <dgm:cxn modelId="{45DC7C8D-A4E6-430D-B5EA-483917D1131A}" type="presParOf" srcId="{2E9A7E87-FA84-4646-A0C7-EFC241C7405D}" destId="{9EF5CF8A-2858-4418-97F1-0CAE233A7797}" srcOrd="0" destOrd="0" presId="urn:diagrams.loki3.com/BracketList"/>
    <dgm:cxn modelId="{07FC5749-41CB-4648-B662-0614233FC83D}" type="presParOf" srcId="{2E9A7E87-FA84-4646-A0C7-EFC241C7405D}" destId="{326A4D24-1C3F-41CE-8FD1-524F8A0FE1D3}" srcOrd="1" destOrd="0" presId="urn:diagrams.loki3.com/BracketList"/>
    <dgm:cxn modelId="{B2D57973-25D3-4E01-B003-7BE9D5537E09}" type="presParOf" srcId="{2E9A7E87-FA84-4646-A0C7-EFC241C7405D}" destId="{B672A4A7-AB17-4023-B639-C995ECCBBB3A}" srcOrd="2" destOrd="0" presId="urn:diagrams.loki3.com/BracketList"/>
    <dgm:cxn modelId="{8B64C42B-3D7D-4F7E-B761-6B21D3A5E390}" type="presParOf" srcId="{2E9A7E87-FA84-4646-A0C7-EFC241C7405D}" destId="{CF7BFEA1-6659-488B-92A6-200B7FEA431F}" srcOrd="3" destOrd="0" presId="urn:diagrams.loki3.com/BracketList"/>
    <dgm:cxn modelId="{C56B8A7C-BADD-46C1-A268-0132484FBE53}" type="presParOf" srcId="{3140AB85-A934-4783-8411-27019814956F}" destId="{567F1593-8ED4-4FDF-ADD9-923CC7FA19EE}" srcOrd="7" destOrd="0" presId="urn:diagrams.loki3.com/BracketList"/>
    <dgm:cxn modelId="{1A1A4BE9-6F23-4379-AF14-BB1532F42A9F}" type="presParOf" srcId="{3140AB85-A934-4783-8411-27019814956F}" destId="{BEFC77B7-9E92-43EB-B182-0601D4A622F6}" srcOrd="8" destOrd="0" presId="urn:diagrams.loki3.com/BracketList"/>
    <dgm:cxn modelId="{E7C55EED-8D0F-45AA-875E-F603EC58A4C2}" type="presParOf" srcId="{BEFC77B7-9E92-43EB-B182-0601D4A622F6}" destId="{5DC897F4-91A1-492C-B1FA-9A2F9267E2C0}" srcOrd="0" destOrd="0" presId="urn:diagrams.loki3.com/BracketList"/>
    <dgm:cxn modelId="{92F931E1-5F36-4912-9319-D9E30B23ECF0}" type="presParOf" srcId="{BEFC77B7-9E92-43EB-B182-0601D4A622F6}" destId="{BF43CEE4-91FF-4D99-85EB-B4D81E4D4664}" srcOrd="1" destOrd="0" presId="urn:diagrams.loki3.com/BracketList"/>
    <dgm:cxn modelId="{3B005771-5419-48F3-AE78-865761C7AC05}" type="presParOf" srcId="{BEFC77B7-9E92-43EB-B182-0601D4A622F6}" destId="{647173C5-84C0-4D61-BCD2-BE580FD93381}" srcOrd="2" destOrd="0" presId="urn:diagrams.loki3.com/BracketList"/>
    <dgm:cxn modelId="{D3F0F8C0-6CAF-43EA-B680-C99BFC8DF113}" type="presParOf" srcId="{BEFC77B7-9E92-43EB-B182-0601D4A622F6}" destId="{86969813-29CD-4E40-96B1-573D4302424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5B51D-087E-4A90-BAE1-0D79E91ACB40}">
      <dsp:nvSpPr>
        <dsp:cNvPr id="0" name=""/>
        <dsp:cNvSpPr/>
      </dsp:nvSpPr>
      <dsp:spPr>
        <a:xfrm>
          <a:off x="0" y="54453"/>
          <a:ext cx="1865466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Element Selector</a:t>
          </a:r>
          <a:endParaRPr lang="en-US" sz="2000" kern="1200" dirty="0"/>
        </a:p>
      </dsp:txBody>
      <dsp:txXfrm>
        <a:off x="0" y="54453"/>
        <a:ext cx="1865466" cy="712800"/>
      </dsp:txXfrm>
    </dsp:sp>
    <dsp:sp modelId="{968F84BB-2BBD-4386-89F6-315DCF4CAE57}">
      <dsp:nvSpPr>
        <dsp:cNvPr id="0" name=""/>
        <dsp:cNvSpPr/>
      </dsp:nvSpPr>
      <dsp:spPr>
        <a:xfrm>
          <a:off x="1865465" y="54453"/>
          <a:ext cx="373093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0C111-BE74-4C54-B0B6-92A09A207D28}">
      <dsp:nvSpPr>
        <dsp:cNvPr id="0" name=""/>
        <dsp:cNvSpPr/>
      </dsp:nvSpPr>
      <dsp:spPr>
        <a:xfrm>
          <a:off x="2387796" y="54453"/>
          <a:ext cx="5074067" cy="7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Selects HTML elements based on the element name</a:t>
          </a:r>
          <a:endParaRPr lang="en-US" sz="2000" kern="1200" dirty="0"/>
        </a:p>
      </dsp:txBody>
      <dsp:txXfrm>
        <a:off x="2387796" y="54453"/>
        <a:ext cx="5074067" cy="712800"/>
      </dsp:txXfrm>
    </dsp:sp>
    <dsp:sp modelId="{2CF5BD2C-0B4B-41FD-9D11-194AB2C693D2}">
      <dsp:nvSpPr>
        <dsp:cNvPr id="0" name=""/>
        <dsp:cNvSpPr/>
      </dsp:nvSpPr>
      <dsp:spPr>
        <a:xfrm>
          <a:off x="0" y="896853"/>
          <a:ext cx="1865466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ID Selector</a:t>
          </a:r>
          <a:endParaRPr lang="en-US" sz="2000" kern="1200" dirty="0"/>
        </a:p>
      </dsp:txBody>
      <dsp:txXfrm>
        <a:off x="0" y="896853"/>
        <a:ext cx="1865466" cy="712800"/>
      </dsp:txXfrm>
    </dsp:sp>
    <dsp:sp modelId="{870323C3-EB1C-45A8-BD8E-5A9FF266B995}">
      <dsp:nvSpPr>
        <dsp:cNvPr id="0" name=""/>
        <dsp:cNvSpPr/>
      </dsp:nvSpPr>
      <dsp:spPr>
        <a:xfrm>
          <a:off x="1865465" y="896853"/>
          <a:ext cx="373093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92723-6F6A-47B7-8EA3-51DA58FEAE0D}">
      <dsp:nvSpPr>
        <dsp:cNvPr id="0" name=""/>
        <dsp:cNvSpPr/>
      </dsp:nvSpPr>
      <dsp:spPr>
        <a:xfrm>
          <a:off x="2387796" y="896853"/>
          <a:ext cx="5074067" cy="7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Uses the id attribute of an HTML element</a:t>
          </a:r>
          <a:endParaRPr lang="en-US" sz="2000" kern="1200" dirty="0"/>
        </a:p>
      </dsp:txBody>
      <dsp:txXfrm>
        <a:off x="2387796" y="896853"/>
        <a:ext cx="5074067" cy="712800"/>
      </dsp:txXfrm>
    </dsp:sp>
    <dsp:sp modelId="{ABB330E9-0C9A-4E96-907D-007E96E37DA2}">
      <dsp:nvSpPr>
        <dsp:cNvPr id="0" name=""/>
        <dsp:cNvSpPr/>
      </dsp:nvSpPr>
      <dsp:spPr>
        <a:xfrm>
          <a:off x="0" y="1739253"/>
          <a:ext cx="1865466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Selector</a:t>
          </a:r>
        </a:p>
      </dsp:txBody>
      <dsp:txXfrm>
        <a:off x="0" y="1739253"/>
        <a:ext cx="1865466" cy="712800"/>
      </dsp:txXfrm>
    </dsp:sp>
    <dsp:sp modelId="{8375A919-C6FE-4B94-940D-CB0A8932729E}">
      <dsp:nvSpPr>
        <dsp:cNvPr id="0" name=""/>
        <dsp:cNvSpPr/>
      </dsp:nvSpPr>
      <dsp:spPr>
        <a:xfrm>
          <a:off x="1865465" y="1739253"/>
          <a:ext cx="373093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34F2F-FA6A-472C-9034-E818124E4FC6}">
      <dsp:nvSpPr>
        <dsp:cNvPr id="0" name=""/>
        <dsp:cNvSpPr/>
      </dsp:nvSpPr>
      <dsp:spPr>
        <a:xfrm>
          <a:off x="2387796" y="1739253"/>
          <a:ext cx="5074067" cy="7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Selects HTML elements with a specific class attribute</a:t>
          </a:r>
          <a:endParaRPr lang="en-US" sz="2000" kern="1200" dirty="0"/>
        </a:p>
      </dsp:txBody>
      <dsp:txXfrm>
        <a:off x="2387796" y="1739253"/>
        <a:ext cx="5074067" cy="712800"/>
      </dsp:txXfrm>
    </dsp:sp>
    <dsp:sp modelId="{9EF5CF8A-2858-4418-97F1-0CAE233A7797}">
      <dsp:nvSpPr>
        <dsp:cNvPr id="0" name=""/>
        <dsp:cNvSpPr/>
      </dsp:nvSpPr>
      <dsp:spPr>
        <a:xfrm>
          <a:off x="0" y="2581653"/>
          <a:ext cx="1865466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Universal Selector</a:t>
          </a:r>
          <a:endParaRPr lang="en-US" sz="2000" kern="1200" dirty="0"/>
        </a:p>
      </dsp:txBody>
      <dsp:txXfrm>
        <a:off x="0" y="2581653"/>
        <a:ext cx="1865466" cy="712800"/>
      </dsp:txXfrm>
    </dsp:sp>
    <dsp:sp modelId="{326A4D24-1C3F-41CE-8FD1-524F8A0FE1D3}">
      <dsp:nvSpPr>
        <dsp:cNvPr id="0" name=""/>
        <dsp:cNvSpPr/>
      </dsp:nvSpPr>
      <dsp:spPr>
        <a:xfrm>
          <a:off x="1865465" y="2581653"/>
          <a:ext cx="373093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BFEA1-6659-488B-92A6-200B7FEA431F}">
      <dsp:nvSpPr>
        <dsp:cNvPr id="0" name=""/>
        <dsp:cNvSpPr/>
      </dsp:nvSpPr>
      <dsp:spPr>
        <a:xfrm>
          <a:off x="2387796" y="2581653"/>
          <a:ext cx="5074067" cy="7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Selects all HTML elements on the page (*)</a:t>
          </a:r>
          <a:endParaRPr lang="en-US" sz="2000" kern="1200" dirty="0"/>
        </a:p>
      </dsp:txBody>
      <dsp:txXfrm>
        <a:off x="2387796" y="2581653"/>
        <a:ext cx="5074067" cy="712800"/>
      </dsp:txXfrm>
    </dsp:sp>
    <dsp:sp modelId="{5DC897F4-91A1-492C-B1FA-9A2F9267E2C0}">
      <dsp:nvSpPr>
        <dsp:cNvPr id="0" name=""/>
        <dsp:cNvSpPr/>
      </dsp:nvSpPr>
      <dsp:spPr>
        <a:xfrm>
          <a:off x="0" y="3424053"/>
          <a:ext cx="1865466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Grouping Selector</a:t>
          </a:r>
          <a:endParaRPr lang="en-US" sz="2000" kern="1200" dirty="0"/>
        </a:p>
      </dsp:txBody>
      <dsp:txXfrm>
        <a:off x="0" y="3424053"/>
        <a:ext cx="1865466" cy="712800"/>
      </dsp:txXfrm>
    </dsp:sp>
    <dsp:sp modelId="{BF43CEE4-91FF-4D99-85EB-B4D81E4D4664}">
      <dsp:nvSpPr>
        <dsp:cNvPr id="0" name=""/>
        <dsp:cNvSpPr/>
      </dsp:nvSpPr>
      <dsp:spPr>
        <a:xfrm>
          <a:off x="1865465" y="3424053"/>
          <a:ext cx="373093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69813-29CD-4E40-96B1-573D4302424D}">
      <dsp:nvSpPr>
        <dsp:cNvPr id="0" name=""/>
        <dsp:cNvSpPr/>
      </dsp:nvSpPr>
      <dsp:spPr>
        <a:xfrm>
          <a:off x="2387796" y="3424053"/>
          <a:ext cx="5074067" cy="7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Selects all the HTML elements with the same style definitions</a:t>
          </a:r>
          <a:endParaRPr lang="en-US" sz="2000" kern="1200" dirty="0"/>
        </a:p>
      </dsp:txBody>
      <dsp:txXfrm>
        <a:off x="2387796" y="3424053"/>
        <a:ext cx="5074067" cy="71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/>
              <a:t>CM1605 Web Technology</a:t>
            </a:r>
            <a:endParaRPr lang="el-G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500" dirty="0">
                <a:solidFill>
                  <a:schemeClr val="dk1"/>
                </a:solidFill>
              </a:rPr>
              <a:t>CSS – Cascading Style Sheets</a:t>
            </a:r>
          </a:p>
          <a:p>
            <a:r>
              <a:rPr lang="en-GB" sz="2000" dirty="0">
                <a:solidFill>
                  <a:schemeClr val="dk1"/>
                </a:solidFill>
              </a:rPr>
              <a:t>Week 3 | Janani Harischandra</a:t>
            </a: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browser reads a style sheet, it will format the HTML document according to the information in the style sheet.</a:t>
            </a:r>
          </a:p>
          <a:p>
            <a:r>
              <a:rPr lang="en-US" dirty="0"/>
              <a:t>There are three ways to insert a style sheet.</a:t>
            </a:r>
          </a:p>
          <a:p>
            <a:pPr lvl="1"/>
            <a:r>
              <a:rPr lang="en-US" dirty="0"/>
              <a:t>Inline style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External style sheet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 inline style is usually used to apply a unique style for a single HMTL element.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style attribute </a:t>
            </a:r>
            <a:r>
              <a:rPr lang="en-US" sz="2200" dirty="0"/>
              <a:t>is used to add style to the relevant element.</a:t>
            </a:r>
          </a:p>
          <a:p>
            <a:r>
              <a:rPr lang="en-US" sz="2200" dirty="0"/>
              <a:t>The style attribute can contain any CSS property.</a:t>
            </a:r>
          </a:p>
          <a:p>
            <a:r>
              <a:rPr lang="en-US" altLang="en-US" sz="2200" dirty="0"/>
              <a:t>An inline style loses many of the advantages of a style sheet (by mixing content with presentation).</a:t>
            </a:r>
          </a:p>
          <a:p>
            <a:r>
              <a:rPr lang="en-US" sz="2200" dirty="0" err="1"/>
              <a:t>Eg</a:t>
            </a:r>
            <a:r>
              <a:rPr lang="en-US" sz="2200" dirty="0"/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88" y="4485967"/>
            <a:ext cx="7822783" cy="8234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281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062645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&lt;!DOCTYPE html&gt;</a:t>
                      </a:r>
                    </a:p>
                    <a:p>
                      <a:r>
                        <a:rPr lang="en-US" dirty="0"/>
                        <a:t>      &lt;html&gt;</a:t>
                      </a:r>
                    </a:p>
                    <a:p>
                      <a:r>
                        <a:rPr lang="en-US" dirty="0"/>
                        <a:t>         &lt;body&gt;</a:t>
                      </a:r>
                    </a:p>
                    <a:p>
                      <a:r>
                        <a:rPr lang="en-US" dirty="0"/>
                        <a:t>              &lt;h1 </a:t>
                      </a:r>
                      <a:r>
                        <a:rPr lang="en-US" b="1" dirty="0"/>
                        <a:t>style="</a:t>
                      </a:r>
                      <a:r>
                        <a:rPr lang="en-US" b="1" dirty="0" err="1"/>
                        <a:t>color:blue;text-align:center</a:t>
                      </a:r>
                      <a:r>
                        <a:rPr lang="en-US" dirty="0"/>
                        <a:t>;"&gt;This is a heading&lt;/h1&gt;</a:t>
                      </a:r>
                    </a:p>
                    <a:p>
                      <a:r>
                        <a:rPr lang="en-US" dirty="0"/>
                        <a:t>              &lt;p </a:t>
                      </a:r>
                      <a:r>
                        <a:rPr lang="en-US" b="1" dirty="0"/>
                        <a:t>style="</a:t>
                      </a:r>
                      <a:r>
                        <a:rPr lang="en-US" b="1" dirty="0" err="1"/>
                        <a:t>color:red</a:t>
                      </a:r>
                      <a:r>
                        <a:rPr lang="en-US" b="1" dirty="0"/>
                        <a:t>;</a:t>
                      </a:r>
                      <a:r>
                        <a:rPr lang="en-US" dirty="0"/>
                        <a:t>"&gt;This is a paragraph.&lt;/p&gt;</a:t>
                      </a:r>
                    </a:p>
                    <a:p>
                      <a:r>
                        <a:rPr lang="en-US" dirty="0"/>
                        <a:t>&lt;/body&gt;</a:t>
                      </a:r>
                    </a:p>
                    <a:p>
                      <a:r>
                        <a:rPr lang="en-US" dirty="0"/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1612"/>
          <a:stretch/>
        </p:blipFill>
        <p:spPr>
          <a:xfrm>
            <a:off x="6991074" y="2601979"/>
            <a:ext cx="4247197" cy="11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Internal/embedded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internal style sheet may be used if one single HTML page has a unique style.</a:t>
            </a:r>
          </a:p>
          <a:p>
            <a:r>
              <a:rPr lang="en-US" altLang="en-US" dirty="0"/>
              <a:t>Inline style sheets are difficult to modify.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Discuss why?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The internal style is defined inside the &lt;style&gt; element, inside the </a:t>
            </a:r>
            <a:r>
              <a:rPr lang="en-US" b="1" dirty="0"/>
              <a:t>head</a:t>
            </a:r>
            <a:r>
              <a:rPr lang="en-US" dirty="0"/>
              <a:t> section.</a:t>
            </a:r>
          </a:p>
          <a:p>
            <a:r>
              <a:rPr lang="en-US" dirty="0"/>
              <a:t>HTML5 only requires style for the opening tag of an embedded style sheet.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4648"/>
              </p:ext>
            </p:extLst>
          </p:nvPr>
        </p:nvGraphicFramePr>
        <p:xfrm>
          <a:off x="838200" y="1690688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  <a:br>
                        <a:rPr lang="en-US" sz="1800" dirty="0"/>
                      </a:br>
                      <a:r>
                        <a:rPr lang="en-US" sz="1800" b="1" dirty="0"/>
                        <a:t>      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&lt;style&gt;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h1 {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                 color: maroon;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                  margin-left: 40px;</a:t>
                      </a:r>
                    </a:p>
                    <a:p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&lt;/style&gt;</a:t>
                      </a:r>
                      <a:br>
                        <a:rPr lang="en-US" sz="1800" b="1" dirty="0"/>
                      </a:br>
                      <a:r>
                        <a:rPr lang="en-US" sz="1800" dirty="0"/>
                        <a:t>    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   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&lt;h1&gt;This is a heading&lt;/h1&gt;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    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&lt;p&gt;This is a paragraph.&lt;/p&gt;</a:t>
                      </a:r>
                      <a:br>
                        <a:rPr lang="en-US" sz="1800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br>
                        <a:rPr lang="en-US" sz="1800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97" y="2410747"/>
            <a:ext cx="4651775" cy="14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8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6"/>
            <a:ext cx="10515600" cy="4754563"/>
          </a:xfrm>
        </p:spPr>
        <p:txBody>
          <a:bodyPr>
            <a:normAutofit/>
          </a:bodyPr>
          <a:lstStyle/>
          <a:p>
            <a:r>
              <a:rPr lang="en-US" sz="2200" dirty="0"/>
              <a:t>CSS selectors are used to "find" (or select) the HTML elements you want to style.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67404406"/>
              </p:ext>
            </p:extLst>
          </p:nvPr>
        </p:nvGraphicFramePr>
        <p:xfrm>
          <a:off x="2209800" y="2093912"/>
          <a:ext cx="7461864" cy="4191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12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Element Selector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377479"/>
              </p:ext>
            </p:extLst>
          </p:nvPr>
        </p:nvGraphicFramePr>
        <p:xfrm>
          <a:off x="1015181" y="1515909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&lt;!DOCTYPE html&gt;</a:t>
                      </a:r>
                    </a:p>
                    <a:p>
                      <a:r>
                        <a:rPr lang="en-US" dirty="0"/>
                        <a:t>      &lt;html&gt;</a:t>
                      </a:r>
                    </a:p>
                    <a:p>
                      <a:r>
                        <a:rPr lang="en-US" dirty="0"/>
                        <a:t>          &lt;head&gt;</a:t>
                      </a:r>
                    </a:p>
                    <a:p>
                      <a:r>
                        <a:rPr lang="en-US" dirty="0"/>
                        <a:t>             &lt;style&gt;</a:t>
                      </a:r>
                    </a:p>
                    <a:p>
                      <a:r>
                        <a:rPr lang="en-US" b="1" dirty="0"/>
                        <a:t>                 p {</a:t>
                      </a:r>
                    </a:p>
                    <a:p>
                      <a:r>
                        <a:rPr lang="en-US" dirty="0"/>
                        <a:t>                    text-align: center;</a:t>
                      </a:r>
                    </a:p>
                    <a:p>
                      <a:r>
                        <a:rPr lang="en-US" dirty="0"/>
                        <a:t>                    color: red;</a:t>
                      </a:r>
                    </a:p>
                    <a:p>
                      <a:r>
                        <a:rPr lang="en-US" b="1" dirty="0"/>
                        <a:t>                    } </a:t>
                      </a:r>
                    </a:p>
                    <a:p>
                      <a:r>
                        <a:rPr lang="en-US" dirty="0"/>
                        <a:t>             &lt;/style&gt;</a:t>
                      </a:r>
                    </a:p>
                    <a:p>
                      <a:r>
                        <a:rPr lang="en-US" dirty="0"/>
                        <a:t>           &lt;/head&gt;</a:t>
                      </a:r>
                    </a:p>
                    <a:p>
                      <a:r>
                        <a:rPr lang="en-US" dirty="0"/>
                        <a:t>           &lt;body&gt;</a:t>
                      </a:r>
                    </a:p>
                    <a:p>
                      <a:r>
                        <a:rPr lang="en-US" dirty="0"/>
                        <a:t>            &lt;p&gt;</a:t>
                      </a:r>
                      <a:r>
                        <a:rPr lang="en-US" baseline="0" dirty="0"/>
                        <a:t> This is Jane</a:t>
                      </a:r>
                      <a:r>
                        <a:rPr lang="en-US" dirty="0"/>
                        <a:t>.&lt;/p&gt;</a:t>
                      </a:r>
                    </a:p>
                    <a:p>
                      <a:r>
                        <a:rPr lang="en-US" dirty="0"/>
                        <a:t>            &lt;p&gt;And me!&lt;/p&gt;</a:t>
                      </a:r>
                    </a:p>
                    <a:p>
                      <a:r>
                        <a:rPr lang="en-US" dirty="0"/>
                        <a:t>          &lt;/body&gt;</a:t>
                      </a:r>
                    </a:p>
                    <a:p>
                      <a:r>
                        <a:rPr lang="en-US" dirty="0"/>
                        <a:t>     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51" y="2197201"/>
            <a:ext cx="3070123" cy="23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7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408755"/>
              </p:ext>
            </p:extLst>
          </p:nvPr>
        </p:nvGraphicFramePr>
        <p:xfrm>
          <a:off x="1015181" y="1515909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&lt;!DOCTYPE html&gt;</a:t>
                      </a:r>
                    </a:p>
                    <a:p>
                      <a:r>
                        <a:rPr lang="en-US" dirty="0"/>
                        <a:t>      &lt;html&gt;</a:t>
                      </a:r>
                    </a:p>
                    <a:p>
                      <a:r>
                        <a:rPr lang="en-US" dirty="0"/>
                        <a:t>          &lt;head&gt;</a:t>
                      </a:r>
                    </a:p>
                    <a:p>
                      <a:r>
                        <a:rPr lang="en-US" dirty="0"/>
                        <a:t>             &lt;style&gt;</a:t>
                      </a:r>
                    </a:p>
                    <a:p>
                      <a:r>
                        <a:rPr lang="es-ES" b="1" dirty="0"/>
                        <a:t>               #para1 {</a:t>
                      </a:r>
                    </a:p>
                    <a:p>
                      <a:r>
                        <a:rPr lang="es-ES" b="1" dirty="0"/>
                        <a:t>                             </a:t>
                      </a:r>
                      <a:r>
                        <a:rPr lang="es-ES" b="1" dirty="0" err="1"/>
                        <a:t>text-align</a:t>
                      </a:r>
                      <a:r>
                        <a:rPr lang="es-ES" b="1" dirty="0"/>
                        <a:t>: center;</a:t>
                      </a:r>
                    </a:p>
                    <a:p>
                      <a:r>
                        <a:rPr lang="es-ES" b="1" dirty="0"/>
                        <a:t>                             color: red;</a:t>
                      </a:r>
                    </a:p>
                    <a:p>
                      <a:r>
                        <a:rPr lang="es-ES" b="1" dirty="0"/>
                        <a:t>                             }</a:t>
                      </a:r>
                    </a:p>
                    <a:p>
                      <a:r>
                        <a:rPr lang="en-US" dirty="0"/>
                        <a:t>             &lt;/style&gt;</a:t>
                      </a:r>
                    </a:p>
                    <a:p>
                      <a:r>
                        <a:rPr lang="en-US" dirty="0"/>
                        <a:t>           &lt;/head&gt;</a:t>
                      </a:r>
                    </a:p>
                    <a:p>
                      <a:r>
                        <a:rPr lang="en-US" dirty="0"/>
                        <a:t>           &lt;body&gt;</a:t>
                      </a:r>
                    </a:p>
                    <a:p>
                      <a:r>
                        <a:rPr lang="en-US" dirty="0"/>
                        <a:t>            &lt;p </a:t>
                      </a:r>
                      <a:r>
                        <a:rPr lang="en-US" b="1" dirty="0"/>
                        <a:t>id="para1"</a:t>
                      </a:r>
                      <a:r>
                        <a:rPr lang="en-US" dirty="0"/>
                        <a:t>&gt;Hello World&lt;/p&gt;</a:t>
                      </a:r>
                    </a:p>
                    <a:p>
                      <a:r>
                        <a:rPr lang="en-US" dirty="0"/>
                        <a:t>            &lt;p&gt;Hi.&lt;/p&gt;</a:t>
                      </a:r>
                    </a:p>
                    <a:p>
                      <a:r>
                        <a:rPr lang="en-US" dirty="0"/>
                        <a:t>          &lt;/body&gt;</a:t>
                      </a:r>
                    </a:p>
                    <a:p>
                      <a:r>
                        <a:rPr lang="en-US" dirty="0"/>
                        <a:t>     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65" y="2517621"/>
            <a:ext cx="5770220" cy="8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673041"/>
              </p:ext>
            </p:extLst>
          </p:nvPr>
        </p:nvGraphicFramePr>
        <p:xfrm>
          <a:off x="1015181" y="1515909"/>
          <a:ext cx="10515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&lt;!DOCTYPE html&gt;</a:t>
                      </a:r>
                    </a:p>
                    <a:p>
                      <a:r>
                        <a:rPr lang="en-US" dirty="0"/>
                        <a:t>      &lt;html&gt;</a:t>
                      </a:r>
                    </a:p>
                    <a:p>
                      <a:r>
                        <a:rPr lang="en-US" dirty="0"/>
                        <a:t>          &lt;head&gt;</a:t>
                      </a:r>
                    </a:p>
                    <a:p>
                      <a:r>
                        <a:rPr lang="en-US" dirty="0"/>
                        <a:t>             </a:t>
                      </a:r>
                      <a:r>
                        <a:rPr lang="en-US" b="1" dirty="0"/>
                        <a:t>&lt;style&gt;</a:t>
                      </a:r>
                    </a:p>
                    <a:p>
                      <a:r>
                        <a:rPr lang="en-US" b="1" dirty="0"/>
                        <a:t>                .center {</a:t>
                      </a:r>
                    </a:p>
                    <a:p>
                      <a:r>
                        <a:rPr lang="en-US" b="1" dirty="0"/>
                        <a:t>                          text-align: center;</a:t>
                      </a:r>
                    </a:p>
                    <a:p>
                      <a:r>
                        <a:rPr lang="en-US" b="1" dirty="0"/>
                        <a:t>                         color: red;</a:t>
                      </a:r>
                    </a:p>
                    <a:p>
                      <a:r>
                        <a:rPr lang="en-US" b="1" dirty="0"/>
                        <a:t>                   }</a:t>
                      </a:r>
                    </a:p>
                    <a:p>
                      <a:r>
                        <a:rPr lang="en-US" b="1" dirty="0"/>
                        <a:t>             &lt;/style&gt;</a:t>
                      </a:r>
                    </a:p>
                    <a:p>
                      <a:r>
                        <a:rPr lang="en-US" dirty="0"/>
                        <a:t>         &lt;/head&gt;</a:t>
                      </a:r>
                    </a:p>
                    <a:p>
                      <a:r>
                        <a:rPr lang="en-US" dirty="0"/>
                        <a:t>         &lt;body&gt;</a:t>
                      </a:r>
                    </a:p>
                    <a:p>
                      <a:r>
                        <a:rPr lang="en-US" dirty="0"/>
                        <a:t>                 &lt;h1 </a:t>
                      </a:r>
                      <a:r>
                        <a:rPr lang="en-US" b="1" dirty="0"/>
                        <a:t>class="center"</a:t>
                      </a:r>
                      <a:r>
                        <a:rPr lang="en-US" dirty="0"/>
                        <a:t>&gt;Red and center-aligned heading&lt;/h1&gt;</a:t>
                      </a:r>
                    </a:p>
                    <a:p>
                      <a:r>
                        <a:rPr lang="en-US" dirty="0"/>
                        <a:t>         &lt;/body&gt;</a:t>
                      </a:r>
                    </a:p>
                    <a:p>
                      <a:r>
                        <a:rPr lang="en-US" dirty="0"/>
                        <a:t>     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82" y="2382940"/>
            <a:ext cx="4462835" cy="6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When building a website there are several advantages to placing your CSS rules in a separate style sheet.</a:t>
            </a:r>
          </a:p>
          <a:p>
            <a:r>
              <a:rPr lang="en-US" sz="2200" dirty="0"/>
              <a:t>All of the web pages can share the same style sheet.</a:t>
            </a:r>
          </a:p>
          <a:p>
            <a:r>
              <a:rPr lang="en-US" sz="2200" dirty="0"/>
              <a:t>This is achieved by using the </a:t>
            </a:r>
            <a:r>
              <a:rPr lang="en-US" sz="2200" dirty="0">
                <a:solidFill>
                  <a:srgbClr val="FF0000"/>
                </a:solidFill>
              </a:rPr>
              <a:t>&lt;link&gt; </a:t>
            </a:r>
            <a:r>
              <a:rPr lang="en-US" sz="2200" dirty="0"/>
              <a:t>element on each HTML page of the site to link to the same CSS document.</a:t>
            </a:r>
          </a:p>
          <a:p>
            <a:r>
              <a:rPr lang="en-US" altLang="en-US" sz="2200" dirty="0"/>
              <a:t>Each page must include a link to the style sheet with the &lt;link&gt; tag. The &lt;link&gt; tag goes inside the head section.</a:t>
            </a:r>
            <a:endParaRPr lang="en-US" sz="2200" dirty="0"/>
          </a:p>
          <a:p>
            <a:r>
              <a:rPr lang="en-US" sz="2200" dirty="0"/>
              <a:t>Why External CSS ? Discuss</a:t>
            </a:r>
          </a:p>
          <a:p>
            <a:pPr lvl="1"/>
            <a:r>
              <a:rPr lang="en-US" sz="1800" dirty="0"/>
              <a:t>Less code</a:t>
            </a:r>
          </a:p>
          <a:p>
            <a:pPr lvl="1"/>
            <a:r>
              <a:rPr lang="en-US" sz="1800" dirty="0"/>
              <a:t>Faster loading</a:t>
            </a:r>
          </a:p>
          <a:p>
            <a:pPr lvl="1"/>
            <a:r>
              <a:rPr lang="en-US" sz="1800" dirty="0"/>
              <a:t>Easy to modify</a:t>
            </a:r>
          </a:p>
          <a:p>
            <a:pPr lvl="1"/>
            <a:r>
              <a:rPr lang="en-US" sz="1800" dirty="0"/>
              <a:t>Uniform formatting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LO2 for Module Descriptor</a:t>
            </a:r>
          </a:p>
          <a:p>
            <a:r>
              <a:rPr lang="en-US" dirty="0"/>
              <a:t>On completion of this lecture, students are expected to be able to:</a:t>
            </a:r>
          </a:p>
          <a:p>
            <a:pPr lvl="1"/>
            <a:r>
              <a:rPr lang="en-US" dirty="0"/>
              <a:t>Understand the concepts of cascading style sheets, CSS syntax,, CSS Box Model, Pseudo Classes &amp; Elements, CSS selectors, CSS Positioning</a:t>
            </a:r>
          </a:p>
          <a:p>
            <a:pPr lvl="1"/>
            <a:r>
              <a:rPr lang="en-US" dirty="0"/>
              <a:t>Describe how CSS files work and give examples of CSS formatting tags.</a:t>
            </a:r>
          </a:p>
          <a:p>
            <a:pPr lvl="1"/>
            <a:r>
              <a:rPr lang="en-US" dirty="0"/>
              <a:t>Understand and apply different ways of using CSS in hypertext documents.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307190"/>
              </p:ext>
            </p:extLst>
          </p:nvPr>
        </p:nvGraphicFramePr>
        <p:xfrm>
          <a:off x="838200" y="1574902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&lt;!DOCTYPE html&gt;</a:t>
                      </a:r>
                    </a:p>
                    <a:p>
                      <a:r>
                        <a:rPr lang="en-US" dirty="0"/>
                        <a:t>      &lt;html&gt;</a:t>
                      </a:r>
                    </a:p>
                    <a:p>
                      <a:r>
                        <a:rPr lang="en-US" dirty="0"/>
                        <a:t>            &lt;head&gt;</a:t>
                      </a:r>
                    </a:p>
                    <a:p>
                      <a:r>
                        <a:rPr lang="en-US" b="1" dirty="0"/>
                        <a:t>                    &lt;link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rel</a:t>
                      </a:r>
                      <a:r>
                        <a:rPr lang="en-US" b="1" dirty="0"/>
                        <a:t>="stylesheet"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en-US" b="1" dirty="0"/>
                        <a:t>="text/</a:t>
                      </a:r>
                      <a:r>
                        <a:rPr lang="en-US" b="1" dirty="0" err="1"/>
                        <a:t>css</a:t>
                      </a:r>
                      <a:r>
                        <a:rPr lang="en-US" b="1" dirty="0"/>
                        <a:t>"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href</a:t>
                      </a:r>
                      <a:r>
                        <a:rPr lang="en-US" b="1" dirty="0"/>
                        <a:t>="mystyle.css"&gt;</a:t>
                      </a:r>
                    </a:p>
                    <a:p>
                      <a:r>
                        <a:rPr lang="en-US" dirty="0"/>
                        <a:t>           &lt;/head&gt;</a:t>
                      </a:r>
                    </a:p>
                    <a:p>
                      <a:r>
                        <a:rPr lang="en-US" dirty="0"/>
                        <a:t>           &lt;body&gt;</a:t>
                      </a:r>
                    </a:p>
                    <a:p>
                      <a:r>
                        <a:rPr lang="en-US" dirty="0"/>
                        <a:t>            &lt;h1&gt;This is a heading&lt;/h1&gt;</a:t>
                      </a:r>
                    </a:p>
                    <a:p>
                      <a:r>
                        <a:rPr lang="en-US" dirty="0"/>
                        <a:t>            &lt;p&gt;This is a paragraph.&lt;/p&gt;</a:t>
                      </a:r>
                    </a:p>
                    <a:p>
                      <a:r>
                        <a:rPr lang="en-US" dirty="0"/>
                        <a:t>&lt;/body&gt;</a:t>
                      </a:r>
                    </a:p>
                    <a:p>
                      <a:r>
                        <a:rPr lang="en-US" dirty="0"/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73" y="2254459"/>
            <a:ext cx="2924175" cy="9810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46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 external style sheet can be written in any text editor, and must be saved with a .</a:t>
            </a:r>
            <a:r>
              <a:rPr lang="en-US" sz="2200" dirty="0" err="1"/>
              <a:t>css</a:t>
            </a:r>
            <a:r>
              <a:rPr lang="en-US" sz="2200" dirty="0"/>
              <a:t> extension.</a:t>
            </a:r>
          </a:p>
          <a:p>
            <a:r>
              <a:rPr lang="en-US" sz="2200" dirty="0"/>
              <a:t>The external .</a:t>
            </a:r>
            <a:r>
              <a:rPr lang="en-US" sz="2200" dirty="0" err="1"/>
              <a:t>css</a:t>
            </a:r>
            <a:r>
              <a:rPr lang="en-US" sz="2200" dirty="0"/>
              <a:t> file should not contain any HTML tags.</a:t>
            </a:r>
          </a:p>
          <a:p>
            <a:r>
              <a:rPr lang="en-US" sz="2200" dirty="0"/>
              <a:t>Here is how the "mystyle.css" file looks like: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11" t="21586" r="1144" b="6303"/>
          <a:stretch/>
        </p:blipFill>
        <p:spPr>
          <a:xfrm>
            <a:off x="3436374" y="3642852"/>
            <a:ext cx="6222268" cy="24777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540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There are three pseudo-classes that allow you to change the appearance of elements when a user is interacting with them.</a:t>
            </a:r>
          </a:p>
          <a:p>
            <a:r>
              <a:rPr lang="en-US" sz="2200" dirty="0"/>
              <a:t>A pseudo-class is used to define a special state of an element. </a:t>
            </a:r>
            <a:r>
              <a:rPr lang="en-US" sz="2200" dirty="0" err="1"/>
              <a:t>Eg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Style an element when a user </a:t>
            </a:r>
            <a:r>
              <a:rPr lang="en-US" sz="2200" dirty="0" err="1"/>
              <a:t>mouses</a:t>
            </a:r>
            <a:r>
              <a:rPr lang="en-US" sz="2200" dirty="0"/>
              <a:t> over it</a:t>
            </a:r>
          </a:p>
          <a:p>
            <a:pPr lvl="1"/>
            <a:r>
              <a:rPr lang="en-US" sz="2200" dirty="0"/>
              <a:t>Style visited and unvisited links differently</a:t>
            </a:r>
          </a:p>
          <a:p>
            <a:pPr lvl="1"/>
            <a:r>
              <a:rPr lang="en-US" sz="2200" dirty="0"/>
              <a:t>Style an element when it gets focus</a:t>
            </a:r>
          </a:p>
          <a:p>
            <a:r>
              <a:rPr lang="en-US" sz="2200" dirty="0"/>
              <a:t>Syntax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235" t="16869" r="609" b="20160"/>
          <a:stretch/>
        </p:blipFill>
        <p:spPr>
          <a:xfrm>
            <a:off x="3280080" y="4483510"/>
            <a:ext cx="5097003" cy="14305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515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 pseudo-element is used to style specified parts of an element.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Style the first letter, or line, of an element</a:t>
            </a:r>
          </a:p>
          <a:p>
            <a:pPr lvl="1"/>
            <a:r>
              <a:rPr lang="en-US" dirty="0"/>
              <a:t>Insert content before, or after, the content of an element</a:t>
            </a:r>
          </a:p>
          <a:p>
            <a:r>
              <a:rPr lang="en-US" dirty="0"/>
              <a:t>Syntax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65" y="4128472"/>
            <a:ext cx="5039435" cy="152016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72017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 Classes/Elements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899" y="1508098"/>
            <a:ext cx="3722585" cy="484825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15" y="1546309"/>
            <a:ext cx="3848213" cy="128735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314" y="3065514"/>
            <a:ext cx="3848213" cy="148474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313" y="4782111"/>
            <a:ext cx="3848213" cy="121592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6969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637963"/>
              </p:ext>
            </p:extLst>
          </p:nvPr>
        </p:nvGraphicFramePr>
        <p:xfrm>
          <a:off x="838200" y="1442167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&lt;table&gt;</a:t>
                      </a:r>
                    </a:p>
                    <a:p>
                      <a:r>
                        <a:rPr lang="en-US" sz="1800" dirty="0"/>
                        <a:t>&lt;caption&gt;My First Table&lt;/caption&gt;</a:t>
                      </a:r>
                    </a:p>
                    <a:p>
                      <a:r>
                        <a:rPr lang="en-US" sz="1800" dirty="0"/>
                        <a:t>     &lt;</a:t>
                      </a:r>
                      <a:r>
                        <a:rPr lang="en-US" sz="1800" dirty="0" err="1"/>
                        <a:t>tr</a:t>
                      </a:r>
                      <a:r>
                        <a:rPr lang="en-US" sz="1800" dirty="0"/>
                        <a:t> class="b"&gt;</a:t>
                      </a:r>
                    </a:p>
                    <a:p>
                      <a:r>
                        <a:rPr lang="en-US" sz="1800" dirty="0"/>
                        <a:t>        &lt;</a:t>
                      </a:r>
                      <a:r>
                        <a:rPr lang="en-US" sz="1800" dirty="0" err="1"/>
                        <a:t>th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colspan</a:t>
                      </a:r>
                      <a:r>
                        <a:rPr lang="en-US" sz="1800" dirty="0"/>
                        <a:t>="2"&gt;Col 1&lt;/</a:t>
                      </a:r>
                      <a:r>
                        <a:rPr lang="en-US" sz="1800" dirty="0" err="1"/>
                        <a:t>th</a:t>
                      </a:r>
                      <a:r>
                        <a:rPr lang="en-US" sz="1800" dirty="0"/>
                        <a:t>&gt;</a:t>
                      </a:r>
                    </a:p>
                    <a:p>
                      <a:r>
                        <a:rPr lang="en-US" sz="1800" dirty="0"/>
                        <a:t>    &lt;/</a:t>
                      </a:r>
                      <a:r>
                        <a:rPr lang="en-US" sz="1800" dirty="0" err="1"/>
                        <a:t>tr</a:t>
                      </a:r>
                      <a:r>
                        <a:rPr lang="en-US" sz="1800" dirty="0"/>
                        <a:t>&gt;				</a:t>
                      </a:r>
                    </a:p>
                    <a:p>
                      <a:r>
                        <a:rPr lang="en-US" sz="1800" dirty="0"/>
                        <a:t>      &lt;</a:t>
                      </a:r>
                      <a:r>
                        <a:rPr lang="en-US" sz="1800" dirty="0" err="1"/>
                        <a:t>tr</a:t>
                      </a:r>
                      <a:r>
                        <a:rPr lang="en-US" sz="1800" dirty="0"/>
                        <a:t>&gt;</a:t>
                      </a:r>
                    </a:p>
                    <a:p>
                      <a:r>
                        <a:rPr lang="en-US" sz="1800" dirty="0"/>
                        <a:t>         &lt;td </a:t>
                      </a:r>
                      <a:r>
                        <a:rPr lang="en-US" sz="1800" dirty="0" err="1"/>
                        <a:t>rowspan</a:t>
                      </a:r>
                      <a:r>
                        <a:rPr lang="en-US" sz="1800" dirty="0"/>
                        <a:t>="2"&gt;Cell 1&lt;/td&gt;&lt;td&gt;Cell 2&lt;/td&gt;</a:t>
                      </a:r>
                    </a:p>
                    <a:p>
                      <a:r>
                        <a:rPr lang="en-US" sz="1800" dirty="0"/>
                        <a:t>    &lt;/</a:t>
                      </a:r>
                      <a:r>
                        <a:rPr lang="en-US" sz="1800" dirty="0" err="1"/>
                        <a:t>tr</a:t>
                      </a:r>
                      <a:r>
                        <a:rPr lang="en-US" sz="1800" dirty="0"/>
                        <a:t>&gt;</a:t>
                      </a:r>
                    </a:p>
                    <a:p>
                      <a:r>
                        <a:rPr lang="en-US" sz="1800" dirty="0"/>
                        <a:t>     &lt;</a:t>
                      </a:r>
                      <a:r>
                        <a:rPr lang="en-US" sz="1800" dirty="0" err="1"/>
                        <a:t>tr</a:t>
                      </a:r>
                      <a:r>
                        <a:rPr lang="en-US" sz="1800" dirty="0"/>
                        <a:t> class="a"&gt;	</a:t>
                      </a:r>
                    </a:p>
                    <a:p>
                      <a:r>
                        <a:rPr lang="en-US" sz="1800" baseline="0" dirty="0"/>
                        <a:t>         </a:t>
                      </a:r>
                      <a:r>
                        <a:rPr lang="en-US" sz="1800" dirty="0"/>
                        <a:t>&lt;td&gt;Cell 4&lt;/td&gt;</a:t>
                      </a:r>
                    </a:p>
                    <a:p>
                      <a:r>
                        <a:rPr lang="en-US" sz="1800" baseline="0" dirty="0"/>
                        <a:t>     </a:t>
                      </a:r>
                      <a:r>
                        <a:rPr lang="en-US" sz="1800" dirty="0"/>
                        <a:t>&lt;/</a:t>
                      </a:r>
                      <a:r>
                        <a:rPr lang="en-US" sz="1800" dirty="0" err="1"/>
                        <a:t>tr</a:t>
                      </a:r>
                      <a:r>
                        <a:rPr lang="en-US" sz="1800" dirty="0"/>
                        <a:t>&gt;</a:t>
                      </a:r>
                    </a:p>
                    <a:p>
                      <a:r>
                        <a:rPr lang="en-US" sz="1800" dirty="0"/>
                        <a:t>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&lt;style&gt;</a:t>
                      </a:r>
                    </a:p>
                    <a:p>
                      <a:r>
                        <a:rPr lang="en-US" sz="1800" dirty="0" err="1"/>
                        <a:t>table,td,th</a:t>
                      </a:r>
                      <a:r>
                        <a:rPr lang="en-US" sz="1800" dirty="0"/>
                        <a:t>{</a:t>
                      </a:r>
                    </a:p>
                    <a:p>
                      <a:r>
                        <a:rPr lang="en-US" sz="1800" dirty="0"/>
                        <a:t>	border-collapse: collapse;</a:t>
                      </a:r>
                    </a:p>
                    <a:p>
                      <a:r>
                        <a:rPr lang="en-US" sz="1800" dirty="0"/>
                        <a:t>	border: 2px dashed blue;</a:t>
                      </a:r>
                    </a:p>
                    <a:p>
                      <a:r>
                        <a:rPr lang="en-US" sz="1800" baseline="0" dirty="0"/>
                        <a:t>                 </a:t>
                      </a:r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dirty="0"/>
                        <a:t>td{ padding:10px;}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th</a:t>
                      </a: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text-align:left</a:t>
                      </a:r>
                      <a:r>
                        <a:rPr lang="en-US" sz="1800" dirty="0"/>
                        <a:t>;}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.a{background-color:#D0FFFF;}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.b{background-color:#FFFFD0}</a:t>
                      </a:r>
                    </a:p>
                    <a:p>
                      <a:r>
                        <a:rPr lang="en-US" sz="1800" dirty="0"/>
                        <a:t>&lt;/style&gt;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CM1605 Web Technology</a:t>
            </a:r>
          </a:p>
        </p:txBody>
      </p:sp>
    </p:spTree>
    <p:extLst>
      <p:ext uri="{BB962C8B-B14F-4D97-AF65-F5344CB8AC3E}">
        <p14:creationId xmlns:p14="http://schemas.microsoft.com/office/powerpoint/2010/main" val="178910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3940"/>
              </p:ext>
            </p:extLst>
          </p:nvPr>
        </p:nvGraphicFramePr>
        <p:xfrm>
          <a:off x="838200" y="1442167"/>
          <a:ext cx="10515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/>
                        <a:t>&lt;ol&gt;			</a:t>
                      </a:r>
                    </a:p>
                    <a:p>
                      <a:r>
                        <a:rPr lang="it-IT" sz="1800" dirty="0"/>
                        <a:t>&lt;li&gt;AAA&lt;/li&gt;</a:t>
                      </a:r>
                    </a:p>
                    <a:p>
                      <a:r>
                        <a:rPr lang="it-IT" sz="1800" dirty="0"/>
                        <a:t>&lt;li&gt;XXX&lt;/li&gt;</a:t>
                      </a:r>
                    </a:p>
                    <a:p>
                      <a:r>
                        <a:rPr lang="it-IT" sz="1800" dirty="0"/>
                        <a:t>&lt;li&gt;YYY&lt;/li&gt;</a:t>
                      </a:r>
                    </a:p>
                    <a:p>
                      <a:r>
                        <a:rPr lang="it-IT" sz="1800" dirty="0"/>
                        <a:t>&lt;/ol&gt;</a:t>
                      </a:r>
                    </a:p>
                    <a:p>
                      <a:endParaRPr lang="it-IT" sz="1800" dirty="0"/>
                    </a:p>
                    <a:p>
                      <a:r>
                        <a:rPr lang="it-IT" sz="1800" dirty="0"/>
                        <a:t>&lt;ul&gt;			</a:t>
                      </a:r>
                    </a:p>
                    <a:p>
                      <a:r>
                        <a:rPr lang="it-IT" sz="1800" dirty="0"/>
                        <a:t>&lt;li&gt;Pete&lt;/li&gt;</a:t>
                      </a:r>
                    </a:p>
                    <a:p>
                      <a:r>
                        <a:rPr lang="it-IT" sz="1800" dirty="0"/>
                        <a:t>&lt;li&gt;Jane&lt;/li&gt;</a:t>
                      </a:r>
                    </a:p>
                    <a:p>
                      <a:r>
                        <a:rPr lang="it-IT" sz="1800" dirty="0"/>
                        <a:t>&lt;li&gt;Rex&lt;/li&gt;</a:t>
                      </a:r>
                    </a:p>
                    <a:p>
                      <a:r>
                        <a:rPr lang="it-IT" sz="1800" dirty="0"/>
                        <a:t>&lt;/ul&gt;</a:t>
                      </a:r>
                    </a:p>
                    <a:p>
                      <a:endParaRPr lang="it-IT" sz="1800" dirty="0"/>
                    </a:p>
                    <a:p>
                      <a:r>
                        <a:rPr lang="it-IT" sz="1800" dirty="0"/>
                        <a:t>				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&lt;style&gt;</a:t>
                      </a:r>
                    </a:p>
                    <a:p>
                      <a:r>
                        <a:rPr lang="en-US" sz="1800" dirty="0" err="1"/>
                        <a:t>ol</a:t>
                      </a:r>
                      <a:r>
                        <a:rPr lang="en-US" sz="1800" dirty="0"/>
                        <a:t>{</a:t>
                      </a:r>
                    </a:p>
                    <a:p>
                      <a:r>
                        <a:rPr lang="en-US" sz="1800" dirty="0" err="1"/>
                        <a:t>list-style-type:square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ul</a:t>
                      </a:r>
                      <a:r>
                        <a:rPr lang="en-US" sz="1800" dirty="0"/>
                        <a:t>{</a:t>
                      </a:r>
                    </a:p>
                    <a:p>
                      <a:r>
                        <a:rPr lang="en-US" sz="1800" dirty="0" err="1"/>
                        <a:t>list-style-type:lower-alpha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dirty="0"/>
                        <a:t>&lt;/style&gt;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CM1605 Web Technology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0706" r="29774"/>
          <a:stretch/>
        </p:blipFill>
        <p:spPr>
          <a:xfrm>
            <a:off x="8869080" y="3456387"/>
            <a:ext cx="2226239" cy="1828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080" y="2141978"/>
            <a:ext cx="2324100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64531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All HTML elements can be considered as boxes.</a:t>
            </a:r>
          </a:p>
          <a:p>
            <a:r>
              <a:rPr lang="en-US" sz="2200" dirty="0"/>
              <a:t>The CSS box model is essentially a box that wraps around every HTML element. </a:t>
            </a:r>
          </a:p>
          <a:p>
            <a:r>
              <a:rPr lang="en-US" sz="2200" dirty="0"/>
              <a:t>It consists of: </a:t>
            </a:r>
          </a:p>
          <a:p>
            <a:pPr lvl="1"/>
            <a:r>
              <a:rPr lang="en-US" sz="2200" dirty="0"/>
              <a:t>Margins</a:t>
            </a:r>
          </a:p>
          <a:p>
            <a:pPr lvl="1"/>
            <a:r>
              <a:rPr lang="en-US" sz="2200" dirty="0"/>
              <a:t>Borders</a:t>
            </a:r>
          </a:p>
          <a:p>
            <a:pPr lvl="1"/>
            <a:r>
              <a:rPr lang="en-US" sz="2200" dirty="0"/>
              <a:t>Padding</a:t>
            </a:r>
          </a:p>
          <a:p>
            <a:pPr lvl="1"/>
            <a:r>
              <a:rPr lang="en-US" sz="2200" dirty="0"/>
              <a:t>Actual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04" y="2154571"/>
            <a:ext cx="6665896" cy="30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3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 Example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141574"/>
              </p:ext>
            </p:extLst>
          </p:nvPr>
        </p:nvGraphicFramePr>
        <p:xfrm>
          <a:off x="838200" y="1442167"/>
          <a:ext cx="10515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Formatted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&lt;!DOCTYPE html&gt;</a:t>
                      </a:r>
                    </a:p>
                    <a:p>
                      <a:r>
                        <a:rPr lang="en-US" sz="1600" dirty="0"/>
                        <a:t>         &lt;html&gt;</a:t>
                      </a:r>
                    </a:p>
                    <a:p>
                      <a:r>
                        <a:rPr lang="en-US" sz="1600" dirty="0"/>
                        <a:t>             &lt;head&gt;</a:t>
                      </a:r>
                    </a:p>
                    <a:p>
                      <a:r>
                        <a:rPr lang="en-US" sz="1600" dirty="0"/>
                        <a:t>                  &lt;style&gt;</a:t>
                      </a:r>
                    </a:p>
                    <a:p>
                      <a:r>
                        <a:rPr lang="en-US" sz="1600" dirty="0"/>
                        <a:t>               </a:t>
                      </a:r>
                      <a:r>
                        <a:rPr lang="en-US" sz="1600" b="1" dirty="0"/>
                        <a:t>     div {</a:t>
                      </a:r>
                    </a:p>
                    <a:p>
                      <a:r>
                        <a:rPr lang="en-US" sz="1600" b="1" dirty="0"/>
                        <a:t>                      background-color: </a:t>
                      </a:r>
                      <a:r>
                        <a:rPr lang="en-US" sz="1600" b="1" dirty="0" err="1"/>
                        <a:t>lightgrey</a:t>
                      </a:r>
                      <a:r>
                        <a:rPr lang="en-US" sz="1600" b="1" dirty="0"/>
                        <a:t>;</a:t>
                      </a:r>
                    </a:p>
                    <a:p>
                      <a:r>
                        <a:rPr lang="en-US" sz="1600" b="1" dirty="0"/>
                        <a:t>                      width: 300px;</a:t>
                      </a:r>
                    </a:p>
                    <a:p>
                      <a:r>
                        <a:rPr lang="en-US" sz="1600" b="1" dirty="0"/>
                        <a:t>                      border: 15px solid green;</a:t>
                      </a:r>
                    </a:p>
                    <a:p>
                      <a:r>
                        <a:rPr lang="en-US" sz="1600" b="1" dirty="0"/>
                        <a:t>                      padding: 50px;</a:t>
                      </a:r>
                    </a:p>
                    <a:p>
                      <a:r>
                        <a:rPr lang="en-US" sz="1600" b="1" dirty="0"/>
                        <a:t>                      margin: 20px;</a:t>
                      </a:r>
                    </a:p>
                    <a:p>
                      <a:r>
                        <a:rPr lang="en-US" sz="1600" b="1" dirty="0"/>
                        <a:t>                      }</a:t>
                      </a:r>
                    </a:p>
                    <a:p>
                      <a:r>
                        <a:rPr lang="en-US" sz="1600" dirty="0"/>
                        <a:t>                &lt;/style&gt;</a:t>
                      </a:r>
                    </a:p>
                    <a:p>
                      <a:r>
                        <a:rPr lang="en-US" sz="1600" dirty="0"/>
                        <a:t>            &lt;/head&gt;</a:t>
                      </a:r>
                    </a:p>
                    <a:p>
                      <a:r>
                        <a:rPr lang="en-US" sz="1600" dirty="0"/>
                        <a:t>             &lt;body&gt;</a:t>
                      </a:r>
                    </a:p>
                    <a:p>
                      <a:r>
                        <a:rPr lang="en-US" sz="1600" dirty="0"/>
                        <a:t>                  &lt;h2&gt;Demonstrating the Box Model&lt;/h2&gt;</a:t>
                      </a:r>
                    </a:p>
                    <a:p>
                      <a:r>
                        <a:rPr lang="en-US" sz="1600" dirty="0"/>
                        <a:t>                   </a:t>
                      </a:r>
                      <a:r>
                        <a:rPr lang="en-US" sz="1600" b="1" dirty="0"/>
                        <a:t>&lt;div&gt;Hi Hello World !!!!!&lt;/div&gt;</a:t>
                      </a:r>
                    </a:p>
                    <a:p>
                      <a:r>
                        <a:rPr lang="en-US" sz="1600" dirty="0"/>
                        <a:t>               &lt;/body&gt;</a:t>
                      </a:r>
                    </a:p>
                    <a:p>
                      <a:r>
                        <a:rPr lang="en-US" sz="1600" dirty="0"/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this total width &lt;div&gt; element ?</a:t>
                      </a:r>
                    </a:p>
                    <a:p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35" y="1981355"/>
            <a:ext cx="4161087" cy="2188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99355" y="4660491"/>
            <a:ext cx="5014451" cy="146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300px (width)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+ 100px (left + right padding)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+ 30px (left + right border)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+ 40px (left + right margin)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= 470px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4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CSS Cascade?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 style will be used when there is more than one style specified for an HTML element?</a:t>
            </a:r>
          </a:p>
          <a:p>
            <a:r>
              <a:rPr lang="en-US" sz="2200" dirty="0"/>
              <a:t>All the styles in a page will "cascade" into a new "virtual" style sheet by the following rules, where number one has the highest priority:</a:t>
            </a:r>
          </a:p>
          <a:p>
            <a:pPr lvl="1"/>
            <a:r>
              <a:rPr lang="en-US" sz="2200" dirty="0"/>
              <a:t>Inline style (inside an HTML element)</a:t>
            </a:r>
          </a:p>
          <a:p>
            <a:pPr lvl="1"/>
            <a:r>
              <a:rPr lang="en-US" sz="2200" dirty="0"/>
              <a:t>External and internal style sheets (in the head section)</a:t>
            </a:r>
          </a:p>
          <a:p>
            <a:r>
              <a:rPr lang="en-US" sz="2200" dirty="0"/>
              <a:t>Inline style has the highest priority, and will override external and internal styles.</a:t>
            </a: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32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>
            <a:noAutofit/>
          </a:bodyPr>
          <a:lstStyle/>
          <a:p>
            <a:r>
              <a:rPr lang="en-US" sz="2400" dirty="0"/>
              <a:t>Introduction to CSS</a:t>
            </a:r>
          </a:p>
          <a:p>
            <a:r>
              <a:rPr lang="en-US" sz="2400" dirty="0"/>
              <a:t>CSS Syntax : Property &amp; Values</a:t>
            </a:r>
          </a:p>
          <a:p>
            <a:r>
              <a:rPr lang="en-US" sz="2400" dirty="0"/>
              <a:t>CSS Formatting Tags</a:t>
            </a:r>
          </a:p>
          <a:p>
            <a:r>
              <a:rPr lang="en-US" sz="2400" dirty="0"/>
              <a:t>How to use CSS</a:t>
            </a:r>
          </a:p>
          <a:p>
            <a:r>
              <a:rPr lang="en-US" sz="2400" dirty="0"/>
              <a:t>CSS Selectors</a:t>
            </a:r>
          </a:p>
          <a:p>
            <a:r>
              <a:rPr lang="en-US" sz="2400" dirty="0"/>
              <a:t>CSS Pseudo Classes &amp; Elements</a:t>
            </a:r>
          </a:p>
          <a:p>
            <a:r>
              <a:rPr lang="en-US" sz="2400" dirty="0"/>
              <a:t>CSS Box Model</a:t>
            </a:r>
          </a:p>
          <a:p>
            <a:r>
              <a:rPr lang="en-US" sz="2400" dirty="0"/>
              <a:t>How CSS files Cascade</a:t>
            </a:r>
          </a:p>
          <a:p>
            <a:r>
              <a:rPr lang="en-US" sz="2400" dirty="0"/>
              <a:t>Positioning with CSS</a:t>
            </a:r>
          </a:p>
          <a:p>
            <a:r>
              <a:rPr lang="en-US" sz="2400" dirty="0"/>
              <a:t>CSS files validation &amp; CSS3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CSS has the positioning schemes that allow to control the position of,</a:t>
            </a:r>
          </a:p>
          <a:p>
            <a:pPr lvl="1"/>
            <a:r>
              <a:rPr lang="en-US" dirty="0"/>
              <a:t>Layouts of pages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property is used for positioning and formatting.</a:t>
            </a:r>
          </a:p>
          <a:p>
            <a:r>
              <a:rPr lang="en-US" dirty="0"/>
              <a:t>The float property can be used to wrap text around images.</a:t>
            </a:r>
          </a:p>
          <a:p>
            <a:r>
              <a:rPr lang="en-US" dirty="0"/>
              <a:t>The float property can have following values:</a:t>
            </a:r>
          </a:p>
          <a:p>
            <a:pPr lvl="1"/>
            <a:r>
              <a:rPr lang="en-US" i="1" dirty="0" err="1"/>
              <a:t>Float:left</a:t>
            </a:r>
            <a:endParaRPr lang="en-US" i="1" dirty="0"/>
          </a:p>
          <a:p>
            <a:pPr lvl="1"/>
            <a:r>
              <a:rPr lang="en-US" i="1" dirty="0" err="1"/>
              <a:t>Float:right</a:t>
            </a:r>
            <a:endParaRPr lang="en-US" i="1" dirty="0"/>
          </a:p>
          <a:p>
            <a:pPr lvl="1"/>
            <a:r>
              <a:rPr lang="en-US" i="1" dirty="0" err="1"/>
              <a:t>Float:none</a:t>
            </a:r>
            <a:r>
              <a:rPr lang="en-US" i="1" dirty="0"/>
              <a:t> - </a:t>
            </a:r>
            <a:r>
              <a:rPr lang="en-US" i="1" dirty="0" err="1"/>
              <a:t>defualt</a:t>
            </a:r>
            <a:endParaRPr lang="en-US" i="1" dirty="0"/>
          </a:p>
          <a:p>
            <a:pPr lvl="1"/>
            <a:r>
              <a:rPr lang="en-US" i="1" dirty="0" err="1"/>
              <a:t>Float:inherit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5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Images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06" y="1513707"/>
            <a:ext cx="5164394" cy="13268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6" y="2848542"/>
            <a:ext cx="5164394" cy="1345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4" y="1972227"/>
            <a:ext cx="2353574" cy="8537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4" y="3070453"/>
            <a:ext cx="2353574" cy="1034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58" y="4257190"/>
            <a:ext cx="5173842" cy="2036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74" y="4578861"/>
            <a:ext cx="2104706" cy="92228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487424" y="1972227"/>
            <a:ext cx="722671" cy="49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487422" y="3276153"/>
            <a:ext cx="722671" cy="49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487422" y="4810312"/>
            <a:ext cx="722671" cy="490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7"/>
            <a:ext cx="10515600" cy="4351338"/>
          </a:xfrm>
        </p:spPr>
        <p:txBody>
          <a:bodyPr/>
          <a:lstStyle/>
          <a:p>
            <a:r>
              <a:rPr lang="en-US" dirty="0"/>
              <a:t>There are two layouts approaches available</a:t>
            </a:r>
          </a:p>
          <a:p>
            <a:pPr lvl="1"/>
            <a:r>
              <a:rPr lang="en-US" sz="2200" dirty="0"/>
              <a:t>Liquid Layouts with percentage</a:t>
            </a:r>
          </a:p>
          <a:p>
            <a:pPr lvl="1"/>
            <a:r>
              <a:rPr lang="en-US" sz="2200" dirty="0"/>
              <a:t>Fixed Layouts with pixels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2" y="2979984"/>
            <a:ext cx="5085275" cy="2641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25" y="2245606"/>
            <a:ext cx="4489809" cy="41107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114665" y="4300978"/>
            <a:ext cx="650797" cy="389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is the latest version of the CSS specification.</a:t>
            </a:r>
          </a:p>
          <a:p>
            <a:r>
              <a:rPr lang="en-US" dirty="0"/>
              <a:t>The CSS3 specification is still under development. </a:t>
            </a:r>
          </a:p>
          <a:p>
            <a:r>
              <a:rPr lang="en-US" dirty="0"/>
              <a:t>However, many of the new CSS3 properties have been implemented in modern browsers.</a:t>
            </a:r>
          </a:p>
          <a:p>
            <a:r>
              <a:rPr lang="en-US" dirty="0"/>
              <a:t>CSS3 adds several new styling features and improvements to enhance the web presentation capabilities.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9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tag is used to link to an external style sheet?</a:t>
            </a:r>
          </a:p>
          <a:p>
            <a:r>
              <a:rPr lang="en-US" dirty="0"/>
              <a:t>How do you define and use a CSS class?</a:t>
            </a:r>
          </a:p>
          <a:p>
            <a:r>
              <a:rPr lang="en-US" dirty="0"/>
              <a:t>What is the difference between padding and margin?</a:t>
            </a:r>
          </a:p>
          <a:p>
            <a:r>
              <a:rPr lang="en-US" dirty="0"/>
              <a:t>Write a CSS code to display following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77" y="4001294"/>
            <a:ext cx="7264045" cy="20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09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Validators</a:t>
            </a:r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16505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8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Duckett</a:t>
            </a:r>
            <a:r>
              <a:rPr lang="en-US" sz="2200" dirty="0"/>
              <a:t>, J. (2011), </a:t>
            </a:r>
            <a:r>
              <a:rPr lang="en-US" sz="2200" i="1" dirty="0"/>
              <a:t>HTML &amp; CSS, Design and Build Websites</a:t>
            </a:r>
            <a:r>
              <a:rPr lang="en-US" sz="2200" dirty="0"/>
              <a:t>, Wiley.</a:t>
            </a:r>
          </a:p>
          <a:p>
            <a:r>
              <a:rPr lang="en-US" sz="2200" dirty="0" err="1"/>
              <a:t>Robbinson</a:t>
            </a:r>
            <a:r>
              <a:rPr lang="en-US" sz="2200" dirty="0"/>
              <a:t>, J . (2018), </a:t>
            </a:r>
            <a:r>
              <a:rPr lang="en-US" sz="2200" i="1" dirty="0"/>
              <a:t>Learning Web Design, A Beginner’s Guide to HTML,CSS, JavaScript, And Web Graphics, </a:t>
            </a:r>
            <a:r>
              <a:rPr lang="en-US" sz="2200" dirty="0"/>
              <a:t>O’Reilly.</a:t>
            </a:r>
          </a:p>
          <a:p>
            <a:r>
              <a:rPr lang="en-US" sz="2200" dirty="0"/>
              <a:t>Castro &amp; </a:t>
            </a:r>
            <a:r>
              <a:rPr lang="en-US" sz="2200" dirty="0" err="1"/>
              <a:t>Hyslop</a:t>
            </a:r>
            <a:r>
              <a:rPr lang="en-US" sz="2200" dirty="0"/>
              <a:t>, B.(2011), </a:t>
            </a:r>
            <a:r>
              <a:rPr lang="en-US" sz="2200" i="1" dirty="0"/>
              <a:t>HTML5&amp;CSS: Visual </a:t>
            </a:r>
            <a:r>
              <a:rPr lang="en-US" sz="2200" i="1" dirty="0" err="1"/>
              <a:t>QuickStart</a:t>
            </a:r>
            <a:r>
              <a:rPr lang="en-US" sz="2200" i="1" dirty="0"/>
              <a:t> Guide</a:t>
            </a:r>
            <a:r>
              <a:rPr lang="en-US" sz="2200" dirty="0"/>
              <a:t>, </a:t>
            </a:r>
            <a:r>
              <a:rPr lang="en-US" sz="2200" dirty="0" err="1"/>
              <a:t>Peachpit</a:t>
            </a:r>
            <a:r>
              <a:rPr lang="en-US" sz="2200" dirty="0"/>
              <a:t> Press.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r>
              <a:rPr lang="en-US" sz="2200" dirty="0"/>
              <a:t>Online :</a:t>
            </a:r>
          </a:p>
          <a:p>
            <a:pPr lvl="2">
              <a:defRPr/>
            </a:pPr>
            <a:r>
              <a:rPr lang="en-US" sz="1800" dirty="0">
                <a:hlinkClick r:id="rId3"/>
              </a:rPr>
              <a:t>https://www.w3schools.com/css/default.asp</a:t>
            </a:r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9494-EB1D-41F8-A368-CC8BBBD8733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Cascading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CSS allows you to create rules that specify how the content of an element should appear. </a:t>
            </a:r>
          </a:p>
          <a:p>
            <a:r>
              <a:rPr lang="en-US" sz="2200" dirty="0"/>
              <a:t>CSS is used to define styles for your web pages, including the design, layout and variations in display for different devices and screen sizes.</a:t>
            </a:r>
          </a:p>
          <a:p>
            <a:r>
              <a:rPr lang="en-US" altLang="en-US" sz="2200" dirty="0"/>
              <a:t>The separation of HTML from CSS makes</a:t>
            </a:r>
          </a:p>
          <a:p>
            <a:pPr lvl="1"/>
            <a:r>
              <a:rPr lang="en-US" altLang="en-US" sz="2200" dirty="0"/>
              <a:t>Easier to maintain sites</a:t>
            </a:r>
          </a:p>
          <a:p>
            <a:pPr lvl="1"/>
            <a:r>
              <a:rPr lang="en-US" altLang="en-US" sz="2200" dirty="0"/>
              <a:t>Share style sheets across pages</a:t>
            </a:r>
          </a:p>
          <a:p>
            <a:pPr lvl="1"/>
            <a:r>
              <a:rPr lang="en-US" altLang="en-US" sz="2200" dirty="0"/>
              <a:t>Tailor pages to different environments</a:t>
            </a:r>
          </a:p>
          <a:p>
            <a:pPr lvl="1"/>
            <a:r>
              <a:rPr lang="en-US" sz="2200" dirty="0"/>
              <a:t>Reliable browser support</a:t>
            </a:r>
          </a:p>
          <a:p>
            <a:pPr lvl="1"/>
            <a:r>
              <a:rPr lang="en-US" sz="2200" dirty="0"/>
              <a:t>Layout controls</a:t>
            </a:r>
          </a:p>
          <a:p>
            <a:r>
              <a:rPr lang="en-US" sz="2200" dirty="0"/>
              <a:t>CSS </a:t>
            </a:r>
            <a:r>
              <a:rPr lang="en-US" sz="2200" b="1" dirty="0"/>
              <a:t>saves a lot of work</a:t>
            </a:r>
            <a:r>
              <a:rPr lang="en-US" sz="2200" dirty="0"/>
              <a:t>. It can control the layout of multiple web pages all at once.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DE7-A06B-4B37-827B-FF0BF2A3A8D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87"/>
          <a:stretch/>
        </p:blipFill>
        <p:spPr>
          <a:xfrm>
            <a:off x="838200" y="1555117"/>
            <a:ext cx="7435645" cy="46719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8495072" y="1973493"/>
            <a:ext cx="2948448" cy="3424417"/>
          </a:xfrm>
          <a:prstGeom prst="snip1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All of these designs use the exact same HTML source document. but the design is changed using exclusively CSS (used with permission of CSS Zen Garden and the individual designers).</a:t>
            </a:r>
          </a:p>
        </p:txBody>
      </p:sp>
    </p:spTree>
    <p:extLst>
      <p:ext uri="{BB962C8B-B14F-4D97-AF65-F5344CB8AC3E}">
        <p14:creationId xmlns:p14="http://schemas.microsoft.com/office/powerpoint/2010/main" val="147993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CSS works by associating rules with HTML elements.</a:t>
            </a:r>
          </a:p>
          <a:p>
            <a:r>
              <a:rPr lang="en-US" sz="2200" dirty="0"/>
              <a:t>These rules govern how the content of specified elements should be displayed.</a:t>
            </a:r>
          </a:p>
          <a:p>
            <a:r>
              <a:rPr lang="en-US" sz="2200" dirty="0"/>
              <a:t>A CSS rule contains two parts: a </a:t>
            </a:r>
            <a:r>
              <a:rPr lang="en-US" sz="2200" dirty="0">
                <a:solidFill>
                  <a:srgbClr val="FF0000"/>
                </a:solidFill>
              </a:rPr>
              <a:t>selector</a:t>
            </a:r>
            <a:r>
              <a:rPr lang="en-US" sz="2200" dirty="0"/>
              <a:t> and a </a:t>
            </a:r>
            <a:r>
              <a:rPr lang="en-US" sz="2200" dirty="0">
                <a:solidFill>
                  <a:srgbClr val="FF0000"/>
                </a:solidFill>
              </a:rPr>
              <a:t>declaration.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Selectors</a:t>
            </a:r>
          </a:p>
          <a:p>
            <a:pPr lvl="1"/>
            <a:r>
              <a:rPr lang="en-US" sz="2200" dirty="0"/>
              <a:t>Indicate which element the rule applies to. </a:t>
            </a:r>
          </a:p>
          <a:p>
            <a:pPr lvl="1"/>
            <a:r>
              <a:rPr lang="en-US" sz="2200" dirty="0"/>
              <a:t>The same rule can apply to more than one element if you separate the element names with commas.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Declarations</a:t>
            </a:r>
          </a:p>
          <a:p>
            <a:pPr lvl="1"/>
            <a:r>
              <a:rPr lang="en-US" sz="2200" dirty="0"/>
              <a:t>Indicate how the elements referred to in the selector should be styled. </a:t>
            </a:r>
          </a:p>
          <a:p>
            <a:pPr lvl="1"/>
            <a:r>
              <a:rPr lang="en-US" sz="2200" dirty="0"/>
              <a:t>Declarations are split into two parts (a property and a value), and are separated by a colon.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45" b="5758"/>
          <a:stretch/>
        </p:blipFill>
        <p:spPr>
          <a:xfrm>
            <a:off x="3291304" y="1561536"/>
            <a:ext cx="5397954" cy="2206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30" y="4026310"/>
            <a:ext cx="5369028" cy="20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Property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indicate the aspects of the element you want to change.</a:t>
            </a:r>
          </a:p>
          <a:p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specify the settings you want to use for the chosen properties. 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/>
            <a:r>
              <a:rPr lang="en-US" altLang="en-US" dirty="0"/>
              <a:t>text-align : center;</a:t>
            </a:r>
          </a:p>
          <a:p>
            <a:pPr lvl="1"/>
            <a:r>
              <a:rPr lang="en-US" altLang="en-US" dirty="0"/>
              <a:t>color : black;</a:t>
            </a:r>
          </a:p>
          <a:p>
            <a:pPr lvl="1"/>
            <a:r>
              <a:rPr lang="en-US" altLang="en-US" dirty="0"/>
              <a:t>font-family : </a:t>
            </a:r>
            <a:r>
              <a:rPr lang="en-US" altLang="en-US" dirty="0" err="1"/>
              <a:t>arial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dirty="0"/>
              <a:t>font-size : 12px;</a:t>
            </a:r>
            <a:endParaRPr lang="en-GB" alt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Formatting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– Background, Font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Margins</a:t>
            </a:r>
          </a:p>
          <a:p>
            <a:r>
              <a:rPr lang="en-US" dirty="0"/>
              <a:t>Text </a:t>
            </a:r>
          </a:p>
          <a:p>
            <a:r>
              <a:rPr lang="en-US" dirty="0"/>
              <a:t>Borders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2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2309</Words>
  <Application>Microsoft Office PowerPoint</Application>
  <PresentationFormat>Widescreen</PresentationFormat>
  <Paragraphs>441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CM1605 Web Technology</vt:lpstr>
      <vt:lpstr>Learning Outcomes</vt:lpstr>
      <vt:lpstr>Content</vt:lpstr>
      <vt:lpstr>CSS – Cascading Style Sheets</vt:lpstr>
      <vt:lpstr>Power of CSS</vt:lpstr>
      <vt:lpstr>CSS Syntax</vt:lpstr>
      <vt:lpstr>CSS Syntax</vt:lpstr>
      <vt:lpstr>CSS Property and Values</vt:lpstr>
      <vt:lpstr>CSS Formatting Categories</vt:lpstr>
      <vt:lpstr>How to use CSS</vt:lpstr>
      <vt:lpstr>Inline style</vt:lpstr>
      <vt:lpstr>Inline Style </vt:lpstr>
      <vt:lpstr>Internal/embedded Style Sheets</vt:lpstr>
      <vt:lpstr>Internal Style Sheet Example</vt:lpstr>
      <vt:lpstr>CSS Selectors</vt:lpstr>
      <vt:lpstr>CSS Element Selector </vt:lpstr>
      <vt:lpstr>CSS ID Selector </vt:lpstr>
      <vt:lpstr>CSS Class Selector </vt:lpstr>
      <vt:lpstr>External Style Sheet</vt:lpstr>
      <vt:lpstr>External Style Sheet Example</vt:lpstr>
      <vt:lpstr>External CSS Files</vt:lpstr>
      <vt:lpstr>CSS Pseudo Classes</vt:lpstr>
      <vt:lpstr>CSS Pseudo Elements </vt:lpstr>
      <vt:lpstr>CSS Pseudo Classes/Elements Example</vt:lpstr>
      <vt:lpstr>Styling Tables</vt:lpstr>
      <vt:lpstr>Styling Lists</vt:lpstr>
      <vt:lpstr>CSS Box Model</vt:lpstr>
      <vt:lpstr>CSS Box Model Example </vt:lpstr>
      <vt:lpstr>How CSS Cascade?</vt:lpstr>
      <vt:lpstr>CSS Positioning</vt:lpstr>
      <vt:lpstr>Floating Images</vt:lpstr>
      <vt:lpstr>Floating Layouts</vt:lpstr>
      <vt:lpstr>CSS3</vt:lpstr>
      <vt:lpstr>Review Questions</vt:lpstr>
      <vt:lpstr>CSS Validators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74</cp:revision>
  <dcterms:created xsi:type="dcterms:W3CDTF">2020-07-03T16:25:08Z</dcterms:created>
  <dcterms:modified xsi:type="dcterms:W3CDTF">2023-01-24T06:36:43Z</dcterms:modified>
</cp:coreProperties>
</file>