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0"/>
  </p:notesMasterIdLst>
  <p:sldIdLst>
    <p:sldId id="257" r:id="rId2"/>
    <p:sldId id="261" r:id="rId3"/>
    <p:sldId id="258" r:id="rId4"/>
    <p:sldId id="260" r:id="rId5"/>
    <p:sldId id="262" r:id="rId6"/>
    <p:sldId id="263" r:id="rId7"/>
    <p:sldId id="264" r:id="rId8"/>
    <p:sldId id="265" r:id="rId9"/>
    <p:sldId id="285" r:id="rId10"/>
    <p:sldId id="286" r:id="rId11"/>
    <p:sldId id="267" r:id="rId12"/>
    <p:sldId id="268" r:id="rId13"/>
    <p:sldId id="270" r:id="rId14"/>
    <p:sldId id="272" r:id="rId15"/>
    <p:sldId id="276" r:id="rId16"/>
    <p:sldId id="281" r:id="rId17"/>
    <p:sldId id="274" r:id="rId18"/>
    <p:sldId id="279" r:id="rId19"/>
    <p:sldId id="280" r:id="rId20"/>
    <p:sldId id="283" r:id="rId21"/>
    <p:sldId id="287" r:id="rId22"/>
    <p:sldId id="269" r:id="rId23"/>
    <p:sldId id="289" r:id="rId24"/>
    <p:sldId id="282" r:id="rId25"/>
    <p:sldId id="277" r:id="rId26"/>
    <p:sldId id="278" r:id="rId27"/>
    <p:sldId id="288" r:id="rId28"/>
    <p:sldId id="25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0" autoAdjust="0"/>
    <p:restoredTop sz="93357" autoAdjust="0"/>
  </p:normalViewPr>
  <p:slideViewPr>
    <p:cSldViewPr snapToGrid="0">
      <p:cViewPr varScale="1">
        <p:scale>
          <a:sx n="67" d="100"/>
          <a:sy n="67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B2704-8B69-4B4C-852B-22F4B9F33D4C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BF7C-5EC0-4952-9390-825068120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32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4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45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3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E6BB-FFF3-484A-A157-86BC0FFF444B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0" y="3479800"/>
            <a:ext cx="9144000" cy="38100"/>
          </a:xfrm>
          <a:prstGeom prst="line">
            <a:avLst/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0"/>
            <a:ext cx="12192000" cy="482600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715" y="6043763"/>
            <a:ext cx="2467197" cy="4432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53"/>
          <a:stretch/>
        </p:blipFill>
        <p:spPr>
          <a:xfrm>
            <a:off x="10221912" y="5948961"/>
            <a:ext cx="1589088" cy="60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4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075B-64F7-4C46-A9EF-E833280F25FF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FB17-EA1D-4AF4-8E73-2404008E9605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0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64"/>
          <a:stretch/>
        </p:blipFill>
        <p:spPr>
          <a:xfrm>
            <a:off x="10260013" y="31476"/>
            <a:ext cx="1093787" cy="4892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335" y="103495"/>
            <a:ext cx="1798678" cy="32311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838200" y="1308100"/>
            <a:ext cx="10515600" cy="12700"/>
          </a:xfrm>
          <a:prstGeom prst="line">
            <a:avLst/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51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FB60-87F9-40B0-A3C6-4FFFFE2FC118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0B5C-5DBE-4FD8-A08B-5A14A65E0140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3FD-7ECC-4B87-8874-21DBDE0379FA}" type="datetime1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3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0EE-AA55-49DE-90FE-C5FFB01863CE}" type="datetime1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4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22EA-3402-4133-BE60-EAE0B5F92ADD}" type="datetime1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6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8D21-D7D2-4071-8ED3-AA52D8521730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5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92E2-2BC7-4F1E-A73D-1E08500FA9B3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CB2D3-9D7B-4F67-9BBE-2200FEE90173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w3schools.com/tags/tryit.asp?filename=tryhtml_form_metho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forms.a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7" y="1324378"/>
            <a:ext cx="9908146" cy="2316296"/>
          </a:xfrm>
        </p:spPr>
        <p:txBody>
          <a:bodyPr>
            <a:normAutofit/>
          </a:bodyPr>
          <a:lstStyle/>
          <a:p>
            <a:r>
              <a:rPr lang="en-GB" sz="5400" dirty="0"/>
              <a:t>CM1605 Web Technology</a:t>
            </a:r>
            <a:endParaRPr lang="el-GR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3500" dirty="0">
                <a:solidFill>
                  <a:schemeClr val="dk1"/>
                </a:solidFill>
              </a:rPr>
              <a:t>HTML Forms</a:t>
            </a:r>
          </a:p>
          <a:p>
            <a:r>
              <a:rPr lang="en-GB" sz="2000" dirty="0">
                <a:solidFill>
                  <a:schemeClr val="dk1"/>
                </a:solidFill>
              </a:rPr>
              <a:t>Week 4| Janani Harischandra </a:t>
            </a:r>
          </a:p>
        </p:txBody>
      </p:sp>
    </p:spTree>
    <p:extLst>
      <p:ext uri="{BB962C8B-B14F-4D97-AF65-F5344CB8AC3E}">
        <p14:creationId xmlns:p14="http://schemas.microsoft.com/office/powerpoint/2010/main" val="408040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With POST method, the browser sends a separate server request containing some special headers followed by the data.</a:t>
            </a:r>
          </a:p>
          <a:p>
            <a:r>
              <a:rPr lang="en-US" sz="2200" dirty="0"/>
              <a:t>Only the server sees the content of this request</a:t>
            </a:r>
          </a:p>
          <a:p>
            <a:r>
              <a:rPr lang="en-US" sz="2200" dirty="0">
                <a:hlinkClick r:id="rId2"/>
              </a:rPr>
              <a:t>https://www.w3schools.com/tags/tryit.asp?filename=tryhtml_form_method</a:t>
            </a:r>
            <a:endParaRPr lang="en-US" sz="2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10</a:t>
            </a:fld>
            <a:endParaRPr lang="en-US"/>
          </a:p>
        </p:txBody>
      </p:sp>
      <p:sp>
        <p:nvSpPr>
          <p:cNvPr id="7" name="Snip Single Corner Rectangle 6"/>
          <p:cNvSpPr/>
          <p:nvPr/>
        </p:nvSpPr>
        <p:spPr>
          <a:xfrm>
            <a:off x="1563329" y="3757998"/>
            <a:ext cx="8790039" cy="21975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When to use?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it is the best method for sending secure information such as credit card or other personal information.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Preferable for sending a lot of data, such as a lengthy text entry</a:t>
            </a:r>
            <a:endParaRPr lang="en-US" sz="2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980" y="2258412"/>
            <a:ext cx="37814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9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&lt;input&gt;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6412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&lt;input&gt; element is used to create several different form controls.</a:t>
            </a:r>
          </a:p>
          <a:p>
            <a:r>
              <a:rPr lang="en-US" altLang="en-US" sz="2200" dirty="0"/>
              <a:t>Most, but not all, form elements use the &lt;input&gt; tag.</a:t>
            </a:r>
          </a:p>
          <a:p>
            <a:r>
              <a:rPr lang="en-US" sz="2200" dirty="0"/>
              <a:t>&lt;input&gt; type many arguments.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516998"/>
              </p:ext>
            </p:extLst>
          </p:nvPr>
        </p:nvGraphicFramePr>
        <p:xfrm>
          <a:off x="1235997" y="2811975"/>
          <a:ext cx="9720006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3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 can be text, checkbox, radio, password, hidden, submit, reset, button, file, or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en-US" sz="1600" dirty="0"/>
                        <a:t>the name of the element</a:t>
                      </a:r>
                      <a:endParaRPr lang="en-US" altLang="en-US" sz="1600" dirty="0">
                        <a:solidFill>
                          <a:schemeClr val="accent2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en-US" sz="1600" dirty="0"/>
                        <a:t>A unique identifier for the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value attribute specifies default text that appears in the field when the form is loaded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max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You can set a maximum character limit using the </a:t>
                      </a:r>
                      <a:r>
                        <a:rPr lang="en-US" sz="1600" dirty="0" err="1"/>
                        <a:t>maxlength</a:t>
                      </a:r>
                      <a:r>
                        <a:rPr lang="en-US" sz="1600" dirty="0"/>
                        <a:t>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readonly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/>
                        <a:t>the value cannot be changed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/>
                        <a:t>the user can’t do anything with this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316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Input Examples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878500"/>
              </p:ext>
            </p:extLst>
          </p:nvPr>
        </p:nvGraphicFramePr>
        <p:xfrm>
          <a:off x="634181" y="1825624"/>
          <a:ext cx="10840063" cy="3023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4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447">
                <a:tc>
                  <a:txBody>
                    <a:bodyPr/>
                    <a:lstStyle/>
                    <a:p>
                      <a:r>
                        <a:rPr lang="en-US" dirty="0"/>
                        <a:t>HTML Markup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Formatted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4799"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&lt;input type="text" name="</a:t>
                      </a:r>
                      <a:r>
                        <a:rPr lang="en-US" altLang="en-US" sz="1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textfield</a:t>
                      </a: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" value="with an initial value" 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799"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&lt;</a:t>
                      </a:r>
                      <a:r>
                        <a:rPr lang="en-US" altLang="en-US" sz="1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textarea</a:t>
                      </a: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 name="</a:t>
                      </a:r>
                      <a:r>
                        <a:rPr lang="en-US" altLang="en-US" sz="1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textarea</a:t>
                      </a: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" cols="24“</a:t>
                      </a:r>
                      <a:r>
                        <a:rPr lang="en-US" altLang="en-US" sz="1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rows="2"&gt;Hello&lt;/</a:t>
                      </a:r>
                      <a:r>
                        <a:rPr lang="en-US" altLang="en-US" sz="1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textarea</a:t>
                      </a: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4799"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&lt;input type="password" name="textfield3" value="secret" 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332" y="2418953"/>
            <a:ext cx="3824749" cy="578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332" y="3265536"/>
            <a:ext cx="3824749" cy="56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332" y="4102825"/>
            <a:ext cx="3824749" cy="528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45242" y="4846141"/>
            <a:ext cx="102378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accent2"/>
                </a:solidFill>
                <a:latin typeface="Trebuchet MS" panose="020B0603020202020204" pitchFamily="34" charset="0"/>
              </a:rPr>
              <a:t>Name</a:t>
            </a:r>
            <a:r>
              <a:rPr lang="en-US" altLang="en-US" sz="1600" dirty="0">
                <a:solidFill>
                  <a:schemeClr val="accent2"/>
                </a:solidFill>
                <a:latin typeface="Trebuchet MS" panose="020B0603020202020204" pitchFamily="34" charset="0"/>
              </a:rPr>
              <a:t> – Used to access element in </a:t>
            </a:r>
            <a:r>
              <a:rPr lang="en-US" altLang="en-US" sz="16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Javascript</a:t>
            </a:r>
            <a:r>
              <a:rPr lang="en-US" altLang="en-US" sz="1600" dirty="0">
                <a:solidFill>
                  <a:schemeClr val="accent2"/>
                </a:solidFill>
                <a:latin typeface="Trebuchet MS" panose="020B0603020202020204" pitchFamily="34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accent2"/>
                </a:solidFill>
                <a:latin typeface="Trebuchet MS" panose="020B0603020202020204" pitchFamily="34" charset="0"/>
              </a:rPr>
              <a:t>Placeholder</a:t>
            </a:r>
            <a:r>
              <a:rPr lang="en-US" altLang="en-US" sz="1600" dirty="0">
                <a:solidFill>
                  <a:schemeClr val="accent2"/>
                </a:solidFill>
                <a:latin typeface="Trebuchet MS" panose="020B0603020202020204" pitchFamily="34" charset="0"/>
              </a:rPr>
              <a:t> – use to display help text inside.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maxLength</a:t>
            </a:r>
            <a:r>
              <a:rPr lang="en-US" altLang="en-US" sz="1600" dirty="0">
                <a:solidFill>
                  <a:schemeClr val="accent2"/>
                </a:solidFill>
                <a:latin typeface="Trebuchet MS" panose="020B0603020202020204" pitchFamily="34" charset="0"/>
              </a:rPr>
              <a:t> – Limit Number of characters.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accent2"/>
                </a:solidFill>
                <a:latin typeface="Trebuchet MS" panose="020B0603020202020204" pitchFamily="34" charset="0"/>
              </a:rPr>
              <a:t>Required</a:t>
            </a:r>
            <a:r>
              <a:rPr lang="en-US" altLang="en-US" sz="1600" dirty="0">
                <a:solidFill>
                  <a:schemeClr val="accent2"/>
                </a:solidFill>
                <a:latin typeface="Trebuchet MS" panose="020B0603020202020204" pitchFamily="34" charset="0"/>
              </a:rPr>
              <a:t> – makes the text box input </a:t>
            </a:r>
            <a:r>
              <a:rPr lang="en-US" altLang="en-US" sz="16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mandotory</a:t>
            </a:r>
            <a:endParaRPr lang="en-US" altLang="en-US" sz="1600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600" dirty="0"/>
              <a:t>Note that two of these use the </a:t>
            </a:r>
            <a:r>
              <a:rPr lang="en-US" altLang="en-US" sz="1600" dirty="0">
                <a:solidFill>
                  <a:schemeClr val="accent2"/>
                </a:solidFill>
                <a:latin typeface="Trebuchet MS" panose="020B0603020202020204" pitchFamily="34" charset="0"/>
              </a:rPr>
              <a:t>input</a:t>
            </a:r>
            <a:r>
              <a:rPr lang="en-US" altLang="en-US" sz="1600" dirty="0"/>
              <a:t> tag, but one uses </a:t>
            </a:r>
            <a:r>
              <a:rPr lang="en-US" altLang="en-US" sz="16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textarea</a:t>
            </a:r>
            <a:r>
              <a:rPr lang="en-US" altLang="en-US" sz="1600" dirty="0"/>
              <a:t>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2804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866901"/>
              </p:ext>
            </p:extLst>
          </p:nvPr>
        </p:nvGraphicFramePr>
        <p:xfrm>
          <a:off x="838200" y="1825625"/>
          <a:ext cx="10515600" cy="228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4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1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HTML Markup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Formatted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A submit button:</a:t>
                      </a:r>
                      <a:br>
                        <a:rPr lang="en-US" alt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        &lt;input type="submit" name="Submit" value="Submit" 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A reset button:</a:t>
                      </a:r>
                      <a:br>
                        <a:rPr lang="en-US" alt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        &lt;input type="reset" name="Submit2" value="Reset" 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altLang="en-US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altLang="en-US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890" y="2356935"/>
            <a:ext cx="2020695" cy="3608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890" y="2852710"/>
            <a:ext cx="1758595" cy="3810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8200" y="5031105"/>
            <a:ext cx="102378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chemeClr val="accent2"/>
                </a:solidFill>
              </a:rPr>
              <a:t>submit</a:t>
            </a:r>
            <a:r>
              <a:rPr lang="en-US" altLang="en-US" sz="1600" dirty="0"/>
              <a:t>: send data</a:t>
            </a:r>
          </a:p>
          <a:p>
            <a:r>
              <a:rPr lang="en-US" altLang="en-US" sz="1600" dirty="0">
                <a:solidFill>
                  <a:schemeClr val="accent2"/>
                </a:solidFill>
              </a:rPr>
              <a:t>reset</a:t>
            </a:r>
            <a:r>
              <a:rPr lang="en-US" altLang="en-US" sz="1600" dirty="0"/>
              <a:t>: restore all form elements to their initial state</a:t>
            </a:r>
          </a:p>
          <a:p>
            <a:r>
              <a:rPr lang="en-US" altLang="en-US" sz="1600" dirty="0">
                <a:solidFill>
                  <a:schemeClr val="accent2"/>
                </a:solidFill>
              </a:rPr>
              <a:t>button</a:t>
            </a:r>
            <a:r>
              <a:rPr lang="en-US" altLang="en-US" sz="1600" dirty="0"/>
              <a:t>: take some action as specified by JavaScript will be discussed in Lecture 8.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11396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Buttons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098454"/>
              </p:ext>
            </p:extLst>
          </p:nvPr>
        </p:nvGraphicFramePr>
        <p:xfrm>
          <a:off x="838200" y="1596821"/>
          <a:ext cx="10515600" cy="3035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1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9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4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HTML Markup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Formatted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5883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A plain button:</a:t>
                      </a:r>
                      <a:br>
                        <a:rPr lang="en-US" alt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        &lt;input type="button" name="Submit3" value="Push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Button Elements:</a:t>
                      </a:r>
                    </a:p>
                    <a:p>
                      <a:pPr marL="0" indent="0"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defRPr/>
                      </a:pPr>
                      <a:r>
                        <a:rPr lang="en-US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&lt;button type="button</a:t>
                      </a:r>
                      <a:r>
                        <a:rPr lang="en-US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en-US" altLang="en-US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onclick</a:t>
                      </a:r>
                      <a:r>
                        <a:rPr lang="en-US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="alert('Hello world!')"</a:t>
                      </a:r>
                      <a:r>
                        <a:rPr lang="en-US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&gt;Click Me!&lt;/button&gt;</a:t>
                      </a:r>
                      <a:endParaRPr lang="en-US" altLang="en-US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Inside a </a:t>
                      </a:r>
                      <a:r>
                        <a:rPr lang="en-US" dirty="0"/>
                        <a:t>&lt;button&gt;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element you can put text (and tags like &lt;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&gt;, &lt;strong&gt;, &lt;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&gt;, &lt;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&gt;, etc.). This is not possible with a button created with the &lt;input&gt; element!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737" y="3930291"/>
            <a:ext cx="1245281" cy="4651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2481" y="4984955"/>
            <a:ext cx="10561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two types of button will have no default </a:t>
            </a:r>
            <a:r>
              <a:rPr lang="en-US" dirty="0" err="1"/>
              <a:t>behaviour</a:t>
            </a:r>
            <a:r>
              <a:rPr lang="en-US" dirty="0"/>
              <a:t>, other than being a clickable button, and you will need to add some JavaScript to add event listeners to these buttons and add </a:t>
            </a:r>
            <a:r>
              <a:rPr lang="en-US" dirty="0" err="1"/>
              <a:t>behaviour</a:t>
            </a:r>
            <a:r>
              <a:rPr lang="en-US" dirty="0"/>
              <a:t> (for example calculating the total price of an order). 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253" y="2099119"/>
            <a:ext cx="1761510" cy="36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04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200" dirty="0"/>
              <a:t>In many cases, the labels for controls are not part of the control.</a:t>
            </a:r>
          </a:p>
          <a:p>
            <a:pPr lvl="1"/>
            <a:r>
              <a:rPr lang="en-US" altLang="en-US" sz="1800" dirty="0" err="1"/>
              <a:t>Eg</a:t>
            </a:r>
            <a:r>
              <a:rPr lang="en-US" altLang="en-US" sz="1800" dirty="0"/>
              <a:t>: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</a:rPr>
              <a:t>&lt;input type="radio" name="gender" value="m" /&gt;male</a:t>
            </a:r>
            <a:endParaRPr lang="en-US" altLang="en-US" sz="1800" dirty="0"/>
          </a:p>
          <a:p>
            <a:r>
              <a:rPr lang="en-US" sz="2200" dirty="0"/>
              <a:t>The label element associates descriptive text with its respective form field.</a:t>
            </a:r>
          </a:p>
          <a:p>
            <a:r>
              <a:rPr lang="en-US" sz="2200" dirty="0"/>
              <a:t>Each label element is associated with exactly one form control. </a:t>
            </a:r>
          </a:p>
          <a:p>
            <a:pPr lvl="1"/>
            <a:r>
              <a:rPr lang="en-US" sz="1800" dirty="0" err="1"/>
              <a:t>Eg</a:t>
            </a:r>
            <a:r>
              <a:rPr lang="en-US" sz="1800" dirty="0"/>
              <a:t>: 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</a:rPr>
              <a:t>&lt;label&gt;&lt;input type="radio" name="gender" value="m" /&gt;male&lt;/label&gt;</a:t>
            </a:r>
            <a:endParaRPr lang="en-US" sz="1800" dirty="0"/>
          </a:p>
          <a:p>
            <a:r>
              <a:rPr lang="en-US" altLang="en-US" sz="2200" dirty="0"/>
              <a:t>Proper use of labels with the elements above will benefit:</a:t>
            </a:r>
          </a:p>
          <a:p>
            <a:pPr lvl="1"/>
            <a:r>
              <a:rPr lang="en-US" altLang="en-US" sz="2200" dirty="0"/>
              <a:t>Screen reader users (will read out loud the label, when the user is focused on the element)</a:t>
            </a:r>
          </a:p>
          <a:p>
            <a:pPr lvl="1"/>
            <a:r>
              <a:rPr lang="en-US" altLang="en-US" sz="2200" dirty="0"/>
              <a:t>Users who have difficulty clicking on very small regions (such as checkboxes) - because when a user clicks the text within the 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</a:rPr>
              <a:t>&lt;label&gt; </a:t>
            </a:r>
            <a:r>
              <a:rPr lang="en-US" altLang="en-US" sz="2200" dirty="0"/>
              <a:t>element, it toggles the input (this increases the hit area).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29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010818"/>
              </p:ext>
            </p:extLst>
          </p:nvPr>
        </p:nvGraphicFramePr>
        <p:xfrm>
          <a:off x="968477" y="2514759"/>
          <a:ext cx="10016614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3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481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HTML</a:t>
                      </a:r>
                      <a:r>
                        <a:rPr lang="en-US" baseline="0" dirty="0"/>
                        <a:t> Markup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748"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Implicit label:</a:t>
                      </a:r>
                    </a:p>
                    <a:p>
                      <a:endParaRPr lang="en-US" altLang="en-US" sz="1800" dirty="0">
                        <a:solidFill>
                          <a:schemeClr val="accent2"/>
                        </a:solidFill>
                        <a:latin typeface="Trebuchet MS" panose="020B0603020202020204" pitchFamily="34" charset="0"/>
                      </a:endParaRPr>
                    </a:p>
                    <a:p>
                      <a:r>
                        <a:rPr lang="en-US" alt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&lt;label&gt;&lt;input type="radio" name="gender" value="m" /&gt;male&lt;/label&gt;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702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Explicit label: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&lt;label </a:t>
                      </a:r>
                      <a:r>
                        <a:rPr lang="en-US" sz="1500" kern="1200" dirty="0">
                          <a:solidFill>
                            <a:schemeClr val="accent2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for="form-login-username"&gt;</a:t>
                      </a:r>
                      <a:r>
                        <a:rPr lang="en-US" dirty="0"/>
                        <a:t>Login account&lt;/label&gt;</a:t>
                      </a:r>
                    </a:p>
                    <a:p>
                      <a:r>
                        <a:rPr lang="en-US" dirty="0"/>
                        <a:t>&lt;input type="text" name="login" id="form-login-username"&gt;</a:t>
                      </a:r>
                    </a:p>
                    <a:p>
                      <a:r>
                        <a:rPr lang="en-US" dirty="0"/>
                        <a:t>&lt;label </a:t>
                      </a:r>
                      <a:r>
                        <a:rPr lang="en-US" sz="1500" kern="1200" dirty="0">
                          <a:solidFill>
                            <a:schemeClr val="accent2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for="form-login-password"</a:t>
                      </a:r>
                      <a:r>
                        <a:rPr lang="en-US" dirty="0"/>
                        <a:t>&gt;Password&lt;/label&gt;</a:t>
                      </a:r>
                    </a:p>
                    <a:p>
                      <a:r>
                        <a:rPr lang="en-US" dirty="0"/>
                        <a:t>&lt;input type="password" name="password" id="form-login-password"&gt;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56186" y="1519084"/>
            <a:ext cx="10028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two ways to use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Method 2 – Improves Forms Accessibility -&gt; More on Lecture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80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Syntax - </a:t>
            </a:r>
            <a:r>
              <a:rPr lang="en-US" sz="1900" b="1" dirty="0"/>
              <a:t>&lt;input type="radio" name="variable" value="value"&gt;</a:t>
            </a:r>
          </a:p>
          <a:p>
            <a:r>
              <a:rPr lang="en-US" sz="1900" dirty="0"/>
              <a:t>The name attribute is required and plays an important role in binding multiple radio inputs into set.</a:t>
            </a:r>
          </a:p>
          <a:p>
            <a:r>
              <a:rPr lang="en-US" altLang="en-US" sz="1900" dirty="0"/>
              <a:t>If two or more radio buttons have the same </a:t>
            </a:r>
            <a:r>
              <a:rPr lang="en-US" altLang="en-US" sz="1900" dirty="0">
                <a:solidFill>
                  <a:schemeClr val="accent2"/>
                </a:solidFill>
                <a:latin typeface="Trebuchet MS" panose="020B0603020202020204" pitchFamily="34" charset="0"/>
              </a:rPr>
              <a:t>name</a:t>
            </a:r>
            <a:r>
              <a:rPr lang="en-US" altLang="en-US" sz="1900" dirty="0"/>
              <a:t>, the user can only select one of them at a time</a:t>
            </a:r>
          </a:p>
          <a:p>
            <a:pPr lvl="1"/>
            <a:r>
              <a:rPr lang="en-US" altLang="en-US" sz="1900" dirty="0"/>
              <a:t>This is how you make a radio button “group”</a:t>
            </a:r>
          </a:p>
          <a:p>
            <a:r>
              <a:rPr lang="en-US" altLang="en-US" sz="1900" dirty="0"/>
              <a:t>If you ask for the value of that </a:t>
            </a:r>
            <a:r>
              <a:rPr lang="en-US" altLang="en-US" sz="1900" dirty="0">
                <a:solidFill>
                  <a:schemeClr val="accent2"/>
                </a:solidFill>
                <a:latin typeface="Trebuchet MS" panose="020B0603020202020204" pitchFamily="34" charset="0"/>
              </a:rPr>
              <a:t>name</a:t>
            </a:r>
            <a:r>
              <a:rPr lang="en-US" altLang="en-US" sz="1900" dirty="0"/>
              <a:t>, you will get the </a:t>
            </a:r>
            <a:r>
              <a:rPr lang="en-US" altLang="en-US" sz="1900" dirty="0">
                <a:solidFill>
                  <a:schemeClr val="accent2"/>
                </a:solidFill>
                <a:latin typeface="Trebuchet MS" panose="020B0603020202020204" pitchFamily="34" charset="0"/>
              </a:rPr>
              <a:t>value</a:t>
            </a:r>
            <a:r>
              <a:rPr lang="en-US" altLang="en-US" sz="1900" dirty="0"/>
              <a:t> specified for the selected radio button. </a:t>
            </a:r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86719"/>
              </p:ext>
            </p:extLst>
          </p:nvPr>
        </p:nvGraphicFramePr>
        <p:xfrm>
          <a:off x="988141" y="4181492"/>
          <a:ext cx="10500851" cy="2025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2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7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+mn-lt"/>
                        </a:rPr>
                        <a:t>HTML Markup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+mn-lt"/>
                        </a:rPr>
                        <a:t>Formatted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Clr>
                          <a:srgbClr val="FFFF7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Radio buttons:&lt;</a:t>
                      </a:r>
                      <a:r>
                        <a:rPr lang="en-US" alt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br</a:t>
                      </a: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600" dirty="0"/>
                        <a:t>&lt;label </a:t>
                      </a:r>
                      <a:r>
                        <a:rPr lang="en-US" sz="1400" kern="1200" dirty="0">
                          <a:solidFill>
                            <a:schemeClr val="accent2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for=“male"&gt;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Male</a:t>
                      </a:r>
                      <a:r>
                        <a:rPr lang="en-US" sz="1600" dirty="0"/>
                        <a:t>&lt;/label&gt;</a:t>
                      </a:r>
                      <a:br>
                        <a:rPr lang="en-US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&lt;input type="radio" name=“gender" value="male“  id=“male”/&gt;</a:t>
                      </a:r>
                      <a:br>
                        <a:rPr lang="en-US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male&lt;</a:t>
                      </a:r>
                      <a:r>
                        <a:rPr lang="en-US" alt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br</a:t>
                      </a: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dirty="0"/>
                        <a:t>&lt;label </a:t>
                      </a:r>
                      <a:r>
                        <a:rPr lang="en-US" sz="1600" kern="1200" dirty="0">
                          <a:solidFill>
                            <a:schemeClr val="accent2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for=“female"&gt;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Female</a:t>
                      </a:r>
                      <a:r>
                        <a:rPr lang="en-US" sz="1800" dirty="0"/>
                        <a:t>&lt;/label&gt;</a:t>
                      </a:r>
                      <a:br>
                        <a:rPr lang="en-US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&lt;input type="radio" name=“gender" value=“female” checked="checked“ id=“female”/&gt;</a:t>
                      </a:r>
                    </a:p>
                    <a:p>
                      <a:pPr>
                        <a:lnSpc>
                          <a:spcPct val="90000"/>
                        </a:lnSpc>
                        <a:buClr>
                          <a:srgbClr val="FFFF7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626" y="4713991"/>
            <a:ext cx="1759975" cy="960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952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Syntax - </a:t>
            </a:r>
            <a:r>
              <a:rPr lang="en-US" sz="2000" b="1" dirty="0"/>
              <a:t>&lt;input type=“checkbox"&gt;</a:t>
            </a:r>
          </a:p>
          <a:p>
            <a:r>
              <a:rPr lang="en-US" sz="2000" dirty="0"/>
              <a:t>Checkboxes don’t necessarily need to be used in groups, of course. </a:t>
            </a:r>
          </a:p>
          <a:p>
            <a:r>
              <a:rPr lang="en-US" sz="2000" dirty="0"/>
              <a:t>The difference, as we’ve already noted, is that more than one checkbox may be checked at a time.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892074"/>
              </p:ext>
            </p:extLst>
          </p:nvPr>
        </p:nvGraphicFramePr>
        <p:xfrm>
          <a:off x="977080" y="3198115"/>
          <a:ext cx="10500851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3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+mn-lt"/>
                        </a:rPr>
                        <a:t>HTML Markup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+mn-lt"/>
                        </a:rPr>
                        <a:t>Formatted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A checkbox: </a:t>
                      </a:r>
                      <a:br>
                        <a:rPr lang="en-US" altLang="en-US" sz="180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    &lt;input type="checkbox" name="checkbox"</a:t>
                      </a:r>
                      <a:br>
                        <a:rPr lang="en-US" altLang="en-US" sz="180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               value="checkbox" checked="checked"&gt;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866" y="3754437"/>
            <a:ext cx="22860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77080" y="4727355"/>
            <a:ext cx="102378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solidFill>
                  <a:schemeClr val="accent2"/>
                </a:solidFill>
              </a:rPr>
              <a:t>type: "checkbox"</a:t>
            </a:r>
          </a:p>
          <a:p>
            <a:r>
              <a:rPr lang="en-US" altLang="en-US" sz="1400" dirty="0">
                <a:solidFill>
                  <a:schemeClr val="accent2"/>
                </a:solidFill>
              </a:rPr>
              <a:t>name</a:t>
            </a:r>
            <a:r>
              <a:rPr lang="en-US" altLang="en-US" sz="1400" dirty="0"/>
              <a:t>: used to reference this form element from JavaScript</a:t>
            </a:r>
          </a:p>
          <a:p>
            <a:r>
              <a:rPr lang="en-US" altLang="en-US" sz="1400" dirty="0">
                <a:solidFill>
                  <a:schemeClr val="accent2"/>
                </a:solidFill>
              </a:rPr>
              <a:t>value</a:t>
            </a:r>
            <a:r>
              <a:rPr lang="en-US" altLang="en-US" sz="1400" dirty="0"/>
              <a:t>: value to be returned when element is checked</a:t>
            </a:r>
          </a:p>
          <a:p>
            <a:r>
              <a:rPr lang="en-US" altLang="en-US" sz="1400" dirty="0"/>
              <a:t>Note that there is </a:t>
            </a:r>
            <a:r>
              <a:rPr lang="en-US" altLang="en-US" sz="1400" i="1" dirty="0"/>
              <a:t>no text</a:t>
            </a:r>
            <a:r>
              <a:rPr lang="en-US" altLang="en-US" sz="1400" dirty="0"/>
              <a:t> associated with the checkbox</a:t>
            </a:r>
          </a:p>
          <a:p>
            <a:pPr lvl="1"/>
            <a:r>
              <a:rPr lang="en-US" altLang="en-US" sz="1400" dirty="0"/>
              <a:t>Unless you use a </a:t>
            </a:r>
            <a:r>
              <a:rPr lang="en-US" altLang="en-US" sz="1400" dirty="0">
                <a:solidFill>
                  <a:schemeClr val="accent2"/>
                </a:solidFill>
              </a:rPr>
              <a:t>label</a:t>
            </a:r>
            <a:r>
              <a:rPr lang="en-US" altLang="en-US" sz="1400" dirty="0"/>
              <a:t> tag, only clicking on the box itself has any effect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4628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964" y="1533832"/>
            <a:ext cx="5149645" cy="4660491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Drop-down/pop up menus</a:t>
            </a:r>
          </a:p>
          <a:p>
            <a:pPr marL="0" indent="0">
              <a:buNone/>
            </a:pPr>
            <a:br>
              <a:rPr lang="en-US" altLang="en-US" sz="2100" dirty="0"/>
            </a:br>
            <a:r>
              <a:rPr lang="en-US" altLang="en-US" sz="2100" dirty="0"/>
              <a:t>&lt;select name="select"&gt;</a:t>
            </a:r>
            <a:br>
              <a:rPr lang="en-US" altLang="en-US" sz="2100" dirty="0"/>
            </a:br>
            <a:r>
              <a:rPr lang="en-US" altLang="en-US" sz="2100" dirty="0"/>
              <a:t>    &lt;option value="red"&gt;red&lt;/option&gt;</a:t>
            </a:r>
            <a:br>
              <a:rPr lang="en-US" altLang="en-US" sz="2100" dirty="0"/>
            </a:br>
            <a:r>
              <a:rPr lang="en-US" altLang="en-US" sz="2100" dirty="0"/>
              <a:t>    &lt;option value="green"&gt;green&lt;/option&gt;</a:t>
            </a:r>
            <a:br>
              <a:rPr lang="en-US" altLang="en-US" sz="2100" dirty="0"/>
            </a:br>
            <a:r>
              <a:rPr lang="en-US" altLang="en-US" sz="2100" dirty="0"/>
              <a:t>    &lt;option value="BLUE"&gt;blue&lt;/option&gt;</a:t>
            </a:r>
            <a:br>
              <a:rPr lang="en-US" altLang="en-US" sz="2100" dirty="0"/>
            </a:br>
            <a:r>
              <a:rPr lang="en-US" altLang="en-US" sz="2100" dirty="0"/>
              <a:t>&lt;/select&gt;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en-US" sz="2000" dirty="0"/>
              <a:t>Additional arguments:</a:t>
            </a:r>
          </a:p>
          <a:p>
            <a:pPr lvl="1"/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</a:rPr>
              <a:t>size</a:t>
            </a:r>
            <a:r>
              <a:rPr lang="en-US" altLang="en-US" sz="1800" dirty="0"/>
              <a:t>: the number of items visible in the list (default is</a:t>
            </a:r>
            <a:r>
              <a:rPr lang="en-US" altLang="en-US" sz="1800" dirty="0">
                <a:solidFill>
                  <a:srgbClr val="FFFF7F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</a:rPr>
              <a:t>"1"</a:t>
            </a:r>
            <a:r>
              <a:rPr lang="en-US" altLang="en-US" sz="1800" dirty="0"/>
              <a:t>)</a:t>
            </a:r>
          </a:p>
          <a:p>
            <a:pPr lvl="1"/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</a:rPr>
              <a:t>multiple</a:t>
            </a:r>
            <a:endParaRPr lang="en-US" altLang="en-US" sz="1800" dirty="0"/>
          </a:p>
          <a:p>
            <a:pPr lvl="2"/>
            <a:r>
              <a:rPr lang="en-US" altLang="en-US" sz="1600" dirty="0"/>
              <a:t>if set to </a:t>
            </a:r>
            <a:r>
              <a:rPr lang="en-US" altLang="en-US" sz="1600" dirty="0">
                <a:solidFill>
                  <a:schemeClr val="accent2"/>
                </a:solidFill>
                <a:latin typeface="Trebuchet MS" panose="020B0603020202020204" pitchFamily="34" charset="0"/>
              </a:rPr>
              <a:t>"true"</a:t>
            </a:r>
            <a:r>
              <a:rPr lang="en-US" altLang="en-US" sz="1600" dirty="0"/>
              <a:t> (or just about anything else), any number of items may be selected</a:t>
            </a:r>
          </a:p>
          <a:p>
            <a:pPr lvl="2"/>
            <a:r>
              <a:rPr lang="en-US" altLang="en-US" sz="1600" dirty="0"/>
              <a:t>if omitted, only one item may be selected</a:t>
            </a:r>
          </a:p>
          <a:p>
            <a:pPr lvl="2"/>
            <a:r>
              <a:rPr lang="en-US" altLang="en-US" sz="1600" dirty="0"/>
              <a:t>if set to </a:t>
            </a:r>
            <a:r>
              <a:rPr lang="en-US" altLang="en-US" sz="1600" dirty="0">
                <a:solidFill>
                  <a:schemeClr val="accent2"/>
                </a:solidFill>
                <a:latin typeface="Trebuchet MS" panose="020B0603020202020204" pitchFamily="34" charset="0"/>
              </a:rPr>
              <a:t>"false"</a:t>
            </a:r>
            <a:r>
              <a:rPr lang="en-US" altLang="en-US" sz="1600" dirty="0"/>
              <a:t>, behavior depends on the particular browser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19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992764" y="1538748"/>
            <a:ext cx="5938684" cy="46555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Scrolling menus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en-US" sz="2100" dirty="0"/>
            </a:br>
            <a:r>
              <a:rPr lang="en-US" altLang="en-US" sz="1900" dirty="0"/>
              <a:t>&lt;select name="</a:t>
            </a:r>
            <a:r>
              <a:rPr lang="en-US" altLang="en-US" sz="1900" dirty="0" err="1"/>
              <a:t>EightiesBands</a:t>
            </a:r>
            <a:r>
              <a:rPr lang="en-US" altLang="en-US" sz="1900" dirty="0"/>
              <a:t>" size="6" multiple&gt;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900" dirty="0"/>
              <a:t> &lt;option&gt;The Cure&lt;/option&gt;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900" dirty="0"/>
              <a:t> &lt;option&gt;Cocteau Twins&lt;/option&gt;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900" dirty="0"/>
              <a:t> &lt;option selected&gt;Tears for Fears&lt;/option&gt;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900" dirty="0"/>
              <a:t> &lt;option selected&gt;Thompson Twins&lt;/option&gt;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900" dirty="0"/>
              <a:t> &lt;option value="EBTG"&gt;Everything But the Girl&lt;/option&gt;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900" dirty="0"/>
              <a:t> &lt;option&gt;Depeche Mode&lt;/option&gt;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900" dirty="0"/>
              <a:t>&lt;/select&gt;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900" dirty="0"/>
          </a:p>
          <a:p>
            <a:pPr>
              <a:defRPr/>
            </a:pPr>
            <a:r>
              <a:rPr lang="en-US" sz="1600" dirty="0"/>
              <a:t>The optional SIZE attribute defines the size of the displayed list. </a:t>
            </a:r>
          </a:p>
          <a:p>
            <a:pPr>
              <a:defRPr/>
            </a:pPr>
            <a:r>
              <a:rPr lang="en-US" sz="1600" dirty="0"/>
              <a:t>If the specified SIZE is smaller than the number of "OPTION" items, a vertical scroll bar will automatically be displayed, to allow the user to view all the different items. </a:t>
            </a: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9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854" y="3947549"/>
            <a:ext cx="3228975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166" y="3349727"/>
            <a:ext cx="33718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Covers LO2 for Module</a:t>
            </a:r>
          </a:p>
          <a:p>
            <a:r>
              <a:rPr lang="en-US" dirty="0"/>
              <a:t>On completion of this lecture, students are expected to be able to:</a:t>
            </a:r>
          </a:p>
          <a:p>
            <a:pPr lvl="1"/>
            <a:r>
              <a:rPr lang="en-US" dirty="0"/>
              <a:t>Understand the concepts of HTML forms, form elements and form controls, HTML 5 form controls.</a:t>
            </a:r>
          </a:p>
          <a:p>
            <a:pPr lvl="1"/>
            <a:r>
              <a:rPr lang="en-US" dirty="0"/>
              <a:t>Describe how HTML forms work in hypertext documents.</a:t>
            </a:r>
          </a:p>
          <a:p>
            <a:pPr lvl="1"/>
            <a:r>
              <a:rPr lang="en-US" dirty="0"/>
              <a:t>Apply hypertext concepts to create HTML forms for a given context using different form controls, form elements using CSS.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67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Fieldset</a:t>
            </a:r>
            <a:r>
              <a:rPr lang="en-US" dirty="0"/>
              <a:t> and Legend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256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/>
              <a:t>The </a:t>
            </a:r>
            <a:r>
              <a:rPr lang="en-US" sz="1600" dirty="0" err="1"/>
              <a:t>fieldset</a:t>
            </a:r>
            <a:r>
              <a:rPr lang="en-US" sz="1600" dirty="0"/>
              <a:t> element indicates a logical group of form controls. </a:t>
            </a:r>
          </a:p>
          <a:p>
            <a:pPr lvl="1"/>
            <a:r>
              <a:rPr lang="en-US" sz="1600" dirty="0"/>
              <a:t>The </a:t>
            </a:r>
            <a:r>
              <a:rPr lang="en-US" sz="1600" dirty="0">
                <a:solidFill>
                  <a:schemeClr val="accent2"/>
                </a:solidFill>
                <a:latin typeface="Trebuchet MS" panose="020B0603020202020204" pitchFamily="34" charset="0"/>
              </a:rPr>
              <a:t>&lt;</a:t>
            </a:r>
            <a:r>
              <a:rPr lang="en-US" sz="16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fieldset</a:t>
            </a:r>
            <a:r>
              <a:rPr lang="en-US" sz="1600" dirty="0">
                <a:solidFill>
                  <a:schemeClr val="accent2"/>
                </a:solidFill>
                <a:latin typeface="Trebuchet MS" panose="020B0603020202020204" pitchFamily="34" charset="0"/>
              </a:rPr>
              <a:t>&gt; </a:t>
            </a:r>
            <a:r>
              <a:rPr lang="en-US" sz="1600" dirty="0"/>
              <a:t>tag draws a box around the related elements.</a:t>
            </a:r>
          </a:p>
          <a:p>
            <a:r>
              <a:rPr lang="en-US" sz="1600" dirty="0"/>
              <a:t>A </a:t>
            </a:r>
            <a:r>
              <a:rPr lang="en-US" sz="1600" dirty="0" err="1"/>
              <a:t>fieldset</a:t>
            </a:r>
            <a:r>
              <a:rPr lang="en-US" sz="1600" dirty="0"/>
              <a:t> may also include a legend element that provides a caption for the enclosed fields. </a:t>
            </a:r>
          </a:p>
          <a:p>
            <a:pPr lvl="1"/>
            <a:r>
              <a:rPr lang="en-US" sz="1600" dirty="0"/>
              <a:t>The </a:t>
            </a:r>
            <a:r>
              <a:rPr lang="en-US" sz="1600" dirty="0">
                <a:solidFill>
                  <a:schemeClr val="accent2"/>
                </a:solidFill>
                <a:latin typeface="Trebuchet MS" panose="020B0603020202020204" pitchFamily="34" charset="0"/>
              </a:rPr>
              <a:t>&lt;legend&gt; </a:t>
            </a:r>
            <a:r>
              <a:rPr lang="en-US" sz="1600" dirty="0"/>
              <a:t>tag defines a caption for the &lt;</a:t>
            </a:r>
            <a:r>
              <a:rPr lang="en-US" sz="1600" dirty="0" err="1"/>
              <a:t>fieldset</a:t>
            </a:r>
            <a:r>
              <a:rPr lang="en-US" sz="1600" dirty="0"/>
              <a:t>&gt; element.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105026"/>
              </p:ext>
            </p:extLst>
          </p:nvPr>
        </p:nvGraphicFramePr>
        <p:xfrm>
          <a:off x="1129069" y="2764056"/>
          <a:ext cx="10224731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5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8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HTML Markup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Formatted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&lt;form action=""&gt;</a:t>
                      </a:r>
                    </a:p>
                    <a:p>
                      <a:r>
                        <a:rPr lang="en-US" sz="1600" b="1" dirty="0"/>
                        <a:t> &lt;</a:t>
                      </a:r>
                      <a:r>
                        <a:rPr lang="en-US" sz="1600" b="1" dirty="0" err="1"/>
                        <a:t>fieldset</a:t>
                      </a:r>
                      <a:r>
                        <a:rPr lang="en-US" sz="1600" b="1" dirty="0"/>
                        <a:t>&gt;</a:t>
                      </a:r>
                    </a:p>
                    <a:p>
                      <a:r>
                        <a:rPr lang="en-US" sz="1600" dirty="0"/>
                        <a:t>  </a:t>
                      </a:r>
                      <a:r>
                        <a:rPr lang="en-US" sz="1600" b="1" dirty="0"/>
                        <a:t>&lt;legend&gt;</a:t>
                      </a:r>
                      <a:r>
                        <a:rPr lang="en-US" sz="1600" b="1" dirty="0" err="1"/>
                        <a:t>Personalia</a:t>
                      </a:r>
                      <a:r>
                        <a:rPr lang="en-US" sz="1600" b="1" dirty="0"/>
                        <a:t>:&lt;/legend&gt;</a:t>
                      </a:r>
                    </a:p>
                    <a:p>
                      <a:r>
                        <a:rPr lang="en-US" sz="1600" dirty="0"/>
                        <a:t>  &lt;label for="</a:t>
                      </a:r>
                      <a:r>
                        <a:rPr lang="en-US" sz="1600" dirty="0" err="1"/>
                        <a:t>fname</a:t>
                      </a:r>
                      <a:r>
                        <a:rPr lang="en-US" sz="1600" dirty="0"/>
                        <a:t>"&gt;First name:&lt;/label&gt;</a:t>
                      </a:r>
                    </a:p>
                    <a:p>
                      <a:r>
                        <a:rPr lang="en-US" sz="1600" dirty="0"/>
                        <a:t>  &lt;input type="text" id="</a:t>
                      </a:r>
                      <a:r>
                        <a:rPr lang="en-US" sz="1600" dirty="0" err="1"/>
                        <a:t>fname</a:t>
                      </a:r>
                      <a:r>
                        <a:rPr lang="en-US" sz="1600" dirty="0"/>
                        <a:t>" name="</a:t>
                      </a:r>
                      <a:r>
                        <a:rPr lang="en-US" sz="1600" dirty="0" err="1"/>
                        <a:t>fname</a:t>
                      </a:r>
                      <a:r>
                        <a:rPr lang="en-US" sz="1600" dirty="0"/>
                        <a:t>"&gt;&lt;</a:t>
                      </a:r>
                      <a:r>
                        <a:rPr lang="en-US" sz="1600" dirty="0" err="1"/>
                        <a:t>br</a:t>
                      </a:r>
                      <a:r>
                        <a:rPr lang="en-US" sz="1600" dirty="0"/>
                        <a:t>&gt;&lt;</a:t>
                      </a:r>
                      <a:r>
                        <a:rPr lang="en-US" sz="1600" dirty="0" err="1"/>
                        <a:t>br</a:t>
                      </a:r>
                      <a:r>
                        <a:rPr lang="en-US" sz="1600" dirty="0"/>
                        <a:t>&gt;</a:t>
                      </a:r>
                    </a:p>
                    <a:p>
                      <a:r>
                        <a:rPr lang="en-US" sz="1600" dirty="0"/>
                        <a:t>  &lt;label for="</a:t>
                      </a:r>
                      <a:r>
                        <a:rPr lang="en-US" sz="1600" dirty="0" err="1"/>
                        <a:t>lname</a:t>
                      </a:r>
                      <a:r>
                        <a:rPr lang="en-US" sz="1600" dirty="0"/>
                        <a:t>"&gt;Last name:&lt;/label&gt;</a:t>
                      </a:r>
                    </a:p>
                    <a:p>
                      <a:r>
                        <a:rPr lang="en-US" sz="1600" dirty="0"/>
                        <a:t>  &lt;input type="text" id="</a:t>
                      </a:r>
                      <a:r>
                        <a:rPr lang="en-US" sz="1600" dirty="0" err="1"/>
                        <a:t>lname</a:t>
                      </a:r>
                      <a:r>
                        <a:rPr lang="en-US" sz="1600" dirty="0"/>
                        <a:t>" name="</a:t>
                      </a:r>
                      <a:r>
                        <a:rPr lang="en-US" sz="1600" dirty="0" err="1"/>
                        <a:t>lname</a:t>
                      </a:r>
                      <a:r>
                        <a:rPr lang="en-US" sz="1600" dirty="0"/>
                        <a:t>"&gt;&lt;</a:t>
                      </a:r>
                      <a:r>
                        <a:rPr lang="en-US" sz="1600" dirty="0" err="1"/>
                        <a:t>br</a:t>
                      </a:r>
                      <a:r>
                        <a:rPr lang="en-US" sz="1600" dirty="0"/>
                        <a:t>&gt;&lt;</a:t>
                      </a:r>
                      <a:r>
                        <a:rPr lang="en-US" sz="1600" dirty="0" err="1"/>
                        <a:t>br</a:t>
                      </a:r>
                      <a:r>
                        <a:rPr lang="en-US" sz="1600" dirty="0"/>
                        <a:t>&gt;</a:t>
                      </a:r>
                    </a:p>
                    <a:p>
                      <a:r>
                        <a:rPr lang="en-US" sz="1600" dirty="0"/>
                        <a:t>  &lt;label for="birthday"&gt;Birthday:&lt;/label&gt;</a:t>
                      </a:r>
                    </a:p>
                    <a:p>
                      <a:r>
                        <a:rPr lang="en-US" sz="1600" dirty="0"/>
                        <a:t>  &lt;input type="date" id="birthday" name="birthday"&gt;&lt;</a:t>
                      </a:r>
                      <a:r>
                        <a:rPr lang="en-US" sz="1600" dirty="0" err="1"/>
                        <a:t>br</a:t>
                      </a:r>
                      <a:r>
                        <a:rPr lang="en-US" sz="1600" dirty="0"/>
                        <a:t>&gt;&lt;</a:t>
                      </a:r>
                      <a:r>
                        <a:rPr lang="en-US" sz="1600" dirty="0" err="1"/>
                        <a:t>br</a:t>
                      </a:r>
                      <a:r>
                        <a:rPr lang="en-US" sz="1600" dirty="0"/>
                        <a:t>&gt;</a:t>
                      </a:r>
                    </a:p>
                    <a:p>
                      <a:r>
                        <a:rPr lang="en-US" sz="1600" dirty="0"/>
                        <a:t>  &lt;input type="submit" value="Submit"&gt;</a:t>
                      </a:r>
                    </a:p>
                    <a:p>
                      <a:r>
                        <a:rPr lang="en-US" sz="1600" b="1" dirty="0"/>
                        <a:t> &lt;/</a:t>
                      </a:r>
                      <a:r>
                        <a:rPr lang="en-US" sz="1600" b="1" dirty="0" err="1"/>
                        <a:t>fieldset</a:t>
                      </a:r>
                      <a:r>
                        <a:rPr lang="en-US" sz="1600" b="1" dirty="0"/>
                        <a:t>&gt;</a:t>
                      </a:r>
                    </a:p>
                    <a:p>
                      <a:r>
                        <a:rPr lang="en-US" sz="1600" dirty="0"/>
                        <a:t>&lt;/form&gt;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002" y="3253092"/>
            <a:ext cx="3153550" cy="241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40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There may be times when you need to send information to the form processing application that does not come from the user.</a:t>
            </a:r>
          </a:p>
          <a:p>
            <a:r>
              <a:rPr lang="en-US" sz="2200" dirty="0"/>
              <a:t>In these instances, you can use a hidden form control that sends data when the form is submitted, but is not visible when the form is displayed in a browser.</a:t>
            </a:r>
          </a:p>
          <a:p>
            <a:r>
              <a:rPr lang="en-US" sz="2200" dirty="0" err="1"/>
              <a:t>Eg</a:t>
            </a:r>
            <a:r>
              <a:rPr lang="en-US" sz="2200" dirty="0"/>
              <a:t>: &lt;input type="hidden" name="success-link" value="http://www.example.com/littlechair_thankyou.html"&gt;</a:t>
            </a:r>
          </a:p>
          <a:p>
            <a:r>
              <a:rPr lang="en-US" altLang="en-US" sz="2200" dirty="0"/>
              <a:t>The value of a hidden field can be set programmatically (by JavaScript) before the form is submitted.</a:t>
            </a:r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29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5 Text Inputs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58880"/>
              </p:ext>
            </p:extLst>
          </p:nvPr>
        </p:nvGraphicFramePr>
        <p:xfrm>
          <a:off x="599769" y="1410469"/>
          <a:ext cx="10840063" cy="529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6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534">
                <a:tc>
                  <a:txBody>
                    <a:bodyPr/>
                    <a:lstStyle/>
                    <a:p>
                      <a:r>
                        <a:rPr lang="en-US" dirty="0"/>
                        <a:t>HTML Markup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Formatted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810"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&lt;input type="search"&gt;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463"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&lt;input type="email"&gt;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729"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&lt;input type=“</a:t>
                      </a:r>
                      <a:r>
                        <a:rPr lang="en-US" altLang="en-US" sz="1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tel</a:t>
                      </a: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"&gt;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810"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&lt;input type=“</a:t>
                      </a:r>
                      <a:r>
                        <a:rPr lang="en-US" altLang="en-US" sz="1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url</a:t>
                      </a: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"&gt;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138"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&lt;label for="</a:t>
                      </a:r>
                      <a:r>
                        <a:rPr lang="en-US" altLang="en-US" sz="1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edulevel</a:t>
                      </a: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"&gt;Education Completed:&lt;/label&gt;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&lt;input list="</a:t>
                      </a:r>
                      <a:r>
                        <a:rPr lang="en-US" altLang="en-US" sz="1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edulevel</a:t>
                      </a: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" name="</a:t>
                      </a:r>
                      <a:r>
                        <a:rPr lang="en-US" altLang="en-US" sz="1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edulevel</a:t>
                      </a: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" id="</a:t>
                      </a:r>
                      <a:r>
                        <a:rPr lang="en-US" altLang="en-US" sz="1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edulevel</a:t>
                      </a: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"&gt;&lt;</a:t>
                      </a:r>
                      <a:r>
                        <a:rPr lang="en-US" altLang="en-US" sz="1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datalist</a:t>
                      </a: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 id="</a:t>
                      </a:r>
                      <a:r>
                        <a:rPr lang="en-US" altLang="en-US" sz="1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edulevel</a:t>
                      </a: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"&gt;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 &lt;option value="High School"&gt;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 &lt;option value="Bachelors Degree"&gt;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 &lt;option value="Masters Degree"&gt;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&lt;/</a:t>
                      </a:r>
                      <a:r>
                        <a:rPr lang="en-US" altLang="en-US" sz="1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datalist</a:t>
                      </a: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725" y="2276021"/>
            <a:ext cx="6229350" cy="2333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725" y="4863484"/>
            <a:ext cx="2905125" cy="10858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273845" y="4863484"/>
            <a:ext cx="2994230" cy="1198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dirty="0" err="1">
                <a:solidFill>
                  <a:schemeClr val="tx1"/>
                </a:solidFill>
              </a:rPr>
              <a:t>datalist</a:t>
            </a:r>
            <a:r>
              <a:rPr lang="en-US" sz="1600" dirty="0">
                <a:solidFill>
                  <a:schemeClr val="tx1"/>
                </a:solidFill>
              </a:rPr>
              <a:t> element (new in HTML5) allows the author to provide a drop-down menu of suggested values for any type of text input.</a:t>
            </a:r>
          </a:p>
        </p:txBody>
      </p:sp>
    </p:spTree>
    <p:extLst>
      <p:ext uri="{BB962C8B-B14F-4D97-AF65-F5344CB8AC3E}">
        <p14:creationId xmlns:p14="http://schemas.microsoft.com/office/powerpoint/2010/main" val="371600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new with HTML 5 form elements?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Browsers that support this HTML 5 form elements will automatically check the validity of the format of the data entered and alert the user if the format is invalid.</a:t>
            </a:r>
          </a:p>
          <a:p>
            <a:pPr lvl="1"/>
            <a:r>
              <a:rPr lang="en-US" dirty="0" err="1"/>
              <a:t>Eg:email</a:t>
            </a:r>
            <a:r>
              <a:rPr lang="en-US" dirty="0"/>
              <a:t>, </a:t>
            </a:r>
            <a:r>
              <a:rPr lang="en-US" dirty="0" err="1"/>
              <a:t>tel</a:t>
            </a:r>
            <a:r>
              <a:rPr lang="en-US" dirty="0"/>
              <a:t>, number, </a:t>
            </a:r>
            <a:r>
              <a:rPr lang="en-US" dirty="0" err="1"/>
              <a:t>url</a:t>
            </a:r>
            <a:r>
              <a:rPr lang="en-US" dirty="0"/>
              <a:t>, date, week, </a:t>
            </a:r>
            <a:r>
              <a:rPr lang="en-US" dirty="0" err="1"/>
              <a:t>datetime</a:t>
            </a:r>
            <a:r>
              <a:rPr lang="en-US" dirty="0"/>
              <a:t>-local</a:t>
            </a:r>
          </a:p>
          <a:p>
            <a:r>
              <a:rPr lang="en-US" dirty="0"/>
              <a:t>If the browser doesn't support this input type, it will automatically fall back to the type="text"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93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5 New Additions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409" y="1862085"/>
            <a:ext cx="2219325" cy="38766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9606" y="3284019"/>
            <a:ext cx="1854917" cy="14404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140" y="5028985"/>
            <a:ext cx="2680520" cy="10559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2172" y="4798700"/>
            <a:ext cx="3276600" cy="133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3021" y="1767308"/>
            <a:ext cx="4431502" cy="15372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6099" y="1797699"/>
            <a:ext cx="3855968" cy="272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25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25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3416" y="2327274"/>
            <a:ext cx="3648130" cy="31738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27275"/>
            <a:ext cx="5834795" cy="31738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06154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with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6412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Adding basic styles</a:t>
            </a:r>
          </a:p>
          <a:p>
            <a:r>
              <a:rPr lang="en-US" sz="2200" dirty="0"/>
              <a:t>Aligning labels and inputs/form elements</a:t>
            </a:r>
          </a:p>
          <a:p>
            <a:r>
              <a:rPr lang="en-US" sz="2200" dirty="0"/>
              <a:t>Adjusting buttons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108" y="2957360"/>
            <a:ext cx="9120311" cy="3507812"/>
          </a:xfrm>
          <a:prstGeom prst="rect">
            <a:avLst/>
          </a:prstGeom>
        </p:spPr>
      </p:pic>
      <p:sp>
        <p:nvSpPr>
          <p:cNvPr id="9" name="Snip Single Corner Rectangle 8"/>
          <p:cNvSpPr/>
          <p:nvPr/>
        </p:nvSpPr>
        <p:spPr>
          <a:xfrm>
            <a:off x="6096000" y="1528225"/>
            <a:ext cx="3758381" cy="136212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Forms tend to be ugly and difficult to use with HTML alone (left). A little CSS can make a big difference (right)</a:t>
            </a:r>
          </a:p>
        </p:txBody>
      </p:sp>
    </p:spTree>
    <p:extLst>
      <p:ext uri="{BB962C8B-B14F-4D97-AF65-F5344CB8AC3E}">
        <p14:creationId xmlns:p14="http://schemas.microsoft.com/office/powerpoint/2010/main" val="538791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with Forms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27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400" y="1515909"/>
            <a:ext cx="3880065" cy="47141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361" y="1961815"/>
            <a:ext cx="7903544" cy="63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70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/>
              <a:t>Duckett</a:t>
            </a:r>
            <a:r>
              <a:rPr lang="en-US" sz="2200" dirty="0"/>
              <a:t>, J. (2011), </a:t>
            </a:r>
            <a:r>
              <a:rPr lang="en-US" sz="2200" i="1" dirty="0"/>
              <a:t>HTML &amp; CSS, Design and Build Websites</a:t>
            </a:r>
            <a:r>
              <a:rPr lang="en-US" sz="2200" dirty="0"/>
              <a:t>, Wiley.</a:t>
            </a:r>
          </a:p>
          <a:p>
            <a:r>
              <a:rPr lang="en-US" sz="2200" dirty="0" err="1"/>
              <a:t>Robbinson</a:t>
            </a:r>
            <a:r>
              <a:rPr lang="en-US" sz="2200" dirty="0"/>
              <a:t>, J . (2018), </a:t>
            </a:r>
            <a:r>
              <a:rPr lang="en-US" sz="2200" i="1" dirty="0"/>
              <a:t>Learning Web Design, A Beginner’s Guide to HTML,CSS, JavaScript, And Web Graphics, </a:t>
            </a:r>
            <a:r>
              <a:rPr lang="en-US" sz="2200" dirty="0"/>
              <a:t>O’Reilly.</a:t>
            </a:r>
          </a:p>
          <a:p>
            <a:r>
              <a:rPr lang="en-US" sz="2200" dirty="0"/>
              <a:t>Castro &amp; </a:t>
            </a:r>
            <a:r>
              <a:rPr lang="en-US" sz="2200" dirty="0" err="1"/>
              <a:t>Hyslop</a:t>
            </a:r>
            <a:r>
              <a:rPr lang="en-US" sz="2200" dirty="0"/>
              <a:t>, B.(2011), </a:t>
            </a:r>
            <a:r>
              <a:rPr lang="en-US" sz="2200" i="1" dirty="0"/>
              <a:t>HTML5&amp;CSS: Visual </a:t>
            </a:r>
            <a:r>
              <a:rPr lang="en-US" sz="2200" i="1" dirty="0" err="1"/>
              <a:t>QuickStart</a:t>
            </a:r>
            <a:r>
              <a:rPr lang="en-US" sz="2200" i="1" dirty="0"/>
              <a:t> Guide</a:t>
            </a:r>
            <a:r>
              <a:rPr lang="en-US" sz="2200" dirty="0"/>
              <a:t>, </a:t>
            </a:r>
            <a:r>
              <a:rPr lang="en-US" sz="2200" dirty="0" err="1"/>
              <a:t>Peachpit</a:t>
            </a:r>
            <a:r>
              <a:rPr lang="en-US" sz="2200" dirty="0"/>
              <a:t> Press.</a:t>
            </a:r>
          </a:p>
          <a:p>
            <a:pPr lvl="1">
              <a:defRPr/>
            </a:pPr>
            <a:endParaRPr lang="en-US" sz="2200" dirty="0"/>
          </a:p>
          <a:p>
            <a:pPr lvl="1">
              <a:defRPr/>
            </a:pPr>
            <a:r>
              <a:rPr lang="en-US" sz="2200" dirty="0"/>
              <a:t>Online :</a:t>
            </a:r>
          </a:p>
          <a:p>
            <a:pPr lvl="2">
              <a:defRPr/>
            </a:pPr>
            <a:r>
              <a:rPr lang="en-US" sz="1800" dirty="0">
                <a:hlinkClick r:id="rId3"/>
              </a:rPr>
              <a:t>https://www.w3schools.com/html/html_forms.asp</a:t>
            </a:r>
            <a:endParaRPr lang="en-US" sz="18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28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9494-EB1D-41F8-A368-CC8BBBD87339}" type="datetime1">
              <a:rPr lang="en-US" smtClean="0"/>
              <a:t>1/24/2023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Forms</a:t>
            </a:r>
          </a:p>
          <a:p>
            <a:r>
              <a:rPr lang="en-US" dirty="0"/>
              <a:t>How HTML Forms work</a:t>
            </a:r>
          </a:p>
          <a:p>
            <a:r>
              <a:rPr lang="en-US" dirty="0"/>
              <a:t>Form Elements</a:t>
            </a:r>
          </a:p>
          <a:p>
            <a:r>
              <a:rPr lang="en-US" dirty="0"/>
              <a:t>Form Controls</a:t>
            </a:r>
          </a:p>
          <a:p>
            <a:r>
              <a:rPr lang="en-US" dirty="0"/>
              <a:t>HTML 5 Form Controls</a:t>
            </a:r>
          </a:p>
          <a:p>
            <a:r>
              <a:rPr lang="en-US" dirty="0"/>
              <a:t>CSS with Forms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3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8DE7-A06B-4B37-827B-FF0BF2A3A8D9}" type="datetime1">
              <a:rPr lang="en-US" smtClean="0"/>
              <a:t>1/24/2023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8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636" y="1646237"/>
            <a:ext cx="4629904" cy="4344987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89" y="1554163"/>
            <a:ext cx="4637907" cy="23858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68" y="4026882"/>
            <a:ext cx="4018974" cy="224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2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Forms are used to create (rather primitive) GUIs on Web pages.</a:t>
            </a:r>
            <a:endParaRPr lang="en-US" dirty="0"/>
          </a:p>
          <a:p>
            <a:r>
              <a:rPr lang="en-US" dirty="0"/>
              <a:t>Forms are added to web pages using the form element.</a:t>
            </a:r>
          </a:p>
          <a:p>
            <a:r>
              <a:rPr lang="en-US" dirty="0"/>
              <a:t>The form element is a container for</a:t>
            </a:r>
          </a:p>
          <a:p>
            <a:pPr lvl="1"/>
            <a:r>
              <a:rPr lang="en-US" dirty="0"/>
              <a:t>Form controls (radio buttons, checkboxes, text inputs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Text and other elements </a:t>
            </a:r>
          </a:p>
          <a:p>
            <a:pPr lvl="1"/>
            <a:r>
              <a:rPr lang="en-US" dirty="0"/>
              <a:t>Block elements (h1, p, list)</a:t>
            </a:r>
          </a:p>
          <a:p>
            <a:r>
              <a:rPr lang="en-US" dirty="0"/>
              <a:t>HTML Markup :&lt;form  </a:t>
            </a:r>
            <a:r>
              <a:rPr lang="en-US" dirty="0">
                <a:solidFill>
                  <a:srgbClr val="0070C0"/>
                </a:solidFill>
              </a:rPr>
              <a:t>parameters</a:t>
            </a:r>
            <a:r>
              <a:rPr lang="en-US" dirty="0"/>
              <a:t>&gt; </a:t>
            </a:r>
            <a:r>
              <a:rPr lang="en-US" dirty="0">
                <a:solidFill>
                  <a:srgbClr val="0070C0"/>
                </a:solidFill>
              </a:rPr>
              <a:t>….form elements… </a:t>
            </a:r>
            <a:r>
              <a:rPr lang="en-US" dirty="0"/>
              <a:t>&lt;/form&gt;.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1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HTML forms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parts to a working form.</a:t>
            </a:r>
          </a:p>
          <a:p>
            <a:pPr lvl="1"/>
            <a:r>
              <a:rPr lang="en-US" dirty="0"/>
              <a:t>HTML Markup in the web page</a:t>
            </a:r>
          </a:p>
          <a:p>
            <a:pPr lvl="1"/>
            <a:r>
              <a:rPr lang="en-US" dirty="0"/>
              <a:t>Application or script on the server that processes the information collected by the form and returns an appropriate response.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538" y="2358232"/>
            <a:ext cx="3076575" cy="2371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887" y="5262564"/>
            <a:ext cx="2809875" cy="9144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7317658" y="3819832"/>
            <a:ext cx="4481052" cy="655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chemeClr val="tx1"/>
                </a:solidFill>
              </a:rPr>
              <a:t>The server processes the information using a programming language such as PHP, C#, VB.net, or Java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863252" y="1748029"/>
            <a:ext cx="2027904" cy="8325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i="1" dirty="0">
                <a:solidFill>
                  <a:schemeClr val="tx1"/>
                </a:solidFill>
              </a:rPr>
              <a:t>Data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Name :Ivy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Vote :Herbie Hancock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29247" y="5262564"/>
            <a:ext cx="4586353" cy="6753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chemeClr val="tx1"/>
                </a:solidFill>
              </a:rPr>
              <a:t>The server creates a new page to send back to the browser based on the information received.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252" y="3393839"/>
            <a:ext cx="1156981" cy="1430313"/>
          </a:xfrm>
          <a:prstGeom prst="rect">
            <a:avLst/>
          </a:prstGeom>
        </p:spPr>
      </p:pic>
      <p:sp>
        <p:nvSpPr>
          <p:cNvPr id="13" name="Curved Down Arrow 12"/>
          <p:cNvSpPr/>
          <p:nvPr/>
        </p:nvSpPr>
        <p:spPr>
          <a:xfrm>
            <a:off x="4875186" y="2639016"/>
            <a:ext cx="1392879" cy="66351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Down Arrow 13"/>
          <p:cNvSpPr/>
          <p:nvPr/>
        </p:nvSpPr>
        <p:spPr>
          <a:xfrm rot="10102349">
            <a:off x="4621435" y="5011613"/>
            <a:ext cx="1208139" cy="457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arguments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279066"/>
              </p:ext>
            </p:extLst>
          </p:nvPr>
        </p:nvGraphicFramePr>
        <p:xfrm>
          <a:off x="838200" y="1471665"/>
          <a:ext cx="10515600" cy="4043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7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7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915">
                <a:tc>
                  <a:txBody>
                    <a:bodyPr/>
                    <a:lstStyle/>
                    <a:p>
                      <a:r>
                        <a:rPr lang="en-US" sz="1800" dirty="0"/>
                        <a:t>Argument</a:t>
                      </a:r>
                      <a:r>
                        <a:rPr lang="en-US" sz="1800" baseline="0" dirty="0"/>
                        <a:t>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24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en-US" sz="18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action="</a:t>
                      </a:r>
                      <a:r>
                        <a:rPr lang="en-US" altLang="en-US" sz="1800" b="1" i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url</a:t>
                      </a:r>
                      <a:r>
                        <a:rPr lang="en-US" altLang="en-US" sz="1800" b="0" i="0" dirty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en-US" altLang="en-US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en-US" sz="1800" dirty="0">
                          <a:solidFill>
                            <a:schemeClr val="tx1"/>
                          </a:solidFill>
                        </a:rPr>
                        <a:t>(required)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Provides the location (URL) of the application or script (sometimes called the action page) that will be used to process the form.</a:t>
                      </a:r>
                    </a:p>
                    <a:p>
                      <a:r>
                        <a:rPr lang="en-US" sz="1800" dirty="0" err="1"/>
                        <a:t>Eg</a:t>
                      </a:r>
                      <a:r>
                        <a:rPr lang="en-US" sz="1800" dirty="0"/>
                        <a:t>:</a:t>
                      </a:r>
                      <a:r>
                        <a:rPr lang="en-US" sz="1800" baseline="0" dirty="0"/>
                        <a:t> &lt;form action</a:t>
                      </a:r>
                      <a:r>
                        <a:rPr lang="en-US" sz="18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=“/</a:t>
                      </a:r>
                      <a:r>
                        <a:rPr lang="en-US" sz="1800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index.php</a:t>
                      </a:r>
                      <a:r>
                        <a:rPr lang="en-US" sz="18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”</a:t>
                      </a:r>
                      <a:r>
                        <a:rPr lang="en-US" sz="1800" baseline="0" dirty="0"/>
                        <a:t>&gt;…..&lt;/form&gt;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 dirty="0"/>
                        <a:t>Send the form content to a email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aseline="0" dirty="0" err="1"/>
                        <a:t>Eg</a:t>
                      </a:r>
                      <a:r>
                        <a:rPr lang="en-US" sz="1800" baseline="0" dirty="0"/>
                        <a:t>:&lt;form action</a:t>
                      </a:r>
                      <a:r>
                        <a:rPr lang="en-US" sz="18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=“mailto:Janani.h@iit.ac.lk”</a:t>
                      </a:r>
                      <a:r>
                        <a:rPr lang="en-US" sz="1800" baseline="0" dirty="0"/>
                        <a:t>&gt;…..&lt;/form&gt;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1530">
                <a:tc>
                  <a:txBody>
                    <a:bodyPr/>
                    <a:lstStyle/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en-US" sz="18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method="</a:t>
                      </a:r>
                      <a:r>
                        <a:rPr lang="en-US" alt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rebuchet MS" panose="020B0603020202020204" pitchFamily="34" charset="0"/>
                        </a:rPr>
                        <a:t>get</a:t>
                      </a:r>
                      <a:r>
                        <a:rPr lang="en-US" altLang="en-US" sz="18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”</a:t>
                      </a:r>
                      <a:r>
                        <a:rPr lang="en-US" altLang="en-US" sz="18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en-US" sz="1800" dirty="0">
                          <a:solidFill>
                            <a:schemeClr val="tx1"/>
                          </a:solidFill>
                        </a:rPr>
                        <a:t>(default)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method="</a:t>
                      </a:r>
                      <a:r>
                        <a:rPr lang="en-US" alt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rebuchet MS" panose="020B0603020202020204" pitchFamily="34" charset="0"/>
                        </a:rPr>
                        <a:t>post</a:t>
                      </a:r>
                      <a:r>
                        <a:rPr lang="en-US" altLang="en-US" sz="18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"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endParaRPr lang="en-US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Specifies how the information should be sent to the server.</a:t>
                      </a:r>
                    </a:p>
                    <a:p>
                      <a:r>
                        <a:rPr lang="en-US" sz="1800" dirty="0">
                          <a:hlinkClick r:id="rId2" action="ppaction://hlinksldjump"/>
                        </a:rPr>
                        <a:t>GET</a:t>
                      </a:r>
                      <a:r>
                        <a:rPr lang="en-US" sz="1800" dirty="0"/>
                        <a:t> and </a:t>
                      </a:r>
                      <a:r>
                        <a:rPr lang="en-US" sz="1800" dirty="0">
                          <a:hlinkClick r:id="rId3" action="ppaction://hlinksldjump"/>
                        </a:rPr>
                        <a:t>POST</a:t>
                      </a:r>
                      <a:r>
                        <a:rPr lang="en-US" sz="1800" dirty="0"/>
                        <a:t> method can be used to transfer</a:t>
                      </a:r>
                      <a:r>
                        <a:rPr lang="en-US" sz="1800" baseline="0" dirty="0"/>
                        <a:t> data.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8428">
                <a:tc>
                  <a:txBody>
                    <a:bodyPr/>
                    <a:lstStyle/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en-US" sz="18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target</a:t>
                      </a:r>
                      <a:r>
                        <a:rPr lang="en-US" altLang="en-US" sz="1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=“</a:t>
                      </a:r>
                      <a:r>
                        <a:rPr lang="en-US" altLang="en-US" sz="1800" b="1" i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_blank</a:t>
                      </a:r>
                      <a:r>
                        <a:rPr lang="en-US" altLang="en-US" sz="1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"</a:t>
                      </a:r>
                      <a:endParaRPr lang="en-US" altLang="en-US" sz="18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9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Tells where to open the page sent as a result of the request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target= _blank </a:t>
                      </a: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means open in a new window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target= _top</a:t>
                      </a: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means use the same window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endParaRPr lang="en-US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9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Adding Text</a:t>
            </a:r>
          </a:p>
          <a:p>
            <a:pPr lvl="1"/>
            <a:r>
              <a:rPr lang="en-US" dirty="0"/>
              <a:t>Text inputs</a:t>
            </a:r>
          </a:p>
          <a:p>
            <a:pPr lvl="1"/>
            <a:r>
              <a:rPr lang="en-US" dirty="0"/>
              <a:t>Password inputs</a:t>
            </a:r>
          </a:p>
          <a:p>
            <a:pPr lvl="1"/>
            <a:r>
              <a:rPr lang="en-US" dirty="0"/>
              <a:t>Text area</a:t>
            </a:r>
          </a:p>
          <a:p>
            <a:pPr lvl="1"/>
            <a:r>
              <a:rPr lang="en-US" dirty="0"/>
              <a:t>Specialized text entry fields (</a:t>
            </a:r>
            <a:r>
              <a:rPr lang="en-US" dirty="0" err="1"/>
              <a:t>tel</a:t>
            </a:r>
            <a:r>
              <a:rPr lang="en-US" dirty="0"/>
              <a:t>, </a:t>
            </a:r>
            <a:r>
              <a:rPr lang="en-US" dirty="0" err="1"/>
              <a:t>url</a:t>
            </a:r>
            <a:r>
              <a:rPr lang="en-US" dirty="0"/>
              <a:t>, email, search) -&gt;  </a:t>
            </a:r>
            <a:r>
              <a:rPr lang="en-US" dirty="0">
                <a:solidFill>
                  <a:srgbClr val="FF0000"/>
                </a:solidFill>
              </a:rPr>
              <a:t>New in HTML 5</a:t>
            </a:r>
          </a:p>
          <a:p>
            <a:r>
              <a:rPr lang="en-US" dirty="0"/>
              <a:t>Making Choices</a:t>
            </a:r>
          </a:p>
          <a:p>
            <a:pPr lvl="1"/>
            <a:r>
              <a:rPr lang="en-US" dirty="0"/>
              <a:t>Radio buttons</a:t>
            </a:r>
          </a:p>
          <a:p>
            <a:pPr lvl="1"/>
            <a:r>
              <a:rPr lang="en-US" dirty="0"/>
              <a:t>Checkboxes</a:t>
            </a:r>
          </a:p>
          <a:p>
            <a:pPr lvl="1"/>
            <a:r>
              <a:rPr lang="en-US" dirty="0"/>
              <a:t>Drop down boxes</a:t>
            </a:r>
          </a:p>
          <a:p>
            <a:r>
              <a:rPr lang="en-US" dirty="0"/>
              <a:t>Data List</a:t>
            </a:r>
          </a:p>
          <a:p>
            <a:r>
              <a:rPr lang="en-US" dirty="0"/>
              <a:t>File uploading</a:t>
            </a:r>
          </a:p>
          <a:p>
            <a:r>
              <a:rPr lang="en-US" dirty="0"/>
              <a:t>Buttons</a:t>
            </a:r>
          </a:p>
          <a:p>
            <a:pPr lvl="1"/>
            <a:r>
              <a:rPr lang="en-US" dirty="0"/>
              <a:t>Submit/Reset Buttons</a:t>
            </a:r>
          </a:p>
          <a:p>
            <a:pPr lvl="1"/>
            <a:r>
              <a:rPr lang="en-US" dirty="0"/>
              <a:t>Image Buttons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08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With the GET method, the encoded form data gets tacked right onto the URL sent to the server.</a:t>
            </a:r>
          </a:p>
          <a:p>
            <a:r>
              <a:rPr lang="en-US" sz="2200" dirty="0"/>
              <a:t>A question mark character separates the URL from the following data, as shown here:</a:t>
            </a:r>
          </a:p>
          <a:p>
            <a:pPr lvl="1"/>
            <a:r>
              <a:rPr lang="en-US" sz="2200" dirty="0" err="1"/>
              <a:t>Eg</a:t>
            </a:r>
            <a:r>
              <a:rPr lang="en-US" sz="2200" dirty="0"/>
              <a:t>: get http://www.bandname.com/cgi-bin/mailinglist.pl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?name=Sally%20Strongar m&amp;email=strongarm%40example.com</a:t>
            </a:r>
          </a:p>
          <a:p>
            <a:pPr lvl="1"/>
            <a:endParaRPr lang="en-US" sz="2200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sz="2200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9</a:t>
            </a:fld>
            <a:endParaRPr lang="en-US"/>
          </a:p>
        </p:txBody>
      </p:sp>
      <p:sp>
        <p:nvSpPr>
          <p:cNvPr id="7" name="Snip Single Corner Rectangle 6"/>
          <p:cNvSpPr/>
          <p:nvPr/>
        </p:nvSpPr>
        <p:spPr>
          <a:xfrm>
            <a:off x="1681316" y="3716594"/>
            <a:ext cx="8790039" cy="21975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When to use?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Appropriate if you want users to be able to bookmark the results of a form submission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not appropriate for forms with private personal or financial 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GET may not be used when the form is used to upload a file.</a:t>
            </a:r>
          </a:p>
        </p:txBody>
      </p:sp>
    </p:spTree>
    <p:extLst>
      <p:ext uri="{BB962C8B-B14F-4D97-AF65-F5344CB8AC3E}">
        <p14:creationId xmlns:p14="http://schemas.microsoft.com/office/powerpoint/2010/main" val="21148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3494</TotalTime>
  <Words>2634</Words>
  <Application>Microsoft Office PowerPoint</Application>
  <PresentationFormat>Widescreen</PresentationFormat>
  <Paragraphs>347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Trebuchet MS</vt:lpstr>
      <vt:lpstr>Wingdings</vt:lpstr>
      <vt:lpstr>Office Theme</vt:lpstr>
      <vt:lpstr>CM1605 Web Technology</vt:lpstr>
      <vt:lpstr>Learning Outcomes</vt:lpstr>
      <vt:lpstr>Content</vt:lpstr>
      <vt:lpstr>Forms</vt:lpstr>
      <vt:lpstr>HTML Forms</vt:lpstr>
      <vt:lpstr>How HTML forms work?</vt:lpstr>
      <vt:lpstr>HTML form arguments</vt:lpstr>
      <vt:lpstr>Form Controls</vt:lpstr>
      <vt:lpstr>GET Method</vt:lpstr>
      <vt:lpstr>POST Method</vt:lpstr>
      <vt:lpstr>&lt;input&gt; Tag</vt:lpstr>
      <vt:lpstr>Text Input Examples</vt:lpstr>
      <vt:lpstr>Buttons</vt:lpstr>
      <vt:lpstr>More Buttons</vt:lpstr>
      <vt:lpstr>Labels</vt:lpstr>
      <vt:lpstr>Labels</vt:lpstr>
      <vt:lpstr>Radio Buttons</vt:lpstr>
      <vt:lpstr>Checkboxes</vt:lpstr>
      <vt:lpstr>Menus</vt:lpstr>
      <vt:lpstr>Fieldset and Legend</vt:lpstr>
      <vt:lpstr>Hidden Fields</vt:lpstr>
      <vt:lpstr>HTML 5 Text Inputs</vt:lpstr>
      <vt:lpstr>What is new with HTML 5 form elements?</vt:lpstr>
      <vt:lpstr>HTML 5 New Additions</vt:lpstr>
      <vt:lpstr>Form Example</vt:lpstr>
      <vt:lpstr>CSS with Forms</vt:lpstr>
      <vt:lpstr>CSS with Forms</vt:lpstr>
      <vt:lpstr>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4MMCS003W Web design and development</dc:title>
  <dc:creator>Windows User</dc:creator>
  <cp:lastModifiedBy>Harischandra, Janani</cp:lastModifiedBy>
  <cp:revision>102</cp:revision>
  <dcterms:created xsi:type="dcterms:W3CDTF">2020-07-03T16:25:08Z</dcterms:created>
  <dcterms:modified xsi:type="dcterms:W3CDTF">2023-01-24T06:37:29Z</dcterms:modified>
</cp:coreProperties>
</file>