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47"/>
  </p:notesMasterIdLst>
  <p:sldIdLst>
    <p:sldId id="257" r:id="rId2"/>
    <p:sldId id="261" r:id="rId3"/>
    <p:sldId id="258" r:id="rId4"/>
    <p:sldId id="262" r:id="rId5"/>
    <p:sldId id="263" r:id="rId6"/>
    <p:sldId id="264" r:id="rId7"/>
    <p:sldId id="265" r:id="rId8"/>
    <p:sldId id="266" r:id="rId9"/>
    <p:sldId id="267" r:id="rId10"/>
    <p:sldId id="269" r:id="rId11"/>
    <p:sldId id="270" r:id="rId12"/>
    <p:sldId id="286" r:id="rId13"/>
    <p:sldId id="301" r:id="rId14"/>
    <p:sldId id="268" r:id="rId15"/>
    <p:sldId id="302" r:id="rId16"/>
    <p:sldId id="303" r:id="rId17"/>
    <p:sldId id="304" r:id="rId18"/>
    <p:sldId id="305" r:id="rId19"/>
    <p:sldId id="271" r:id="rId20"/>
    <p:sldId id="287" r:id="rId21"/>
    <p:sldId id="272" r:id="rId22"/>
    <p:sldId id="277" r:id="rId23"/>
    <p:sldId id="278" r:id="rId24"/>
    <p:sldId id="279" r:id="rId25"/>
    <p:sldId id="281" r:id="rId26"/>
    <p:sldId id="282" r:id="rId27"/>
    <p:sldId id="283" r:id="rId28"/>
    <p:sldId id="273" r:id="rId29"/>
    <p:sldId id="284" r:id="rId30"/>
    <p:sldId id="274" r:id="rId31"/>
    <p:sldId id="285" r:id="rId32"/>
    <p:sldId id="275" r:id="rId33"/>
    <p:sldId id="288" r:id="rId34"/>
    <p:sldId id="289" r:id="rId35"/>
    <p:sldId id="290" r:id="rId36"/>
    <p:sldId id="295" r:id="rId37"/>
    <p:sldId id="292" r:id="rId38"/>
    <p:sldId id="296" r:id="rId39"/>
    <p:sldId id="294" r:id="rId40"/>
    <p:sldId id="298" r:id="rId41"/>
    <p:sldId id="297" r:id="rId42"/>
    <p:sldId id="299" r:id="rId43"/>
    <p:sldId id="280" r:id="rId44"/>
    <p:sldId id="276" r:id="rId45"/>
    <p:sldId id="25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50" autoAdjust="0"/>
    <p:restoredTop sz="94434" autoAdjust="0"/>
  </p:normalViewPr>
  <p:slideViewPr>
    <p:cSldViewPr snapToGrid="0">
      <p:cViewPr varScale="1">
        <p:scale>
          <a:sx n="72" d="100"/>
          <a:sy n="72" d="100"/>
        </p:scale>
        <p:origin x="50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B2704-8B69-4B4C-852B-22F4B9F33D4C}"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5BF7C-5EC0-4952-9390-825068120CD6}" type="slidenum">
              <a:rPr lang="en-US" smtClean="0"/>
              <a:t>‹#›</a:t>
            </a:fld>
            <a:endParaRPr lang="en-US"/>
          </a:p>
        </p:txBody>
      </p:sp>
    </p:spTree>
    <p:extLst>
      <p:ext uri="{BB962C8B-B14F-4D97-AF65-F5344CB8AC3E}">
        <p14:creationId xmlns:p14="http://schemas.microsoft.com/office/powerpoint/2010/main" val="4294532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05BF7C-5EC0-4952-9390-825068120CD6}" type="slidenum">
              <a:rPr lang="en-US" smtClean="0"/>
              <a:t>1</a:t>
            </a:fld>
            <a:endParaRPr lang="en-US"/>
          </a:p>
        </p:txBody>
      </p:sp>
    </p:spTree>
    <p:extLst>
      <p:ext uri="{BB962C8B-B14F-4D97-AF65-F5344CB8AC3E}">
        <p14:creationId xmlns:p14="http://schemas.microsoft.com/office/powerpoint/2010/main" val="132984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05BF7C-5EC0-4952-9390-825068120CD6}" type="slidenum">
              <a:rPr lang="en-US" smtClean="0"/>
              <a:t>3</a:t>
            </a:fld>
            <a:endParaRPr lang="en-US"/>
          </a:p>
        </p:txBody>
      </p:sp>
    </p:spTree>
    <p:extLst>
      <p:ext uri="{BB962C8B-B14F-4D97-AF65-F5344CB8AC3E}">
        <p14:creationId xmlns:p14="http://schemas.microsoft.com/office/powerpoint/2010/main" val="2178945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red border around the text input and the appearance of the “sorry, this username is already in use” message are examples of JavaScript altering the contents of the page, and blocking the form submission is an example of JavaScript altering the browser’s default behavior</a:t>
            </a:r>
          </a:p>
        </p:txBody>
      </p:sp>
      <p:sp>
        <p:nvSpPr>
          <p:cNvPr id="4" name="Slide Number Placeholder 3"/>
          <p:cNvSpPr>
            <a:spLocks noGrp="1"/>
          </p:cNvSpPr>
          <p:nvPr>
            <p:ph type="sldNum" sz="quarter" idx="10"/>
          </p:nvPr>
        </p:nvSpPr>
        <p:spPr/>
        <p:txBody>
          <a:bodyPr/>
          <a:lstStyle/>
          <a:p>
            <a:fld id="{F005BF7C-5EC0-4952-9390-825068120CD6}" type="slidenum">
              <a:rPr lang="en-US" smtClean="0"/>
              <a:t>5</a:t>
            </a:fld>
            <a:endParaRPr lang="en-US"/>
          </a:p>
        </p:txBody>
      </p:sp>
    </p:spTree>
    <p:extLst>
      <p:ext uri="{BB962C8B-B14F-4D97-AF65-F5344CB8AC3E}">
        <p14:creationId xmlns:p14="http://schemas.microsoft.com/office/powerpoint/2010/main" val="1790385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05BF7C-5EC0-4952-9390-825068120CD6}" type="slidenum">
              <a:rPr lang="en-US" smtClean="0"/>
              <a:t>15</a:t>
            </a:fld>
            <a:endParaRPr lang="en-US"/>
          </a:p>
        </p:txBody>
      </p:sp>
    </p:spTree>
    <p:extLst>
      <p:ext uri="{BB962C8B-B14F-4D97-AF65-F5344CB8AC3E}">
        <p14:creationId xmlns:p14="http://schemas.microsoft.com/office/powerpoint/2010/main" val="992839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05BF7C-5EC0-4952-9390-825068120CD6}" type="slidenum">
              <a:rPr lang="en-US" smtClean="0"/>
              <a:t>33</a:t>
            </a:fld>
            <a:endParaRPr lang="en-US"/>
          </a:p>
        </p:txBody>
      </p:sp>
    </p:spTree>
    <p:extLst>
      <p:ext uri="{BB962C8B-B14F-4D97-AF65-F5344CB8AC3E}">
        <p14:creationId xmlns:p14="http://schemas.microsoft.com/office/powerpoint/2010/main" val="991702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05BF7C-5EC0-4952-9390-825068120CD6}" type="slidenum">
              <a:rPr lang="en-US" smtClean="0"/>
              <a:t>45</a:t>
            </a:fld>
            <a:endParaRPr lang="en-US"/>
          </a:p>
        </p:txBody>
      </p:sp>
    </p:spTree>
    <p:extLst>
      <p:ext uri="{BB962C8B-B14F-4D97-AF65-F5344CB8AC3E}">
        <p14:creationId xmlns:p14="http://schemas.microsoft.com/office/powerpoint/2010/main" val="14250315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DA9E6BB-FFF3-484A-A157-86BC0FFF444B}" type="datetime1">
              <a:rPr lang="en-US" smtClean="0"/>
              <a:t>1/24/2023</a:t>
            </a:fld>
            <a:endParaRPr lang="en-US"/>
          </a:p>
        </p:txBody>
      </p:sp>
      <p:sp>
        <p:nvSpPr>
          <p:cNvPr id="5" name="Footer Placeholder 4"/>
          <p:cNvSpPr>
            <a:spLocks noGrp="1"/>
          </p:cNvSpPr>
          <p:nvPr>
            <p:ph type="ftr" sz="quarter" idx="11"/>
          </p:nvPr>
        </p:nvSpPr>
        <p:spPr/>
        <p:txBody>
          <a:bodyPr/>
          <a:lstStyle/>
          <a:p>
            <a:r>
              <a:rPr lang="en-US"/>
              <a:t>Module Code Module Name</a:t>
            </a:r>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cxnSp>
        <p:nvCxnSpPr>
          <p:cNvPr id="8" name="Straight Connector 7"/>
          <p:cNvCxnSpPr/>
          <p:nvPr userDrawn="1"/>
        </p:nvCxnSpPr>
        <p:spPr>
          <a:xfrm>
            <a:off x="1524000" y="3479800"/>
            <a:ext cx="9144000" cy="381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0"/>
            <a:ext cx="12192000" cy="482600"/>
          </a:xfrm>
          <a:prstGeom prst="rect">
            <a:avLst/>
          </a:prstGeom>
          <a:solidFill>
            <a:srgbClr val="8000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54715" y="6043763"/>
            <a:ext cx="2467197" cy="443209"/>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b="10853"/>
          <a:stretch/>
        </p:blipFill>
        <p:spPr>
          <a:xfrm>
            <a:off x="10221912" y="5948961"/>
            <a:ext cx="1589088" cy="607861"/>
          </a:xfrm>
          <a:prstGeom prst="rect">
            <a:avLst/>
          </a:prstGeom>
        </p:spPr>
      </p:pic>
    </p:spTree>
    <p:extLst>
      <p:ext uri="{BB962C8B-B14F-4D97-AF65-F5344CB8AC3E}">
        <p14:creationId xmlns:p14="http://schemas.microsoft.com/office/powerpoint/2010/main" val="2133741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92075B-64F7-4C46-A9EF-E833280F25FF}" type="datetime1">
              <a:rPr lang="en-US" smtClean="0"/>
              <a:t>1/24/2023</a:t>
            </a:fld>
            <a:endParaRPr lang="en-US"/>
          </a:p>
        </p:txBody>
      </p:sp>
      <p:sp>
        <p:nvSpPr>
          <p:cNvPr id="5" name="Footer Placeholder 4"/>
          <p:cNvSpPr>
            <a:spLocks noGrp="1"/>
          </p:cNvSpPr>
          <p:nvPr>
            <p:ph type="ftr" sz="quarter" idx="11"/>
          </p:nvPr>
        </p:nvSpPr>
        <p:spPr/>
        <p:txBody>
          <a:bodyPr/>
          <a:lstStyle/>
          <a:p>
            <a:r>
              <a:rPr lang="en-US"/>
              <a:t>Module Code Module Name</a:t>
            </a:r>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9525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8FFB17-EA1D-4AF4-8E73-2404008E9605}" type="datetime1">
              <a:rPr lang="en-US" smtClean="0"/>
              <a:t>1/24/2023</a:t>
            </a:fld>
            <a:endParaRPr lang="en-US"/>
          </a:p>
        </p:txBody>
      </p:sp>
      <p:sp>
        <p:nvSpPr>
          <p:cNvPr id="5" name="Footer Placeholder 4"/>
          <p:cNvSpPr>
            <a:spLocks noGrp="1"/>
          </p:cNvSpPr>
          <p:nvPr>
            <p:ph type="ftr" sz="quarter" idx="11"/>
          </p:nvPr>
        </p:nvSpPr>
        <p:spPr/>
        <p:txBody>
          <a:bodyPr/>
          <a:lstStyle/>
          <a:p>
            <a:r>
              <a:rPr lang="en-US"/>
              <a:t>Module Code Module Name</a:t>
            </a:r>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835809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a:t>Module Code Module Name</a:t>
            </a:r>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b="14464"/>
          <a:stretch/>
        </p:blipFill>
        <p:spPr>
          <a:xfrm>
            <a:off x="10260013" y="31476"/>
            <a:ext cx="1093787" cy="489224"/>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61335" y="103495"/>
            <a:ext cx="1798678" cy="323116"/>
          </a:xfrm>
          <a:prstGeom prst="rect">
            <a:avLst/>
          </a:prstGeom>
        </p:spPr>
      </p:pic>
      <p:cxnSp>
        <p:nvCxnSpPr>
          <p:cNvPr id="9" name="Straight Connector 8"/>
          <p:cNvCxnSpPr/>
          <p:nvPr userDrawn="1"/>
        </p:nvCxnSpPr>
        <p:spPr>
          <a:xfrm flipV="1">
            <a:off x="838200" y="1308100"/>
            <a:ext cx="10515600" cy="127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514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EFB60-87F9-40B0-A3C6-4FFFFE2FC118}" type="datetime1">
              <a:rPr lang="en-US" smtClean="0"/>
              <a:t>1/24/2023</a:t>
            </a:fld>
            <a:endParaRPr lang="en-US"/>
          </a:p>
        </p:txBody>
      </p:sp>
      <p:sp>
        <p:nvSpPr>
          <p:cNvPr id="5" name="Footer Placeholder 4"/>
          <p:cNvSpPr>
            <a:spLocks noGrp="1"/>
          </p:cNvSpPr>
          <p:nvPr>
            <p:ph type="ftr" sz="quarter" idx="11"/>
          </p:nvPr>
        </p:nvSpPr>
        <p:spPr/>
        <p:txBody>
          <a:bodyPr/>
          <a:lstStyle/>
          <a:p>
            <a:r>
              <a:rPr lang="en-US"/>
              <a:t>Module Code Module Name</a:t>
            </a:r>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79941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E40B5C-5DBE-4FD8-A08B-5A14A65E0140}" type="datetime1">
              <a:rPr lang="en-US" smtClean="0"/>
              <a:t>1/24/2023</a:t>
            </a:fld>
            <a:endParaRPr lang="en-US"/>
          </a:p>
        </p:txBody>
      </p:sp>
      <p:sp>
        <p:nvSpPr>
          <p:cNvPr id="6" name="Footer Placeholder 5"/>
          <p:cNvSpPr>
            <a:spLocks noGrp="1"/>
          </p:cNvSpPr>
          <p:nvPr>
            <p:ph type="ftr" sz="quarter" idx="11"/>
          </p:nvPr>
        </p:nvSpPr>
        <p:spPr/>
        <p:txBody>
          <a:bodyPr/>
          <a:lstStyle/>
          <a:p>
            <a:r>
              <a:rPr lang="en-US"/>
              <a:t>Module Code Module Name</a:t>
            </a:r>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7749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9613FD-7ECC-4B87-8874-21DBDE0379FA}" type="datetime1">
              <a:rPr lang="en-US" smtClean="0"/>
              <a:t>1/24/2023</a:t>
            </a:fld>
            <a:endParaRPr lang="en-US"/>
          </a:p>
        </p:txBody>
      </p:sp>
      <p:sp>
        <p:nvSpPr>
          <p:cNvPr id="8" name="Footer Placeholder 7"/>
          <p:cNvSpPr>
            <a:spLocks noGrp="1"/>
          </p:cNvSpPr>
          <p:nvPr>
            <p:ph type="ftr" sz="quarter" idx="11"/>
          </p:nvPr>
        </p:nvSpPr>
        <p:spPr/>
        <p:txBody>
          <a:bodyPr/>
          <a:lstStyle/>
          <a:p>
            <a:r>
              <a:rPr lang="en-US"/>
              <a:t>Module Code Module Name</a:t>
            </a:r>
          </a:p>
        </p:txBody>
      </p:sp>
      <p:sp>
        <p:nvSpPr>
          <p:cNvPr id="9" name="Slide Number Placeholder 8"/>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23334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2390EE-AA55-49DE-90FE-C5FFB01863CE}" type="datetime1">
              <a:rPr lang="en-US" smtClean="0"/>
              <a:t>1/24/2023</a:t>
            </a:fld>
            <a:endParaRPr lang="en-US"/>
          </a:p>
        </p:txBody>
      </p:sp>
      <p:sp>
        <p:nvSpPr>
          <p:cNvPr id="4" name="Footer Placeholder 3"/>
          <p:cNvSpPr>
            <a:spLocks noGrp="1"/>
          </p:cNvSpPr>
          <p:nvPr>
            <p:ph type="ftr" sz="quarter" idx="11"/>
          </p:nvPr>
        </p:nvSpPr>
        <p:spPr/>
        <p:txBody>
          <a:bodyPr/>
          <a:lstStyle/>
          <a:p>
            <a:r>
              <a:rPr lang="en-US"/>
              <a:t>Module Code Module Name</a:t>
            </a:r>
          </a:p>
        </p:txBody>
      </p:sp>
      <p:sp>
        <p:nvSpPr>
          <p:cNvPr id="5" name="Slide Number Placeholder 4"/>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17254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422EA-3402-4133-BE60-EAE0B5F92ADD}" type="datetime1">
              <a:rPr lang="en-US" smtClean="0"/>
              <a:t>1/24/2023</a:t>
            </a:fld>
            <a:endParaRPr lang="en-US"/>
          </a:p>
        </p:txBody>
      </p:sp>
      <p:sp>
        <p:nvSpPr>
          <p:cNvPr id="3" name="Footer Placeholder 2"/>
          <p:cNvSpPr>
            <a:spLocks noGrp="1"/>
          </p:cNvSpPr>
          <p:nvPr>
            <p:ph type="ftr" sz="quarter" idx="11"/>
          </p:nvPr>
        </p:nvSpPr>
        <p:spPr/>
        <p:txBody>
          <a:bodyPr/>
          <a:lstStyle/>
          <a:p>
            <a:r>
              <a:rPr lang="en-US"/>
              <a:t>Module Code Module Name</a:t>
            </a:r>
          </a:p>
        </p:txBody>
      </p:sp>
      <p:sp>
        <p:nvSpPr>
          <p:cNvPr id="4" name="Slide Number Placeholder 3"/>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49266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738D21-D7D2-4071-8ED3-AA52D8521730}" type="datetime1">
              <a:rPr lang="en-US" smtClean="0"/>
              <a:t>1/24/2023</a:t>
            </a:fld>
            <a:endParaRPr lang="en-US"/>
          </a:p>
        </p:txBody>
      </p:sp>
      <p:sp>
        <p:nvSpPr>
          <p:cNvPr id="6" name="Footer Placeholder 5"/>
          <p:cNvSpPr>
            <a:spLocks noGrp="1"/>
          </p:cNvSpPr>
          <p:nvPr>
            <p:ph type="ftr" sz="quarter" idx="11"/>
          </p:nvPr>
        </p:nvSpPr>
        <p:spPr/>
        <p:txBody>
          <a:bodyPr/>
          <a:lstStyle/>
          <a:p>
            <a:r>
              <a:rPr lang="en-US"/>
              <a:t>Module Code Module Name</a:t>
            </a:r>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78454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7E92E2-2BC7-4F1E-A73D-1E08500FA9B3}" type="datetime1">
              <a:rPr lang="en-US" smtClean="0"/>
              <a:t>1/24/2023</a:t>
            </a:fld>
            <a:endParaRPr lang="en-US"/>
          </a:p>
        </p:txBody>
      </p:sp>
      <p:sp>
        <p:nvSpPr>
          <p:cNvPr id="6" name="Footer Placeholder 5"/>
          <p:cNvSpPr>
            <a:spLocks noGrp="1"/>
          </p:cNvSpPr>
          <p:nvPr>
            <p:ph type="ftr" sz="quarter" idx="11"/>
          </p:nvPr>
        </p:nvSpPr>
        <p:spPr/>
        <p:txBody>
          <a:bodyPr/>
          <a:lstStyle/>
          <a:p>
            <a:r>
              <a:rPr lang="en-US"/>
              <a:t>Module Code Module Name</a:t>
            </a:r>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1035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CB2D3-9D7B-4F67-9BBE-2200FEE90173}" type="datetime1">
              <a:rPr lang="en-US" smtClean="0"/>
              <a:t>1/24/2023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Module Code Module Name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62D5C-A4B2-49FE-8CCD-E3685D8D5850}" type="slidenum">
              <a:rPr lang="en-US" smtClean="0"/>
              <a:t>‹#›</a:t>
            </a:fld>
            <a:endParaRPr lang="en-US"/>
          </a:p>
        </p:txBody>
      </p:sp>
    </p:spTree>
    <p:extLst>
      <p:ext uri="{BB962C8B-B14F-4D97-AF65-F5344CB8AC3E}">
        <p14:creationId xmlns:p14="http://schemas.microsoft.com/office/powerpoint/2010/main" val="6065719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va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eveloper.mozilla.org/en-US/docs/Web/JavaScript/Reference/Statements/le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mozilla.org/en-US/docs/Web/JavaScript/Reference/Statements/cons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w3schools.com/js/default.as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w3schools.com/js/tryit.asp?filename=tryjs_validation_js" TargetMode="External"/><Relationship Id="rId7" Type="http://schemas.openxmlformats.org/officeDocument/2006/relationships/hyperlink" Target="https://www.w3schools.com/js/tryit.asp?filename=tryjs_validation_rangeOverflow"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w3schools.com/js/tryit.asp?filename=tryjs_dom_color2" TargetMode="External"/><Relationship Id="rId5" Type="http://schemas.openxmlformats.org/officeDocument/2006/relationships/hyperlink" Target="https://www.programiz.com/javascript/examples" TargetMode="External"/><Relationship Id="rId4" Type="http://schemas.openxmlformats.org/officeDocument/2006/relationships/hyperlink" Target="https://www.w3schools.com/jsref/tryit.asp?filename=tryjsref_win_clos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1927" y="1324378"/>
            <a:ext cx="9908146" cy="2316296"/>
          </a:xfrm>
        </p:spPr>
        <p:txBody>
          <a:bodyPr>
            <a:normAutofit/>
          </a:bodyPr>
          <a:lstStyle/>
          <a:p>
            <a:r>
              <a:rPr lang="en-GB" sz="5400" dirty="0"/>
              <a:t>CM1605 Web Technology</a:t>
            </a:r>
            <a:endParaRPr lang="el-GR" sz="4800" dirty="0"/>
          </a:p>
        </p:txBody>
      </p:sp>
      <p:sp>
        <p:nvSpPr>
          <p:cNvPr id="3" name="Subtitle 2"/>
          <p:cNvSpPr>
            <a:spLocks noGrp="1"/>
          </p:cNvSpPr>
          <p:nvPr>
            <p:ph type="subTitle" idx="1"/>
          </p:nvPr>
        </p:nvSpPr>
        <p:spPr/>
        <p:txBody>
          <a:bodyPr>
            <a:noAutofit/>
          </a:bodyPr>
          <a:lstStyle/>
          <a:p>
            <a:r>
              <a:rPr lang="en-GB" sz="3500" dirty="0">
                <a:solidFill>
                  <a:schemeClr val="dk1"/>
                </a:solidFill>
              </a:rPr>
              <a:t>Introduction to JavaScript</a:t>
            </a:r>
          </a:p>
          <a:p>
            <a:r>
              <a:rPr lang="en-GB" sz="2000" dirty="0">
                <a:solidFill>
                  <a:schemeClr val="dk1"/>
                </a:solidFill>
              </a:rPr>
              <a:t>Week 5| Janani Harischandra </a:t>
            </a:r>
          </a:p>
        </p:txBody>
      </p:sp>
    </p:spTree>
    <p:extLst>
      <p:ext uri="{BB962C8B-B14F-4D97-AF65-F5344CB8AC3E}">
        <p14:creationId xmlns:p14="http://schemas.microsoft.com/office/powerpoint/2010/main" val="408040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JavaScript</a:t>
            </a:r>
          </a:p>
        </p:txBody>
      </p:sp>
      <p:sp>
        <p:nvSpPr>
          <p:cNvPr id="3" name="Content Placeholder 2"/>
          <p:cNvSpPr>
            <a:spLocks noGrp="1"/>
          </p:cNvSpPr>
          <p:nvPr>
            <p:ph idx="1"/>
          </p:nvPr>
        </p:nvSpPr>
        <p:spPr/>
        <p:txBody>
          <a:bodyPr/>
          <a:lstStyle/>
          <a:p>
            <a:r>
              <a:rPr lang="en-US" dirty="0"/>
              <a:t>External scripts are practical when the same code is used in many different web pages.</a:t>
            </a:r>
          </a:p>
          <a:p>
            <a:r>
              <a:rPr lang="en-US" dirty="0"/>
              <a:t>JavaScript files have the file extension .</a:t>
            </a:r>
            <a:r>
              <a:rPr lang="en-US" dirty="0" err="1"/>
              <a:t>js</a:t>
            </a:r>
            <a:r>
              <a:rPr lang="en-US" dirty="0"/>
              <a:t>.</a:t>
            </a:r>
          </a:p>
          <a:p>
            <a:r>
              <a:rPr lang="en-US" dirty="0"/>
              <a:t>To use an external script, put the name of the script file in the </a:t>
            </a:r>
            <a:r>
              <a:rPr lang="en-US" dirty="0" err="1"/>
              <a:t>src</a:t>
            </a:r>
            <a:r>
              <a:rPr lang="en-US" dirty="0"/>
              <a:t> (source) attribute of a &lt;script&gt; tag:</a:t>
            </a:r>
          </a:p>
          <a:p>
            <a:pPr lvl="1"/>
            <a:r>
              <a:rPr lang="en-US" sz="2200" dirty="0" err="1"/>
              <a:t>Eg</a:t>
            </a:r>
            <a:r>
              <a:rPr lang="en-US" sz="2200" dirty="0"/>
              <a:t>:&lt;script </a:t>
            </a:r>
            <a:r>
              <a:rPr lang="en-US" sz="2200" dirty="0" err="1"/>
              <a:t>src</a:t>
            </a:r>
            <a:r>
              <a:rPr lang="en-US" sz="2200" dirty="0"/>
              <a:t>="myScript.js"&gt;&lt;/script&gt;</a:t>
            </a:r>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10</a:t>
            </a:fld>
            <a:endParaRPr lang="en-US"/>
          </a:p>
        </p:txBody>
      </p:sp>
    </p:spTree>
    <p:extLst>
      <p:ext uri="{BB962C8B-B14F-4D97-AF65-F5344CB8AC3E}">
        <p14:creationId xmlns:p14="http://schemas.microsoft.com/office/powerpoint/2010/main" val="2144051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Comments</a:t>
            </a:r>
          </a:p>
        </p:txBody>
      </p:sp>
      <p:sp>
        <p:nvSpPr>
          <p:cNvPr id="3" name="Content Placeholder 2"/>
          <p:cNvSpPr>
            <a:spLocks noGrp="1"/>
          </p:cNvSpPr>
          <p:nvPr>
            <p:ph idx="1"/>
          </p:nvPr>
        </p:nvSpPr>
        <p:spPr/>
        <p:txBody>
          <a:bodyPr>
            <a:normAutofit/>
          </a:bodyPr>
          <a:lstStyle/>
          <a:p>
            <a:r>
              <a:rPr lang="en-US" sz="2400" dirty="0"/>
              <a:t>JavaScript allows to leave comments that will be ignored at the time the script is executed.</a:t>
            </a:r>
          </a:p>
          <a:p>
            <a:r>
              <a:rPr lang="en-US" sz="2400" dirty="0"/>
              <a:t>There are two methods of using comments.</a:t>
            </a:r>
          </a:p>
          <a:p>
            <a:r>
              <a:rPr lang="en-US" sz="2400" dirty="0"/>
              <a:t>For single-line comments, use two slash characters (//) at the beginning of the line.</a:t>
            </a:r>
          </a:p>
          <a:p>
            <a:pPr lvl="1"/>
            <a:r>
              <a:rPr lang="en-US" sz="2000" dirty="0" err="1"/>
              <a:t>Eg</a:t>
            </a:r>
            <a:r>
              <a:rPr lang="en-US" sz="2000" dirty="0"/>
              <a:t>:</a:t>
            </a:r>
          </a:p>
          <a:p>
            <a:r>
              <a:rPr lang="en-US" sz="2400" dirty="0"/>
              <a:t>Multiline comments</a:t>
            </a:r>
            <a:r>
              <a:rPr lang="en-US" altLang="en-US" sz="2400" dirty="0"/>
              <a:t> start with /* and end with */.</a:t>
            </a:r>
          </a:p>
          <a:p>
            <a:pPr lvl="1"/>
            <a:r>
              <a:rPr lang="en-US" sz="2000" dirty="0" err="1"/>
              <a:t>Eg</a:t>
            </a:r>
            <a:r>
              <a:rPr lang="en-US" sz="2000" dirty="0"/>
              <a:t>:        </a:t>
            </a:r>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11</a:t>
            </a:fld>
            <a:endParaRPr lang="en-US"/>
          </a:p>
        </p:txBody>
      </p:sp>
      <p:pic>
        <p:nvPicPr>
          <p:cNvPr id="7" name="Picture 6"/>
          <p:cNvPicPr>
            <a:picLocks noChangeAspect="1"/>
          </p:cNvPicPr>
          <p:nvPr/>
        </p:nvPicPr>
        <p:blipFill>
          <a:blip r:embed="rId2"/>
          <a:stretch>
            <a:fillRect/>
          </a:stretch>
        </p:blipFill>
        <p:spPr>
          <a:xfrm>
            <a:off x="2437094" y="3792402"/>
            <a:ext cx="3203011" cy="417784"/>
          </a:xfrm>
          <a:prstGeom prst="rect">
            <a:avLst/>
          </a:prstGeom>
        </p:spPr>
      </p:pic>
      <p:pic>
        <p:nvPicPr>
          <p:cNvPr id="8" name="Picture 7"/>
          <p:cNvPicPr>
            <a:picLocks noChangeAspect="1"/>
          </p:cNvPicPr>
          <p:nvPr/>
        </p:nvPicPr>
        <p:blipFill>
          <a:blip r:embed="rId3"/>
          <a:stretch>
            <a:fillRect/>
          </a:stretch>
        </p:blipFill>
        <p:spPr>
          <a:xfrm>
            <a:off x="2437094" y="4871612"/>
            <a:ext cx="4748458" cy="968749"/>
          </a:xfrm>
          <a:prstGeom prst="rect">
            <a:avLst/>
          </a:prstGeom>
        </p:spPr>
      </p:pic>
    </p:spTree>
    <p:extLst>
      <p:ext uri="{BB962C8B-B14F-4D97-AF65-F5344CB8AC3E}">
        <p14:creationId xmlns:p14="http://schemas.microsoft.com/office/powerpoint/2010/main" val="18854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Spaces</a:t>
            </a:r>
          </a:p>
        </p:txBody>
      </p:sp>
      <p:sp>
        <p:nvSpPr>
          <p:cNvPr id="3" name="Content Placeholder 2"/>
          <p:cNvSpPr>
            <a:spLocks noGrp="1"/>
          </p:cNvSpPr>
          <p:nvPr>
            <p:ph idx="1"/>
          </p:nvPr>
        </p:nvSpPr>
        <p:spPr/>
        <p:txBody>
          <a:bodyPr/>
          <a:lstStyle/>
          <a:p>
            <a:r>
              <a:rPr lang="en-US" dirty="0"/>
              <a:t>Whitespace is also ignored in JavaScript.</a:t>
            </a:r>
          </a:p>
          <a:p>
            <a:pPr lvl="1"/>
            <a:r>
              <a:rPr lang="en-US" dirty="0" err="1"/>
              <a:t>Eg</a:t>
            </a:r>
            <a:r>
              <a:rPr lang="en-US" dirty="0"/>
              <a:t>: let hello = "Hello"; </a:t>
            </a:r>
          </a:p>
          <a:p>
            <a:pPr lvl="1"/>
            <a:r>
              <a:rPr lang="en-US" dirty="0" err="1"/>
              <a:t>Eg</a:t>
            </a:r>
            <a:r>
              <a:rPr lang="en-US" dirty="0"/>
              <a:t>: let world          =         "World!";</a:t>
            </a:r>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12</a:t>
            </a:fld>
            <a:endParaRPr lang="en-US"/>
          </a:p>
        </p:txBody>
      </p:sp>
    </p:spTree>
    <p:extLst>
      <p:ext uri="{BB962C8B-B14F-4D97-AF65-F5344CB8AC3E}">
        <p14:creationId xmlns:p14="http://schemas.microsoft.com/office/powerpoint/2010/main" val="463359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lstStyle/>
          <a:p>
            <a:r>
              <a:rPr lang="en-US" dirty="0"/>
              <a:t>Variables are containers for storing data. You can declare a variable in JavaScript:</a:t>
            </a:r>
          </a:p>
          <a:p>
            <a:endParaRPr lang="en-US" dirty="0"/>
          </a:p>
          <a:p>
            <a:r>
              <a:rPr lang="en-US" dirty="0"/>
              <a:t>Using </a:t>
            </a:r>
            <a:r>
              <a:rPr lang="en-US" dirty="0" err="1"/>
              <a:t>var</a:t>
            </a:r>
            <a:endParaRPr lang="en-US" dirty="0"/>
          </a:p>
          <a:p>
            <a:r>
              <a:rPr lang="en-US" dirty="0"/>
              <a:t>Using let</a:t>
            </a:r>
          </a:p>
          <a:p>
            <a:r>
              <a:rPr lang="en-US" dirty="0"/>
              <a:t>Using const</a:t>
            </a:r>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13</a:t>
            </a:fld>
            <a:endParaRPr lang="en-US"/>
          </a:p>
        </p:txBody>
      </p:sp>
    </p:spTree>
    <p:extLst>
      <p:ext uri="{BB962C8B-B14F-4D97-AF65-F5344CB8AC3E}">
        <p14:creationId xmlns:p14="http://schemas.microsoft.com/office/powerpoint/2010/main" val="2958778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lstStyle/>
          <a:p>
            <a:r>
              <a:rPr lang="en-US" dirty="0"/>
              <a:t>A variable is like an information container. </a:t>
            </a:r>
          </a:p>
          <a:p>
            <a:r>
              <a:rPr lang="en-US" dirty="0"/>
              <a:t>Variable contains a name and will be assigned a value, which can be a number, text string, an element in the DOM.</a:t>
            </a:r>
          </a:p>
          <a:p>
            <a:endParaRPr lang="en-US" dirty="0"/>
          </a:p>
          <a:p>
            <a:pPr marL="457200" lvl="1" indent="0">
              <a:buNone/>
            </a:pPr>
            <a:r>
              <a:rPr lang="en-US" dirty="0"/>
              <a:t>				       </a:t>
            </a:r>
            <a:r>
              <a:rPr lang="en-US" b="1" dirty="0"/>
              <a:t>let    foo   =    5;</a:t>
            </a:r>
          </a:p>
          <a:p>
            <a:pPr marL="457200" lvl="1" indent="0">
              <a:buNone/>
            </a:pP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14</a:t>
            </a:fld>
            <a:endParaRPr lang="en-US"/>
          </a:p>
        </p:txBody>
      </p:sp>
      <p:grpSp>
        <p:nvGrpSpPr>
          <p:cNvPr id="30" name="Group 29"/>
          <p:cNvGrpSpPr/>
          <p:nvPr/>
        </p:nvGrpSpPr>
        <p:grpSpPr>
          <a:xfrm>
            <a:off x="2840294" y="4001295"/>
            <a:ext cx="2144661" cy="1048229"/>
            <a:chOff x="2840294" y="4001295"/>
            <a:chExt cx="2144661" cy="1048229"/>
          </a:xfrm>
        </p:grpSpPr>
        <p:sp>
          <p:nvSpPr>
            <p:cNvPr id="7" name="Rectangle 6"/>
            <p:cNvSpPr/>
            <p:nvPr/>
          </p:nvSpPr>
          <p:spPr>
            <a:xfrm>
              <a:off x="2840294" y="4548079"/>
              <a:ext cx="1253613" cy="50144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Keyword</a:t>
              </a:r>
            </a:p>
          </p:txBody>
        </p:sp>
        <p:cxnSp>
          <p:nvCxnSpPr>
            <p:cNvPr id="12" name="Straight Arrow Connector 11"/>
            <p:cNvCxnSpPr/>
            <p:nvPr/>
          </p:nvCxnSpPr>
          <p:spPr>
            <a:xfrm flipV="1">
              <a:off x="3581400" y="4001295"/>
              <a:ext cx="1403555" cy="546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4358149" y="4114800"/>
            <a:ext cx="1361768" cy="934724"/>
            <a:chOff x="4358149" y="4114800"/>
            <a:chExt cx="1361768" cy="934724"/>
          </a:xfrm>
        </p:grpSpPr>
        <p:sp>
          <p:nvSpPr>
            <p:cNvPr id="10" name="Rectangle 9"/>
            <p:cNvSpPr/>
            <p:nvPr/>
          </p:nvSpPr>
          <p:spPr>
            <a:xfrm>
              <a:off x="4358149" y="4548079"/>
              <a:ext cx="1253613" cy="50144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14" name="Straight Arrow Connector 13"/>
            <p:cNvCxnSpPr>
              <a:stCxn id="10" idx="0"/>
            </p:cNvCxnSpPr>
            <p:nvPr/>
          </p:nvCxnSpPr>
          <p:spPr>
            <a:xfrm flipV="1">
              <a:off x="4984956" y="4114800"/>
              <a:ext cx="734961" cy="433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6088626" y="4114800"/>
            <a:ext cx="1752600" cy="934724"/>
            <a:chOff x="6088626" y="4114800"/>
            <a:chExt cx="1752600" cy="934724"/>
          </a:xfrm>
        </p:grpSpPr>
        <p:sp>
          <p:nvSpPr>
            <p:cNvPr id="8" name="Rectangle 7"/>
            <p:cNvSpPr/>
            <p:nvPr/>
          </p:nvSpPr>
          <p:spPr>
            <a:xfrm>
              <a:off x="6088626" y="4597239"/>
              <a:ext cx="1752600" cy="45228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Assignment</a:t>
              </a:r>
            </a:p>
          </p:txBody>
        </p:sp>
        <p:cxnSp>
          <p:nvCxnSpPr>
            <p:cNvPr id="17" name="Straight Arrow Connector 16"/>
            <p:cNvCxnSpPr/>
            <p:nvPr/>
          </p:nvCxnSpPr>
          <p:spPr>
            <a:xfrm flipH="1" flipV="1">
              <a:off x="6459794" y="4114800"/>
              <a:ext cx="648930" cy="482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7108725" y="4001294"/>
            <a:ext cx="2642416" cy="1048230"/>
            <a:chOff x="7108725" y="4001294"/>
            <a:chExt cx="2642416" cy="1048230"/>
          </a:xfrm>
        </p:grpSpPr>
        <p:sp>
          <p:nvSpPr>
            <p:cNvPr id="9" name="Rectangle 8"/>
            <p:cNvSpPr/>
            <p:nvPr/>
          </p:nvSpPr>
          <p:spPr>
            <a:xfrm>
              <a:off x="8332838" y="4597239"/>
              <a:ext cx="1418303" cy="45228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Value</a:t>
              </a:r>
            </a:p>
          </p:txBody>
        </p:sp>
        <p:cxnSp>
          <p:nvCxnSpPr>
            <p:cNvPr id="21" name="Straight Arrow Connector 20"/>
            <p:cNvCxnSpPr/>
            <p:nvPr/>
          </p:nvCxnSpPr>
          <p:spPr>
            <a:xfrm flipH="1" flipV="1">
              <a:off x="7108725" y="4001294"/>
              <a:ext cx="1441039" cy="595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1816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1000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1000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1000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1000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variables with </a:t>
            </a:r>
            <a:r>
              <a:rPr lang="en-US" dirty="0" err="1"/>
              <a:t>var</a:t>
            </a:r>
            <a:endParaRPr lang="en-US" dirty="0"/>
          </a:p>
        </p:txBody>
      </p:sp>
      <p:sp>
        <p:nvSpPr>
          <p:cNvPr id="3" name="Content Placeholder 2"/>
          <p:cNvSpPr>
            <a:spLocks noGrp="1"/>
          </p:cNvSpPr>
          <p:nvPr>
            <p:ph idx="1"/>
          </p:nvPr>
        </p:nvSpPr>
        <p:spPr/>
        <p:txBody>
          <a:bodyPr>
            <a:normAutofit/>
          </a:bodyPr>
          <a:lstStyle/>
          <a:p>
            <a:r>
              <a:rPr lang="en-US" sz="2400" dirty="0"/>
              <a:t>The </a:t>
            </a:r>
            <a:r>
              <a:rPr lang="en-US" sz="2400" dirty="0" err="1"/>
              <a:t>var</a:t>
            </a:r>
            <a:r>
              <a:rPr lang="en-US" sz="2400" dirty="0"/>
              <a:t> statement declares a function-scoped or globally-scoped variable, optionally initializing it to a value. </a:t>
            </a:r>
          </a:p>
          <a:p>
            <a:r>
              <a:rPr lang="en-US" sz="2400" dirty="0"/>
              <a:t>In addition, variables declared with </a:t>
            </a:r>
            <a:r>
              <a:rPr lang="en-US" sz="2400" dirty="0" err="1"/>
              <a:t>var</a:t>
            </a:r>
            <a:r>
              <a:rPr lang="en-US" sz="2400" dirty="0"/>
              <a:t> are processed before any code is executed. This is called hoisting.</a:t>
            </a:r>
          </a:p>
          <a:p>
            <a:r>
              <a:rPr lang="en-US" sz="2400" dirty="0"/>
              <a:t>The scope of a variable declared with </a:t>
            </a:r>
            <a:r>
              <a:rPr lang="en-US" sz="2400" dirty="0" err="1"/>
              <a:t>var</a:t>
            </a:r>
            <a:r>
              <a:rPr lang="en-US" sz="2400" dirty="0"/>
              <a:t> is its current execution context and closures thereof, which is either the enclosing function and functions declared within it, or, for variables declared outside any function, global. Duplicate variable declarations using </a:t>
            </a:r>
            <a:r>
              <a:rPr lang="en-US" sz="2400" dirty="0" err="1"/>
              <a:t>var</a:t>
            </a:r>
            <a:r>
              <a:rPr lang="en-US" sz="2400" dirty="0"/>
              <a:t> will not trigger an error, even in strict mode, and the variable will not lose its value, unless another assignment is performed.</a:t>
            </a:r>
          </a:p>
          <a:p>
            <a:r>
              <a:rPr lang="en-US" sz="2400" dirty="0">
                <a:hlinkClick r:id="rId3"/>
              </a:rPr>
              <a:t>More on </a:t>
            </a:r>
            <a:r>
              <a:rPr lang="en-US" sz="2400" dirty="0" err="1">
                <a:hlinkClick r:id="rId3"/>
              </a:rPr>
              <a:t>var</a:t>
            </a:r>
            <a:endParaRPr lang="en-US" sz="2400" dirty="0"/>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15</a:t>
            </a:fld>
            <a:endParaRPr lang="en-US"/>
          </a:p>
        </p:txBody>
      </p:sp>
    </p:spTree>
    <p:extLst>
      <p:ext uri="{BB962C8B-B14F-4D97-AF65-F5344CB8AC3E}">
        <p14:creationId xmlns:p14="http://schemas.microsoft.com/office/powerpoint/2010/main" val="923259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variables with let</a:t>
            </a:r>
          </a:p>
        </p:txBody>
      </p:sp>
      <p:sp>
        <p:nvSpPr>
          <p:cNvPr id="3" name="Content Placeholder 2"/>
          <p:cNvSpPr>
            <a:spLocks noGrp="1"/>
          </p:cNvSpPr>
          <p:nvPr>
            <p:ph idx="1"/>
          </p:nvPr>
        </p:nvSpPr>
        <p:spPr/>
        <p:txBody>
          <a:bodyPr>
            <a:normAutofit/>
          </a:bodyPr>
          <a:lstStyle/>
          <a:p>
            <a:r>
              <a:rPr lang="en-US" sz="2400" dirty="0"/>
              <a:t>The let statement declares a block-scoped local variable, optionally initializing it to a value.</a:t>
            </a:r>
          </a:p>
          <a:p>
            <a:endParaRPr lang="en-US" sz="2400" dirty="0"/>
          </a:p>
          <a:p>
            <a:r>
              <a:rPr lang="en-US" sz="2400" dirty="0"/>
              <a:t>let allows you to declare variables that are limited to the scope of a block statement, or expression on which it is used, unlike the </a:t>
            </a:r>
            <a:r>
              <a:rPr lang="en-US" sz="2400" dirty="0" err="1"/>
              <a:t>var</a:t>
            </a:r>
            <a:r>
              <a:rPr lang="en-US" sz="2400" dirty="0"/>
              <a:t> keyword, which declares a variable globally, or locally to an entire function regardless of block scope. The other difference between </a:t>
            </a:r>
            <a:r>
              <a:rPr lang="en-US" sz="2400" dirty="0" err="1"/>
              <a:t>var</a:t>
            </a:r>
            <a:r>
              <a:rPr lang="en-US" sz="2400" dirty="0"/>
              <a:t> and let is that the latter is initialized to a value only when a parser evaluates it</a:t>
            </a:r>
          </a:p>
          <a:p>
            <a:r>
              <a:rPr lang="en-US" sz="2400" dirty="0">
                <a:hlinkClick r:id="rId2"/>
              </a:rPr>
              <a:t>More on let</a:t>
            </a:r>
            <a:endParaRPr lang="en-US" sz="2400" dirty="0"/>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16</a:t>
            </a:fld>
            <a:endParaRPr lang="en-US"/>
          </a:p>
        </p:txBody>
      </p:sp>
    </p:spTree>
    <p:extLst>
      <p:ext uri="{BB962C8B-B14F-4D97-AF65-F5344CB8AC3E}">
        <p14:creationId xmlns:p14="http://schemas.microsoft.com/office/powerpoint/2010/main" val="1010632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variables with const</a:t>
            </a:r>
          </a:p>
        </p:txBody>
      </p:sp>
      <p:sp>
        <p:nvSpPr>
          <p:cNvPr id="3" name="Content Placeholder 2"/>
          <p:cNvSpPr>
            <a:spLocks noGrp="1"/>
          </p:cNvSpPr>
          <p:nvPr>
            <p:ph idx="1"/>
          </p:nvPr>
        </p:nvSpPr>
        <p:spPr>
          <a:xfrm>
            <a:off x="838200" y="1493949"/>
            <a:ext cx="10778544" cy="4683014"/>
          </a:xfrm>
        </p:spPr>
        <p:txBody>
          <a:bodyPr>
            <a:noAutofit/>
          </a:bodyPr>
          <a:lstStyle/>
          <a:p>
            <a:r>
              <a:rPr lang="en-US" sz="2000" dirty="0"/>
              <a:t>const allows you to declare and initialize a read-only variable that will hold a constant value and something that we can never change. Const variables are block-scoped, much like variables declared using the let keyword. The value of a constant can't be changed through reassignment (i.e. by using the assignment operator), and it can't be </a:t>
            </a:r>
            <a:r>
              <a:rPr lang="en-US" sz="2000" dirty="0" err="1"/>
              <a:t>redeclared</a:t>
            </a:r>
            <a:r>
              <a:rPr lang="en-US" sz="2000" dirty="0"/>
              <a:t> (i.e. through a variable declaration). However, if a variable declared with const is an object or array its properties or items can be updated or removed.</a:t>
            </a:r>
          </a:p>
          <a:p>
            <a:r>
              <a:rPr lang="en-US" sz="2000" dirty="0"/>
              <a:t>An initializer for a constant is required. You must specify its value in the same statement in which it's declared. (This makes sense, given that it can't be changed later.)</a:t>
            </a:r>
          </a:p>
          <a:p>
            <a:r>
              <a:rPr lang="en-US" sz="2000" dirty="0"/>
              <a:t>The const declaration creates a read-only reference to a value. It does not mean the value it holds is immutable—just that the variable identifier cannot be reassigned. For instance, in the case where the content is an object, this means the object's contents (e.g., its properties) can be altered.</a:t>
            </a:r>
          </a:p>
          <a:p>
            <a:r>
              <a:rPr lang="en-US" sz="2000" dirty="0"/>
              <a:t>This declaration creates a constant whose scope can be either global or local to the block in which it is declared.</a:t>
            </a:r>
          </a:p>
          <a:p>
            <a:r>
              <a:rPr lang="en-US" sz="2000" dirty="0"/>
              <a:t>More information on </a:t>
            </a:r>
            <a:r>
              <a:rPr lang="en-US" sz="2000" dirty="0">
                <a:hlinkClick r:id="rId2"/>
              </a:rPr>
              <a:t>const</a:t>
            </a:r>
            <a:endParaRPr lang="en-US" sz="2000" dirty="0"/>
          </a:p>
          <a:p>
            <a:endParaRPr lang="en-US" sz="2000" dirty="0"/>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17</a:t>
            </a:fld>
            <a:endParaRPr lang="en-US"/>
          </a:p>
        </p:txBody>
      </p:sp>
    </p:spTree>
    <p:extLst>
      <p:ext uri="{BB962C8B-B14F-4D97-AF65-F5344CB8AC3E}">
        <p14:creationId xmlns:p14="http://schemas.microsoft.com/office/powerpoint/2010/main" val="443975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Rule for declaring variables</a:t>
            </a:r>
          </a:p>
        </p:txBody>
      </p:sp>
      <p:sp>
        <p:nvSpPr>
          <p:cNvPr id="3" name="Content Placeholder 2"/>
          <p:cNvSpPr>
            <a:spLocks noGrp="1"/>
          </p:cNvSpPr>
          <p:nvPr>
            <p:ph idx="1"/>
          </p:nvPr>
        </p:nvSpPr>
        <p:spPr/>
        <p:txBody>
          <a:bodyPr/>
          <a:lstStyle/>
          <a:p>
            <a:r>
              <a:rPr lang="en-US" dirty="0"/>
              <a:t>In general, use const for declaring objects or arrays, and variables that will not change. Use let to declare variables that will change through reassignment. </a:t>
            </a:r>
          </a:p>
          <a:p>
            <a:r>
              <a:rPr lang="en-US" dirty="0"/>
              <a:t>Use </a:t>
            </a:r>
            <a:r>
              <a:rPr lang="en-US" dirty="0" err="1"/>
              <a:t>var</a:t>
            </a:r>
            <a:r>
              <a:rPr lang="en-US" dirty="0"/>
              <a:t> only if your code needs to run on in older browsers</a:t>
            </a:r>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18</a:t>
            </a:fld>
            <a:endParaRPr lang="en-US"/>
          </a:p>
        </p:txBody>
      </p:sp>
    </p:spTree>
    <p:extLst>
      <p:ext uri="{BB962C8B-B14F-4D97-AF65-F5344CB8AC3E}">
        <p14:creationId xmlns:p14="http://schemas.microsoft.com/office/powerpoint/2010/main" val="492996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Naming Rules</a:t>
            </a:r>
          </a:p>
        </p:txBody>
      </p:sp>
      <p:sp>
        <p:nvSpPr>
          <p:cNvPr id="3" name="Content Placeholder 2"/>
          <p:cNvSpPr>
            <a:spLocks noGrp="1"/>
          </p:cNvSpPr>
          <p:nvPr>
            <p:ph idx="1"/>
          </p:nvPr>
        </p:nvSpPr>
        <p:spPr/>
        <p:txBody>
          <a:bodyPr>
            <a:normAutofit/>
          </a:bodyPr>
          <a:lstStyle/>
          <a:p>
            <a:r>
              <a:rPr lang="en-US" sz="2600" dirty="0"/>
              <a:t>It must start with a letter or an underscore.</a:t>
            </a:r>
          </a:p>
          <a:p>
            <a:r>
              <a:rPr lang="en-US" sz="2600" dirty="0"/>
              <a:t>Cannot be a reserved word.</a:t>
            </a:r>
          </a:p>
          <a:p>
            <a:r>
              <a:rPr lang="en-US" sz="2600" dirty="0"/>
              <a:t>It may contain letters, digits, and underscores in any combination. </a:t>
            </a:r>
          </a:p>
          <a:p>
            <a:r>
              <a:rPr lang="en-US" sz="2600" dirty="0"/>
              <a:t>It may not contain character spaces.</a:t>
            </a:r>
          </a:p>
          <a:p>
            <a:r>
              <a:rPr lang="en-US" sz="2600" dirty="0"/>
              <a:t> As an alternative, use underscores in place of spaces or close up the space and use camel case instead (for example, </a:t>
            </a:r>
            <a:r>
              <a:rPr lang="en-US" sz="2600" dirty="0" err="1"/>
              <a:t>my_variable</a:t>
            </a:r>
            <a:r>
              <a:rPr lang="en-US" sz="2600" dirty="0"/>
              <a:t> or </a:t>
            </a:r>
            <a:r>
              <a:rPr lang="en-US" sz="2600" dirty="0" err="1"/>
              <a:t>myVariable</a:t>
            </a:r>
            <a:r>
              <a:rPr lang="en-US" sz="2600" dirty="0"/>
              <a:t>). </a:t>
            </a:r>
          </a:p>
          <a:p>
            <a:r>
              <a:rPr lang="en-US" sz="2600" dirty="0"/>
              <a:t>It may not contain special characters (! . , / \ + * = etc.).</a:t>
            </a:r>
          </a:p>
          <a:p>
            <a:pPr marL="0" indent="0">
              <a:buNone/>
            </a:pPr>
            <a:r>
              <a:rPr lang="en-US" sz="2200" i="1" dirty="0">
                <a:solidFill>
                  <a:schemeClr val="accent1">
                    <a:lumMod val="75000"/>
                  </a:schemeClr>
                </a:solidFill>
              </a:rPr>
              <a:t> You can change the value of a variable at any time by re-declaring it anywhere in your script. Remember: JavaScript is case-sensitive, and so are those variable names.</a:t>
            </a:r>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19</a:t>
            </a:fld>
            <a:endParaRPr lang="en-US"/>
          </a:p>
        </p:txBody>
      </p:sp>
    </p:spTree>
    <p:extLst>
      <p:ext uri="{BB962C8B-B14F-4D97-AF65-F5344CB8AC3E}">
        <p14:creationId xmlns:p14="http://schemas.microsoft.com/office/powerpoint/2010/main" val="1519244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Learning Outcomes</a:t>
            </a:r>
          </a:p>
        </p:txBody>
      </p:sp>
      <p:sp>
        <p:nvSpPr>
          <p:cNvPr id="3" name="Content Placeholder 2"/>
          <p:cNvSpPr>
            <a:spLocks noGrp="1"/>
          </p:cNvSpPr>
          <p:nvPr>
            <p:ph idx="1"/>
          </p:nvPr>
        </p:nvSpPr>
        <p:spPr/>
        <p:txBody>
          <a:bodyPr/>
          <a:lstStyle/>
          <a:p>
            <a:r>
              <a:rPr lang="en-US" dirty="0"/>
              <a:t>Covers LO2 for Module</a:t>
            </a:r>
          </a:p>
          <a:p>
            <a:r>
              <a:rPr lang="en-US" dirty="0"/>
              <a:t>On completion of this lecture, students are expected to be able to:</a:t>
            </a:r>
          </a:p>
          <a:p>
            <a:pPr lvl="1"/>
            <a:r>
              <a:rPr lang="en-US" sz="2800" dirty="0"/>
              <a:t>Understand the concept of JavaScript and its usage in web development.</a:t>
            </a:r>
          </a:p>
          <a:p>
            <a:pPr lvl="1"/>
            <a:r>
              <a:rPr lang="en-US" sz="2800" dirty="0"/>
              <a:t>Demonstrate a good level of knowledge to create interactive hypertext documents using JavaScript.</a:t>
            </a:r>
            <a:br>
              <a:rPr lang="en-US" sz="2800" dirty="0"/>
            </a:br>
            <a:endParaRPr lang="en-US" sz="2800" dirty="0"/>
          </a:p>
          <a:p>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2</a:t>
            </a:fld>
            <a:endParaRPr lang="en-US"/>
          </a:p>
        </p:txBody>
      </p:sp>
    </p:spTree>
    <p:extLst>
      <p:ext uri="{BB962C8B-B14F-4D97-AF65-F5344CB8AC3E}">
        <p14:creationId xmlns:p14="http://schemas.microsoft.com/office/powerpoint/2010/main" val="2617067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Identifier Names</a:t>
            </a:r>
          </a:p>
        </p:txBody>
      </p:sp>
      <p:sp>
        <p:nvSpPr>
          <p:cNvPr id="3" name="Content Placeholder 2"/>
          <p:cNvSpPr>
            <a:spLocks noGrp="1"/>
          </p:cNvSpPr>
          <p:nvPr>
            <p:ph idx="1"/>
          </p:nvPr>
        </p:nvSpPr>
        <p:spPr/>
        <p:txBody>
          <a:bodyPr/>
          <a:lstStyle/>
          <a:p>
            <a:r>
              <a:rPr lang="en-US" dirty="0"/>
              <a:t>// Valid identifier names. </a:t>
            </a:r>
          </a:p>
          <a:p>
            <a:pPr lvl="1"/>
            <a:r>
              <a:rPr lang="en-US" dirty="0"/>
              <a:t>let le = "a"; </a:t>
            </a:r>
          </a:p>
          <a:p>
            <a:pPr lvl="1"/>
            <a:r>
              <a:rPr lang="en-US" dirty="0"/>
              <a:t>let myAwesomeVamyAwesomeVariabriable2 = "b"; </a:t>
            </a:r>
          </a:p>
          <a:p>
            <a:pPr lvl="1"/>
            <a:r>
              <a:rPr lang="en-US" dirty="0"/>
              <a:t>let </a:t>
            </a:r>
            <a:r>
              <a:rPr lang="en-US" dirty="0" err="1"/>
              <a:t>my_awesome_variable</a:t>
            </a:r>
            <a:r>
              <a:rPr lang="en-US" dirty="0"/>
              <a:t> = "c"; </a:t>
            </a:r>
          </a:p>
          <a:p>
            <a:pPr lvl="1"/>
            <a:r>
              <a:rPr lang="en-US" dirty="0"/>
              <a:t>let $</a:t>
            </a:r>
            <a:r>
              <a:rPr lang="en-US" dirty="0" err="1"/>
              <a:t>my_AwesomeVariable</a:t>
            </a:r>
            <a:r>
              <a:rPr lang="en-US" dirty="0"/>
              <a:t> = "d"; </a:t>
            </a:r>
          </a:p>
          <a:p>
            <a:pPr lvl="1"/>
            <a:r>
              <a:rPr lang="en-US" dirty="0"/>
              <a:t>let _</a:t>
            </a:r>
            <a:r>
              <a:rPr lang="en-US" dirty="0" err="1"/>
              <a:t>my_awesome_variable</a:t>
            </a:r>
            <a:r>
              <a:rPr lang="en-US" dirty="0"/>
              <a:t>_$ = "e";</a:t>
            </a:r>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20</a:t>
            </a:fld>
            <a:endParaRPr lang="en-US"/>
          </a:p>
        </p:txBody>
      </p:sp>
    </p:spTree>
    <p:extLst>
      <p:ext uri="{BB962C8B-B14F-4D97-AF65-F5344CB8AC3E}">
        <p14:creationId xmlns:p14="http://schemas.microsoft.com/office/powerpoint/2010/main" val="4009659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US" dirty="0"/>
              <a:t>Undefined</a:t>
            </a:r>
          </a:p>
          <a:p>
            <a:r>
              <a:rPr lang="en-US" dirty="0"/>
              <a:t>Null</a:t>
            </a:r>
          </a:p>
          <a:p>
            <a:r>
              <a:rPr lang="en-US" dirty="0"/>
              <a:t>Numbers</a:t>
            </a:r>
          </a:p>
          <a:p>
            <a:r>
              <a:rPr lang="en-US" dirty="0"/>
              <a:t>Strings</a:t>
            </a:r>
          </a:p>
          <a:p>
            <a:r>
              <a:rPr lang="en-US" dirty="0"/>
              <a:t>Booleans</a:t>
            </a:r>
          </a:p>
          <a:p>
            <a:r>
              <a:rPr lang="en-US" dirty="0"/>
              <a:t>Arrays</a:t>
            </a:r>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21</a:t>
            </a:fld>
            <a:endParaRPr lang="en-US"/>
          </a:p>
        </p:txBody>
      </p:sp>
    </p:spTree>
    <p:extLst>
      <p:ext uri="{BB962C8B-B14F-4D97-AF65-F5344CB8AC3E}">
        <p14:creationId xmlns:p14="http://schemas.microsoft.com/office/powerpoint/2010/main" val="3675805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Undefined &amp; Null</a:t>
            </a:r>
          </a:p>
        </p:txBody>
      </p:sp>
      <p:sp>
        <p:nvSpPr>
          <p:cNvPr id="3" name="Content Placeholder 2"/>
          <p:cNvSpPr>
            <a:spLocks noGrp="1"/>
          </p:cNvSpPr>
          <p:nvPr>
            <p:ph idx="1"/>
          </p:nvPr>
        </p:nvSpPr>
        <p:spPr/>
        <p:txBody>
          <a:bodyPr/>
          <a:lstStyle/>
          <a:p>
            <a:r>
              <a:rPr lang="en-US" dirty="0"/>
              <a:t>Undefined -A variable can be declared with a name, but no value, that variable contains a value of “undefined.”</a:t>
            </a:r>
          </a:p>
          <a:p>
            <a:pPr lvl="1"/>
            <a:r>
              <a:rPr lang="en-US" dirty="0" err="1"/>
              <a:t>Eg</a:t>
            </a:r>
            <a:r>
              <a:rPr lang="en-US" dirty="0"/>
              <a:t>: let foo;</a:t>
            </a:r>
          </a:p>
          <a:p>
            <a:pPr lvl="1"/>
            <a:r>
              <a:rPr lang="en-US" dirty="0"/>
              <a:t>alert(foo); // This will open a dialog containing "undefined". </a:t>
            </a:r>
          </a:p>
          <a:p>
            <a:pPr marL="457200" lvl="1" indent="0">
              <a:buNone/>
            </a:pPr>
            <a:endParaRPr lang="en-US" dirty="0"/>
          </a:p>
          <a:p>
            <a:r>
              <a:rPr lang="en-US" dirty="0"/>
              <a:t>Null - Similar to the above, assigning a variable of “null” (again, case-sensitive) simply says, “Define this variable, but give it no inherent value.” </a:t>
            </a:r>
          </a:p>
          <a:p>
            <a:pPr lvl="1"/>
            <a:r>
              <a:rPr lang="en-US" dirty="0" err="1"/>
              <a:t>Eg</a:t>
            </a:r>
            <a:r>
              <a:rPr lang="en-US" dirty="0"/>
              <a:t>: let foo = null;</a:t>
            </a:r>
          </a:p>
          <a:p>
            <a:pPr lvl="1"/>
            <a:r>
              <a:rPr lang="en-US" dirty="0"/>
              <a:t>alert(foo); // This will open a dialog containing "null".</a:t>
            </a:r>
          </a:p>
          <a:p>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22</a:t>
            </a:fld>
            <a:endParaRPr lang="en-US"/>
          </a:p>
        </p:txBody>
      </p:sp>
    </p:spTree>
    <p:extLst>
      <p:ext uri="{BB962C8B-B14F-4D97-AF65-F5344CB8AC3E}">
        <p14:creationId xmlns:p14="http://schemas.microsoft.com/office/powerpoint/2010/main" val="1744794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p>
        </p:txBody>
      </p:sp>
      <p:sp>
        <p:nvSpPr>
          <p:cNvPr id="3" name="Content Placeholder 2"/>
          <p:cNvSpPr>
            <a:spLocks noGrp="1"/>
          </p:cNvSpPr>
          <p:nvPr>
            <p:ph idx="1"/>
          </p:nvPr>
        </p:nvSpPr>
        <p:spPr/>
        <p:txBody>
          <a:bodyPr>
            <a:normAutofit/>
          </a:bodyPr>
          <a:lstStyle/>
          <a:p>
            <a:r>
              <a:rPr lang="en-US" sz="2400" dirty="0"/>
              <a:t>Variables can be assigned </a:t>
            </a:r>
            <a:r>
              <a:rPr lang="en-US" sz="2400" dirty="0" err="1"/>
              <a:t>numberical</a:t>
            </a:r>
            <a:r>
              <a:rPr lang="en-US" sz="2400" dirty="0"/>
              <a:t> values.</a:t>
            </a:r>
          </a:p>
          <a:p>
            <a:pPr lvl="1"/>
            <a:r>
              <a:rPr lang="en-US" sz="2000" dirty="0" err="1"/>
              <a:t>Eg</a:t>
            </a:r>
            <a:r>
              <a:rPr lang="en-US" sz="2000" dirty="0"/>
              <a:t>: let foo =5, let head = 6.7</a:t>
            </a:r>
          </a:p>
          <a:p>
            <a:pPr lvl="1"/>
            <a:r>
              <a:rPr lang="en-US" sz="2000" dirty="0" err="1"/>
              <a:t>Eg</a:t>
            </a:r>
            <a:r>
              <a:rPr lang="en-US" sz="2000" dirty="0"/>
              <a:t>: alert(foo); // This will open a dialog containing "5".</a:t>
            </a:r>
          </a:p>
          <a:p>
            <a:pPr lvl="1"/>
            <a:endParaRPr lang="en-US" sz="2000" dirty="0"/>
          </a:p>
          <a:p>
            <a:r>
              <a:rPr lang="en-US" sz="2400" dirty="0"/>
              <a:t>As JavaScript is “loosely typed,” we don’t have to tell our script to treat the variable foo as the number five.</a:t>
            </a:r>
          </a:p>
          <a:p>
            <a:endParaRPr lang="en-US" sz="2400" dirty="0"/>
          </a:p>
          <a:p>
            <a:r>
              <a:rPr lang="en-US" sz="2400" dirty="0"/>
              <a:t>The variable behaves the same as the number itself, so you can do things to it that you would do to any other number using classic mathematical notation: +, -, *, and /</a:t>
            </a:r>
          </a:p>
          <a:p>
            <a:pPr lvl="1"/>
            <a:r>
              <a:rPr lang="en-US" sz="2000" dirty="0" err="1"/>
              <a:t>Eg</a:t>
            </a:r>
            <a:r>
              <a:rPr lang="en-US" sz="2000" dirty="0"/>
              <a:t>: alert(foo + foo); // This will alert "10".</a:t>
            </a:r>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23</a:t>
            </a:fld>
            <a:endParaRPr lang="en-US"/>
          </a:p>
        </p:txBody>
      </p:sp>
    </p:spTree>
    <p:extLst>
      <p:ext uri="{BB962C8B-B14F-4D97-AF65-F5344CB8AC3E}">
        <p14:creationId xmlns:p14="http://schemas.microsoft.com/office/powerpoint/2010/main" val="2802181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normAutofit fontScale="92500" lnSpcReduction="10000"/>
          </a:bodyPr>
          <a:lstStyle/>
          <a:p>
            <a:r>
              <a:rPr lang="en-US" dirty="0"/>
              <a:t>A line of text can be saved as a value in a variable. It can contain any combination of characters: letters, numbers, spaces, and so on.</a:t>
            </a:r>
          </a:p>
          <a:p>
            <a:pPr lvl="1"/>
            <a:r>
              <a:rPr lang="en-US" dirty="0" err="1"/>
              <a:t>Eg</a:t>
            </a:r>
            <a:r>
              <a:rPr lang="en-US" dirty="0"/>
              <a:t>: let foo = "five";</a:t>
            </a:r>
          </a:p>
          <a:p>
            <a:pPr lvl="1"/>
            <a:r>
              <a:rPr lang="en-US" dirty="0" err="1"/>
              <a:t>Eg</a:t>
            </a:r>
            <a:r>
              <a:rPr lang="en-US" dirty="0"/>
              <a:t>: alert( foo ); // This will alert "five“</a:t>
            </a:r>
          </a:p>
          <a:p>
            <a:pPr lvl="1"/>
            <a:endParaRPr lang="en-US" dirty="0"/>
          </a:p>
          <a:p>
            <a:r>
              <a:rPr lang="en-US" dirty="0"/>
              <a:t>If the value is wrapped in quotation marks, it will be treated as a string of text.</a:t>
            </a:r>
          </a:p>
          <a:p>
            <a:pPr lvl="1"/>
            <a:r>
              <a:rPr lang="en-US" dirty="0" err="1"/>
              <a:t>Eg</a:t>
            </a:r>
            <a:r>
              <a:rPr lang="en-US" dirty="0"/>
              <a:t>: let text =“</a:t>
            </a:r>
            <a:r>
              <a:rPr lang="en-US" dirty="0" err="1"/>
              <a:t>myname</a:t>
            </a:r>
            <a:r>
              <a:rPr lang="en-US" dirty="0"/>
              <a:t>”;</a:t>
            </a:r>
          </a:p>
          <a:p>
            <a:pPr lvl="1"/>
            <a:endParaRPr lang="en-US" dirty="0"/>
          </a:p>
          <a:p>
            <a:r>
              <a:rPr lang="en-US" dirty="0"/>
              <a:t>If a number is wrapped in quotation marks and assigned it to a variable, it would behave as a string of text.</a:t>
            </a:r>
          </a:p>
          <a:p>
            <a:pPr lvl="1"/>
            <a:r>
              <a:rPr lang="en-US" dirty="0" err="1"/>
              <a:t>Eg</a:t>
            </a:r>
            <a:r>
              <a:rPr lang="en-US" dirty="0"/>
              <a:t>: let </a:t>
            </a:r>
            <a:r>
              <a:rPr lang="en-US" dirty="0" err="1"/>
              <a:t>num</a:t>
            </a:r>
            <a:r>
              <a:rPr lang="en-US" dirty="0"/>
              <a:t> =“5”;</a:t>
            </a:r>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24</a:t>
            </a:fld>
            <a:endParaRPr lang="en-US"/>
          </a:p>
        </p:txBody>
      </p:sp>
    </p:spTree>
    <p:extLst>
      <p:ext uri="{BB962C8B-B14F-4D97-AF65-F5344CB8AC3E}">
        <p14:creationId xmlns:p14="http://schemas.microsoft.com/office/powerpoint/2010/main" val="1718185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Concatenation</a:t>
            </a:r>
          </a:p>
        </p:txBody>
      </p:sp>
      <p:sp>
        <p:nvSpPr>
          <p:cNvPr id="3" name="Content Placeholder 2"/>
          <p:cNvSpPr>
            <a:spLocks noGrp="1"/>
          </p:cNvSpPr>
          <p:nvPr>
            <p:ph idx="1"/>
          </p:nvPr>
        </p:nvSpPr>
        <p:spPr/>
        <p:txBody>
          <a:bodyPr/>
          <a:lstStyle/>
          <a:p>
            <a:r>
              <a:rPr lang="en-US" sz="2400" dirty="0"/>
              <a:t>The plus (+) sign is used to add numbers. </a:t>
            </a:r>
          </a:p>
          <a:p>
            <a:r>
              <a:rPr lang="en-US" sz="2400" dirty="0"/>
              <a:t>When the plus sign is used with strings, it sticks the strings together (called </a:t>
            </a:r>
            <a:r>
              <a:rPr lang="en-US" sz="2400" dirty="0">
                <a:solidFill>
                  <a:schemeClr val="accent1">
                    <a:lumMod val="75000"/>
                  </a:schemeClr>
                </a:solidFill>
              </a:rPr>
              <a:t>concatenation</a:t>
            </a:r>
            <a:r>
              <a:rPr lang="en-US" sz="2400" dirty="0"/>
              <a:t>) into one long string.</a:t>
            </a:r>
          </a:p>
          <a:p>
            <a:pPr lvl="1"/>
            <a:r>
              <a:rPr lang="en-US" dirty="0" err="1"/>
              <a:t>Eg</a:t>
            </a:r>
            <a:r>
              <a:rPr lang="en-US" dirty="0"/>
              <a:t>: let foo = "bye“</a:t>
            </a:r>
          </a:p>
          <a:p>
            <a:pPr lvl="1"/>
            <a:r>
              <a:rPr lang="en-US" dirty="0" err="1"/>
              <a:t>Eg</a:t>
            </a:r>
            <a:r>
              <a:rPr lang="en-US" dirty="0"/>
              <a:t>: alert (foo + foo); // This will alert "</a:t>
            </a:r>
            <a:r>
              <a:rPr lang="en-US" dirty="0" err="1"/>
              <a:t>byebye</a:t>
            </a:r>
            <a:r>
              <a:rPr lang="en-US" dirty="0"/>
              <a:t>" </a:t>
            </a:r>
          </a:p>
          <a:p>
            <a:pPr marL="457200" lvl="1" indent="0">
              <a:buNone/>
            </a:pPr>
            <a:endParaRPr lang="en-US" dirty="0"/>
          </a:p>
          <a:p>
            <a:pPr lvl="1"/>
            <a:r>
              <a:rPr lang="en-US" dirty="0" err="1"/>
              <a:t>Eg</a:t>
            </a:r>
            <a:r>
              <a:rPr lang="en-US" dirty="0"/>
              <a:t>: let foo = "5"; </a:t>
            </a:r>
          </a:p>
          <a:p>
            <a:pPr lvl="1"/>
            <a:r>
              <a:rPr lang="en-US" dirty="0" err="1"/>
              <a:t>Eg</a:t>
            </a:r>
            <a:r>
              <a:rPr lang="en-US" dirty="0"/>
              <a:t>: alert( foo + foo ); // This will alert "55" </a:t>
            </a:r>
          </a:p>
          <a:p>
            <a:pPr lvl="1"/>
            <a:endParaRPr lang="en-US" dirty="0"/>
          </a:p>
          <a:p>
            <a:pPr lvl="1"/>
            <a:r>
              <a:rPr lang="en-US" dirty="0" err="1"/>
              <a:t>Eg:let</a:t>
            </a:r>
            <a:r>
              <a:rPr lang="en-US" dirty="0"/>
              <a:t> foo = "five"; let bar = 5; </a:t>
            </a:r>
          </a:p>
          <a:p>
            <a:pPr lvl="1"/>
            <a:r>
              <a:rPr lang="en-US" dirty="0" err="1"/>
              <a:t>Eg</a:t>
            </a:r>
            <a:r>
              <a:rPr lang="en-US" dirty="0"/>
              <a:t>: alert( foo + bar ); // This will alert "five5"</a:t>
            </a:r>
          </a:p>
          <a:p>
            <a:pPr lvl="1"/>
            <a:endParaRPr lang="en-US" dirty="0"/>
          </a:p>
          <a:p>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25</a:t>
            </a:fld>
            <a:endParaRPr lang="en-US"/>
          </a:p>
        </p:txBody>
      </p:sp>
      <p:sp>
        <p:nvSpPr>
          <p:cNvPr id="7" name="Rectangular Callout 6"/>
          <p:cNvSpPr/>
          <p:nvPr/>
        </p:nvSpPr>
        <p:spPr>
          <a:xfrm>
            <a:off x="7624916" y="3819832"/>
            <a:ext cx="3451123" cy="1769807"/>
          </a:xfrm>
          <a:prstGeom prst="wedgeRectCallout">
            <a:avLst>
              <a:gd name="adj1" fmla="val -56303"/>
              <a:gd name="adj2" fmla="val 6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a string and a number is concatenated, JavaScript will assume that the number should be treated as a string as well, since the math would be impossible.</a:t>
            </a:r>
          </a:p>
        </p:txBody>
      </p:sp>
    </p:spTree>
    <p:extLst>
      <p:ext uri="{BB962C8B-B14F-4D97-AF65-F5344CB8AC3E}">
        <p14:creationId xmlns:p14="http://schemas.microsoft.com/office/powerpoint/2010/main" val="2397391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Booleans</a:t>
            </a:r>
          </a:p>
        </p:txBody>
      </p:sp>
      <p:sp>
        <p:nvSpPr>
          <p:cNvPr id="3" name="Content Placeholder 2"/>
          <p:cNvSpPr>
            <a:spLocks noGrp="1"/>
          </p:cNvSpPr>
          <p:nvPr>
            <p:ph idx="1"/>
          </p:nvPr>
        </p:nvSpPr>
        <p:spPr/>
        <p:txBody>
          <a:bodyPr>
            <a:normAutofit lnSpcReduction="10000"/>
          </a:bodyPr>
          <a:lstStyle/>
          <a:p>
            <a:r>
              <a:rPr lang="en-US" sz="2400" dirty="0"/>
              <a:t>A variable valued can be assigned a value a “true” or “false”.</a:t>
            </a:r>
          </a:p>
          <a:p>
            <a:endParaRPr lang="en-US" sz="2400" dirty="0"/>
          </a:p>
          <a:p>
            <a:r>
              <a:rPr lang="en-US" sz="2400" dirty="0"/>
              <a:t>Boolean values use the true and false keywords built into JavaScript, therefore, quotation marks are not necessary. </a:t>
            </a:r>
          </a:p>
          <a:p>
            <a:pPr lvl="1"/>
            <a:r>
              <a:rPr lang="en-US" sz="2200" dirty="0" err="1"/>
              <a:t>Eg</a:t>
            </a:r>
            <a:r>
              <a:rPr lang="en-US" sz="2200" dirty="0"/>
              <a:t>: let foo = true; // The variable "foo" is now true</a:t>
            </a:r>
          </a:p>
          <a:p>
            <a:pPr lvl="1"/>
            <a:endParaRPr lang="en-US" sz="2200" dirty="0"/>
          </a:p>
          <a:p>
            <a:r>
              <a:rPr lang="en-US" sz="2400" dirty="0"/>
              <a:t>If the value above is wrapped in quotation marks, the word “true” will be saved to the variable instead of the inherent value of “true” (i.e., “not false”).</a:t>
            </a:r>
          </a:p>
          <a:p>
            <a:endParaRPr lang="en-US" sz="2400" dirty="0"/>
          </a:p>
          <a:p>
            <a:r>
              <a:rPr lang="en-US" sz="2400" dirty="0">
                <a:solidFill>
                  <a:schemeClr val="accent1">
                    <a:lumMod val="75000"/>
                  </a:schemeClr>
                </a:solidFill>
              </a:rPr>
              <a:t>null”, “undefined”, “0”, and empty strings (“”) are all inherently false, while every other value is inherently true in JavaScript.</a:t>
            </a:r>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26</a:t>
            </a:fld>
            <a:endParaRPr lang="en-US"/>
          </a:p>
        </p:txBody>
      </p:sp>
    </p:spTree>
    <p:extLst>
      <p:ext uri="{BB962C8B-B14F-4D97-AF65-F5344CB8AC3E}">
        <p14:creationId xmlns:p14="http://schemas.microsoft.com/office/powerpoint/2010/main" val="4256225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p>
        </p:txBody>
      </p:sp>
      <p:sp>
        <p:nvSpPr>
          <p:cNvPr id="3" name="Content Placeholder 2"/>
          <p:cNvSpPr>
            <a:spLocks noGrp="1"/>
          </p:cNvSpPr>
          <p:nvPr>
            <p:ph idx="1"/>
          </p:nvPr>
        </p:nvSpPr>
        <p:spPr/>
        <p:txBody>
          <a:bodyPr>
            <a:normAutofit fontScale="92500" lnSpcReduction="20000"/>
          </a:bodyPr>
          <a:lstStyle/>
          <a:p>
            <a:r>
              <a:rPr lang="en-US" sz="2400" dirty="0"/>
              <a:t>An array is a group of multiple values (called members) that can be assigned to a single variable.</a:t>
            </a:r>
          </a:p>
          <a:p>
            <a:r>
              <a:rPr lang="en-US" sz="2400" dirty="0"/>
              <a:t>The values in an array are said to be indexed, which can be referred to them by number according to the order in which they appear in the list.</a:t>
            </a:r>
            <a:endParaRPr lang="en-US" sz="1600" dirty="0"/>
          </a:p>
          <a:p>
            <a:pPr marL="0" indent="0">
              <a:buNone/>
            </a:pPr>
            <a:r>
              <a:rPr lang="en-US" sz="2400" dirty="0"/>
              <a:t>			</a:t>
            </a:r>
          </a:p>
          <a:p>
            <a:pPr marL="0" indent="0">
              <a:buNone/>
            </a:pPr>
            <a:r>
              <a:rPr lang="en-US" sz="2400" dirty="0"/>
              <a:t>				</a:t>
            </a:r>
            <a:r>
              <a:rPr lang="en-US" sz="2400" b="1" dirty="0" err="1"/>
              <a:t>const</a:t>
            </a:r>
            <a:r>
              <a:rPr lang="en-US" sz="2400" b="1" dirty="0"/>
              <a:t> foo = [5, "five", "5"];</a:t>
            </a:r>
          </a:p>
          <a:p>
            <a:pPr marL="0" indent="0">
              <a:buNone/>
            </a:pPr>
            <a:r>
              <a:rPr lang="en-US" sz="2400" dirty="0"/>
              <a:t>	</a:t>
            </a:r>
          </a:p>
          <a:p>
            <a:pPr marL="0" indent="0">
              <a:buNone/>
            </a:pPr>
            <a:endParaRPr lang="en-US" sz="2400" dirty="0"/>
          </a:p>
          <a:p>
            <a:pPr marL="0" indent="0">
              <a:buNone/>
            </a:pPr>
            <a:endParaRPr lang="en-US" sz="2400" dirty="0"/>
          </a:p>
          <a:p>
            <a:pPr marL="0" indent="0">
              <a:buNone/>
            </a:pPr>
            <a:r>
              <a:rPr lang="en-US" sz="2400" dirty="0"/>
              <a:t>alert( foo[0] ); // Alerts "5“</a:t>
            </a:r>
          </a:p>
          <a:p>
            <a:pPr marL="0" indent="0">
              <a:buNone/>
            </a:pPr>
            <a:r>
              <a:rPr lang="en-US" sz="2400" dirty="0"/>
              <a:t>alert( foo[1] ); // Alerts "five" </a:t>
            </a:r>
          </a:p>
          <a:p>
            <a:pPr marL="0" indent="0">
              <a:buNone/>
            </a:pPr>
            <a:r>
              <a:rPr lang="en-US" sz="2400" dirty="0"/>
              <a:t>alert( foo[2] ); // Also alerts "5" 			</a:t>
            </a:r>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27</a:t>
            </a:fld>
            <a:endParaRPr lang="en-US"/>
          </a:p>
        </p:txBody>
      </p:sp>
      <p:sp>
        <p:nvSpPr>
          <p:cNvPr id="7" name="Rectangle 6"/>
          <p:cNvSpPr/>
          <p:nvPr/>
        </p:nvSpPr>
        <p:spPr>
          <a:xfrm>
            <a:off x="4393790" y="4027596"/>
            <a:ext cx="1253613" cy="50144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Index[0]</a:t>
            </a:r>
          </a:p>
        </p:txBody>
      </p:sp>
      <p:sp>
        <p:nvSpPr>
          <p:cNvPr id="8" name="Rectangle 7"/>
          <p:cNvSpPr/>
          <p:nvPr/>
        </p:nvSpPr>
        <p:spPr>
          <a:xfrm>
            <a:off x="5798574" y="4027596"/>
            <a:ext cx="1253613" cy="50144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Index[1]</a:t>
            </a:r>
          </a:p>
        </p:txBody>
      </p:sp>
      <p:sp>
        <p:nvSpPr>
          <p:cNvPr id="9" name="Rectangle 8"/>
          <p:cNvSpPr/>
          <p:nvPr/>
        </p:nvSpPr>
        <p:spPr>
          <a:xfrm>
            <a:off x="7149281" y="4027596"/>
            <a:ext cx="1253613" cy="50144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Index[2]</a:t>
            </a:r>
          </a:p>
        </p:txBody>
      </p:sp>
      <p:cxnSp>
        <p:nvCxnSpPr>
          <p:cNvPr id="11" name="Straight Arrow Connector 10"/>
          <p:cNvCxnSpPr/>
          <p:nvPr/>
        </p:nvCxnSpPr>
        <p:spPr>
          <a:xfrm flipV="1">
            <a:off x="5471652" y="3682113"/>
            <a:ext cx="326922" cy="319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6322756" y="3684203"/>
            <a:ext cx="1" cy="343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6984590" y="3698952"/>
            <a:ext cx="208935" cy="328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1915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Operators</a:t>
            </a:r>
          </a:p>
        </p:txBody>
      </p:sp>
      <p:sp>
        <p:nvSpPr>
          <p:cNvPr id="3" name="Content Placeholder 2"/>
          <p:cNvSpPr>
            <a:spLocks noGrp="1"/>
          </p:cNvSpPr>
          <p:nvPr>
            <p:ph idx="1"/>
          </p:nvPr>
        </p:nvSpPr>
        <p:spPr/>
        <p:txBody>
          <a:bodyPr/>
          <a:lstStyle/>
          <a:p>
            <a:r>
              <a:rPr lang="en-US" dirty="0">
                <a:latin typeface="Verdana" pitchFamily="34" charset="0"/>
              </a:rPr>
              <a:t>Comparison Operators</a:t>
            </a:r>
          </a:p>
          <a:p>
            <a:endParaRPr lang="en-US" dirty="0">
              <a:latin typeface="Verdana" pitchFamily="34" charset="0"/>
            </a:endParaRPr>
          </a:p>
          <a:p>
            <a:r>
              <a:rPr lang="en-US" dirty="0">
                <a:latin typeface="Verdana" pitchFamily="34" charset="0"/>
              </a:rPr>
              <a:t>Mathematical Operators </a:t>
            </a:r>
          </a:p>
          <a:p>
            <a:pPr marL="0" indent="0">
              <a:buNone/>
            </a:pPr>
            <a:endParaRPr lang="en-US" dirty="0">
              <a:latin typeface="Verdana" pitchFamily="34" charset="0"/>
            </a:endParaRPr>
          </a:p>
          <a:p>
            <a:r>
              <a:rPr lang="en-US" dirty="0">
                <a:latin typeface="Verdana" pitchFamily="34" charset="0"/>
              </a:rPr>
              <a:t>Logical Operators </a:t>
            </a:r>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28</a:t>
            </a:fld>
            <a:endParaRPr lang="en-US"/>
          </a:p>
        </p:txBody>
      </p:sp>
    </p:spTree>
    <p:extLst>
      <p:ext uri="{BB962C8B-B14F-4D97-AF65-F5344CB8AC3E}">
        <p14:creationId xmlns:p14="http://schemas.microsoft.com/office/powerpoint/2010/main" val="3704572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Operators</a:t>
            </a:r>
          </a:p>
        </p:txBody>
      </p:sp>
      <p:sp>
        <p:nvSpPr>
          <p:cNvPr id="3" name="Content Placeholder 2"/>
          <p:cNvSpPr>
            <a:spLocks noGrp="1"/>
          </p:cNvSpPr>
          <p:nvPr>
            <p:ph idx="1"/>
          </p:nvPr>
        </p:nvSpPr>
        <p:spPr/>
        <p:txBody>
          <a:bodyPr>
            <a:normAutofit/>
          </a:bodyPr>
          <a:lstStyle/>
          <a:p>
            <a:r>
              <a:rPr lang="en-US" sz="2200" dirty="0"/>
              <a:t>There is a set of special characters called comparison operators that evaluate and compare values in different ways in JavaScript:</a:t>
            </a:r>
          </a:p>
          <a:p>
            <a:r>
              <a:rPr lang="en-US" sz="2200" dirty="0"/>
              <a:t>When we compare two values, JavaScript evaluates the statement and gives us back a Boolean value depending on whether the statement is true or false.</a:t>
            </a:r>
          </a:p>
          <a:p>
            <a:endParaRPr lang="en-US" sz="2200" dirty="0"/>
          </a:p>
          <a:p>
            <a:endParaRPr lang="en-US" sz="2200" dirty="0"/>
          </a:p>
          <a:p>
            <a:pPr lvl="1"/>
            <a:r>
              <a:rPr lang="en-US" sz="1800" dirty="0" err="1"/>
              <a:t>Eg</a:t>
            </a:r>
            <a:r>
              <a:rPr lang="en-US" sz="1800" dirty="0"/>
              <a:t>: alert( 5 === “5” ); // This will alert “false”</a:t>
            </a:r>
          </a:p>
          <a:p>
            <a:pPr lvl="1"/>
            <a:r>
              <a:rPr lang="en-US" sz="1800" dirty="0" err="1"/>
              <a:t>Eg</a:t>
            </a:r>
            <a:r>
              <a:rPr lang="en-US" sz="1800" dirty="0"/>
              <a:t>: alert( 5 != 6 ); // This will alert "true“</a:t>
            </a:r>
          </a:p>
          <a:p>
            <a:pPr lvl="1"/>
            <a:r>
              <a:rPr lang="en-US" sz="1800" dirty="0" err="1"/>
              <a:t>Eg</a:t>
            </a:r>
            <a:r>
              <a:rPr lang="en-US" sz="1800" dirty="0"/>
              <a:t>: alert( 5 &lt; 1 ); // This will alert "false"</a:t>
            </a:r>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29</a:t>
            </a:fld>
            <a:endParaRPr lang="en-US"/>
          </a:p>
        </p:txBody>
      </p:sp>
      <p:sp>
        <p:nvSpPr>
          <p:cNvPr id="9" name="Rectangle 8"/>
          <p:cNvSpPr/>
          <p:nvPr/>
        </p:nvSpPr>
        <p:spPr>
          <a:xfrm>
            <a:off x="5796117" y="3347884"/>
            <a:ext cx="6017342" cy="24629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Is equal to </a:t>
            </a:r>
          </a:p>
          <a:p>
            <a:r>
              <a:rPr lang="en-US" dirty="0">
                <a:solidFill>
                  <a:schemeClr val="tx1"/>
                </a:solidFill>
              </a:rPr>
              <a:t>!= 	Is not equal to </a:t>
            </a:r>
          </a:p>
          <a:p>
            <a:r>
              <a:rPr lang="en-US" dirty="0">
                <a:solidFill>
                  <a:schemeClr val="tx1"/>
                </a:solidFill>
              </a:rPr>
              <a:t>===	Is identical to (equal to and of the same data type) </a:t>
            </a:r>
          </a:p>
          <a:p>
            <a:r>
              <a:rPr lang="en-US" dirty="0">
                <a:solidFill>
                  <a:schemeClr val="tx1"/>
                </a:solidFill>
              </a:rPr>
              <a:t>!== 	Is not identical to </a:t>
            </a:r>
          </a:p>
          <a:p>
            <a:r>
              <a:rPr lang="en-US" dirty="0">
                <a:solidFill>
                  <a:schemeClr val="tx1"/>
                </a:solidFill>
              </a:rPr>
              <a:t>&gt;	Is greater than </a:t>
            </a:r>
          </a:p>
          <a:p>
            <a:r>
              <a:rPr lang="en-US" dirty="0">
                <a:solidFill>
                  <a:schemeClr val="tx1"/>
                </a:solidFill>
              </a:rPr>
              <a:t>&gt;=	Is greater than or equal to </a:t>
            </a:r>
          </a:p>
          <a:p>
            <a:r>
              <a:rPr lang="en-US" dirty="0">
                <a:solidFill>
                  <a:schemeClr val="tx1"/>
                </a:solidFill>
              </a:rPr>
              <a:t>&lt; 	Is less than </a:t>
            </a:r>
          </a:p>
          <a:p>
            <a:r>
              <a:rPr lang="en-US" dirty="0">
                <a:solidFill>
                  <a:schemeClr val="tx1"/>
                </a:solidFill>
              </a:rPr>
              <a:t>&lt;= 	Is less than or equal to</a:t>
            </a:r>
          </a:p>
        </p:txBody>
      </p:sp>
    </p:spTree>
    <p:extLst>
      <p:ext uri="{BB962C8B-B14F-4D97-AF65-F5344CB8AC3E}">
        <p14:creationId xmlns:p14="http://schemas.microsoft.com/office/powerpoint/2010/main" val="3077499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normAutofit/>
          </a:bodyPr>
          <a:lstStyle/>
          <a:p>
            <a:r>
              <a:rPr lang="en-US" dirty="0"/>
              <a:t>Introduction to JavaScript</a:t>
            </a:r>
          </a:p>
          <a:p>
            <a:r>
              <a:rPr lang="en-US" dirty="0"/>
              <a:t>Adding to JavaScript to HTML pages</a:t>
            </a:r>
          </a:p>
          <a:p>
            <a:r>
              <a:rPr lang="en-US" dirty="0"/>
              <a:t>JavaScript Syntax Basics</a:t>
            </a:r>
          </a:p>
          <a:p>
            <a:r>
              <a:rPr lang="en-US" dirty="0"/>
              <a:t>Variables</a:t>
            </a:r>
          </a:p>
          <a:p>
            <a:r>
              <a:rPr lang="en-US" dirty="0"/>
              <a:t>Data Types</a:t>
            </a:r>
          </a:p>
          <a:p>
            <a:r>
              <a:rPr lang="en-US" dirty="0"/>
              <a:t>JavaScript Operators</a:t>
            </a:r>
          </a:p>
          <a:p>
            <a:r>
              <a:rPr lang="en-US" dirty="0"/>
              <a:t>JavaScript Control Structure</a:t>
            </a:r>
          </a:p>
          <a:p>
            <a:pPr lvl="1"/>
            <a:r>
              <a:rPr lang="en-US" dirty="0"/>
              <a:t>Conditional Statements</a:t>
            </a:r>
          </a:p>
          <a:p>
            <a:endParaRPr lang="en-US" dirty="0"/>
          </a:p>
        </p:txBody>
      </p:sp>
      <p:sp>
        <p:nvSpPr>
          <p:cNvPr id="8" name="Footer Placeholder 7"/>
          <p:cNvSpPr>
            <a:spLocks noGrp="1"/>
          </p:cNvSpPr>
          <p:nvPr>
            <p:ph type="ftr" sz="quarter" idx="11"/>
          </p:nvPr>
        </p:nvSpPr>
        <p:spPr/>
        <p:txBody>
          <a:bodyPr/>
          <a:lstStyle/>
          <a:p>
            <a:r>
              <a:rPr lang="en-US" dirty="0"/>
              <a:t>CM1605 Web Technology</a:t>
            </a:r>
          </a:p>
        </p:txBody>
      </p:sp>
      <p:sp>
        <p:nvSpPr>
          <p:cNvPr id="9" name="Slide Number Placeholder 8"/>
          <p:cNvSpPr>
            <a:spLocks noGrp="1"/>
          </p:cNvSpPr>
          <p:nvPr>
            <p:ph type="sldNum" sz="quarter" idx="12"/>
          </p:nvPr>
        </p:nvSpPr>
        <p:spPr/>
        <p:txBody>
          <a:bodyPr/>
          <a:lstStyle/>
          <a:p>
            <a:fld id="{83962D5C-A4B2-49FE-8CCD-E3685D8D5850}" type="slidenum">
              <a:rPr lang="en-US" smtClean="0"/>
              <a:t>3</a:t>
            </a:fld>
            <a:endParaRPr lang="en-US"/>
          </a:p>
        </p:txBody>
      </p:sp>
      <p:sp>
        <p:nvSpPr>
          <p:cNvPr id="10" name="Date Placeholder 9"/>
          <p:cNvSpPr>
            <a:spLocks noGrp="1"/>
          </p:cNvSpPr>
          <p:nvPr>
            <p:ph type="dt" sz="half" idx="10"/>
          </p:nvPr>
        </p:nvSpPr>
        <p:spPr/>
        <p:txBody>
          <a:bodyPr/>
          <a:lstStyle/>
          <a:p>
            <a:fld id="{60068DE7-A06B-4B37-827B-FF0BF2A3A8D9}" type="datetime1">
              <a:rPr lang="en-US" smtClean="0"/>
              <a:t>1/24/2023</a:t>
            </a:fld>
            <a:endParaRPr lang="en-US"/>
          </a:p>
        </p:txBody>
      </p:sp>
    </p:spTree>
    <p:extLst>
      <p:ext uri="{BB962C8B-B14F-4D97-AF65-F5344CB8AC3E}">
        <p14:creationId xmlns:p14="http://schemas.microsoft.com/office/powerpoint/2010/main" val="33369857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Equal versus identical</a:t>
            </a:r>
          </a:p>
        </p:txBody>
      </p:sp>
      <p:sp>
        <p:nvSpPr>
          <p:cNvPr id="3" name="Content Placeholder 2"/>
          <p:cNvSpPr>
            <a:spLocks noGrp="1"/>
          </p:cNvSpPr>
          <p:nvPr>
            <p:ph idx="1"/>
          </p:nvPr>
        </p:nvSpPr>
        <p:spPr/>
        <p:txBody>
          <a:bodyPr/>
          <a:lstStyle/>
          <a:p>
            <a:r>
              <a:rPr lang="en-US" dirty="0"/>
              <a:t>The tricky part is understanding the difference between “equal to” (==) and “identical to” (===)</a:t>
            </a:r>
          </a:p>
          <a:p>
            <a:endParaRPr lang="en-US" dirty="0"/>
          </a:p>
          <a:p>
            <a:pPr lvl="1"/>
            <a:r>
              <a:rPr lang="en-US" dirty="0" err="1"/>
              <a:t>Eg</a:t>
            </a:r>
            <a:r>
              <a:rPr lang="en-US" dirty="0"/>
              <a:t>: alert( "5" == 5 ); // This will alert "true". They're both "5". </a:t>
            </a:r>
          </a:p>
          <a:p>
            <a:pPr lvl="1"/>
            <a:r>
              <a:rPr lang="en-US" dirty="0" err="1"/>
              <a:t>Eg</a:t>
            </a:r>
            <a:r>
              <a:rPr lang="en-US" dirty="0"/>
              <a:t>: alert( "5" === 5 ); // This will alert "false". They're both "5", but they're not the same data type. </a:t>
            </a:r>
          </a:p>
          <a:p>
            <a:pPr lvl="1"/>
            <a:r>
              <a:rPr lang="en-US" dirty="0" err="1"/>
              <a:t>Eg</a:t>
            </a:r>
            <a:r>
              <a:rPr lang="en-US" dirty="0"/>
              <a:t>: alert( "5" !== 5 ); // This will alert "true", since they're not the same data type.</a:t>
            </a:r>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30</a:t>
            </a:fld>
            <a:endParaRPr lang="en-US"/>
          </a:p>
        </p:txBody>
      </p:sp>
    </p:spTree>
    <p:extLst>
      <p:ext uri="{BB962C8B-B14F-4D97-AF65-F5344CB8AC3E}">
        <p14:creationId xmlns:p14="http://schemas.microsoft.com/office/powerpoint/2010/main" val="258066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66568" y="3023419"/>
            <a:ext cx="8642555" cy="24629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Mathematical Operators</a:t>
            </a:r>
          </a:p>
        </p:txBody>
      </p:sp>
      <p:sp>
        <p:nvSpPr>
          <p:cNvPr id="3" name="Content Placeholder 2"/>
          <p:cNvSpPr>
            <a:spLocks noGrp="1"/>
          </p:cNvSpPr>
          <p:nvPr>
            <p:ph idx="1"/>
          </p:nvPr>
        </p:nvSpPr>
        <p:spPr/>
        <p:txBody>
          <a:bodyPr>
            <a:normAutofit/>
          </a:bodyPr>
          <a:lstStyle/>
          <a:p>
            <a:r>
              <a:rPr lang="en-US" dirty="0"/>
              <a:t>The other type of operator is a mathematical operator, which performs mathematical functions on numeric values.</a:t>
            </a:r>
          </a:p>
          <a:p>
            <a:endParaRPr lang="en-US" dirty="0"/>
          </a:p>
          <a:p>
            <a:pPr marL="914400" lvl="2" indent="0">
              <a:buNone/>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Add </a:t>
            </a:r>
          </a:p>
          <a:p>
            <a:pPr marL="914400" lvl="2" indent="0">
              <a:buNone/>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Subtract </a:t>
            </a:r>
          </a:p>
          <a:p>
            <a:pPr marL="914400" lvl="2" indent="0">
              <a:buNone/>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Multiply </a:t>
            </a:r>
          </a:p>
          <a:p>
            <a:pPr marL="914400" lvl="2" indent="0">
              <a:buNone/>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 	Divide</a:t>
            </a:r>
          </a:p>
          <a:p>
            <a:pPr marL="914400" lvl="2" indent="0">
              <a:buNone/>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Adds the value to itself </a:t>
            </a:r>
          </a:p>
          <a:p>
            <a:pPr marL="914400" lvl="2" indent="0">
              <a:buNone/>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Increases the value of a number (or a variable containing a number value) by 1</a:t>
            </a:r>
          </a:p>
          <a:p>
            <a:pPr marL="914400" lvl="2" indent="0">
              <a:buNone/>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 	Decreases the value of a number (or a variable containing a number value) by 1</a:t>
            </a:r>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31</a:t>
            </a:fld>
            <a:endParaRPr lang="en-US"/>
          </a:p>
        </p:txBody>
      </p:sp>
    </p:spTree>
    <p:extLst>
      <p:ext uri="{BB962C8B-B14F-4D97-AF65-F5344CB8AC3E}">
        <p14:creationId xmlns:p14="http://schemas.microsoft.com/office/powerpoint/2010/main" val="3628781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sp>
        <p:nvSpPr>
          <p:cNvPr id="3" name="Content Placeholder 2"/>
          <p:cNvSpPr>
            <a:spLocks noGrp="1"/>
          </p:cNvSpPr>
          <p:nvPr>
            <p:ph idx="1"/>
          </p:nvPr>
        </p:nvSpPr>
        <p:spPr/>
        <p:txBody>
          <a:bodyPr>
            <a:normAutofit/>
          </a:bodyPr>
          <a:lstStyle/>
          <a:p>
            <a:r>
              <a:rPr lang="en-US" sz="2400" dirty="0">
                <a:latin typeface="Verdana" pitchFamily="34" charset="0"/>
              </a:rPr>
              <a:t>Logical operators are used to determine the logic between variables or values.</a:t>
            </a:r>
          </a:p>
          <a:p>
            <a:endParaRPr lang="en-US" sz="2400" dirty="0">
              <a:latin typeface="Verdana" pitchFamily="34" charset="0"/>
            </a:endParaRPr>
          </a:p>
          <a:p>
            <a:pPr lvl="1"/>
            <a:r>
              <a:rPr lang="en-US" sz="2000" dirty="0" err="1"/>
              <a:t>Eg</a:t>
            </a:r>
            <a:r>
              <a:rPr lang="en-US" sz="2000" dirty="0"/>
              <a:t>: Given that </a:t>
            </a:r>
            <a:r>
              <a:rPr lang="en-US" sz="2000" b="1" dirty="0"/>
              <a:t>x=6 and y=3</a:t>
            </a:r>
            <a:r>
              <a:rPr lang="en-US" sz="2000" dirty="0"/>
              <a:t>, the table below explains the logical operators:</a:t>
            </a:r>
            <a:r>
              <a:rPr lang="en-US" sz="2000" dirty="0">
                <a:latin typeface="Verdana" pitchFamily="34" charset="0"/>
              </a:rPr>
              <a:t> </a:t>
            </a:r>
          </a:p>
          <a:p>
            <a:pPr lvl="2"/>
            <a:r>
              <a:rPr lang="en-US" sz="1600" dirty="0">
                <a:latin typeface="Verdana" pitchFamily="34" charset="0"/>
              </a:rPr>
              <a:t>(x&lt;10 &amp;&amp; y&gt;1) //This will print true</a:t>
            </a:r>
          </a:p>
          <a:p>
            <a:pPr lvl="2"/>
            <a:r>
              <a:rPr lang="en-US" sz="1600" dirty="0">
                <a:latin typeface="Verdana" pitchFamily="34" charset="0"/>
              </a:rPr>
              <a:t>(x==5 &amp;&amp; y==5) //This will print false</a:t>
            </a:r>
          </a:p>
          <a:p>
            <a:pPr lvl="2"/>
            <a:r>
              <a:rPr lang="en-US" sz="1600" dirty="0">
                <a:latin typeface="Verdana" pitchFamily="34" charset="0"/>
              </a:rPr>
              <a:t>!(x==y) //This will print true</a:t>
            </a:r>
          </a:p>
          <a:p>
            <a:pPr marL="914400" lvl="2" indent="0">
              <a:buNone/>
            </a:pPr>
            <a:endParaRPr lang="en-US" sz="1600" dirty="0">
              <a:latin typeface="Verdana" pitchFamily="34" charset="0"/>
            </a:endParaRPr>
          </a:p>
          <a:p>
            <a:pPr lvl="2"/>
            <a:endParaRPr lang="en-US" sz="1600" dirty="0">
              <a:latin typeface="Verdana" pitchFamily="34" charset="0"/>
            </a:endParaRPr>
          </a:p>
          <a:p>
            <a:pPr lvl="2"/>
            <a:endParaRPr lang="en-US" sz="1600" dirty="0">
              <a:latin typeface="Verdana" pitchFamily="34" charset="0"/>
            </a:endParaRPr>
          </a:p>
          <a:p>
            <a:endParaRPr lang="en-US" sz="2400" dirty="0">
              <a:latin typeface="Verdana" pitchFamily="34" charset="0"/>
            </a:endParaRPr>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32</a:t>
            </a:fld>
            <a:endParaRPr lang="en-US"/>
          </a:p>
        </p:txBody>
      </p:sp>
      <p:sp>
        <p:nvSpPr>
          <p:cNvPr id="7" name="Rectangle 6"/>
          <p:cNvSpPr/>
          <p:nvPr/>
        </p:nvSpPr>
        <p:spPr>
          <a:xfrm>
            <a:off x="7669161" y="3448229"/>
            <a:ext cx="2138516" cy="11061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&amp;&amp; 	and</a:t>
            </a:r>
          </a:p>
          <a:p>
            <a:r>
              <a:rPr lang="en-US" dirty="0">
                <a:solidFill>
                  <a:schemeClr val="tx1"/>
                </a:solidFill>
              </a:rPr>
              <a:t>||	or</a:t>
            </a:r>
          </a:p>
          <a:p>
            <a:r>
              <a:rPr lang="en-US" dirty="0">
                <a:solidFill>
                  <a:schemeClr val="tx1"/>
                </a:solidFill>
              </a:rPr>
              <a:t>!	Not</a:t>
            </a:r>
          </a:p>
        </p:txBody>
      </p:sp>
    </p:spTree>
    <p:extLst>
      <p:ext uri="{BB962C8B-B14F-4D97-AF65-F5344CB8AC3E}">
        <p14:creationId xmlns:p14="http://schemas.microsoft.com/office/powerpoint/2010/main" val="1725339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Structures</a:t>
            </a:r>
          </a:p>
        </p:txBody>
      </p:sp>
      <p:sp>
        <p:nvSpPr>
          <p:cNvPr id="3" name="Content Placeholder 2"/>
          <p:cNvSpPr>
            <a:spLocks noGrp="1"/>
          </p:cNvSpPr>
          <p:nvPr>
            <p:ph idx="1"/>
          </p:nvPr>
        </p:nvSpPr>
        <p:spPr/>
        <p:txBody>
          <a:bodyPr/>
          <a:lstStyle/>
          <a:p>
            <a:r>
              <a:rPr lang="en-US" dirty="0"/>
              <a:t>JavaScript has following Conditional Statements</a:t>
            </a:r>
          </a:p>
          <a:p>
            <a:pPr lvl="1"/>
            <a:r>
              <a:rPr lang="en-US" dirty="0"/>
              <a:t>if statement </a:t>
            </a:r>
          </a:p>
          <a:p>
            <a:pPr lvl="1"/>
            <a:r>
              <a:rPr lang="en-US" dirty="0"/>
              <a:t>if …. else statement</a:t>
            </a:r>
          </a:p>
          <a:p>
            <a:pPr lvl="1"/>
            <a:r>
              <a:rPr lang="en-US" dirty="0"/>
              <a:t>if….. else if….else statement </a:t>
            </a:r>
          </a:p>
          <a:p>
            <a:pPr lvl="1"/>
            <a:r>
              <a:rPr lang="en-US" dirty="0"/>
              <a:t>Switch statement </a:t>
            </a:r>
          </a:p>
          <a:p>
            <a:pPr marL="457200" lvl="1" indent="0">
              <a:buNone/>
            </a:pPr>
            <a:endParaRPr lang="en-US" dirty="0"/>
          </a:p>
          <a:p>
            <a:r>
              <a:rPr lang="en-US" dirty="0"/>
              <a:t>Repetition /Looping </a:t>
            </a:r>
          </a:p>
          <a:p>
            <a:pPr lvl="1"/>
            <a:r>
              <a:rPr lang="en-US" dirty="0"/>
              <a:t>While Loop</a:t>
            </a:r>
          </a:p>
          <a:p>
            <a:pPr lvl="1"/>
            <a:r>
              <a:rPr lang="en-US" dirty="0"/>
              <a:t>For Loop</a:t>
            </a:r>
          </a:p>
          <a:p>
            <a:pPr marL="0" indent="0">
              <a:buNone/>
            </a:pP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33</a:t>
            </a:fld>
            <a:endParaRPr lang="en-US"/>
          </a:p>
        </p:txBody>
      </p:sp>
    </p:spTree>
    <p:extLst>
      <p:ext uri="{BB962C8B-B14F-4D97-AF65-F5344CB8AC3E}">
        <p14:creationId xmlns:p14="http://schemas.microsoft.com/office/powerpoint/2010/main" val="12621576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51819" y="3731343"/>
            <a:ext cx="9055510" cy="13126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If Statement</a:t>
            </a:r>
          </a:p>
        </p:txBody>
      </p:sp>
      <p:sp>
        <p:nvSpPr>
          <p:cNvPr id="3" name="Content Placeholder 2"/>
          <p:cNvSpPr>
            <a:spLocks noGrp="1"/>
          </p:cNvSpPr>
          <p:nvPr>
            <p:ph idx="1"/>
          </p:nvPr>
        </p:nvSpPr>
        <p:spPr/>
        <p:txBody>
          <a:bodyPr/>
          <a:lstStyle/>
          <a:p>
            <a:r>
              <a:rPr lang="en-US" dirty="0"/>
              <a:t>Use the if statement to specify a block of JavaScript code to be executed if a condition is true.</a:t>
            </a:r>
          </a:p>
          <a:p>
            <a:endParaRPr lang="en-US" dirty="0"/>
          </a:p>
          <a:p>
            <a:pPr marL="0" indent="0">
              <a:buNone/>
            </a:pPr>
            <a:r>
              <a:rPr lang="en-US" dirty="0">
                <a:solidFill>
                  <a:sysClr val="windowText" lastClr="000000"/>
                </a:solidFill>
              </a:rPr>
              <a:t>Syntax</a:t>
            </a:r>
          </a:p>
          <a:p>
            <a:pPr marL="0" indent="0">
              <a:buNone/>
            </a:pPr>
            <a:r>
              <a:rPr lang="en-US" dirty="0"/>
              <a:t>	if (</a:t>
            </a:r>
            <a:r>
              <a:rPr lang="en-US" i="1" dirty="0"/>
              <a:t>condition</a:t>
            </a:r>
            <a:r>
              <a:rPr lang="en-US" dirty="0"/>
              <a:t>) {</a:t>
            </a:r>
            <a:br>
              <a:rPr lang="en-US" dirty="0"/>
            </a:br>
            <a:r>
              <a:rPr lang="en-US" dirty="0"/>
              <a:t> 		 //</a:t>
            </a:r>
            <a:r>
              <a:rPr lang="en-US" i="1" dirty="0"/>
              <a:t>  block of code to be executed if the condition is true</a:t>
            </a:r>
            <a:br>
              <a:rPr lang="en-US" i="1" dirty="0"/>
            </a:br>
            <a:r>
              <a:rPr lang="en-US" i="1" dirty="0"/>
              <a:t>	</a:t>
            </a:r>
            <a:r>
              <a:rPr lang="en-US" dirty="0"/>
              <a:t>}</a:t>
            </a:r>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34</a:t>
            </a:fld>
            <a:endParaRPr lang="en-US"/>
          </a:p>
        </p:txBody>
      </p:sp>
    </p:spTree>
    <p:extLst>
      <p:ext uri="{BB962C8B-B14F-4D97-AF65-F5344CB8AC3E}">
        <p14:creationId xmlns:p14="http://schemas.microsoft.com/office/powerpoint/2010/main" val="233085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1664110" y="2032102"/>
            <a:ext cx="8497529" cy="2613640"/>
          </a:xfrm>
          <a:ln>
            <a:solidFill>
              <a:schemeClr val="accent1"/>
            </a:solidFill>
          </a:ln>
        </p:spPr>
        <p:txBody>
          <a:bodyPr/>
          <a:lstStyle/>
          <a:p>
            <a:pPr marL="457200" lvl="1" indent="0">
              <a:buNone/>
            </a:pPr>
            <a:endParaRPr lang="en-US" dirty="0"/>
          </a:p>
          <a:p>
            <a:pPr marL="457200" lvl="1" indent="0">
              <a:buNone/>
            </a:pPr>
            <a:r>
              <a:rPr lang="en-US" dirty="0" err="1"/>
              <a:t>const</a:t>
            </a:r>
            <a:r>
              <a:rPr lang="en-US" dirty="0"/>
              <a:t> foo = [5, "five", "5"]; </a:t>
            </a:r>
          </a:p>
          <a:p>
            <a:pPr marL="457200" lvl="1" indent="0">
              <a:buNone/>
            </a:pPr>
            <a:endParaRPr lang="en-US" dirty="0"/>
          </a:p>
          <a:p>
            <a:pPr marL="457200" lvl="1" indent="0">
              <a:buNone/>
            </a:pPr>
            <a:r>
              <a:rPr lang="en-US" dirty="0">
                <a:solidFill>
                  <a:schemeClr val="accent2"/>
                </a:solidFill>
              </a:rPr>
              <a:t>if( foo[1] === "five" ) {</a:t>
            </a:r>
          </a:p>
          <a:p>
            <a:pPr marL="457200" lvl="1" indent="0">
              <a:buNone/>
            </a:pPr>
            <a:r>
              <a:rPr lang="en-US" dirty="0"/>
              <a:t>	 alert("This is the word five, written in plain English."); </a:t>
            </a:r>
          </a:p>
          <a:p>
            <a:pPr marL="457200" lvl="1" indent="0">
              <a:buNone/>
            </a:pPr>
            <a:r>
              <a:rPr lang="en-US" dirty="0">
                <a:solidFill>
                  <a:schemeClr val="accent2">
                    <a:lumMod val="60000"/>
                    <a:lumOff val="40000"/>
                  </a:schemeClr>
                </a:solidFill>
              </a:rPr>
              <a:t>}</a:t>
            </a:r>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35</a:t>
            </a:fld>
            <a:endParaRPr lang="en-US"/>
          </a:p>
        </p:txBody>
      </p:sp>
    </p:spTree>
    <p:extLst>
      <p:ext uri="{BB962C8B-B14F-4D97-AF65-F5344CB8AC3E}">
        <p14:creationId xmlns:p14="http://schemas.microsoft.com/office/powerpoint/2010/main" val="476269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98094" y="3333274"/>
            <a:ext cx="9143709" cy="22858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Else Statement</a:t>
            </a:r>
          </a:p>
        </p:txBody>
      </p:sp>
      <p:sp>
        <p:nvSpPr>
          <p:cNvPr id="3" name="Content Placeholder 2"/>
          <p:cNvSpPr>
            <a:spLocks noGrp="1"/>
          </p:cNvSpPr>
          <p:nvPr>
            <p:ph idx="1"/>
          </p:nvPr>
        </p:nvSpPr>
        <p:spPr>
          <a:xfrm>
            <a:off x="1076632" y="1498547"/>
            <a:ext cx="10402404" cy="4120588"/>
          </a:xfrm>
        </p:spPr>
        <p:txBody>
          <a:bodyPr/>
          <a:lstStyle/>
          <a:p>
            <a:r>
              <a:rPr lang="en-US" dirty="0"/>
              <a:t>Use the else statement to specify a block of code to be executed if the condition is false.</a:t>
            </a:r>
          </a:p>
          <a:p>
            <a:endParaRPr lang="en-US" dirty="0"/>
          </a:p>
          <a:p>
            <a:pPr marL="0" indent="0">
              <a:buNone/>
            </a:pPr>
            <a:r>
              <a:rPr lang="en-US" dirty="0">
                <a:solidFill>
                  <a:sysClr val="windowText" lastClr="000000"/>
                </a:solidFill>
              </a:rPr>
              <a:t>Syntax</a:t>
            </a:r>
          </a:p>
          <a:p>
            <a:pPr marL="0" indent="0">
              <a:buNone/>
            </a:pPr>
            <a:r>
              <a:rPr lang="en-US" dirty="0"/>
              <a:t>	if (</a:t>
            </a:r>
            <a:r>
              <a:rPr lang="en-US" i="1" dirty="0"/>
              <a:t>condition</a:t>
            </a:r>
            <a:r>
              <a:rPr lang="en-US" dirty="0"/>
              <a:t>) {</a:t>
            </a:r>
            <a:br>
              <a:rPr lang="en-US" dirty="0"/>
            </a:br>
            <a:r>
              <a:rPr lang="en-US" dirty="0"/>
              <a:t>  		//</a:t>
            </a:r>
            <a:r>
              <a:rPr lang="en-US" i="1" dirty="0"/>
              <a:t>  block of code to be executed if the condition is true</a:t>
            </a:r>
            <a:br>
              <a:rPr lang="en-US" i="1" dirty="0"/>
            </a:br>
            <a:r>
              <a:rPr lang="en-US" i="1" dirty="0"/>
              <a:t>	</a:t>
            </a:r>
            <a:r>
              <a:rPr lang="en-US" dirty="0"/>
              <a:t>} else {</a:t>
            </a:r>
            <a:br>
              <a:rPr lang="en-US" dirty="0"/>
            </a:br>
            <a:r>
              <a:rPr lang="en-US" dirty="0"/>
              <a:t>  		//</a:t>
            </a:r>
            <a:r>
              <a:rPr lang="en-US" i="1" dirty="0"/>
              <a:t>  block of code to be executed if the condition is false</a:t>
            </a:r>
            <a:br>
              <a:rPr lang="en-US" i="1" dirty="0"/>
            </a:br>
            <a:r>
              <a:rPr lang="en-US" i="1" dirty="0"/>
              <a:t>	</a:t>
            </a:r>
            <a:r>
              <a:rPr lang="en-US" dirty="0"/>
              <a:t>}</a:t>
            </a:r>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dirty="0"/>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36</a:t>
            </a:fld>
            <a:endParaRPr lang="en-US"/>
          </a:p>
        </p:txBody>
      </p:sp>
    </p:spTree>
    <p:extLst>
      <p:ext uri="{BB962C8B-B14F-4D97-AF65-F5344CB8AC3E}">
        <p14:creationId xmlns:p14="http://schemas.microsoft.com/office/powerpoint/2010/main" val="32857431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37</a:t>
            </a:fld>
            <a:endParaRPr lang="en-US"/>
          </a:p>
        </p:txBody>
      </p:sp>
      <p:sp>
        <p:nvSpPr>
          <p:cNvPr id="7" name="Content Placeholder 2"/>
          <p:cNvSpPr>
            <a:spLocks noGrp="1"/>
          </p:cNvSpPr>
          <p:nvPr>
            <p:ph idx="1"/>
          </p:nvPr>
        </p:nvSpPr>
        <p:spPr>
          <a:xfrm>
            <a:off x="1664110" y="2032102"/>
            <a:ext cx="8497529" cy="2849614"/>
          </a:xfrm>
          <a:ln>
            <a:solidFill>
              <a:schemeClr val="accent1"/>
            </a:solidFill>
          </a:ln>
        </p:spPr>
        <p:txBody>
          <a:bodyPr>
            <a:normAutofit/>
          </a:bodyPr>
          <a:lstStyle/>
          <a:p>
            <a:pPr marL="457200" lvl="1" indent="0">
              <a:buNone/>
            </a:pPr>
            <a:endParaRPr lang="en-US" dirty="0"/>
          </a:p>
          <a:p>
            <a:pPr marL="457200" lvl="1" indent="0">
              <a:buNone/>
            </a:pPr>
            <a:r>
              <a:rPr lang="en-US" dirty="0"/>
              <a:t>let test = "testing"; </a:t>
            </a:r>
          </a:p>
          <a:p>
            <a:pPr marL="457200" lvl="1" indent="0">
              <a:buNone/>
            </a:pPr>
            <a:r>
              <a:rPr lang="en-US" dirty="0">
                <a:solidFill>
                  <a:schemeClr val="accent2"/>
                </a:solidFill>
              </a:rPr>
              <a:t>if( test == "testing" )</a:t>
            </a:r>
            <a:r>
              <a:rPr lang="en-US" dirty="0"/>
              <a:t> { </a:t>
            </a:r>
            <a:r>
              <a:rPr lang="en-US" dirty="0">
                <a:solidFill>
                  <a:schemeClr val="accent2">
                    <a:lumMod val="60000"/>
                    <a:lumOff val="40000"/>
                  </a:schemeClr>
                </a:solidFill>
              </a:rPr>
              <a:t>   </a:t>
            </a:r>
            <a:r>
              <a:rPr lang="en-US" dirty="0"/>
              <a:t>     </a:t>
            </a:r>
          </a:p>
          <a:p>
            <a:pPr marL="457200" lvl="1" indent="0">
              <a:buNone/>
            </a:pPr>
            <a:r>
              <a:rPr lang="en-US" dirty="0"/>
              <a:t>	alert( "You haven't changed anything." );</a:t>
            </a:r>
          </a:p>
          <a:p>
            <a:pPr marL="457200" lvl="1" indent="0">
              <a:buNone/>
            </a:pPr>
            <a:r>
              <a:rPr lang="en-US" dirty="0"/>
              <a:t> } </a:t>
            </a:r>
            <a:r>
              <a:rPr lang="en-US" dirty="0">
                <a:solidFill>
                  <a:schemeClr val="accent2"/>
                </a:solidFill>
              </a:rPr>
              <a:t>else</a:t>
            </a:r>
            <a:r>
              <a:rPr lang="en-US" dirty="0"/>
              <a:t> {    </a:t>
            </a:r>
          </a:p>
          <a:p>
            <a:pPr marL="457200" lvl="1" indent="0">
              <a:buNone/>
            </a:pPr>
            <a:r>
              <a:rPr lang="en-US" dirty="0"/>
              <a:t>alert( "You've changed something!" ); </a:t>
            </a:r>
          </a:p>
          <a:p>
            <a:pPr marL="457200" lvl="1" indent="0">
              <a:buNone/>
            </a:pPr>
            <a:r>
              <a:rPr lang="en-US" dirty="0"/>
              <a:t>}</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21162352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622323" y="3141406"/>
            <a:ext cx="9365225" cy="2271252"/>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Else if Statement</a:t>
            </a:r>
          </a:p>
        </p:txBody>
      </p:sp>
      <p:sp>
        <p:nvSpPr>
          <p:cNvPr id="3" name="Content Placeholder 2"/>
          <p:cNvSpPr>
            <a:spLocks noGrp="1"/>
          </p:cNvSpPr>
          <p:nvPr>
            <p:ph idx="1"/>
          </p:nvPr>
        </p:nvSpPr>
        <p:spPr>
          <a:xfrm>
            <a:off x="894798" y="1690688"/>
            <a:ext cx="10402404" cy="3722382"/>
          </a:xfrm>
        </p:spPr>
        <p:txBody>
          <a:bodyPr>
            <a:normAutofit fontScale="77500" lnSpcReduction="20000"/>
          </a:bodyPr>
          <a:lstStyle/>
          <a:p>
            <a:r>
              <a:rPr lang="en-US" dirty="0"/>
              <a:t>Use the else if statement to specify a new condition if the first condition is false.</a:t>
            </a:r>
          </a:p>
          <a:p>
            <a:pPr marL="0" indent="0">
              <a:buNone/>
            </a:pPr>
            <a:endParaRPr lang="en-US" dirty="0">
              <a:solidFill>
                <a:sysClr val="windowText" lastClr="000000"/>
              </a:solidFill>
            </a:endParaRPr>
          </a:p>
          <a:p>
            <a:pPr marL="0" indent="0">
              <a:buNone/>
            </a:pPr>
            <a:r>
              <a:rPr lang="en-US" dirty="0">
                <a:solidFill>
                  <a:sysClr val="windowText" lastClr="000000"/>
                </a:solidFill>
              </a:rPr>
              <a:t>Syntax</a:t>
            </a:r>
          </a:p>
          <a:p>
            <a:pPr marL="0" indent="0">
              <a:buNone/>
            </a:pPr>
            <a:r>
              <a:rPr lang="en-US" dirty="0"/>
              <a:t>	</a:t>
            </a:r>
          </a:p>
          <a:p>
            <a:pPr marL="0" indent="0">
              <a:lnSpc>
                <a:spcPct val="120000"/>
              </a:lnSpc>
              <a:buNone/>
            </a:pPr>
            <a:r>
              <a:rPr lang="en-US" dirty="0"/>
              <a:t>	</a:t>
            </a:r>
            <a:r>
              <a:rPr lang="en-US" sz="2600" dirty="0"/>
              <a:t>if (</a:t>
            </a:r>
            <a:r>
              <a:rPr lang="en-US" sz="2600" i="1" dirty="0"/>
              <a:t>condition1</a:t>
            </a:r>
            <a:r>
              <a:rPr lang="en-US" sz="2600" dirty="0"/>
              <a:t>) {</a:t>
            </a:r>
            <a:br>
              <a:rPr lang="en-US" sz="2600" dirty="0"/>
            </a:br>
            <a:r>
              <a:rPr lang="en-US" sz="2600" dirty="0"/>
              <a:t>  		//</a:t>
            </a:r>
            <a:r>
              <a:rPr lang="en-US" sz="2600" i="1" dirty="0"/>
              <a:t>  block of code to be executed if condition1 is true</a:t>
            </a:r>
            <a:br>
              <a:rPr lang="en-US" sz="2600" i="1" dirty="0"/>
            </a:br>
            <a:r>
              <a:rPr lang="en-US" sz="2600" i="1" dirty="0"/>
              <a:t>	</a:t>
            </a:r>
            <a:r>
              <a:rPr lang="en-US" sz="2600" dirty="0"/>
              <a:t>} else if (</a:t>
            </a:r>
            <a:r>
              <a:rPr lang="en-US" sz="2600" i="1" dirty="0"/>
              <a:t>condition2</a:t>
            </a:r>
            <a:r>
              <a:rPr lang="en-US" sz="2600" dirty="0"/>
              <a:t>) {</a:t>
            </a:r>
            <a:br>
              <a:rPr lang="en-US" sz="2600" dirty="0"/>
            </a:br>
            <a:r>
              <a:rPr lang="en-US" sz="2600" dirty="0"/>
              <a:t>  		//</a:t>
            </a:r>
            <a:r>
              <a:rPr lang="en-US" sz="2600" i="1" dirty="0"/>
              <a:t>  block of code to be executed if the condition1 is false and condition2 is true</a:t>
            </a:r>
            <a:br>
              <a:rPr lang="en-US" sz="2600" dirty="0"/>
            </a:br>
            <a:r>
              <a:rPr lang="en-US" sz="2600" dirty="0"/>
              <a:t>	} else {</a:t>
            </a:r>
            <a:br>
              <a:rPr lang="en-US" sz="2600" dirty="0"/>
            </a:br>
            <a:r>
              <a:rPr lang="en-US" sz="2600" dirty="0"/>
              <a:t>  		//</a:t>
            </a:r>
            <a:r>
              <a:rPr lang="en-US" sz="2600" i="1" dirty="0"/>
              <a:t>  block of code to be executed if the condition1 is false and condition2 is false</a:t>
            </a:r>
            <a:br>
              <a:rPr lang="en-US" sz="2600" i="1" dirty="0"/>
            </a:br>
            <a:r>
              <a:rPr lang="en-US" sz="2600" i="1" dirty="0"/>
              <a:t>	</a:t>
            </a:r>
            <a:r>
              <a:rPr lang="en-US" sz="2600" dirty="0"/>
              <a:t>}</a:t>
            </a:r>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dirty="0"/>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38</a:t>
            </a:fld>
            <a:endParaRPr lang="en-US"/>
          </a:p>
        </p:txBody>
      </p:sp>
    </p:spTree>
    <p:extLst>
      <p:ext uri="{BB962C8B-B14F-4D97-AF65-F5344CB8AC3E}">
        <p14:creationId xmlns:p14="http://schemas.microsoft.com/office/powerpoint/2010/main" val="3312694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endParaRPr lang="en-US" dirty="0"/>
          </a:p>
        </p:txBody>
      </p:sp>
      <p:sp>
        <p:nvSpPr>
          <p:cNvPr id="3" name="Content Placeholder 2"/>
          <p:cNvSpPr>
            <a:spLocks noGrp="1"/>
          </p:cNvSpPr>
          <p:nvPr>
            <p:ph idx="1"/>
          </p:nvPr>
        </p:nvSpPr>
        <p:spPr>
          <a:xfrm>
            <a:off x="838201" y="1504335"/>
            <a:ext cx="5164394" cy="2787446"/>
          </a:xfrm>
          <a:ln>
            <a:solidFill>
              <a:schemeClr val="accent1"/>
            </a:solidFill>
          </a:ln>
        </p:spPr>
        <p:txBody>
          <a:bodyPr>
            <a:noAutofit/>
          </a:bodyPr>
          <a:lstStyle/>
          <a:p>
            <a:pPr marL="0" indent="0">
              <a:spcBef>
                <a:spcPts val="0"/>
              </a:spcBef>
              <a:buNone/>
            </a:pPr>
            <a:r>
              <a:rPr lang="en-US" sz="1800" dirty="0"/>
              <a:t>	</a:t>
            </a:r>
            <a:r>
              <a:rPr lang="en-US" sz="1800" dirty="0">
                <a:solidFill>
                  <a:schemeClr val="accent2"/>
                </a:solidFill>
              </a:rPr>
              <a:t>if ( age &lt; 12 ) </a:t>
            </a:r>
            <a:r>
              <a:rPr lang="en-US" sz="1800" dirty="0"/>
              <a:t>{</a:t>
            </a:r>
          </a:p>
          <a:p>
            <a:pPr marL="0" indent="0">
              <a:spcBef>
                <a:spcPts val="0"/>
              </a:spcBef>
              <a:buNone/>
            </a:pPr>
            <a:r>
              <a:rPr lang="en-US" sz="1800" dirty="0"/>
              <a:t>		 alert(“Entrance free”); </a:t>
            </a:r>
          </a:p>
          <a:p>
            <a:pPr marL="0" indent="0">
              <a:spcBef>
                <a:spcPts val="0"/>
              </a:spcBef>
              <a:buNone/>
            </a:pPr>
            <a:r>
              <a:rPr lang="en-US" sz="1800" dirty="0"/>
              <a:t>	} </a:t>
            </a:r>
          </a:p>
          <a:p>
            <a:pPr marL="0" indent="0">
              <a:spcBef>
                <a:spcPts val="0"/>
              </a:spcBef>
              <a:buNone/>
            </a:pPr>
            <a:r>
              <a:rPr lang="en-US" sz="1800" dirty="0"/>
              <a:t>	</a:t>
            </a:r>
            <a:r>
              <a:rPr lang="en-US" sz="1800" dirty="0">
                <a:solidFill>
                  <a:schemeClr val="accent2"/>
                </a:solidFill>
              </a:rPr>
              <a:t>else if ( age &lt; 18 ) </a:t>
            </a:r>
            <a:r>
              <a:rPr lang="en-US" sz="1800" dirty="0"/>
              <a:t>{ </a:t>
            </a:r>
          </a:p>
          <a:p>
            <a:pPr marL="0" indent="0">
              <a:spcBef>
                <a:spcPts val="0"/>
              </a:spcBef>
              <a:buNone/>
            </a:pPr>
            <a:r>
              <a:rPr lang="en-US" sz="1800" dirty="0"/>
              <a:t> 		alert(“You will be charged $10”); </a:t>
            </a:r>
          </a:p>
          <a:p>
            <a:pPr marL="0" indent="0">
              <a:spcBef>
                <a:spcPts val="0"/>
              </a:spcBef>
              <a:buNone/>
            </a:pPr>
            <a:r>
              <a:rPr lang="en-US" sz="1800" dirty="0"/>
              <a:t>	}</a:t>
            </a:r>
          </a:p>
          <a:p>
            <a:pPr marL="0" indent="0">
              <a:spcBef>
                <a:spcPts val="0"/>
              </a:spcBef>
              <a:buNone/>
            </a:pPr>
            <a:r>
              <a:rPr lang="en-US" sz="1800" dirty="0"/>
              <a:t> 	</a:t>
            </a:r>
            <a:r>
              <a:rPr lang="en-US" sz="1800" dirty="0">
                <a:solidFill>
                  <a:schemeClr val="accent2"/>
                </a:solidFill>
              </a:rPr>
              <a:t>else</a:t>
            </a:r>
            <a:r>
              <a:rPr lang="en-US" sz="1800" dirty="0"/>
              <a:t> {</a:t>
            </a:r>
          </a:p>
          <a:p>
            <a:pPr marL="0" indent="0">
              <a:spcBef>
                <a:spcPts val="0"/>
              </a:spcBef>
              <a:buNone/>
            </a:pPr>
            <a:r>
              <a:rPr lang="en-US" sz="1800" dirty="0"/>
              <a:t>  		alert(“ You will be charged $20”); </a:t>
            </a:r>
          </a:p>
          <a:p>
            <a:pPr marL="0" indent="0">
              <a:spcBef>
                <a:spcPts val="0"/>
              </a:spcBef>
              <a:buNone/>
            </a:pPr>
            <a:r>
              <a:rPr lang="en-US" sz="1800" dirty="0"/>
              <a:t>	 } </a:t>
            </a:r>
          </a:p>
          <a:p>
            <a:pPr marL="0" indent="0">
              <a:buNone/>
            </a:pPr>
            <a:endParaRPr lang="en-US" sz="1800" dirty="0"/>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39</a:t>
            </a:fld>
            <a:endParaRPr lang="en-US"/>
          </a:p>
        </p:txBody>
      </p:sp>
      <p:sp>
        <p:nvSpPr>
          <p:cNvPr id="7" name="Content Placeholder 2"/>
          <p:cNvSpPr txBox="1">
            <a:spLocks/>
          </p:cNvSpPr>
          <p:nvPr/>
        </p:nvSpPr>
        <p:spPr>
          <a:xfrm>
            <a:off x="6189406" y="1504335"/>
            <a:ext cx="5164394" cy="2787446"/>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800" dirty="0"/>
              <a:t>	</a:t>
            </a:r>
            <a:r>
              <a:rPr lang="en-US" sz="1800" dirty="0">
                <a:solidFill>
                  <a:schemeClr val="accent2"/>
                </a:solidFill>
              </a:rPr>
              <a:t>if ( age &lt; 18 ) </a:t>
            </a:r>
            <a:r>
              <a:rPr lang="en-US" sz="1800" dirty="0"/>
              <a:t>{</a:t>
            </a:r>
          </a:p>
          <a:p>
            <a:pPr marL="0" indent="0">
              <a:spcBef>
                <a:spcPts val="0"/>
              </a:spcBef>
              <a:buNone/>
            </a:pPr>
            <a:r>
              <a:rPr lang="en-US" sz="1800" dirty="0"/>
              <a:t>		 alert(“You will be charged $10”); </a:t>
            </a:r>
          </a:p>
          <a:p>
            <a:pPr marL="0" indent="0">
              <a:spcBef>
                <a:spcPts val="0"/>
              </a:spcBef>
              <a:buFont typeface="Arial" panose="020B0604020202020204" pitchFamily="34" charset="0"/>
              <a:buNone/>
            </a:pPr>
            <a:r>
              <a:rPr lang="en-US" sz="1800" dirty="0"/>
              <a:t>	} </a:t>
            </a:r>
          </a:p>
          <a:p>
            <a:pPr marL="0" indent="0">
              <a:spcBef>
                <a:spcPts val="0"/>
              </a:spcBef>
              <a:buFont typeface="Arial" panose="020B0604020202020204" pitchFamily="34" charset="0"/>
              <a:buNone/>
            </a:pPr>
            <a:r>
              <a:rPr lang="en-US" sz="1800" dirty="0"/>
              <a:t>	</a:t>
            </a:r>
            <a:r>
              <a:rPr lang="en-US" sz="1800" dirty="0">
                <a:solidFill>
                  <a:schemeClr val="accent2"/>
                </a:solidFill>
              </a:rPr>
              <a:t>else if ( age &lt;12) </a:t>
            </a:r>
            <a:r>
              <a:rPr lang="en-US" sz="1800" dirty="0"/>
              <a:t>{ </a:t>
            </a:r>
          </a:p>
          <a:p>
            <a:pPr marL="0" indent="0">
              <a:spcBef>
                <a:spcPts val="0"/>
              </a:spcBef>
              <a:buNone/>
            </a:pPr>
            <a:r>
              <a:rPr lang="en-US" sz="1800" dirty="0"/>
              <a:t> 		alert(“Entrance free”); </a:t>
            </a:r>
          </a:p>
          <a:p>
            <a:pPr marL="0" indent="0">
              <a:spcBef>
                <a:spcPts val="0"/>
              </a:spcBef>
              <a:buFont typeface="Arial" panose="020B0604020202020204" pitchFamily="34" charset="0"/>
              <a:buNone/>
            </a:pPr>
            <a:r>
              <a:rPr lang="en-US" sz="1800" dirty="0"/>
              <a:t>	}</a:t>
            </a:r>
          </a:p>
          <a:p>
            <a:pPr marL="0" indent="0">
              <a:spcBef>
                <a:spcPts val="0"/>
              </a:spcBef>
              <a:buFont typeface="Arial" panose="020B0604020202020204" pitchFamily="34" charset="0"/>
              <a:buNone/>
            </a:pPr>
            <a:r>
              <a:rPr lang="en-US" sz="1800" dirty="0"/>
              <a:t> 	</a:t>
            </a:r>
            <a:r>
              <a:rPr lang="en-US" sz="1800" dirty="0">
                <a:solidFill>
                  <a:schemeClr val="accent2"/>
                </a:solidFill>
              </a:rPr>
              <a:t>else</a:t>
            </a:r>
            <a:r>
              <a:rPr lang="en-US" sz="1800" dirty="0"/>
              <a:t> {</a:t>
            </a:r>
          </a:p>
          <a:p>
            <a:pPr marL="0" indent="0">
              <a:spcBef>
                <a:spcPts val="0"/>
              </a:spcBef>
              <a:buFont typeface="Arial" panose="020B0604020202020204" pitchFamily="34" charset="0"/>
              <a:buNone/>
            </a:pPr>
            <a:r>
              <a:rPr lang="en-US" sz="1800" dirty="0"/>
              <a:t>  		alert(“ You will be charged $20”); </a:t>
            </a:r>
          </a:p>
          <a:p>
            <a:pPr marL="0" indent="0">
              <a:spcBef>
                <a:spcPts val="0"/>
              </a:spcBef>
              <a:buFont typeface="Arial" panose="020B0604020202020204" pitchFamily="34" charset="0"/>
              <a:buNone/>
            </a:pPr>
            <a:r>
              <a:rPr lang="en-US" sz="1800" dirty="0"/>
              <a:t>	 } </a:t>
            </a:r>
          </a:p>
          <a:p>
            <a:pPr marL="0" indent="0">
              <a:buFont typeface="Arial" panose="020B0604020202020204" pitchFamily="34" charset="0"/>
              <a:buNone/>
            </a:pPr>
            <a:endParaRPr lang="en-US" sz="1800" dirty="0"/>
          </a:p>
        </p:txBody>
      </p:sp>
    </p:spTree>
    <p:extLst>
      <p:ext uri="{BB962C8B-B14F-4D97-AF65-F5344CB8AC3E}">
        <p14:creationId xmlns:p14="http://schemas.microsoft.com/office/powerpoint/2010/main" val="314226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JavaScript</a:t>
            </a:r>
          </a:p>
        </p:txBody>
      </p:sp>
      <p:sp>
        <p:nvSpPr>
          <p:cNvPr id="3" name="Content Placeholder 2"/>
          <p:cNvSpPr>
            <a:spLocks noGrp="1"/>
          </p:cNvSpPr>
          <p:nvPr>
            <p:ph idx="1"/>
          </p:nvPr>
        </p:nvSpPr>
        <p:spPr/>
        <p:txBody>
          <a:bodyPr>
            <a:normAutofit lnSpcReduction="10000"/>
          </a:bodyPr>
          <a:lstStyle/>
          <a:p>
            <a:r>
              <a:rPr lang="en-US" dirty="0"/>
              <a:t>JavaScript is a </a:t>
            </a:r>
            <a:r>
              <a:rPr lang="en-US" i="1" dirty="0">
                <a:solidFill>
                  <a:srgbClr val="0070C0"/>
                </a:solidFill>
              </a:rPr>
              <a:t>client-side scripting language </a:t>
            </a:r>
            <a:r>
              <a:rPr lang="en-US" dirty="0"/>
              <a:t>that adds interactivity and custom behaviors to web sites.</a:t>
            </a:r>
          </a:p>
          <a:p>
            <a:pPr lvl="1"/>
            <a:r>
              <a:rPr lang="en-US" dirty="0"/>
              <a:t>Will be loaded and executed in the client’s browser</a:t>
            </a:r>
          </a:p>
          <a:p>
            <a:r>
              <a:rPr lang="en-US" dirty="0"/>
              <a:t>It is a </a:t>
            </a:r>
            <a:r>
              <a:rPr lang="en-US" i="1" dirty="0">
                <a:solidFill>
                  <a:srgbClr val="0070C0"/>
                </a:solidFill>
              </a:rPr>
              <a:t>dynamic programming language</a:t>
            </a:r>
            <a:r>
              <a:rPr lang="en-US" dirty="0"/>
              <a:t>.</a:t>
            </a:r>
          </a:p>
          <a:p>
            <a:pPr lvl="1"/>
            <a:r>
              <a:rPr lang="en-US" dirty="0"/>
              <a:t>Doesn’t need to be run through any form of compiler</a:t>
            </a:r>
          </a:p>
          <a:p>
            <a:pPr lvl="1"/>
            <a:r>
              <a:rPr lang="en-US" dirty="0"/>
              <a:t>The browser reads the code the same way we do</a:t>
            </a:r>
          </a:p>
          <a:p>
            <a:r>
              <a:rPr lang="en-US" dirty="0"/>
              <a:t>JavaScript is also </a:t>
            </a:r>
            <a:r>
              <a:rPr lang="en-US" i="1" dirty="0">
                <a:solidFill>
                  <a:srgbClr val="0070C0"/>
                </a:solidFill>
              </a:rPr>
              <a:t>loosely typed. </a:t>
            </a:r>
          </a:p>
          <a:p>
            <a:pPr lvl="1"/>
            <a:r>
              <a:rPr lang="en-US" dirty="0"/>
              <a:t>Doesn’t necessarily have to tell JavaScript what a variable is</a:t>
            </a:r>
          </a:p>
          <a:p>
            <a:pPr lvl="1"/>
            <a:endParaRPr lang="en-US" i="1" dirty="0">
              <a:solidFill>
                <a:srgbClr val="0070C0"/>
              </a:solidFill>
            </a:endParaRPr>
          </a:p>
          <a:p>
            <a:pPr marL="0" indent="0">
              <a:buNone/>
            </a:pPr>
            <a:r>
              <a:rPr lang="en-US" i="1" dirty="0">
                <a:solidFill>
                  <a:srgbClr val="0070C0"/>
                </a:solidFill>
              </a:rPr>
              <a:t>It has nothing to do with Java !</a:t>
            </a:r>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4</a:t>
            </a:fld>
            <a:endParaRPr lang="en-US"/>
          </a:p>
        </p:txBody>
      </p:sp>
    </p:spTree>
    <p:extLst>
      <p:ext uri="{BB962C8B-B14F-4D97-AF65-F5344CB8AC3E}">
        <p14:creationId xmlns:p14="http://schemas.microsoft.com/office/powerpoint/2010/main" val="24794498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Activity</a:t>
            </a:r>
          </a:p>
        </p:txBody>
      </p:sp>
      <p:sp>
        <p:nvSpPr>
          <p:cNvPr id="3" name="Content Placeholder 2"/>
          <p:cNvSpPr>
            <a:spLocks noGrp="1"/>
          </p:cNvSpPr>
          <p:nvPr>
            <p:ph idx="1"/>
          </p:nvPr>
        </p:nvSpPr>
        <p:spPr/>
        <p:txBody>
          <a:bodyPr/>
          <a:lstStyle/>
          <a:p>
            <a:r>
              <a:rPr lang="en-US" dirty="0"/>
              <a:t>Write a JavaScript code to display the largest number from below 3 numbers in a alert box. (num1 = 2, num2 = 6, num3 = 9.4)</a:t>
            </a:r>
          </a:p>
          <a:p>
            <a:r>
              <a:rPr lang="en-US" dirty="0"/>
              <a:t>Write a JavaScript program that accept two integers and display the smallest.</a:t>
            </a:r>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40</a:t>
            </a:fld>
            <a:endParaRPr lang="en-US"/>
          </a:p>
        </p:txBody>
      </p:sp>
    </p:spTree>
    <p:extLst>
      <p:ext uri="{BB962C8B-B14F-4D97-AF65-F5344CB8AC3E}">
        <p14:creationId xmlns:p14="http://schemas.microsoft.com/office/powerpoint/2010/main" val="3852209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Statement</a:t>
            </a:r>
          </a:p>
        </p:txBody>
      </p:sp>
      <p:sp>
        <p:nvSpPr>
          <p:cNvPr id="3" name="Content Placeholder 2"/>
          <p:cNvSpPr>
            <a:spLocks noGrp="1"/>
          </p:cNvSpPr>
          <p:nvPr>
            <p:ph idx="1"/>
          </p:nvPr>
        </p:nvSpPr>
        <p:spPr>
          <a:xfrm>
            <a:off x="968477" y="1543204"/>
            <a:ext cx="4296697" cy="4090680"/>
          </a:xfrm>
          <a:ln>
            <a:solidFill>
              <a:schemeClr val="accent1"/>
            </a:solidFill>
          </a:ln>
        </p:spPr>
        <p:txBody>
          <a:bodyPr/>
          <a:lstStyle/>
          <a:p>
            <a:pPr marL="0" indent="0">
              <a:buNone/>
            </a:pPr>
            <a:r>
              <a:rPr lang="en-US" dirty="0">
                <a:solidFill>
                  <a:schemeClr val="accent2"/>
                </a:solidFill>
              </a:rPr>
              <a:t>switch(</a:t>
            </a:r>
            <a:r>
              <a:rPr lang="en-US" i="1" dirty="0">
                <a:solidFill>
                  <a:schemeClr val="accent2"/>
                </a:solidFill>
              </a:rPr>
              <a:t>expression</a:t>
            </a:r>
            <a:r>
              <a:rPr lang="en-US" dirty="0">
                <a:solidFill>
                  <a:schemeClr val="accent2"/>
                </a:solidFill>
              </a:rPr>
              <a:t>)</a:t>
            </a:r>
            <a:r>
              <a:rPr lang="en-US" dirty="0"/>
              <a:t> {</a:t>
            </a:r>
            <a:br>
              <a:rPr lang="en-US" dirty="0"/>
            </a:br>
            <a:r>
              <a:rPr lang="en-US" dirty="0"/>
              <a:t>  case </a:t>
            </a:r>
            <a:r>
              <a:rPr lang="en-US" i="1" dirty="0"/>
              <a:t>x</a:t>
            </a:r>
            <a:r>
              <a:rPr lang="en-US" dirty="0"/>
              <a:t>:</a:t>
            </a:r>
            <a:br>
              <a:rPr lang="en-US" dirty="0"/>
            </a:br>
            <a:r>
              <a:rPr lang="en-US" i="1" dirty="0"/>
              <a:t>    // code block</a:t>
            </a:r>
            <a:br>
              <a:rPr lang="en-US" i="1" dirty="0"/>
            </a:br>
            <a:r>
              <a:rPr lang="en-US" dirty="0"/>
              <a:t>    break;</a:t>
            </a:r>
            <a:br>
              <a:rPr lang="en-US" dirty="0"/>
            </a:br>
            <a:r>
              <a:rPr lang="en-US" dirty="0"/>
              <a:t>  case </a:t>
            </a:r>
            <a:r>
              <a:rPr lang="en-US" i="1" dirty="0"/>
              <a:t>y</a:t>
            </a:r>
            <a:r>
              <a:rPr lang="en-US" dirty="0"/>
              <a:t>:</a:t>
            </a:r>
            <a:br>
              <a:rPr lang="en-US" dirty="0"/>
            </a:br>
            <a:r>
              <a:rPr lang="en-US" i="1" dirty="0"/>
              <a:t>    // code block</a:t>
            </a:r>
            <a:br>
              <a:rPr lang="en-US" i="1" dirty="0"/>
            </a:br>
            <a:r>
              <a:rPr lang="en-US" dirty="0"/>
              <a:t>    break;</a:t>
            </a:r>
            <a:br>
              <a:rPr lang="en-US" dirty="0"/>
            </a:br>
            <a:r>
              <a:rPr lang="en-US" dirty="0"/>
              <a:t>  default:</a:t>
            </a:r>
            <a:br>
              <a:rPr lang="en-US" dirty="0"/>
            </a:br>
            <a:r>
              <a:rPr lang="en-US" dirty="0"/>
              <a:t>    // </a:t>
            </a:r>
            <a:r>
              <a:rPr lang="en-US" i="1" dirty="0"/>
              <a:t>code block</a:t>
            </a:r>
            <a:br>
              <a:rPr lang="en-US" dirty="0"/>
            </a:br>
            <a:r>
              <a:rPr lang="en-US" dirty="0"/>
              <a:t>}</a:t>
            </a:r>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41</a:t>
            </a:fld>
            <a:endParaRPr lang="en-US"/>
          </a:p>
        </p:txBody>
      </p:sp>
      <p:sp>
        <p:nvSpPr>
          <p:cNvPr id="7" name="TextBox 6"/>
          <p:cNvSpPr txBox="1"/>
          <p:nvPr/>
        </p:nvSpPr>
        <p:spPr>
          <a:xfrm>
            <a:off x="5622823" y="1348800"/>
            <a:ext cx="5660923" cy="5509200"/>
          </a:xfrm>
          <a:prstGeom prst="rect">
            <a:avLst/>
          </a:prstGeom>
          <a:noFill/>
        </p:spPr>
        <p:txBody>
          <a:bodyPr wrap="square" rtlCol="0">
            <a:spAutoFit/>
          </a:bodyPr>
          <a:lstStyle/>
          <a:p>
            <a:pPr marL="285750" indent="-285750">
              <a:buFont typeface="Arial" panose="020B0604020202020204" pitchFamily="34" charset="0"/>
              <a:buChar char="•"/>
            </a:pPr>
            <a:r>
              <a:rPr lang="en-US" sz="2200" dirty="0"/>
              <a:t>The switch expression is evaluated once.</a:t>
            </a:r>
          </a:p>
          <a:p>
            <a:pPr marL="285750" indent="-285750">
              <a:buFont typeface="Arial" panose="020B0604020202020204" pitchFamily="34" charset="0"/>
              <a:buChar char="•"/>
            </a:pPr>
            <a:r>
              <a:rPr lang="en-US" sz="2200" dirty="0"/>
              <a:t>The value of the expression is compared with the values of each case.</a:t>
            </a:r>
          </a:p>
          <a:p>
            <a:pPr marL="285750" indent="-285750">
              <a:buFont typeface="Arial" panose="020B0604020202020204" pitchFamily="34" charset="0"/>
              <a:buChar char="•"/>
            </a:pPr>
            <a:r>
              <a:rPr lang="en-US" sz="2200" dirty="0"/>
              <a:t>If there is a match, the associated block of code is executed.</a:t>
            </a:r>
          </a:p>
          <a:p>
            <a:pPr marL="285750" indent="-285750">
              <a:buFont typeface="Arial" panose="020B0604020202020204" pitchFamily="34" charset="0"/>
              <a:buChar char="•"/>
            </a:pPr>
            <a:r>
              <a:rPr lang="en-US" sz="2200" dirty="0"/>
              <a:t>If there is no match, the default code block is executed.</a:t>
            </a:r>
          </a:p>
          <a:p>
            <a:pPr marL="285750" indent="-285750">
              <a:buFont typeface="Arial" panose="020B0604020202020204" pitchFamily="34" charset="0"/>
              <a:buChar char="•"/>
            </a:pPr>
            <a:r>
              <a:rPr lang="en-US" sz="2200" dirty="0"/>
              <a:t>If multiple cases matches a case value, the </a:t>
            </a:r>
            <a:r>
              <a:rPr lang="en-US" sz="2200" b="1" dirty="0"/>
              <a:t>first</a:t>
            </a:r>
            <a:r>
              <a:rPr lang="en-US" sz="2200" dirty="0"/>
              <a:t> case is selected.</a:t>
            </a:r>
          </a:p>
          <a:p>
            <a:pPr marL="285750" indent="-285750">
              <a:buFont typeface="Arial" panose="020B0604020202020204" pitchFamily="34" charset="0"/>
              <a:buChar char="•"/>
            </a:pPr>
            <a:r>
              <a:rPr lang="en-US" sz="2200" dirty="0"/>
              <a:t>The default case does not have to be the last case in a switch block.</a:t>
            </a:r>
          </a:p>
          <a:p>
            <a:pPr marL="342900" indent="-342900">
              <a:buFont typeface="Arial" panose="020B0604020202020204" pitchFamily="34" charset="0"/>
              <a:buChar char="•"/>
            </a:pPr>
            <a:r>
              <a:rPr lang="en-US" sz="2200" dirty="0"/>
              <a:t>Switch cases use </a:t>
            </a:r>
            <a:r>
              <a:rPr lang="en-US" sz="2200" b="1" dirty="0"/>
              <a:t>strict</a:t>
            </a:r>
            <a:r>
              <a:rPr lang="en-US" sz="2200" dirty="0"/>
              <a:t> comparison (===).</a:t>
            </a:r>
          </a:p>
          <a:p>
            <a:pPr marL="342900" indent="-342900">
              <a:buFont typeface="Arial" panose="020B0604020202020204" pitchFamily="34" charset="0"/>
              <a:buChar char="•"/>
            </a:pPr>
            <a:r>
              <a:rPr lang="en-US" sz="2200" dirty="0"/>
              <a:t>The values must be of the same type to match.</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endParaRPr lang="en-US" sz="2200" dirty="0"/>
          </a:p>
        </p:txBody>
      </p:sp>
    </p:spTree>
    <p:extLst>
      <p:ext uri="{BB962C8B-B14F-4D97-AF65-F5344CB8AC3E}">
        <p14:creationId xmlns:p14="http://schemas.microsoft.com/office/powerpoint/2010/main" val="258806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endParaRPr lang="en-US" dirty="0"/>
          </a:p>
        </p:txBody>
      </p:sp>
      <p:sp>
        <p:nvSpPr>
          <p:cNvPr id="3" name="Content Placeholder 2"/>
          <p:cNvSpPr>
            <a:spLocks noGrp="1"/>
          </p:cNvSpPr>
          <p:nvPr>
            <p:ph idx="1"/>
          </p:nvPr>
        </p:nvSpPr>
        <p:spPr>
          <a:xfrm>
            <a:off x="3126658" y="1519084"/>
            <a:ext cx="5589639" cy="4585545"/>
          </a:xfrm>
          <a:ln>
            <a:solidFill>
              <a:schemeClr val="accent1"/>
            </a:solidFill>
          </a:ln>
        </p:spPr>
        <p:txBody>
          <a:bodyPr>
            <a:normAutofit fontScale="70000" lnSpcReduction="20000"/>
          </a:bodyPr>
          <a:lstStyle/>
          <a:p>
            <a:pPr marL="0" indent="0">
              <a:buNone/>
            </a:pPr>
            <a:r>
              <a:rPr lang="en-US" dirty="0"/>
              <a:t>	let grade=“B”;</a:t>
            </a:r>
          </a:p>
          <a:p>
            <a:pPr marL="0" indent="0">
              <a:buNone/>
            </a:pPr>
            <a:r>
              <a:rPr lang="en-US" dirty="0"/>
              <a:t>	switch (grade)</a:t>
            </a:r>
          </a:p>
          <a:p>
            <a:pPr marL="0" indent="0">
              <a:buNone/>
            </a:pPr>
            <a:r>
              <a:rPr lang="en-US" dirty="0"/>
              <a:t>	{</a:t>
            </a:r>
          </a:p>
          <a:p>
            <a:pPr marL="0" indent="0">
              <a:buNone/>
            </a:pPr>
            <a:r>
              <a:rPr lang="en-US" dirty="0"/>
              <a:t>	     case “A”:</a:t>
            </a:r>
          </a:p>
          <a:p>
            <a:pPr marL="0" indent="0">
              <a:buNone/>
            </a:pPr>
            <a:r>
              <a:rPr lang="en-US" dirty="0"/>
              <a:t>	        alert("Excellent");</a:t>
            </a:r>
          </a:p>
          <a:p>
            <a:pPr marL="0" indent="0">
              <a:buNone/>
            </a:pPr>
            <a:r>
              <a:rPr lang="en-US" dirty="0"/>
              <a:t>	     break;</a:t>
            </a:r>
          </a:p>
          <a:p>
            <a:pPr marL="0" indent="0">
              <a:buNone/>
            </a:pPr>
            <a:r>
              <a:rPr lang="en-US" dirty="0"/>
              <a:t>	      case "B":</a:t>
            </a:r>
          </a:p>
          <a:p>
            <a:pPr marL="0" indent="0">
              <a:buNone/>
            </a:pPr>
            <a:r>
              <a:rPr lang="en-US" dirty="0"/>
              <a:t>	        alert("Good");</a:t>
            </a:r>
          </a:p>
          <a:p>
            <a:pPr marL="0" indent="0">
              <a:buNone/>
            </a:pPr>
            <a:r>
              <a:rPr lang="en-US" dirty="0"/>
              <a:t>	     break;</a:t>
            </a:r>
          </a:p>
          <a:p>
            <a:pPr marL="0" indent="0">
              <a:buNone/>
            </a:pPr>
            <a:r>
              <a:rPr lang="en-US" dirty="0"/>
              <a:t>	       default:</a:t>
            </a:r>
          </a:p>
          <a:p>
            <a:pPr marL="0" indent="0">
              <a:buNone/>
            </a:pPr>
            <a:r>
              <a:rPr lang="en-US" dirty="0"/>
              <a:t>	        alert("Average");	</a:t>
            </a:r>
          </a:p>
          <a:p>
            <a:pPr marL="0" indent="0">
              <a:buNone/>
            </a:pPr>
            <a:r>
              <a:rPr lang="en-US" dirty="0"/>
              <a:t>	     break;		</a:t>
            </a:r>
          </a:p>
          <a:p>
            <a:pPr marL="0" indent="0">
              <a:buNone/>
            </a:pPr>
            <a:r>
              <a:rPr lang="en-US" dirty="0"/>
              <a:t>	  }</a:t>
            </a:r>
            <a:endParaRPr lang="en-GB" dirty="0"/>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42</a:t>
            </a:fld>
            <a:endParaRPr lang="en-US"/>
          </a:p>
        </p:txBody>
      </p:sp>
    </p:spTree>
    <p:extLst>
      <p:ext uri="{BB962C8B-B14F-4D97-AF65-F5344CB8AC3E}">
        <p14:creationId xmlns:p14="http://schemas.microsoft.com/office/powerpoint/2010/main" val="40902622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Pop boxes</a:t>
            </a:r>
          </a:p>
        </p:txBody>
      </p:sp>
      <p:sp>
        <p:nvSpPr>
          <p:cNvPr id="3" name="Content Placeholder 2"/>
          <p:cNvSpPr>
            <a:spLocks noGrp="1"/>
          </p:cNvSpPr>
          <p:nvPr>
            <p:ph idx="1"/>
          </p:nvPr>
        </p:nvSpPr>
        <p:spPr>
          <a:xfrm>
            <a:off x="838200" y="1586681"/>
            <a:ext cx="10515600" cy="4351338"/>
          </a:xfrm>
        </p:spPr>
        <p:txBody>
          <a:bodyPr>
            <a:normAutofit/>
          </a:bodyPr>
          <a:lstStyle/>
          <a:p>
            <a:r>
              <a:rPr lang="en-US" sz="2400" dirty="0"/>
              <a:t>JavaScript has built in functions to provide user feedback.</a:t>
            </a:r>
          </a:p>
          <a:p>
            <a:endParaRPr lang="en-US" sz="2400" dirty="0"/>
          </a:p>
          <a:p>
            <a:r>
              <a:rPr lang="en-US" sz="2400" dirty="0">
                <a:solidFill>
                  <a:schemeClr val="accent1">
                    <a:lumMod val="75000"/>
                  </a:schemeClr>
                </a:solidFill>
              </a:rPr>
              <a:t>alert()- </a:t>
            </a:r>
            <a:r>
              <a:rPr lang="en-US" sz="2400" dirty="0"/>
              <a:t>to push a notification to a user  </a:t>
            </a:r>
          </a:p>
          <a:p>
            <a:endParaRPr lang="en-US" sz="2400" dirty="0"/>
          </a:p>
          <a:p>
            <a:endParaRPr lang="en-US" sz="2400" dirty="0"/>
          </a:p>
          <a:p>
            <a:r>
              <a:rPr lang="en-US" sz="2400" dirty="0">
                <a:solidFill>
                  <a:schemeClr val="accent1">
                    <a:lumMod val="75000"/>
                  </a:schemeClr>
                </a:solidFill>
              </a:rPr>
              <a:t>confirm()- </a:t>
            </a:r>
            <a:r>
              <a:rPr lang="en-US" sz="2400" dirty="0"/>
              <a:t>to ask a user to approve or decline an action</a:t>
            </a:r>
          </a:p>
          <a:p>
            <a:endParaRPr lang="en-US" sz="2400" dirty="0"/>
          </a:p>
          <a:p>
            <a:endParaRPr lang="en-US" sz="2400" dirty="0"/>
          </a:p>
          <a:p>
            <a:r>
              <a:rPr lang="en-US" sz="2400" dirty="0">
                <a:solidFill>
                  <a:schemeClr val="accent1">
                    <a:lumMod val="75000"/>
                  </a:schemeClr>
                </a:solidFill>
              </a:rPr>
              <a:t>prompt()-</a:t>
            </a:r>
            <a:r>
              <a:rPr lang="en-US" sz="2400" dirty="0"/>
              <a:t>To request the user’s input</a:t>
            </a:r>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43</a:t>
            </a:fld>
            <a:endParaRPr lang="en-US"/>
          </a:p>
        </p:txBody>
      </p:sp>
      <p:pic>
        <p:nvPicPr>
          <p:cNvPr id="7" name="Picture 6"/>
          <p:cNvPicPr>
            <a:picLocks noChangeAspect="1"/>
          </p:cNvPicPr>
          <p:nvPr/>
        </p:nvPicPr>
        <p:blipFill rotWithShape="1">
          <a:blip r:embed="rId2"/>
          <a:srcRect b="1772"/>
          <a:stretch/>
        </p:blipFill>
        <p:spPr>
          <a:xfrm>
            <a:off x="8017363" y="1965632"/>
            <a:ext cx="2867794" cy="4390718"/>
          </a:xfrm>
          <a:prstGeom prst="rect">
            <a:avLst/>
          </a:prstGeom>
        </p:spPr>
      </p:pic>
    </p:spTree>
    <p:extLst>
      <p:ext uri="{BB962C8B-B14F-4D97-AF65-F5344CB8AC3E}">
        <p14:creationId xmlns:p14="http://schemas.microsoft.com/office/powerpoint/2010/main" val="23689002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a:t>
            </a:r>
          </a:p>
        </p:txBody>
      </p:sp>
      <p:sp>
        <p:nvSpPr>
          <p:cNvPr id="3" name="Content Placeholder 2"/>
          <p:cNvSpPr>
            <a:spLocks noGrp="1"/>
          </p:cNvSpPr>
          <p:nvPr>
            <p:ph idx="1"/>
          </p:nvPr>
        </p:nvSpPr>
        <p:spPr/>
        <p:txBody>
          <a:bodyPr/>
          <a:lstStyle/>
          <a:p>
            <a:r>
              <a:rPr lang="en-US" dirty="0"/>
              <a:t>Which HTML tags are used to hold JavaScript code?</a:t>
            </a:r>
          </a:p>
          <a:p>
            <a:r>
              <a:rPr lang="en-US" dirty="0"/>
              <a:t>What are the 3 JavaScript dialog boxes and what are their differences?</a:t>
            </a:r>
          </a:p>
          <a:p>
            <a:r>
              <a:rPr lang="en-US" dirty="0"/>
              <a:t>In which parts of the HTML document should the scripts go? </a:t>
            </a:r>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44</a:t>
            </a:fld>
            <a:endParaRPr lang="en-US"/>
          </a:p>
        </p:txBody>
      </p:sp>
    </p:spTree>
    <p:extLst>
      <p:ext uri="{BB962C8B-B14F-4D97-AF65-F5344CB8AC3E}">
        <p14:creationId xmlns:p14="http://schemas.microsoft.com/office/powerpoint/2010/main" val="42927134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a:t>
            </a:r>
          </a:p>
        </p:txBody>
      </p:sp>
      <p:sp>
        <p:nvSpPr>
          <p:cNvPr id="3" name="Content Placeholder 2"/>
          <p:cNvSpPr>
            <a:spLocks noGrp="1"/>
          </p:cNvSpPr>
          <p:nvPr>
            <p:ph idx="1"/>
          </p:nvPr>
        </p:nvSpPr>
        <p:spPr/>
        <p:txBody>
          <a:bodyPr/>
          <a:lstStyle/>
          <a:p>
            <a:r>
              <a:rPr lang="en-US" sz="2200" dirty="0" err="1"/>
              <a:t>Duckett</a:t>
            </a:r>
            <a:r>
              <a:rPr lang="en-US" sz="2200" dirty="0"/>
              <a:t>, J. (2014), </a:t>
            </a:r>
            <a:r>
              <a:rPr lang="en-US" sz="2200" i="1" dirty="0"/>
              <a:t>JavaScript &amp; JQuery, interactive front-end web development</a:t>
            </a:r>
            <a:r>
              <a:rPr lang="en-US" sz="2200" dirty="0"/>
              <a:t>, Wiley.</a:t>
            </a:r>
          </a:p>
          <a:p>
            <a:r>
              <a:rPr lang="en-US" sz="2200" dirty="0" err="1"/>
              <a:t>Robbinson</a:t>
            </a:r>
            <a:r>
              <a:rPr lang="en-US" sz="2200" dirty="0"/>
              <a:t>, J . (2018), </a:t>
            </a:r>
            <a:r>
              <a:rPr lang="en-US" sz="2200" i="1" dirty="0"/>
              <a:t>Learning Web Design, A Beginner’s Guide to HTML,CSS, JavaScript, And Web Graphics, </a:t>
            </a:r>
            <a:r>
              <a:rPr lang="en-US" sz="2200" dirty="0"/>
              <a:t>O’Reilly.</a:t>
            </a:r>
          </a:p>
          <a:p>
            <a:pPr lvl="1">
              <a:defRPr/>
            </a:pPr>
            <a:endParaRPr lang="en-US" sz="2200" dirty="0"/>
          </a:p>
          <a:p>
            <a:pPr lvl="1">
              <a:defRPr/>
            </a:pPr>
            <a:r>
              <a:rPr lang="en-US" sz="2200" dirty="0"/>
              <a:t>Online :</a:t>
            </a:r>
          </a:p>
          <a:p>
            <a:pPr lvl="2">
              <a:defRPr/>
            </a:pPr>
            <a:r>
              <a:rPr lang="en-US" sz="1800" dirty="0">
                <a:hlinkClick r:id="rId3"/>
              </a:rPr>
              <a:t>https://www.w3schools.com/js/default.asp</a:t>
            </a:r>
            <a:endParaRPr lang="en-US" sz="1800" dirty="0"/>
          </a:p>
        </p:txBody>
      </p:sp>
      <p:sp>
        <p:nvSpPr>
          <p:cNvPr id="8" name="Footer Placeholder 7"/>
          <p:cNvSpPr>
            <a:spLocks noGrp="1"/>
          </p:cNvSpPr>
          <p:nvPr>
            <p:ph type="ftr" sz="quarter" idx="11"/>
          </p:nvPr>
        </p:nvSpPr>
        <p:spPr/>
        <p:txBody>
          <a:bodyPr/>
          <a:lstStyle/>
          <a:p>
            <a:r>
              <a:rPr lang="en-US" dirty="0"/>
              <a:t>CM1605 Web Technology</a:t>
            </a:r>
          </a:p>
        </p:txBody>
      </p:sp>
      <p:sp>
        <p:nvSpPr>
          <p:cNvPr id="9" name="Slide Number Placeholder 8"/>
          <p:cNvSpPr>
            <a:spLocks noGrp="1"/>
          </p:cNvSpPr>
          <p:nvPr>
            <p:ph type="sldNum" sz="quarter" idx="12"/>
          </p:nvPr>
        </p:nvSpPr>
        <p:spPr/>
        <p:txBody>
          <a:bodyPr/>
          <a:lstStyle/>
          <a:p>
            <a:fld id="{83962D5C-A4B2-49FE-8CCD-E3685D8D5850}" type="slidenum">
              <a:rPr lang="en-US" smtClean="0"/>
              <a:t>45</a:t>
            </a:fld>
            <a:endParaRPr lang="en-US"/>
          </a:p>
        </p:txBody>
      </p:sp>
      <p:sp>
        <p:nvSpPr>
          <p:cNvPr id="10" name="Date Placeholder 9"/>
          <p:cNvSpPr>
            <a:spLocks noGrp="1"/>
          </p:cNvSpPr>
          <p:nvPr>
            <p:ph type="dt" sz="half" idx="10"/>
          </p:nvPr>
        </p:nvSpPr>
        <p:spPr/>
        <p:txBody>
          <a:bodyPr/>
          <a:lstStyle/>
          <a:p>
            <a:fld id="{398F9494-EB1D-41F8-A368-CC8BBBD87339}" type="datetime1">
              <a:rPr lang="en-US" smtClean="0"/>
              <a:t>1/24/2023</a:t>
            </a:fld>
            <a:endParaRPr lang="en-US"/>
          </a:p>
        </p:txBody>
      </p:sp>
    </p:spTree>
    <p:extLst>
      <p:ext uri="{BB962C8B-B14F-4D97-AF65-F5344CB8AC3E}">
        <p14:creationId xmlns:p14="http://schemas.microsoft.com/office/powerpoint/2010/main" val="73868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JavaScript do?</a:t>
            </a:r>
          </a:p>
        </p:txBody>
      </p:sp>
      <p:sp>
        <p:nvSpPr>
          <p:cNvPr id="3" name="Content Placeholder 2"/>
          <p:cNvSpPr>
            <a:spLocks noGrp="1"/>
          </p:cNvSpPr>
          <p:nvPr>
            <p:ph idx="1"/>
          </p:nvPr>
        </p:nvSpPr>
        <p:spPr/>
        <p:txBody>
          <a:bodyPr>
            <a:normAutofit/>
          </a:bodyPr>
          <a:lstStyle/>
          <a:p>
            <a:r>
              <a:rPr lang="en-US" sz="2600" dirty="0">
                <a:hlinkClick r:id="rId3"/>
              </a:rPr>
              <a:t>Validate user inputs</a:t>
            </a:r>
            <a:endParaRPr lang="en-US" sz="2600" dirty="0"/>
          </a:p>
          <a:p>
            <a:r>
              <a:rPr lang="en-US" sz="2600" dirty="0"/>
              <a:t>Write information into HTML documents using JavaScript Statements</a:t>
            </a:r>
          </a:p>
          <a:p>
            <a:r>
              <a:rPr lang="en-US" sz="2600" dirty="0">
                <a:hlinkClick r:id="rId4"/>
              </a:rPr>
              <a:t>Open and Close Browser windows and Frames </a:t>
            </a:r>
            <a:endParaRPr lang="en-US" sz="2600" dirty="0"/>
          </a:p>
          <a:p>
            <a:r>
              <a:rPr lang="en-US" sz="2600" dirty="0">
                <a:hlinkClick r:id="rId5"/>
              </a:rPr>
              <a:t>Build small but complete client side programs</a:t>
            </a:r>
            <a:endParaRPr lang="en-US" sz="2600" dirty="0"/>
          </a:p>
          <a:p>
            <a:r>
              <a:rPr lang="en-US" sz="2600" dirty="0">
                <a:hlinkClick r:id="rId6"/>
              </a:rPr>
              <a:t>JavaScript can react to events</a:t>
            </a:r>
            <a:endParaRPr lang="en-US" sz="2600" dirty="0"/>
          </a:p>
          <a:p>
            <a:r>
              <a:rPr lang="en-US" sz="2600" dirty="0">
                <a:hlinkClick r:id="rId7"/>
              </a:rPr>
              <a:t>JavaScript can put dynamic text into an HTML page</a:t>
            </a:r>
            <a:endParaRPr lang="en-US" sz="2600" dirty="0"/>
          </a:p>
          <a:p>
            <a:r>
              <a:rPr lang="en-US" sz="2600" dirty="0"/>
              <a:t>Create forms that respond to user input without accessing a server</a:t>
            </a:r>
          </a:p>
          <a:p>
            <a:pPr lvl="1"/>
            <a:r>
              <a:rPr lang="en-US" sz="2600" dirty="0"/>
              <a:t>Forms that load a URL </a:t>
            </a:r>
          </a:p>
          <a:p>
            <a:pPr lvl="1"/>
            <a:r>
              <a:rPr lang="en-US" sz="2600" dirty="0"/>
              <a:t>Forms that calculate</a:t>
            </a:r>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5</a:t>
            </a:fld>
            <a:endParaRPr lang="en-US"/>
          </a:p>
        </p:txBody>
      </p:sp>
    </p:spTree>
    <p:extLst>
      <p:ext uri="{BB962C8B-B14F-4D97-AF65-F5344CB8AC3E}">
        <p14:creationId xmlns:p14="http://schemas.microsoft.com/office/powerpoint/2010/main" val="2560258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JavaScript do?</a:t>
            </a:r>
          </a:p>
        </p:txBody>
      </p:sp>
      <p:pic>
        <p:nvPicPr>
          <p:cNvPr id="7" name="Content Placeholder 6"/>
          <p:cNvPicPr>
            <a:picLocks noGrp="1" noChangeAspect="1"/>
          </p:cNvPicPr>
          <p:nvPr>
            <p:ph idx="1"/>
          </p:nvPr>
        </p:nvPicPr>
        <p:blipFill>
          <a:blip r:embed="rId2"/>
          <a:stretch>
            <a:fillRect/>
          </a:stretch>
        </p:blipFill>
        <p:spPr>
          <a:xfrm>
            <a:off x="1000434" y="1690688"/>
            <a:ext cx="4157662" cy="3012799"/>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6</a:t>
            </a:fld>
            <a:endParaRPr lang="en-US"/>
          </a:p>
        </p:txBody>
      </p:sp>
      <p:pic>
        <p:nvPicPr>
          <p:cNvPr id="8" name="Picture 7"/>
          <p:cNvPicPr>
            <a:picLocks noChangeAspect="1"/>
          </p:cNvPicPr>
          <p:nvPr/>
        </p:nvPicPr>
        <p:blipFill>
          <a:blip r:embed="rId3"/>
          <a:stretch>
            <a:fillRect/>
          </a:stretch>
        </p:blipFill>
        <p:spPr>
          <a:xfrm>
            <a:off x="5158097" y="1690688"/>
            <a:ext cx="3452504" cy="1997977"/>
          </a:xfrm>
          <a:prstGeom prst="rect">
            <a:avLst/>
          </a:prstGeom>
        </p:spPr>
      </p:pic>
      <p:pic>
        <p:nvPicPr>
          <p:cNvPr id="9" name="Picture 8"/>
          <p:cNvPicPr>
            <a:picLocks noChangeAspect="1"/>
          </p:cNvPicPr>
          <p:nvPr/>
        </p:nvPicPr>
        <p:blipFill>
          <a:blip r:embed="rId4"/>
          <a:stretch>
            <a:fillRect/>
          </a:stretch>
        </p:blipFill>
        <p:spPr>
          <a:xfrm>
            <a:off x="4847764" y="3814250"/>
            <a:ext cx="6080791" cy="1294359"/>
          </a:xfrm>
          <a:prstGeom prst="rect">
            <a:avLst/>
          </a:prstGeom>
        </p:spPr>
      </p:pic>
    </p:spTree>
    <p:extLst>
      <p:ext uri="{BB962C8B-B14F-4D97-AF65-F5344CB8AC3E}">
        <p14:creationId xmlns:p14="http://schemas.microsoft.com/office/powerpoint/2010/main" val="932818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JavaScript to HTML Pages</a:t>
            </a:r>
          </a:p>
        </p:txBody>
      </p:sp>
      <p:sp>
        <p:nvSpPr>
          <p:cNvPr id="3" name="Content Placeholder 2"/>
          <p:cNvSpPr>
            <a:spLocks noGrp="1"/>
          </p:cNvSpPr>
          <p:nvPr>
            <p:ph idx="1"/>
          </p:nvPr>
        </p:nvSpPr>
        <p:spPr/>
        <p:txBody>
          <a:bodyPr>
            <a:normAutofit/>
          </a:bodyPr>
          <a:lstStyle/>
          <a:p>
            <a:r>
              <a:rPr lang="en-US" sz="2600" dirty="0"/>
              <a:t>In HTML, JavaScript code is inserted between &lt;script&gt; and &lt;/script&gt; tags.</a:t>
            </a:r>
          </a:p>
          <a:p>
            <a:r>
              <a:rPr lang="en-US" sz="2600" dirty="0"/>
              <a:t>Embedded Script</a:t>
            </a:r>
          </a:p>
          <a:p>
            <a:r>
              <a:rPr lang="en-US" sz="2600" dirty="0"/>
              <a:t>External Script</a:t>
            </a:r>
          </a:p>
          <a:p>
            <a:r>
              <a:rPr lang="en-US" sz="2600" dirty="0"/>
              <a:t>Script Placement</a:t>
            </a:r>
          </a:p>
          <a:p>
            <a:pPr lvl="2"/>
            <a:r>
              <a:rPr lang="en-US" sz="2600" dirty="0"/>
              <a:t>Scripts in &lt;head&gt; - recommended</a:t>
            </a:r>
          </a:p>
          <a:p>
            <a:pPr lvl="2"/>
            <a:r>
              <a:rPr lang="en-US" sz="2600" dirty="0"/>
              <a:t>Scripts in &lt;body&gt; - at the very end of the body</a:t>
            </a:r>
          </a:p>
          <a:p>
            <a:pPr lvl="2"/>
            <a:r>
              <a:rPr lang="en-US" sz="2600" dirty="0"/>
              <a:t>Scripts in &lt;head&gt; and &lt;body&gt; </a:t>
            </a:r>
          </a:p>
          <a:p>
            <a:pPr marL="0" indent="0">
              <a:buNone/>
            </a:pPr>
            <a:r>
              <a:rPr lang="en-US" sz="2600" dirty="0">
                <a:solidFill>
                  <a:srgbClr val="0070C0"/>
                </a:solidFill>
              </a:rPr>
              <a:t>It is recommended that you don’t sprinkle them throughout the document, because they would be difficult to find and maintain. </a:t>
            </a:r>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7</a:t>
            </a:fld>
            <a:endParaRPr lang="en-US"/>
          </a:p>
        </p:txBody>
      </p:sp>
    </p:spTree>
    <p:extLst>
      <p:ext uri="{BB962C8B-B14F-4D97-AF65-F5344CB8AC3E}">
        <p14:creationId xmlns:p14="http://schemas.microsoft.com/office/powerpoint/2010/main" val="1109322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Script</a:t>
            </a:r>
          </a:p>
        </p:txBody>
      </p:sp>
      <p:sp>
        <p:nvSpPr>
          <p:cNvPr id="3" name="Content Placeholder 2"/>
          <p:cNvSpPr>
            <a:spLocks noGrp="1"/>
          </p:cNvSpPr>
          <p:nvPr>
            <p:ph idx="1"/>
          </p:nvPr>
        </p:nvSpPr>
        <p:spPr/>
        <p:txBody>
          <a:bodyPr/>
          <a:lstStyle/>
          <a:p>
            <a:r>
              <a:rPr lang="en-US" dirty="0"/>
              <a:t>To embed a script on a HTML page	</a:t>
            </a:r>
          </a:p>
          <a:p>
            <a:pPr marL="457200" lvl="1" indent="0">
              <a:buNone/>
            </a:pPr>
            <a:endParaRPr lang="en-US" sz="2800" dirty="0"/>
          </a:p>
          <a:p>
            <a:pPr marL="457200" lvl="1" indent="0">
              <a:buNone/>
            </a:pPr>
            <a:r>
              <a:rPr lang="en-US" sz="2800" dirty="0"/>
              <a:t>&lt;script &gt;</a:t>
            </a:r>
          </a:p>
          <a:p>
            <a:pPr marL="457200" lvl="1" indent="0">
              <a:buNone/>
            </a:pPr>
            <a:r>
              <a:rPr lang="en-US" sz="2800" dirty="0">
                <a:solidFill>
                  <a:srgbClr val="0070C0"/>
                </a:solidFill>
              </a:rPr>
              <a:t>----- Java Script Code go here --------</a:t>
            </a:r>
          </a:p>
          <a:p>
            <a:pPr marL="457200" lvl="1" indent="0">
              <a:buNone/>
            </a:pPr>
            <a:r>
              <a:rPr lang="en-US" sz="2800" dirty="0"/>
              <a:t>&lt;/script&gt; </a:t>
            </a:r>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8</a:t>
            </a:fld>
            <a:endParaRPr lang="en-US"/>
          </a:p>
        </p:txBody>
      </p:sp>
    </p:spTree>
    <p:extLst>
      <p:ext uri="{BB962C8B-B14F-4D97-AF65-F5344CB8AC3E}">
        <p14:creationId xmlns:p14="http://schemas.microsoft.com/office/powerpoint/2010/main" val="2267776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Java Script Example</a:t>
            </a:r>
          </a:p>
        </p:txBody>
      </p:sp>
      <p:sp>
        <p:nvSpPr>
          <p:cNvPr id="3" name="Content Placeholder 2"/>
          <p:cNvSpPr>
            <a:spLocks noGrp="1"/>
          </p:cNvSpPr>
          <p:nvPr>
            <p:ph idx="1"/>
          </p:nvPr>
        </p:nvSpPr>
        <p:spPr>
          <a:xfrm>
            <a:off x="469490" y="1574903"/>
            <a:ext cx="10515600" cy="4351338"/>
          </a:xfrm>
        </p:spPr>
        <p:txBody>
          <a:bodyPr>
            <a:noAutofit/>
          </a:bodyPr>
          <a:lstStyle/>
          <a:p>
            <a:pPr marL="0">
              <a:spcBef>
                <a:spcPts val="0"/>
              </a:spcBef>
              <a:buFont typeface="Wingdings 2" pitchFamily="18" charset="2"/>
              <a:buNone/>
            </a:pPr>
            <a:r>
              <a:rPr lang="en-US" altLang="en-US" sz="1800" b="1" noProof="1"/>
              <a:t>&lt;html&gt;</a:t>
            </a:r>
          </a:p>
          <a:p>
            <a:pPr marL="0">
              <a:spcBef>
                <a:spcPts val="0"/>
              </a:spcBef>
              <a:buFont typeface="Wingdings 2" pitchFamily="18" charset="2"/>
              <a:buNone/>
            </a:pPr>
            <a:r>
              <a:rPr lang="en-US" altLang="en-US" sz="1800" b="1" noProof="1"/>
              <a:t>    &lt;head&gt;</a:t>
            </a:r>
          </a:p>
          <a:p>
            <a:pPr marL="0">
              <a:spcBef>
                <a:spcPts val="0"/>
              </a:spcBef>
              <a:buFont typeface="Wingdings 2" pitchFamily="18" charset="2"/>
              <a:buNone/>
            </a:pPr>
            <a:r>
              <a:rPr lang="en-US" altLang="en-US" sz="1800" b="1" noProof="1"/>
              <a:t>    &lt;title&gt;JavaScript Page&lt;/title&gt;</a:t>
            </a:r>
          </a:p>
          <a:p>
            <a:pPr marL="0">
              <a:spcBef>
                <a:spcPts val="0"/>
              </a:spcBef>
              <a:buFont typeface="Wingdings 2" pitchFamily="18" charset="2"/>
              <a:buNone/>
            </a:pPr>
            <a:r>
              <a:rPr lang="en-US" altLang="en-US" sz="1800" b="1" noProof="1">
                <a:solidFill>
                  <a:srgbClr val="D00688"/>
                </a:solidFill>
              </a:rPr>
              <a:t>        </a:t>
            </a:r>
            <a:r>
              <a:rPr lang="en-US" altLang="en-US" sz="1800" b="1" noProof="1">
                <a:solidFill>
                  <a:schemeClr val="accent1">
                    <a:lumMod val="75000"/>
                  </a:schemeClr>
                </a:solidFill>
              </a:rPr>
              <a:t>&lt;script&gt;</a:t>
            </a:r>
          </a:p>
          <a:p>
            <a:pPr marL="0">
              <a:spcBef>
                <a:spcPts val="0"/>
              </a:spcBef>
              <a:buFont typeface="Wingdings 2" pitchFamily="18" charset="2"/>
              <a:buNone/>
            </a:pPr>
            <a:r>
              <a:rPr lang="en-US" altLang="en-US" sz="1800" b="1" noProof="1">
                <a:solidFill>
                  <a:schemeClr val="accent1">
                    <a:lumMod val="75000"/>
                  </a:schemeClr>
                </a:solidFill>
              </a:rPr>
              <a:t>            document.write("JavaScript1is located in the head&lt;br&gt;");</a:t>
            </a:r>
          </a:p>
          <a:p>
            <a:pPr marL="0">
              <a:spcBef>
                <a:spcPts val="0"/>
              </a:spcBef>
              <a:buFont typeface="Wingdings 2" pitchFamily="18" charset="2"/>
              <a:buNone/>
            </a:pPr>
            <a:r>
              <a:rPr lang="en-US" altLang="en-US" sz="1800" b="1" noProof="1">
                <a:solidFill>
                  <a:schemeClr val="accent1">
                    <a:lumMod val="75000"/>
                  </a:schemeClr>
                </a:solidFill>
              </a:rPr>
              <a:t>        &lt;/script&gt;</a:t>
            </a:r>
          </a:p>
          <a:p>
            <a:pPr marL="0">
              <a:spcBef>
                <a:spcPts val="0"/>
              </a:spcBef>
              <a:buFont typeface="Wingdings 2" pitchFamily="18" charset="2"/>
              <a:buNone/>
            </a:pPr>
            <a:r>
              <a:rPr lang="en-US" altLang="en-US" sz="1800" b="1" noProof="1"/>
              <a:t>    &lt;/head&gt;</a:t>
            </a:r>
          </a:p>
          <a:p>
            <a:pPr marL="0">
              <a:spcBef>
                <a:spcPts val="0"/>
              </a:spcBef>
              <a:buFont typeface="Wingdings 2" pitchFamily="18" charset="2"/>
              <a:buNone/>
            </a:pPr>
            <a:r>
              <a:rPr lang="en-US" altLang="en-US" sz="1800" b="1" noProof="1"/>
              <a:t>&lt;body&gt;</a:t>
            </a:r>
          </a:p>
          <a:p>
            <a:pPr marL="0">
              <a:spcBef>
                <a:spcPts val="0"/>
              </a:spcBef>
              <a:buFont typeface="Wingdings 2" pitchFamily="18" charset="2"/>
              <a:buNone/>
            </a:pPr>
            <a:r>
              <a:rPr lang="en-US" altLang="en-US" sz="1800" b="1" noProof="1">
                <a:solidFill>
                  <a:srgbClr val="6F0101"/>
                </a:solidFill>
              </a:rPr>
              <a:t>        </a:t>
            </a:r>
            <a:r>
              <a:rPr lang="en-US" altLang="en-US" sz="1800" b="1" noProof="1">
                <a:solidFill>
                  <a:schemeClr val="accent1">
                    <a:lumMod val="75000"/>
                  </a:schemeClr>
                </a:solidFill>
              </a:rPr>
              <a:t>&lt;script&gt;</a:t>
            </a:r>
          </a:p>
          <a:p>
            <a:pPr marL="0">
              <a:spcBef>
                <a:spcPts val="0"/>
              </a:spcBef>
              <a:buNone/>
            </a:pPr>
            <a:r>
              <a:rPr lang="en-US" altLang="en-US" sz="1800" b="1" noProof="1">
                <a:solidFill>
                  <a:schemeClr val="accent1">
                    <a:lumMod val="75000"/>
                  </a:schemeClr>
                </a:solidFill>
              </a:rPr>
              <a:t>              document.write("&lt;h1&gt;Head of JS&lt;/h1&gt;");</a:t>
            </a:r>
          </a:p>
          <a:p>
            <a:pPr marL="0">
              <a:spcBef>
                <a:spcPts val="0"/>
              </a:spcBef>
              <a:buFont typeface="Wingdings 2" pitchFamily="18" charset="2"/>
              <a:buNone/>
            </a:pPr>
            <a:r>
              <a:rPr lang="en-US" altLang="en-US" sz="1800" b="1" noProof="1">
                <a:solidFill>
                  <a:schemeClr val="accent1">
                    <a:lumMod val="75000"/>
                  </a:schemeClr>
                </a:solidFill>
              </a:rPr>
              <a:t>              document.write("JavaScript2 is located in the body");</a:t>
            </a:r>
          </a:p>
          <a:p>
            <a:pPr marL="0">
              <a:spcBef>
                <a:spcPts val="0"/>
              </a:spcBef>
              <a:buFont typeface="Wingdings 2" pitchFamily="18" charset="2"/>
              <a:buNone/>
            </a:pPr>
            <a:r>
              <a:rPr lang="en-US" altLang="en-US" sz="1800" b="1" noProof="1">
                <a:solidFill>
                  <a:schemeClr val="accent1">
                    <a:lumMod val="75000"/>
                  </a:schemeClr>
                </a:solidFill>
              </a:rPr>
              <a:t>        &lt;/script&gt;</a:t>
            </a:r>
          </a:p>
          <a:p>
            <a:pPr marL="0">
              <a:spcBef>
                <a:spcPts val="0"/>
              </a:spcBef>
              <a:buFont typeface="Wingdings 2" pitchFamily="18" charset="2"/>
              <a:buNone/>
            </a:pPr>
            <a:r>
              <a:rPr lang="en-US" altLang="en-US" sz="1800" b="1" noProof="1"/>
              <a:t>&lt;/body&gt;</a:t>
            </a:r>
          </a:p>
          <a:p>
            <a:pPr marL="0">
              <a:spcBef>
                <a:spcPts val="0"/>
              </a:spcBef>
              <a:buFont typeface="Wingdings 2" pitchFamily="18" charset="2"/>
              <a:buNone/>
            </a:pPr>
            <a:r>
              <a:rPr lang="en-US" altLang="en-US" sz="1800" b="1" noProof="1"/>
              <a:t>&lt;/html&gt;</a:t>
            </a:r>
            <a:endParaRPr lang="en-US" altLang="en-US" sz="1800" b="1" dirty="0"/>
          </a:p>
        </p:txBody>
      </p:sp>
      <p:sp>
        <p:nvSpPr>
          <p:cNvPr id="4" name="Date Placeholder 3"/>
          <p:cNvSpPr>
            <a:spLocks noGrp="1"/>
          </p:cNvSpPr>
          <p:nvPr>
            <p:ph type="dt" sz="half" idx="10"/>
          </p:nvPr>
        </p:nvSpPr>
        <p:spPr/>
        <p:txBody>
          <a:bodyPr/>
          <a:lstStyle/>
          <a:p>
            <a:fld id="{5A9F8607-91F3-4941-B9C0-AE6662282752}"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9</a:t>
            </a:fld>
            <a:endParaRPr lang="en-US"/>
          </a:p>
        </p:txBody>
      </p:sp>
      <p:pic>
        <p:nvPicPr>
          <p:cNvPr id="7" name="Picture 6"/>
          <p:cNvPicPr>
            <a:picLocks noChangeAspect="1"/>
          </p:cNvPicPr>
          <p:nvPr/>
        </p:nvPicPr>
        <p:blipFill rotWithShape="1">
          <a:blip r:embed="rId2"/>
          <a:srcRect l="-3405" r="46325"/>
          <a:stretch/>
        </p:blipFill>
        <p:spPr>
          <a:xfrm>
            <a:off x="7780345" y="2454660"/>
            <a:ext cx="3708648" cy="2325022"/>
          </a:xfrm>
          <a:prstGeom prst="rect">
            <a:avLst/>
          </a:prstGeom>
          <a:ln>
            <a:solidFill>
              <a:schemeClr val="accent1"/>
            </a:solidFill>
          </a:ln>
        </p:spPr>
      </p:pic>
    </p:spTree>
    <p:extLst>
      <p:ext uri="{BB962C8B-B14F-4D97-AF65-F5344CB8AC3E}">
        <p14:creationId xmlns:p14="http://schemas.microsoft.com/office/powerpoint/2010/main" val="2130979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5274</TotalTime>
  <Words>3516</Words>
  <Application>Microsoft Office PowerPoint</Application>
  <PresentationFormat>Widescreen</PresentationFormat>
  <Paragraphs>493</Paragraphs>
  <Slides>45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Arial Unicode MS</vt:lpstr>
      <vt:lpstr>Calibri</vt:lpstr>
      <vt:lpstr>Calibri Light</vt:lpstr>
      <vt:lpstr>Verdana</vt:lpstr>
      <vt:lpstr>Wingdings 2</vt:lpstr>
      <vt:lpstr>Office Theme</vt:lpstr>
      <vt:lpstr>CM1605 Web Technology</vt:lpstr>
      <vt:lpstr>Learning Outcomes</vt:lpstr>
      <vt:lpstr>Content</vt:lpstr>
      <vt:lpstr>What is JavaScript</vt:lpstr>
      <vt:lpstr>What can JavaScript do?</vt:lpstr>
      <vt:lpstr>What can JavaScript do?</vt:lpstr>
      <vt:lpstr>Adding JavaScript to HTML Pages</vt:lpstr>
      <vt:lpstr>Embedded Script</vt:lpstr>
      <vt:lpstr>Embedded Java Script Example</vt:lpstr>
      <vt:lpstr>External JavaScript</vt:lpstr>
      <vt:lpstr>JavaScript Comments</vt:lpstr>
      <vt:lpstr>White Spaces</vt:lpstr>
      <vt:lpstr>Variables</vt:lpstr>
      <vt:lpstr>Variables</vt:lpstr>
      <vt:lpstr>Declaring variables with var</vt:lpstr>
      <vt:lpstr>Declaring variables with let</vt:lpstr>
      <vt:lpstr>Declaring variables with const</vt:lpstr>
      <vt:lpstr>General Rule for declaring variables</vt:lpstr>
      <vt:lpstr>Variable Naming Rules</vt:lpstr>
      <vt:lpstr>Valid Identifier Names</vt:lpstr>
      <vt:lpstr>Data Types</vt:lpstr>
      <vt:lpstr>Undefined &amp; Null</vt:lpstr>
      <vt:lpstr>Numbers</vt:lpstr>
      <vt:lpstr>Strings</vt:lpstr>
      <vt:lpstr>String Concatenation</vt:lpstr>
      <vt:lpstr>Booleans</vt:lpstr>
      <vt:lpstr>Arrays</vt:lpstr>
      <vt:lpstr>JavaScript Operators</vt:lpstr>
      <vt:lpstr>Comparison Operators</vt:lpstr>
      <vt:lpstr>Equal versus identical</vt:lpstr>
      <vt:lpstr>Mathematical Operators</vt:lpstr>
      <vt:lpstr>Logical Operators</vt:lpstr>
      <vt:lpstr>Control Structures</vt:lpstr>
      <vt:lpstr>If Statement</vt:lpstr>
      <vt:lpstr>Example</vt:lpstr>
      <vt:lpstr>Else Statement</vt:lpstr>
      <vt:lpstr>Example</vt:lpstr>
      <vt:lpstr>Else if Statement</vt:lpstr>
      <vt:lpstr>Exercise</vt:lpstr>
      <vt:lpstr>Class Activity</vt:lpstr>
      <vt:lpstr>Switch Statement</vt:lpstr>
      <vt:lpstr>Example</vt:lpstr>
      <vt:lpstr>JavaScript Pop boxes</vt:lpstr>
      <vt:lpstr>Review Question</vt:lpstr>
      <vt:lpstr>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4MMCS003W Web design and development</dc:title>
  <dc:creator>Windows User</dc:creator>
  <cp:lastModifiedBy>Harischandra, Janani</cp:lastModifiedBy>
  <cp:revision>203</cp:revision>
  <dcterms:created xsi:type="dcterms:W3CDTF">2020-07-03T16:25:08Z</dcterms:created>
  <dcterms:modified xsi:type="dcterms:W3CDTF">2023-01-24T06:38:37Z</dcterms:modified>
</cp:coreProperties>
</file>