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4"/>
  </p:notesMasterIdLst>
  <p:sldIdLst>
    <p:sldId id="257" r:id="rId2"/>
    <p:sldId id="261" r:id="rId3"/>
    <p:sldId id="258" r:id="rId4"/>
    <p:sldId id="277" r:id="rId5"/>
    <p:sldId id="278" r:id="rId6"/>
    <p:sldId id="279" r:id="rId7"/>
    <p:sldId id="303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304" r:id="rId19"/>
    <p:sldId id="305" r:id="rId20"/>
    <p:sldId id="290" r:id="rId21"/>
    <p:sldId id="292" r:id="rId22"/>
    <p:sldId id="291" r:id="rId23"/>
    <p:sldId id="294" r:id="rId24"/>
    <p:sldId id="293" r:id="rId25"/>
    <p:sldId id="296" r:id="rId26"/>
    <p:sldId id="295" r:id="rId27"/>
    <p:sldId id="298" r:id="rId28"/>
    <p:sldId id="297" r:id="rId29"/>
    <p:sldId id="299" r:id="rId30"/>
    <p:sldId id="276" r:id="rId31"/>
    <p:sldId id="306" r:id="rId32"/>
    <p:sldId id="259" r:id="rId33"/>
  </p:sldIdLst>
  <p:sldSz cx="12192000" cy="6858000"/>
  <p:notesSz cx="6954838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0" autoAdjust="0"/>
    <p:restoredTop sz="94434" autoAdjust="0"/>
  </p:normalViewPr>
  <p:slideViewPr>
    <p:cSldViewPr snapToGrid="0">
      <p:cViewPr>
        <p:scale>
          <a:sx n="62" d="100"/>
          <a:sy n="62" d="100"/>
        </p:scale>
        <p:origin x="6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647"/>
          </a:xfrm>
          <a:prstGeom prst="rect">
            <a:avLst/>
          </a:prstGeom>
        </p:spPr>
        <p:txBody>
          <a:bodyPr vert="horz" lIns="92546" tIns="46273" rIns="92546" bIns="46273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55700"/>
            <a:ext cx="55419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6" tIns="46273" rIns="92546" bIns="462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7153"/>
            <a:ext cx="5563870" cy="3638580"/>
          </a:xfrm>
          <a:prstGeom prst="rect">
            <a:avLst/>
          </a:prstGeom>
        </p:spPr>
        <p:txBody>
          <a:bodyPr vert="horz" lIns="92546" tIns="46273" rIns="92546" bIns="462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7193"/>
            <a:ext cx="3013763" cy="463646"/>
          </a:xfrm>
          <a:prstGeom prst="rect">
            <a:avLst/>
          </a:prstGeom>
        </p:spPr>
        <p:txBody>
          <a:bodyPr vert="horz" lIns="92546" tIns="46273" rIns="92546" bIns="46273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02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715" y="6043763"/>
            <a:ext cx="2467197" cy="4432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35" y="103495"/>
            <a:ext cx="1798678" cy="32311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object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s/js_function_definition.as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forin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5400" dirty="0"/>
              <a:t>CM1605 Web Technology</a:t>
            </a:r>
            <a:endParaRPr lang="el-G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3500" dirty="0">
                <a:solidFill>
                  <a:schemeClr val="dk1"/>
                </a:solidFill>
              </a:rPr>
              <a:t>JavaScript Loops, Objects and Functions</a:t>
            </a:r>
          </a:p>
          <a:p>
            <a:r>
              <a:rPr lang="en-GB" sz="2000">
                <a:solidFill>
                  <a:schemeClr val="dk1"/>
                </a:solidFill>
              </a:rPr>
              <a:t>Week 6| </a:t>
            </a:r>
            <a:r>
              <a:rPr lang="en-GB" sz="2000" dirty="0">
                <a:solidFill>
                  <a:schemeClr val="dk1"/>
                </a:solidFill>
              </a:rPr>
              <a:t>Janani </a:t>
            </a:r>
            <a:r>
              <a:rPr lang="en-GB" sz="2000" dirty="0" err="1">
                <a:solidFill>
                  <a:schemeClr val="dk1"/>
                </a:solidFill>
              </a:rPr>
              <a:t>Harischandra</a:t>
            </a:r>
            <a:r>
              <a:rPr lang="en-GB" sz="2000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Break and Continue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338157"/>
              </p:ext>
            </p:extLst>
          </p:nvPr>
        </p:nvGraphicFramePr>
        <p:xfrm>
          <a:off x="838200" y="1501160"/>
          <a:ext cx="10515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 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 0;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 10;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if 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==3) {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break;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800" dirty="0">
                          <a:latin typeface="Verdana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 number is "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+”&lt;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 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 0;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 6;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if 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== 3) { 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continue;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</a:t>
                      </a:r>
                      <a:r>
                        <a:rPr lang="en-US" sz="1800" dirty="0">
                          <a:latin typeface="Verdana" pitchFamily="34" charset="0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document.write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 number is " +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+”&lt;</a:t>
                      </a:r>
                      <a:r>
                        <a:rPr lang="en-US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/&gt;”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07979"/>
              </p:ext>
            </p:extLst>
          </p:nvPr>
        </p:nvGraphicFramePr>
        <p:xfrm>
          <a:off x="838200" y="3706281"/>
          <a:ext cx="10515600" cy="2650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81"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91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83110" y="4616245"/>
            <a:ext cx="4026309" cy="14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number is 0</a:t>
            </a:r>
            <a:br>
              <a:rPr lang="en-US" dirty="0"/>
            </a:br>
            <a:r>
              <a:rPr lang="en-US" dirty="0"/>
              <a:t>The number is 1</a:t>
            </a:r>
            <a:br>
              <a:rPr lang="en-US" dirty="0"/>
            </a:br>
            <a:r>
              <a:rPr lang="en-US" dirty="0"/>
              <a:t>The number is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8955" y="4173794"/>
            <a:ext cx="4272116" cy="2020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The number is 0</a:t>
            </a:r>
            <a:br>
              <a:rPr lang="en-US" dirty="0"/>
            </a:br>
            <a:r>
              <a:rPr lang="en-US" dirty="0"/>
              <a:t>The number is 1</a:t>
            </a:r>
            <a:br>
              <a:rPr lang="en-US" dirty="0"/>
            </a:br>
            <a:r>
              <a:rPr lang="en-US" dirty="0"/>
              <a:t>The number is 2</a:t>
            </a:r>
            <a:br>
              <a:rPr lang="en-US" dirty="0"/>
            </a:br>
            <a:r>
              <a:rPr lang="en-US" dirty="0"/>
              <a:t>The number is 4</a:t>
            </a:r>
            <a:br>
              <a:rPr lang="en-US" dirty="0"/>
            </a:br>
            <a:r>
              <a:rPr lang="en-US" dirty="0"/>
              <a:t>The number is 5</a:t>
            </a:r>
            <a:br>
              <a:rPr lang="en-US" dirty="0"/>
            </a:br>
            <a:r>
              <a:rPr lang="en-US" dirty="0"/>
              <a:t>The number is 6</a:t>
            </a:r>
            <a:br>
              <a:rPr lang="en-US" dirty="0"/>
            </a:br>
            <a:r>
              <a:rPr lang="en-US" dirty="0"/>
              <a:t>The number is 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62" y="2088688"/>
            <a:ext cx="8974146" cy="27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2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JavaScript is an Object based scripting language.</a:t>
            </a:r>
          </a:p>
          <a:p>
            <a:endParaRPr lang="en-US" sz="2400" dirty="0"/>
          </a:p>
          <a:p>
            <a:r>
              <a:rPr lang="en-US" sz="2400" dirty="0"/>
              <a:t>You can define your own objects and an object is a collection of properties.</a:t>
            </a:r>
          </a:p>
          <a:p>
            <a:endParaRPr lang="en-US" sz="2400" dirty="0"/>
          </a:p>
          <a:p>
            <a:r>
              <a:rPr lang="en-US" sz="2400" dirty="0"/>
              <a:t>An object is just a special kind of data type. </a:t>
            </a:r>
          </a:p>
          <a:p>
            <a:endParaRPr lang="en-US" sz="2400" dirty="0"/>
          </a:p>
          <a:p>
            <a:r>
              <a:rPr lang="en-US" sz="2400" dirty="0"/>
              <a:t>An object has properties and methods.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strings are primitive values, created from literals: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"John";</a:t>
            </a:r>
          </a:p>
          <a:p>
            <a:endParaRPr lang="en-US" dirty="0"/>
          </a:p>
          <a:p>
            <a:r>
              <a:rPr lang="en-US" dirty="0"/>
              <a:t>Strings can also be defined as objects with the keyword new: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</a:t>
            </a: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 String("John");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JavaScript will use the browser's time zone and display a date as a full text string:</a:t>
            </a:r>
          </a:p>
          <a:p>
            <a:r>
              <a:rPr lang="en-US" dirty="0" err="1"/>
              <a:t>Eg</a:t>
            </a:r>
            <a:r>
              <a:rPr lang="en-US" dirty="0"/>
              <a:t>: Tue Sep 29 2020 13:56:46 GMT+0530 (India Standard Time)</a:t>
            </a:r>
          </a:p>
          <a:p>
            <a:r>
              <a:rPr lang="en-US" dirty="0"/>
              <a:t>Creating Date Objects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 Date()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 Date(</a:t>
            </a:r>
            <a:r>
              <a:rPr lang="en-US" i="1" dirty="0"/>
              <a:t>year, month, day, hours, minutes, seconds, milliseconds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 Date(</a:t>
            </a:r>
            <a:r>
              <a:rPr lang="en-US" i="1" dirty="0"/>
              <a:t>milliseconds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new</a:t>
            </a:r>
            <a:r>
              <a:rPr lang="en-US" dirty="0"/>
              <a:t> Date(</a:t>
            </a:r>
            <a:r>
              <a:rPr lang="en-US" i="1" dirty="0"/>
              <a:t>date string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9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JavaScript Math object allows you to perform mathematical tasks on numbers.</a:t>
            </a:r>
          </a:p>
          <a:p>
            <a:endParaRPr lang="en-US" dirty="0"/>
          </a:p>
          <a:p>
            <a:pPr lvl="1"/>
            <a:r>
              <a:rPr lang="en-US" dirty="0" err="1"/>
              <a:t>Math.PI</a:t>
            </a:r>
            <a:r>
              <a:rPr lang="en-US" dirty="0"/>
              <a:t>;            		// returns 3.141592653589793</a:t>
            </a:r>
          </a:p>
          <a:p>
            <a:pPr lvl="1"/>
            <a:r>
              <a:rPr lang="en-US" dirty="0" err="1"/>
              <a:t>Math.round</a:t>
            </a:r>
            <a:r>
              <a:rPr lang="en-US" dirty="0"/>
              <a:t>(4.7);	// returns 5</a:t>
            </a:r>
          </a:p>
          <a:p>
            <a:pPr lvl="1"/>
            <a:r>
              <a:rPr lang="en-US" dirty="0" err="1"/>
              <a:t>Math.pow</a:t>
            </a:r>
            <a:r>
              <a:rPr lang="en-US" dirty="0"/>
              <a:t>(8, 2);		// returns 64</a:t>
            </a:r>
          </a:p>
          <a:p>
            <a:pPr lvl="1"/>
            <a:r>
              <a:rPr lang="en-US" dirty="0" err="1"/>
              <a:t>Math.sqrt</a:t>
            </a:r>
            <a:r>
              <a:rPr lang="en-US" dirty="0"/>
              <a:t>(64);		// returns 8</a:t>
            </a:r>
          </a:p>
          <a:p>
            <a:pPr lvl="1"/>
            <a:r>
              <a:rPr lang="en-US" dirty="0" err="1"/>
              <a:t>Math.abs</a:t>
            </a:r>
            <a:r>
              <a:rPr lang="en-US" dirty="0"/>
              <a:t>(-4.7);		// returns 4.7</a:t>
            </a:r>
          </a:p>
          <a:p>
            <a:pPr lvl="1"/>
            <a:r>
              <a:rPr lang="en-US" dirty="0" err="1"/>
              <a:t>Math.ceil</a:t>
            </a:r>
            <a:r>
              <a:rPr lang="en-US" dirty="0"/>
              <a:t>(4.4);		// returns 5</a:t>
            </a:r>
          </a:p>
          <a:p>
            <a:pPr lvl="1"/>
            <a:r>
              <a:rPr lang="en-US" dirty="0" err="1"/>
              <a:t>Math.floor</a:t>
            </a:r>
            <a:r>
              <a:rPr lang="en-US" dirty="0"/>
              <a:t>(4.7);		// returns 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Array object is used to store multiple values in a single variable.</a:t>
            </a:r>
          </a:p>
          <a:p>
            <a:pPr algn="just"/>
            <a:r>
              <a:rPr lang="en-US" sz="2400" dirty="0"/>
              <a:t>Syntax :</a:t>
            </a:r>
          </a:p>
          <a:p>
            <a:pPr marL="0" indent="0" algn="just">
              <a:buNone/>
            </a:pPr>
            <a:r>
              <a:rPr lang="en-US" sz="2400" dirty="0" err="1"/>
              <a:t>const</a:t>
            </a:r>
            <a:r>
              <a:rPr lang="en-US" sz="2400" dirty="0"/>
              <a:t> </a:t>
            </a:r>
            <a:r>
              <a:rPr lang="en-US" sz="2400" i="1" dirty="0" err="1"/>
              <a:t>array_name</a:t>
            </a:r>
            <a:r>
              <a:rPr lang="en-US" sz="2400" dirty="0"/>
              <a:t> = [</a:t>
            </a:r>
            <a:r>
              <a:rPr lang="en-US" sz="2400" i="1" dirty="0"/>
              <a:t>item1</a:t>
            </a:r>
            <a:r>
              <a:rPr lang="en-US" sz="2400" dirty="0"/>
              <a:t>, </a:t>
            </a:r>
            <a:r>
              <a:rPr lang="en-US" sz="2400" i="1" dirty="0"/>
              <a:t>item2</a:t>
            </a:r>
            <a:r>
              <a:rPr lang="en-US" sz="2400" dirty="0"/>
              <a:t>, ...];      </a:t>
            </a:r>
          </a:p>
          <a:p>
            <a:pPr algn="just"/>
            <a:r>
              <a:rPr lang="en-US" sz="2400" dirty="0"/>
              <a:t>Regular &amp; Literal</a:t>
            </a:r>
          </a:p>
          <a:p>
            <a:pPr algn="just">
              <a:buNone/>
            </a:pPr>
            <a:r>
              <a:rPr lang="en-US" sz="2400" dirty="0" err="1"/>
              <a:t>const</a:t>
            </a:r>
            <a:r>
              <a:rPr lang="en-US" sz="2400" dirty="0"/>
              <a:t> cars = </a:t>
            </a:r>
            <a:r>
              <a:rPr lang="en-US" sz="2400" dirty="0">
                <a:solidFill>
                  <a:schemeClr val="accent1"/>
                </a:solidFill>
              </a:rPr>
              <a:t>new</a:t>
            </a:r>
            <a:r>
              <a:rPr lang="en-US" sz="2400" dirty="0"/>
              <a:t> Array("Saab", "Volvo", "BMW");</a:t>
            </a:r>
          </a:p>
          <a:p>
            <a:pPr algn="just"/>
            <a:r>
              <a:rPr lang="en-US" sz="2400" dirty="0"/>
              <a:t>Arrays are a special type of objects. The type of operator in JavaScript returns "object" for arrays.</a:t>
            </a:r>
          </a:p>
          <a:p>
            <a:pPr algn="just"/>
            <a:r>
              <a:rPr lang="en-US" sz="2400" dirty="0"/>
              <a:t>However, JavaScript arrays are best described as arrays.</a:t>
            </a:r>
          </a:p>
          <a:p>
            <a:pPr algn="just"/>
            <a:r>
              <a:rPr lang="en-US" sz="2400" dirty="0"/>
              <a:t>Arrays use numbers to access its "elements". In this example, car[0] returns “Saab”.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8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30" y="1339790"/>
            <a:ext cx="4914172" cy="483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99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5" y="1892146"/>
            <a:ext cx="5191125" cy="533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2030258"/>
            <a:ext cx="2895600" cy="2571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27004"/>
            <a:ext cx="4457700" cy="514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3537744"/>
            <a:ext cx="4467225" cy="495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323" y="3637756"/>
            <a:ext cx="3743325" cy="295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8950" y="2804543"/>
            <a:ext cx="4514850" cy="314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383454"/>
            <a:ext cx="4648200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194" y="4451919"/>
            <a:ext cx="1981200" cy="2952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675" y="5093398"/>
            <a:ext cx="4391025" cy="4286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3298" y="5206053"/>
            <a:ext cx="39433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8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to delete an element in a Array?</a:t>
            </a:r>
          </a:p>
          <a:p>
            <a:r>
              <a:rPr lang="en-US" sz="3200" dirty="0">
                <a:solidFill>
                  <a:srgbClr val="FF0000"/>
                </a:solidFill>
              </a:rPr>
              <a:t>How to sort numeric elements in a Array?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LO2 for Module</a:t>
            </a:r>
          </a:p>
          <a:p>
            <a:r>
              <a:rPr lang="en-US" dirty="0"/>
              <a:t>On completion of this lecture, students are expected to be able to:</a:t>
            </a:r>
          </a:p>
          <a:p>
            <a:pPr lvl="1"/>
            <a:r>
              <a:rPr lang="en-US" dirty="0"/>
              <a:t>Understand the concept of JavaScript Repetition Structure and Functions and Objects.</a:t>
            </a:r>
          </a:p>
          <a:p>
            <a:pPr lvl="1"/>
            <a:r>
              <a:rPr lang="en-US" dirty="0"/>
              <a:t>Apply knowledge of JavaScript Loops to perform repetitive tasks in hypertext documents.</a:t>
            </a:r>
          </a:p>
          <a:p>
            <a:pPr lvl="1"/>
            <a:r>
              <a:rPr lang="en-US" dirty="0"/>
              <a:t>Demonstrate a good level of knowledge to create interactive hypertext documents using Functions.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7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is a bit of code that doesn’t run until it is referenced or called. </a:t>
            </a:r>
          </a:p>
          <a:p>
            <a:r>
              <a:rPr lang="en-US" sz="2400" dirty="0"/>
              <a:t>Functions let you group a series of statements together to perform a specific task. </a:t>
            </a:r>
          </a:p>
          <a:p>
            <a:r>
              <a:rPr lang="en-US" sz="2400" dirty="0"/>
              <a:t>If different parts of a script repeat the same task, you can reuse the function (rather than repeating the same set of statements). </a:t>
            </a:r>
          </a:p>
          <a:p>
            <a:r>
              <a:rPr lang="en-US" sz="2400" dirty="0"/>
              <a:t>There are two types of functions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Native</a:t>
            </a:r>
            <a:r>
              <a:rPr lang="en-US" dirty="0"/>
              <a:t> - alert(), confirm(), prompt() , </a:t>
            </a:r>
            <a:r>
              <a:rPr lang="en-US" dirty="0" err="1"/>
              <a:t>parseInt</a:t>
            </a:r>
            <a:r>
              <a:rPr lang="en-US" dirty="0"/>
              <a:t>("123")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Custom</a:t>
            </a:r>
            <a:r>
              <a:rPr lang="en-US" dirty="0"/>
              <a:t> - those that you make up yourself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4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031" y="1916701"/>
            <a:ext cx="10680769" cy="345171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9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460" y="1472324"/>
            <a:ext cx="10515600" cy="4351338"/>
          </a:xfrm>
        </p:spPr>
        <p:txBody>
          <a:bodyPr/>
          <a:lstStyle/>
          <a:p>
            <a:r>
              <a:rPr lang="en-US" sz="2400" dirty="0"/>
              <a:t>Functions can be defined both in the &lt;head&gt; and in the &lt;body&gt; section of a document. </a:t>
            </a:r>
          </a:p>
          <a:p>
            <a:r>
              <a:rPr lang="en-US" sz="2400" dirty="0"/>
              <a:t>However, to assure that a function is read/loaded by the browser before it is called, it could be wise to put functions in the &lt;head&gt; section.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Syntax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</a:rPr>
              <a:t>function</a:t>
            </a:r>
            <a:r>
              <a:rPr lang="en-US" sz="2400" dirty="0"/>
              <a:t> name() {    </a:t>
            </a:r>
          </a:p>
          <a:p>
            <a:pPr marL="0" indent="0">
              <a:buNone/>
            </a:pPr>
            <a:r>
              <a:rPr lang="en-US" sz="2400" dirty="0"/>
              <a:t>// Our function code goes here.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24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with no parameters must include the parentheses () after the function name.</a:t>
            </a:r>
          </a:p>
          <a:p>
            <a:pPr lvl="1"/>
            <a:endParaRPr lang="en-US" sz="2000" dirty="0"/>
          </a:p>
          <a:p>
            <a:r>
              <a:rPr lang="en-US" dirty="0"/>
              <a:t>Do not forget about the importance of capitals in JavaScript! </a:t>
            </a:r>
          </a:p>
          <a:p>
            <a:pPr lvl="1"/>
            <a:endParaRPr lang="en-US" sz="2000" dirty="0"/>
          </a:p>
          <a:p>
            <a:r>
              <a:rPr lang="en-US" dirty="0"/>
              <a:t>The word function must be written in lowercase letters.</a:t>
            </a:r>
          </a:p>
          <a:p>
            <a:pPr lvl="1"/>
            <a:endParaRPr lang="en-US" sz="2000" dirty="0"/>
          </a:p>
          <a:p>
            <a:r>
              <a:rPr lang="en-US" dirty="0"/>
              <a:t>You must call a function with the exact same capitals as in the function name.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8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Declaration: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>
                <a:solidFill>
                  <a:schemeClr val="accent2"/>
                </a:solidFill>
              </a:rPr>
              <a:t>foo()</a:t>
            </a:r>
          </a:p>
          <a:p>
            <a:pPr marL="0" indent="0">
              <a:buNone/>
            </a:pPr>
            <a:r>
              <a:rPr lang="en-US" dirty="0"/>
              <a:t> {    alert("Our function just ran!"); </a:t>
            </a:r>
          </a:p>
          <a:p>
            <a:pPr marL="0" indent="0">
              <a:buNone/>
            </a:pPr>
            <a:r>
              <a:rPr lang="en-US" dirty="0"/>
              <a:t>// This code won't run until we call the function 'foo()'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 call: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foo(); </a:t>
            </a:r>
            <a:r>
              <a:rPr lang="en-US" dirty="0"/>
              <a:t>// Alerts "Our function just ran!"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22" y="1471664"/>
            <a:ext cx="10515600" cy="46194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/>
              <a:t>&lt;html&gt;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/>
              <a:t>	&lt;head&gt;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function </a:t>
            </a:r>
            <a:r>
              <a:rPr lang="en-US" sz="2000" b="1" dirty="0">
                <a:solidFill>
                  <a:schemeClr val="accent2"/>
                </a:solidFill>
              </a:rPr>
              <a:t>foo()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{    alert("Our function just ran!");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  // This code won't run until we call the function 'foo()'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         }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/>
              <a:t>	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/>
              <a:t>	&lt;/head&gt;</a:t>
            </a:r>
          </a:p>
          <a:p>
            <a:pPr marL="0"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000" dirty="0"/>
              <a:t>	&lt;body&gt;</a:t>
            </a:r>
          </a:p>
          <a:p>
            <a:pPr marL="0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/>
              <a:t>	&lt;form&gt;</a:t>
            </a:r>
          </a:p>
          <a:p>
            <a:pPr lvl="1"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/>
              <a:t>        &lt;input type="button" </a:t>
            </a:r>
            <a:r>
              <a:rPr lang="en-US" sz="2000" b="1" dirty="0" err="1"/>
              <a:t>onclick</a:t>
            </a:r>
            <a:r>
              <a:rPr lang="en-US" sz="2000" b="1" dirty="0"/>
              <a:t>=“foo()" value="Call function"&gt;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b="1" dirty="0"/>
              <a:t>	         &lt;/form&gt;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/>
              <a:t>	&lt;/body&gt;</a:t>
            </a:r>
          </a:p>
          <a:p>
            <a:pPr>
              <a:lnSpc>
                <a:spcPct val="80000"/>
              </a:lnSpc>
              <a:buFont typeface="Wingdings 2" pitchFamily="18" charset="2"/>
              <a:buNone/>
            </a:pPr>
            <a:r>
              <a:rPr lang="en-US" sz="2000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32" y="4860259"/>
            <a:ext cx="4654210" cy="13634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632" y="3123842"/>
            <a:ext cx="4654210" cy="1071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939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“pass arguments” (provide data) to native and custom functions in order to apply a function’s logic to different sets of data at different times.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alertArraySize</a:t>
            </a:r>
            <a:r>
              <a:rPr lang="en-US" dirty="0"/>
              <a:t>(</a:t>
            </a:r>
            <a:r>
              <a:rPr lang="en-US" dirty="0" err="1">
                <a:solidFill>
                  <a:schemeClr val="accent2"/>
                </a:solidFill>
              </a:rPr>
              <a:t>arr</a:t>
            </a:r>
            <a:r>
              <a:rPr lang="en-US" dirty="0"/>
              <a:t>) {       </a:t>
            </a:r>
          </a:p>
          <a:p>
            <a:pPr marL="0" indent="0">
              <a:buNone/>
            </a:pPr>
            <a:r>
              <a:rPr lang="en-US" dirty="0"/>
              <a:t>alert(</a:t>
            </a:r>
            <a:r>
              <a:rPr lang="en-US" dirty="0" err="1">
                <a:solidFill>
                  <a:schemeClr val="accent2"/>
                </a:solidFill>
              </a:rPr>
              <a:t>arr.length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6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419"/>
            <a:ext cx="10515600" cy="46194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&lt;html&gt;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function </a:t>
            </a:r>
            <a:r>
              <a:rPr lang="en-US" sz="2400" b="1" dirty="0" err="1"/>
              <a:t>alertArraySize</a:t>
            </a:r>
            <a:r>
              <a:rPr lang="en-US" sz="2400" b="1" dirty="0"/>
              <a:t>(</a:t>
            </a:r>
            <a:r>
              <a:rPr lang="en-US" sz="2400" b="1" dirty="0" err="1">
                <a:solidFill>
                  <a:schemeClr val="accent2"/>
                </a:solidFill>
              </a:rPr>
              <a:t>arr</a:t>
            </a:r>
            <a:r>
              <a:rPr lang="en-US" sz="2400" b="1" dirty="0"/>
              <a:t>) {       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alert(</a:t>
            </a:r>
            <a:r>
              <a:rPr lang="en-US" sz="2400" b="1" dirty="0" err="1"/>
              <a:t>arr.length</a:t>
            </a:r>
            <a:r>
              <a:rPr lang="en-US" sz="2400" b="1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&lt;/head&gt;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&lt;body&gt;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	&lt;script&gt;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/>
              <a:t>		let test = [1,2,3,4,5];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/>
              <a:t>		</a:t>
            </a:r>
            <a:r>
              <a:rPr lang="en-US" sz="2400" b="1" dirty="0" err="1"/>
              <a:t>alertArraySize</a:t>
            </a:r>
            <a:r>
              <a:rPr lang="en-US" sz="2400" b="1" dirty="0"/>
              <a:t>(</a:t>
            </a:r>
            <a:r>
              <a:rPr lang="en-US" sz="2400" b="1" dirty="0">
                <a:solidFill>
                  <a:schemeClr val="accent2"/>
                </a:solidFill>
              </a:rPr>
              <a:t>test</a:t>
            </a:r>
            <a:r>
              <a:rPr lang="en-US" sz="2400" b="1" dirty="0"/>
              <a:t>); // Alerts "5“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	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&lt;/body&gt;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003" y="2126213"/>
            <a:ext cx="4900079" cy="14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2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pretty common to use a function to calculate something and then give you a value that you can use elsewhere in your script. </a:t>
            </a:r>
          </a:p>
          <a:p>
            <a:r>
              <a:rPr lang="en-US" dirty="0"/>
              <a:t>The return keyword inside a function effectively turns that function into a variable with a dynamic value! 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addNumbers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  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return</a:t>
            </a:r>
            <a:r>
              <a:rPr lang="en-US" dirty="0"/>
              <a:t> a + b;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Complete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7419"/>
            <a:ext cx="10515600" cy="461942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&lt;html&gt;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function </a:t>
            </a:r>
            <a:r>
              <a:rPr lang="en-US" sz="2400" b="1" dirty="0" err="1"/>
              <a:t>addNumbers</a:t>
            </a:r>
            <a:r>
              <a:rPr lang="en-US" sz="2400" b="1" dirty="0"/>
              <a:t>(</a:t>
            </a:r>
            <a:r>
              <a:rPr lang="en-US" sz="2400" b="1" dirty="0" err="1"/>
              <a:t>a,b</a:t>
            </a:r>
            <a:r>
              <a:rPr lang="en-US" sz="2400" b="1" dirty="0"/>
              <a:t>) {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2"/>
                </a:solidFill>
              </a:rPr>
              <a:t>	return</a:t>
            </a:r>
            <a:r>
              <a:rPr lang="en-US" sz="2400" b="1" dirty="0"/>
              <a:t> a + 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	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&lt;/head&gt;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&lt;body&gt;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	&lt;script&gt;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b="1" dirty="0"/>
              <a:t>		alert( </a:t>
            </a:r>
            <a:r>
              <a:rPr lang="en-US" sz="2400" b="1" dirty="0" err="1"/>
              <a:t>addNumbers</a:t>
            </a:r>
            <a:r>
              <a:rPr lang="en-US" sz="2400" b="1" dirty="0"/>
              <a:t>(2,5) ); // Alerts "7"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	&lt;/script&gt;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	&lt;/body&gt;</a:t>
            </a:r>
          </a:p>
          <a:p>
            <a:pPr>
              <a:lnSpc>
                <a:spcPct val="80000"/>
              </a:lnSpc>
              <a:spcBef>
                <a:spcPts val="0"/>
              </a:spcBef>
              <a:buFont typeface="Wingdings 2" pitchFamily="18" charset="2"/>
              <a:buNone/>
            </a:pPr>
            <a:r>
              <a:rPr lang="en-US" sz="2400" dirty="0"/>
              <a:t>&lt;/html&gt;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055" y="2428260"/>
            <a:ext cx="4978745" cy="15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5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Loops</a:t>
            </a:r>
          </a:p>
          <a:p>
            <a:r>
              <a:rPr lang="en-US" dirty="0"/>
              <a:t>JavaScript Objects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/>
              <a:t>Array</a:t>
            </a:r>
          </a:p>
          <a:p>
            <a:r>
              <a:rPr lang="en-US" dirty="0"/>
              <a:t>JavaScript Functions</a:t>
            </a:r>
          </a:p>
          <a:p>
            <a:r>
              <a:rPr lang="en-US" dirty="0"/>
              <a:t>Variable Scope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8DE7-A06B-4B37-827B-FF0BF2A3A8D9}" type="datetime1">
              <a:rPr lang="en-US" smtClean="0"/>
              <a:t>3/20/2023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JavaScript function that accepts a number as a parameter and check the number is prime or not.</a:t>
            </a:r>
          </a:p>
          <a:p>
            <a:pPr lvl="1"/>
            <a:r>
              <a:rPr lang="en-US" dirty="0"/>
              <a:t>How to accept a number?</a:t>
            </a:r>
          </a:p>
          <a:p>
            <a:pPr lvl="2"/>
            <a:r>
              <a:rPr lang="en-US" dirty="0"/>
              <a:t>Hardcoded?</a:t>
            </a:r>
          </a:p>
          <a:p>
            <a:pPr lvl="2"/>
            <a:r>
              <a:rPr lang="en-US" dirty="0"/>
              <a:t>Prompt box?</a:t>
            </a:r>
          </a:p>
          <a:p>
            <a:pPr lvl="2"/>
            <a:r>
              <a:rPr lang="en-US" dirty="0"/>
              <a:t>HTML form?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3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9746-5EC0-4A7C-804E-75DE6E2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5" y="633822"/>
            <a:ext cx="10515600" cy="56436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function </a:t>
            </a:r>
            <a:r>
              <a:rPr lang="en-US" sz="4000" dirty="0" err="1"/>
              <a:t>isPrime</a:t>
            </a:r>
            <a:r>
              <a:rPr lang="en-US" sz="4000" dirty="0"/>
              <a:t>(num) {</a:t>
            </a:r>
          </a:p>
          <a:p>
            <a:pPr marL="0" indent="0">
              <a:buNone/>
            </a:pPr>
            <a:r>
              <a:rPr lang="en-US" sz="4000" dirty="0"/>
              <a:t>  // Check if the number is less than 2</a:t>
            </a:r>
          </a:p>
          <a:p>
            <a:pPr marL="0" indent="0">
              <a:buNone/>
            </a:pPr>
            <a:r>
              <a:rPr lang="en-US" sz="4000" dirty="0"/>
              <a:t>  if (num &lt; 2) {</a:t>
            </a:r>
          </a:p>
          <a:p>
            <a:pPr marL="0" indent="0">
              <a:buNone/>
            </a:pPr>
            <a:r>
              <a:rPr lang="en-US" sz="4000" dirty="0"/>
              <a:t>    return false;</a:t>
            </a:r>
          </a:p>
          <a:p>
            <a:pPr marL="0" indent="0">
              <a:buNone/>
            </a:pPr>
            <a:r>
              <a:rPr lang="en-US" sz="4000" dirty="0"/>
              <a:t>  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// Check if the number is 2</a:t>
            </a:r>
          </a:p>
          <a:p>
            <a:pPr marL="0" indent="0">
              <a:buNone/>
            </a:pPr>
            <a:r>
              <a:rPr lang="en-US" sz="4000" dirty="0"/>
              <a:t>  if (num === 2) {</a:t>
            </a:r>
          </a:p>
          <a:p>
            <a:pPr marL="0" indent="0">
              <a:buNone/>
            </a:pPr>
            <a:r>
              <a:rPr lang="en-US" sz="4000" dirty="0"/>
              <a:t>    return true;</a:t>
            </a:r>
          </a:p>
          <a:p>
            <a:pPr marL="0" indent="0">
              <a:buNone/>
            </a:pPr>
            <a:r>
              <a:rPr lang="en-US" sz="4000" dirty="0"/>
              <a:t>  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// Check if the number is even</a:t>
            </a:r>
          </a:p>
          <a:p>
            <a:pPr marL="0" indent="0">
              <a:buNone/>
            </a:pPr>
            <a:r>
              <a:rPr lang="en-US" sz="4000" dirty="0"/>
              <a:t>  if (num % 2 === 0) {</a:t>
            </a:r>
          </a:p>
          <a:p>
            <a:pPr marL="0" indent="0">
              <a:buNone/>
            </a:pPr>
            <a:r>
              <a:rPr lang="en-US" sz="4000" dirty="0"/>
              <a:t>    return false;</a:t>
            </a:r>
          </a:p>
          <a:p>
            <a:pPr marL="0" indent="0">
              <a:buNone/>
            </a:pPr>
            <a:r>
              <a:rPr lang="en-US" sz="4000" dirty="0"/>
              <a:t>  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// Check for prime number</a:t>
            </a:r>
          </a:p>
          <a:p>
            <a:pPr marL="0" indent="0">
              <a:buNone/>
            </a:pPr>
            <a:r>
              <a:rPr lang="en-US" sz="4000" dirty="0"/>
              <a:t>  for (let </a:t>
            </a:r>
            <a:r>
              <a:rPr lang="en-US" sz="4000" dirty="0" err="1"/>
              <a:t>i</a:t>
            </a:r>
            <a:r>
              <a:rPr lang="en-US" sz="4000" dirty="0"/>
              <a:t> = 3; </a:t>
            </a:r>
            <a:r>
              <a:rPr lang="en-US" sz="4000" dirty="0" err="1"/>
              <a:t>i</a:t>
            </a:r>
            <a:r>
              <a:rPr lang="en-US" sz="4000" dirty="0"/>
              <a:t> &lt;= </a:t>
            </a:r>
            <a:r>
              <a:rPr lang="en-US" sz="4000" dirty="0" err="1"/>
              <a:t>Math.sqrt</a:t>
            </a:r>
            <a:r>
              <a:rPr lang="en-US" sz="4000" dirty="0"/>
              <a:t>(num); </a:t>
            </a:r>
            <a:r>
              <a:rPr lang="en-US" sz="4000" dirty="0" err="1"/>
              <a:t>i</a:t>
            </a:r>
            <a:r>
              <a:rPr lang="en-US" sz="4000" dirty="0"/>
              <a:t> += 2) {</a:t>
            </a:r>
          </a:p>
          <a:p>
            <a:pPr marL="0" indent="0">
              <a:buNone/>
            </a:pPr>
            <a:r>
              <a:rPr lang="en-US" sz="4000" dirty="0"/>
              <a:t>    if (num % </a:t>
            </a:r>
            <a:r>
              <a:rPr lang="en-US" sz="4000" dirty="0" err="1"/>
              <a:t>i</a:t>
            </a:r>
            <a:r>
              <a:rPr lang="en-US" sz="4000" dirty="0"/>
              <a:t> === 0) {</a:t>
            </a:r>
          </a:p>
          <a:p>
            <a:pPr marL="0" indent="0">
              <a:buNone/>
            </a:pPr>
            <a:r>
              <a:rPr lang="en-US" sz="4000" dirty="0"/>
              <a:t>      return false;</a:t>
            </a:r>
          </a:p>
          <a:p>
            <a:pPr marL="0" indent="0">
              <a:buNone/>
            </a:pPr>
            <a:r>
              <a:rPr lang="en-US" sz="4000" dirty="0"/>
              <a:t>    }</a:t>
            </a:r>
          </a:p>
          <a:p>
            <a:pPr marL="0" indent="0">
              <a:buNone/>
            </a:pPr>
            <a:r>
              <a:rPr lang="en-US" sz="4000" dirty="0"/>
              <a:t>  }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  return true;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B1B-A0C6-4C19-9E99-00F31444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521A-961B-4AA6-9DAB-7A12635D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6BD6-D8EE-4A14-8687-52686D7C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27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Duckett</a:t>
            </a:r>
            <a:r>
              <a:rPr lang="en-US" sz="2200" dirty="0"/>
              <a:t>, J. (2014), </a:t>
            </a:r>
            <a:r>
              <a:rPr lang="en-US" sz="2200" i="1" dirty="0"/>
              <a:t>JavaScript &amp; JQuery, interactive front-end web development</a:t>
            </a:r>
            <a:r>
              <a:rPr lang="en-US" sz="2200" dirty="0"/>
              <a:t>, Wiley.</a:t>
            </a:r>
          </a:p>
          <a:p>
            <a:r>
              <a:rPr lang="en-US" sz="2200" dirty="0" err="1"/>
              <a:t>Robbinson</a:t>
            </a:r>
            <a:r>
              <a:rPr lang="en-US" sz="2200" dirty="0"/>
              <a:t>, J . (2018), </a:t>
            </a:r>
            <a:r>
              <a:rPr lang="en-US" sz="2200" i="1" dirty="0"/>
              <a:t>Learning Web Design, A Beginner’s Guide to HTML,CSS, JavaScript, And Web Graphics, </a:t>
            </a:r>
            <a:r>
              <a:rPr lang="en-US" sz="2200" dirty="0"/>
              <a:t>O’Reilly.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r>
              <a:rPr lang="en-US" sz="2200" dirty="0"/>
              <a:t>Online :</a:t>
            </a:r>
          </a:p>
          <a:p>
            <a:pPr lvl="2">
              <a:defRPr/>
            </a:pPr>
            <a:r>
              <a:rPr lang="en-US" sz="1800" dirty="0">
                <a:hlinkClick r:id="rId3"/>
              </a:rPr>
              <a:t>https://www.w3schools.com/js/js_objects.asp</a:t>
            </a:r>
            <a:endParaRPr lang="en-US" sz="1800" dirty="0"/>
          </a:p>
          <a:p>
            <a:pPr lvl="2">
              <a:defRPr/>
            </a:pPr>
            <a:r>
              <a:rPr lang="en-US" sz="1800" dirty="0">
                <a:hlinkClick r:id="rId4"/>
              </a:rPr>
              <a:t>https://www.w3schools.com/js/js_function_definition.asp</a:t>
            </a:r>
            <a:endParaRPr lang="en-US" sz="1800" dirty="0"/>
          </a:p>
          <a:p>
            <a:pPr marL="914400" lvl="2" indent="0">
              <a:buNone/>
              <a:defRPr/>
            </a:pPr>
            <a:endParaRPr lang="en-US" sz="1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32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9494-EB1D-41F8-A368-CC8BBBD87339}" type="datetime1">
              <a:rPr lang="en-US" smtClean="0"/>
              <a:t>3/20/2023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cases in which you have to traverse through every item in an array and do something with it. </a:t>
            </a:r>
            <a:r>
              <a:rPr lang="en-US" dirty="0" err="1"/>
              <a:t>Eg</a:t>
            </a:r>
            <a:r>
              <a:rPr lang="en-US" dirty="0"/>
              <a:t>: 25 elements</a:t>
            </a:r>
          </a:p>
          <a:p>
            <a:r>
              <a:rPr lang="en-US" dirty="0"/>
              <a:t>Instead of adding several almost equal lines in a script we can use loops to perform a task like this.</a:t>
            </a:r>
          </a:p>
          <a:p>
            <a:r>
              <a:rPr lang="en-US" dirty="0"/>
              <a:t>In JavaScript, there are different kind of loops: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b="1" dirty="0">
                <a:hlinkClick r:id="rId2"/>
              </a:rPr>
              <a:t>for/in</a:t>
            </a:r>
            <a:r>
              <a:rPr lang="en-US" b="1" dirty="0"/>
              <a:t> </a:t>
            </a:r>
            <a:r>
              <a:rPr lang="en-US" dirty="0"/>
              <a:t>- loops through the properties of an object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do/while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6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7" y="1430594"/>
            <a:ext cx="10690123" cy="474636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for( initialize the variable; test the condition; alter the value; )</a:t>
            </a:r>
          </a:p>
          <a:p>
            <a:pPr marL="457200" lvl="1" indent="0">
              <a:buNone/>
            </a:pPr>
            <a:r>
              <a:rPr lang="en-US" dirty="0"/>
              <a:t> { </a:t>
            </a:r>
          </a:p>
          <a:p>
            <a:pPr marL="457200" lvl="1" indent="0">
              <a:buNone/>
            </a:pPr>
            <a:r>
              <a:rPr lang="en-US" dirty="0"/>
              <a:t>// do something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for( let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= 0;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&lt;= 2;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++ )</a:t>
            </a:r>
          </a:p>
          <a:p>
            <a:pPr marL="457200" lvl="1" indent="0">
              <a:buNone/>
            </a:pPr>
            <a:r>
              <a:rPr lang="en-US" dirty="0"/>
              <a:t>{   </a:t>
            </a:r>
          </a:p>
          <a:p>
            <a:pPr marL="457200" lvl="1" indent="0">
              <a:buNone/>
            </a:pPr>
            <a:r>
              <a:rPr lang="en-US" dirty="0"/>
              <a:t>alert( </a:t>
            </a:r>
            <a:r>
              <a:rPr lang="en-US" dirty="0" err="1"/>
              <a:t>i</a:t>
            </a:r>
            <a:r>
              <a:rPr lang="en-US" dirty="0"/>
              <a:t> ); </a:t>
            </a:r>
            <a:r>
              <a:rPr lang="en-US" sz="2200" dirty="0"/>
              <a:t>// This loop will trigger three alerts, reading "0", "1", and "2"   respectively.</a:t>
            </a:r>
          </a:p>
          <a:p>
            <a:pPr marL="457200" lvl="1" indent="0">
              <a:buNone/>
            </a:pPr>
            <a:r>
              <a:rPr lang="en-US" dirty="0"/>
              <a:t>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Syntax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while (condition) {</a:t>
            </a:r>
            <a:br>
              <a:rPr lang="en-US" dirty="0"/>
            </a:br>
            <a:r>
              <a:rPr lang="en-US" dirty="0"/>
              <a:t>  // code block to be executed</a:t>
            </a:r>
            <a:br>
              <a:rPr lang="en-US" dirty="0"/>
            </a:br>
            <a:r>
              <a:rPr lang="en-US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while 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 10)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loop will always be executed at least once, even if the condition is false, because the code block is executed before the condition is tested: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do {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/>
              <a:t>  code block to be executed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i="1" dirty="0"/>
              <a:t>condition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let text = "";</a:t>
            </a:r>
            <a:br>
              <a:rPr lang="en-US" dirty="0"/>
            </a:br>
            <a:r>
              <a:rPr lang="en-US" dirty="0"/>
              <a:t>let </a:t>
            </a:r>
            <a:r>
              <a:rPr lang="en-US" dirty="0" err="1"/>
              <a:t>i</a:t>
            </a:r>
            <a:r>
              <a:rPr lang="en-US" dirty="0"/>
              <a:t> = 0;</a:t>
            </a:r>
            <a:br>
              <a:rPr lang="en-US" dirty="0"/>
            </a:br>
            <a:r>
              <a:rPr lang="en-US" dirty="0"/>
              <a:t>do {</a:t>
            </a:r>
            <a:br>
              <a:rPr lang="en-US" dirty="0"/>
            </a:br>
            <a:r>
              <a:rPr lang="en-US" dirty="0"/>
              <a:t>  text += "The number is " +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while (</a:t>
            </a:r>
            <a:r>
              <a:rPr lang="en-US" dirty="0" err="1"/>
              <a:t>i</a:t>
            </a:r>
            <a:r>
              <a:rPr lang="en-US" dirty="0"/>
              <a:t> &lt; 5);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Module Code Module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6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loop that runs from 0 to 9.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94" y="2463727"/>
            <a:ext cx="4672012" cy="16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3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 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break </a:t>
            </a:r>
            <a:r>
              <a:rPr lang="en-US" dirty="0"/>
              <a:t>statement "jumps out" of a loop.</a:t>
            </a:r>
          </a:p>
          <a:p>
            <a:pPr marL="457200" lvl="1" indent="0">
              <a:buNone/>
            </a:pPr>
            <a:r>
              <a:rPr lang="en-US" dirty="0"/>
              <a:t>-The break statement will break the loop and continue executing the code that follows after the loop (if any).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continue</a:t>
            </a:r>
            <a:r>
              <a:rPr lang="en-US" dirty="0"/>
              <a:t> statement "jumps over" one iteration in the loop.</a:t>
            </a:r>
          </a:p>
          <a:p>
            <a:pPr lvl="1"/>
            <a:r>
              <a:rPr lang="en-US" dirty="0"/>
              <a:t>The continue statement will break the current loop and continue with the next value.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CM1605 Web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7591</TotalTime>
  <Words>1963</Words>
  <Application>Microsoft Office PowerPoint</Application>
  <PresentationFormat>Widescreen</PresentationFormat>
  <Paragraphs>359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Verdana</vt:lpstr>
      <vt:lpstr>Wingdings 2</vt:lpstr>
      <vt:lpstr>Office Theme</vt:lpstr>
      <vt:lpstr>CM1605 Web Technology</vt:lpstr>
      <vt:lpstr>Learning Outcomes</vt:lpstr>
      <vt:lpstr>Content</vt:lpstr>
      <vt:lpstr>JavaScript Loops</vt:lpstr>
      <vt:lpstr>For loop</vt:lpstr>
      <vt:lpstr>While loop</vt:lpstr>
      <vt:lpstr>Do while Loop</vt:lpstr>
      <vt:lpstr>Exercise</vt:lpstr>
      <vt:lpstr>JavaScript Break and Continue</vt:lpstr>
      <vt:lpstr>JavaScript Break and Continue</vt:lpstr>
      <vt:lpstr>Objects</vt:lpstr>
      <vt:lpstr>JavaScript Objects</vt:lpstr>
      <vt:lpstr>String Object</vt:lpstr>
      <vt:lpstr>Date Object</vt:lpstr>
      <vt:lpstr>Math Object</vt:lpstr>
      <vt:lpstr>Array Object</vt:lpstr>
      <vt:lpstr>Arrays</vt:lpstr>
      <vt:lpstr>Array Methods</vt:lpstr>
      <vt:lpstr>Discuss</vt:lpstr>
      <vt:lpstr>JavaScript Functions</vt:lpstr>
      <vt:lpstr>Anatomy of a Function</vt:lpstr>
      <vt:lpstr>Custom Functions</vt:lpstr>
      <vt:lpstr>Notes on Functions</vt:lpstr>
      <vt:lpstr>Function Example</vt:lpstr>
      <vt:lpstr>The Complete Example</vt:lpstr>
      <vt:lpstr>Function Arguments</vt:lpstr>
      <vt:lpstr>The Complete Example</vt:lpstr>
      <vt:lpstr>Return Value</vt:lpstr>
      <vt:lpstr>The Complete Example</vt:lpstr>
      <vt:lpstr>Class Activity</vt:lpstr>
      <vt:lpstr>PowerPoint Presentation</vt:lpstr>
      <vt:lpstr>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Nikoya Samaranayake</cp:lastModifiedBy>
  <cp:revision>258</cp:revision>
  <dcterms:created xsi:type="dcterms:W3CDTF">2020-07-03T16:25:08Z</dcterms:created>
  <dcterms:modified xsi:type="dcterms:W3CDTF">2023-03-20T02:40:04Z</dcterms:modified>
</cp:coreProperties>
</file>