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8"/>
  </p:notesMasterIdLst>
  <p:sldIdLst>
    <p:sldId id="257" r:id="rId2"/>
    <p:sldId id="288" r:id="rId3"/>
    <p:sldId id="269" r:id="rId4"/>
    <p:sldId id="270" r:id="rId5"/>
    <p:sldId id="271" r:id="rId6"/>
    <p:sldId id="272" r:id="rId7"/>
    <p:sldId id="273" r:id="rId8"/>
    <p:sldId id="274" r:id="rId9"/>
    <p:sldId id="280" r:id="rId10"/>
    <p:sldId id="281" r:id="rId11"/>
    <p:sldId id="282" r:id="rId12"/>
    <p:sldId id="283" r:id="rId13"/>
    <p:sldId id="284" r:id="rId14"/>
    <p:sldId id="285" r:id="rId15"/>
    <p:sldId id="286" r:id="rId16"/>
    <p:sldId id="287" r:id="rId17"/>
  </p:sldIdLst>
  <p:sldSz cx="12192000" cy="6858000"/>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1" autoAdjust="0"/>
    <p:restoredTop sz="94249" autoAdjust="0"/>
  </p:normalViewPr>
  <p:slideViewPr>
    <p:cSldViewPr snapToGrid="0">
      <p:cViewPr varScale="1">
        <p:scale>
          <a:sx n="68" d="100"/>
          <a:sy n="68" d="100"/>
        </p:scale>
        <p:origin x="5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647"/>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3647"/>
          </a:xfrm>
          <a:prstGeom prst="rect">
            <a:avLst/>
          </a:prstGeom>
        </p:spPr>
        <p:txBody>
          <a:bodyPr vert="horz" lIns="92546" tIns="46273" rIns="92546" bIns="46273" rtlCol="0"/>
          <a:lstStyle>
            <a:lvl1pPr algn="r">
              <a:defRPr sz="1200"/>
            </a:lvl1pPr>
          </a:lstStyle>
          <a:p>
            <a:fld id="{ECFB2704-8B69-4B4C-852B-22F4B9F33D4C}" type="datetimeFigureOut">
              <a:rPr lang="en-US" smtClean="0"/>
              <a:t>3/14/2023</a:t>
            </a:fld>
            <a:endParaRPr lang="en-US"/>
          </a:p>
        </p:txBody>
      </p:sp>
      <p:sp>
        <p:nvSpPr>
          <p:cNvPr id="4" name="Slide Image Placeholder 3"/>
          <p:cNvSpPr>
            <a:spLocks noGrp="1" noRot="1" noChangeAspect="1"/>
          </p:cNvSpPr>
          <p:nvPr>
            <p:ph type="sldImg" idx="2"/>
          </p:nvPr>
        </p:nvSpPr>
        <p:spPr>
          <a:xfrm>
            <a:off x="706438" y="1155700"/>
            <a:ext cx="5541962" cy="3117850"/>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447153"/>
            <a:ext cx="5563870" cy="3638580"/>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3"/>
            <a:ext cx="3013763" cy="463646"/>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3"/>
            <a:ext cx="3013763" cy="463646"/>
          </a:xfrm>
          <a:prstGeom prst="rect">
            <a:avLst/>
          </a:prstGeom>
        </p:spPr>
        <p:txBody>
          <a:bodyPr vert="horz" lIns="92546" tIns="46273" rIns="92546" bIns="46273"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A9E6BB-FFF3-484A-A157-86BC0FFF444B}" type="datetime1">
              <a:rPr lang="en-US" smtClean="0"/>
              <a:t>3/14/2023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4715" y="6043763"/>
            <a:ext cx="2467197" cy="443209"/>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spTree>
    <p:extLst>
      <p:ext uri="{BB962C8B-B14F-4D97-AF65-F5344CB8AC3E}">
        <p14:creationId xmlns:p14="http://schemas.microsoft.com/office/powerpoint/2010/main" val="213374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2075B-64F7-4C46-A9EF-E833280F25FF}" type="datetime1">
              <a:rPr lang="en-US" smtClean="0"/>
              <a:t>3/14/2023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8FFB17-EA1D-4AF4-8E73-2404008E9605}" type="datetime1">
              <a:rPr lang="en-US" smtClean="0"/>
              <a:t>3/14/2023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1335" y="103495"/>
            <a:ext cx="1798678" cy="323116"/>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51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3/14/2023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E40B5C-5DBE-4FD8-A08B-5A14A65E0140}" type="datetime1">
              <a:rPr lang="en-US" smtClean="0"/>
              <a:t>3/14/2023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9613FD-7ECC-4B87-8874-21DBDE0379FA}" type="datetime1">
              <a:rPr lang="en-US" smtClean="0"/>
              <a:t>3/14/2023</a:t>
            </a:fld>
            <a:endParaRPr lang="en-US"/>
          </a:p>
        </p:txBody>
      </p:sp>
      <p:sp>
        <p:nvSpPr>
          <p:cNvPr id="8" name="Footer Placeholder 7"/>
          <p:cNvSpPr>
            <a:spLocks noGrp="1"/>
          </p:cNvSpPr>
          <p:nvPr>
            <p:ph type="ftr" sz="quarter" idx="11"/>
          </p:nvPr>
        </p:nvSpPr>
        <p:spPr/>
        <p:txBody>
          <a:bodyPr/>
          <a:lstStyle/>
          <a:p>
            <a:r>
              <a:rPr lang="en-US"/>
              <a:t>Module Code Module Name</a:t>
            </a:r>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390EE-AA55-49DE-90FE-C5FFB01863CE}" type="datetime1">
              <a:rPr lang="en-US" smtClean="0"/>
              <a:t>3/14/2023</a:t>
            </a:fld>
            <a:endParaRPr lang="en-US"/>
          </a:p>
        </p:txBody>
      </p:sp>
      <p:sp>
        <p:nvSpPr>
          <p:cNvPr id="4" name="Footer Placeholder 3"/>
          <p:cNvSpPr>
            <a:spLocks noGrp="1"/>
          </p:cNvSpPr>
          <p:nvPr>
            <p:ph type="ftr" sz="quarter" idx="11"/>
          </p:nvPr>
        </p:nvSpPr>
        <p:spPr/>
        <p:txBody>
          <a:bodyPr/>
          <a:lstStyle/>
          <a:p>
            <a:r>
              <a:rPr lang="en-US"/>
              <a:t>Module Code Module Name</a:t>
            </a:r>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3/14/2023</a:t>
            </a:fld>
            <a:endParaRPr lang="en-US"/>
          </a:p>
        </p:txBody>
      </p:sp>
      <p:sp>
        <p:nvSpPr>
          <p:cNvPr id="3" name="Footer Placeholder 2"/>
          <p:cNvSpPr>
            <a:spLocks noGrp="1"/>
          </p:cNvSpPr>
          <p:nvPr>
            <p:ph type="ftr" sz="quarter" idx="11"/>
          </p:nvPr>
        </p:nvSpPr>
        <p:spPr/>
        <p:txBody>
          <a:bodyPr/>
          <a:lstStyle/>
          <a:p>
            <a:r>
              <a:rPr lang="en-US"/>
              <a:t>Module Code Module Name</a:t>
            </a:r>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3/14/2023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3/14/2023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Module Code Module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5400" dirty="0"/>
              <a:t>CM1605 Web Technology</a:t>
            </a:r>
            <a:endParaRPr lang="el-GR" sz="4800" dirty="0"/>
          </a:p>
        </p:txBody>
      </p:sp>
      <p:sp>
        <p:nvSpPr>
          <p:cNvPr id="3" name="Subtitle 2"/>
          <p:cNvSpPr>
            <a:spLocks noGrp="1"/>
          </p:cNvSpPr>
          <p:nvPr>
            <p:ph type="subTitle" idx="1"/>
          </p:nvPr>
        </p:nvSpPr>
        <p:spPr/>
        <p:txBody>
          <a:bodyPr>
            <a:noAutofit/>
          </a:bodyPr>
          <a:lstStyle/>
          <a:p>
            <a:r>
              <a:rPr lang="en-US" sz="3200" dirty="0"/>
              <a:t>JavaScript and DOM,</a:t>
            </a:r>
          </a:p>
          <a:p>
            <a:r>
              <a:rPr lang="en-US" sz="3200" dirty="0"/>
              <a:t>JavaScript Event Listeners and Callbacks</a:t>
            </a:r>
          </a:p>
          <a:p>
            <a:r>
              <a:rPr lang="en-GB" sz="2000" dirty="0">
                <a:solidFill>
                  <a:schemeClr val="dk1"/>
                </a:solidFill>
              </a:rPr>
              <a:t>Week 7.1| Janani Harischandra </a:t>
            </a:r>
          </a:p>
        </p:txBody>
      </p:sp>
    </p:spTree>
    <p:extLst>
      <p:ext uri="{BB962C8B-B14F-4D97-AF65-F5344CB8AC3E}">
        <p14:creationId xmlns:p14="http://schemas.microsoft.com/office/powerpoint/2010/main" val="40804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838200" y="1465472"/>
            <a:ext cx="10515600" cy="4351338"/>
          </a:xfrm>
        </p:spPr>
        <p:txBody>
          <a:bodyPr/>
          <a:lstStyle/>
          <a:p>
            <a:r>
              <a:rPr lang="en-US" dirty="0"/>
              <a:t>Wait 3 seconds, then alert "Hello“:</a:t>
            </a:r>
          </a:p>
        </p:txBody>
      </p:sp>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pic>
        <p:nvPicPr>
          <p:cNvPr id="6" name="Picture 5"/>
          <p:cNvPicPr>
            <a:picLocks noChangeAspect="1"/>
          </p:cNvPicPr>
          <p:nvPr/>
        </p:nvPicPr>
        <p:blipFill>
          <a:blip r:embed="rId2"/>
          <a:stretch>
            <a:fillRect/>
          </a:stretch>
        </p:blipFill>
        <p:spPr>
          <a:xfrm>
            <a:off x="3581400" y="2437363"/>
            <a:ext cx="3929062" cy="1799166"/>
          </a:xfrm>
          <a:prstGeom prst="rect">
            <a:avLst/>
          </a:prstGeom>
        </p:spPr>
      </p:pic>
    </p:spTree>
    <p:extLst>
      <p:ext uri="{BB962C8B-B14F-4D97-AF65-F5344CB8AC3E}">
        <p14:creationId xmlns:p14="http://schemas.microsoft.com/office/powerpoint/2010/main" val="367352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Stop the Execution?</a:t>
            </a:r>
          </a:p>
        </p:txBody>
      </p:sp>
      <p:pic>
        <p:nvPicPr>
          <p:cNvPr id="6" name="Content Placeholder 5"/>
          <p:cNvPicPr>
            <a:picLocks noGrp="1" noChangeAspect="1"/>
          </p:cNvPicPr>
          <p:nvPr>
            <p:ph idx="1"/>
          </p:nvPr>
        </p:nvPicPr>
        <p:blipFill>
          <a:blip r:embed="rId2"/>
          <a:stretch>
            <a:fillRect/>
          </a:stretch>
        </p:blipFill>
        <p:spPr>
          <a:xfrm>
            <a:off x="1005074" y="1690688"/>
            <a:ext cx="9828475" cy="377333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spTree>
    <p:extLst>
      <p:ext uri="{BB962C8B-B14F-4D97-AF65-F5344CB8AC3E}">
        <p14:creationId xmlns:p14="http://schemas.microsoft.com/office/powerpoint/2010/main" val="317432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6" name="Content Placeholder 5"/>
          <p:cNvPicPr>
            <a:picLocks noGrp="1" noChangeAspect="1"/>
          </p:cNvPicPr>
          <p:nvPr>
            <p:ph idx="1"/>
          </p:nvPr>
        </p:nvPicPr>
        <p:blipFill>
          <a:blip r:embed="rId2"/>
          <a:stretch>
            <a:fillRect/>
          </a:stretch>
        </p:blipFill>
        <p:spPr>
          <a:xfrm>
            <a:off x="2620370" y="1563723"/>
            <a:ext cx="5630199" cy="401808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pic>
        <p:nvPicPr>
          <p:cNvPr id="7" name="Picture 6"/>
          <p:cNvPicPr>
            <a:picLocks noChangeAspect="1"/>
          </p:cNvPicPr>
          <p:nvPr/>
        </p:nvPicPr>
        <p:blipFill>
          <a:blip r:embed="rId3"/>
          <a:stretch>
            <a:fillRect/>
          </a:stretch>
        </p:blipFill>
        <p:spPr>
          <a:xfrm>
            <a:off x="2942761" y="2168451"/>
            <a:ext cx="428234" cy="285489"/>
          </a:xfrm>
          <a:prstGeom prst="rect">
            <a:avLst/>
          </a:prstGeom>
        </p:spPr>
      </p:pic>
    </p:spTree>
    <p:extLst>
      <p:ext uri="{BB962C8B-B14F-4D97-AF65-F5344CB8AC3E}">
        <p14:creationId xmlns:p14="http://schemas.microsoft.com/office/powerpoint/2010/main" val="311318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addEventListener</a:t>
            </a:r>
            <a:r>
              <a:rPr lang="en-US" dirty="0"/>
              <a:t>() method</a:t>
            </a:r>
          </a:p>
        </p:txBody>
      </p:sp>
      <p:sp>
        <p:nvSpPr>
          <p:cNvPr id="3" name="Content Placeholder 2"/>
          <p:cNvSpPr>
            <a:spLocks noGrp="1"/>
          </p:cNvSpPr>
          <p:nvPr>
            <p:ph idx="1"/>
          </p:nvPr>
        </p:nvSpPr>
        <p:spPr>
          <a:xfrm>
            <a:off x="838199" y="1498078"/>
            <a:ext cx="10748749" cy="4858271"/>
          </a:xfrm>
        </p:spPr>
        <p:txBody>
          <a:bodyPr>
            <a:normAutofit fontScale="70000" lnSpcReduction="20000"/>
          </a:bodyPr>
          <a:lstStyle/>
          <a:p>
            <a:r>
              <a:rPr lang="en-US" dirty="0"/>
              <a:t>We have used DOM events previously by adding listeners directly in the html element. </a:t>
            </a:r>
          </a:p>
          <a:p>
            <a:r>
              <a:rPr lang="en-US" dirty="0"/>
              <a:t>However, in order to totally separate the HTML from the JavaScript code, it is better practice to add the event Listener inside the JavaScript code by using the </a:t>
            </a:r>
            <a:r>
              <a:rPr lang="en-US" dirty="0" err="1"/>
              <a:t>addEventListener</a:t>
            </a:r>
            <a:r>
              <a:rPr lang="en-US" dirty="0"/>
              <a:t>() method. </a:t>
            </a:r>
          </a:p>
          <a:p>
            <a:endParaRPr lang="en-US" dirty="0"/>
          </a:p>
          <a:p>
            <a:r>
              <a:rPr lang="en-US" dirty="0"/>
              <a:t>This improves separation of concerns, readability and allows you to add the event listeners and effects even if you do not have control over the HTML code.</a:t>
            </a:r>
          </a:p>
          <a:p>
            <a:endParaRPr lang="en-US" dirty="0"/>
          </a:p>
          <a:p>
            <a:r>
              <a:rPr lang="en-US" dirty="0"/>
              <a:t>The </a:t>
            </a:r>
            <a:r>
              <a:rPr lang="en-US" dirty="0" err="1"/>
              <a:t>addEventListener</a:t>
            </a:r>
            <a:r>
              <a:rPr lang="en-US" dirty="0"/>
              <a:t>() method attaches an event handler to a specified element. </a:t>
            </a:r>
          </a:p>
          <a:p>
            <a:r>
              <a:rPr lang="en-US" dirty="0"/>
              <a:t>It will not overwrite existing event handlers on that element, so it is possible to add many event handlers to one element, including more than one identical event handler (e.g. you can add two click event listeners to the same element). </a:t>
            </a:r>
          </a:p>
          <a:p>
            <a:endParaRPr lang="en-US" dirty="0"/>
          </a:p>
          <a:p>
            <a:r>
              <a:rPr lang="en-US" dirty="0"/>
              <a:t>The other advantage of using the </a:t>
            </a:r>
            <a:r>
              <a:rPr lang="en-US" dirty="0" err="1"/>
              <a:t>addEventListener</a:t>
            </a:r>
            <a:r>
              <a:rPr lang="en-US" dirty="0"/>
              <a:t>() method, is that you get control of the event bubbling (how the event propagates through the DOM nodes).</a:t>
            </a:r>
          </a:p>
          <a:p>
            <a:endParaRPr lang="en-US" dirty="0"/>
          </a:p>
          <a:p>
            <a:r>
              <a:rPr lang="en-US" dirty="0"/>
              <a:t>You can remove an event listener by using the </a:t>
            </a:r>
            <a:r>
              <a:rPr lang="en-US" dirty="0" err="1"/>
              <a:t>removeEventListener</a:t>
            </a:r>
            <a:r>
              <a:rPr lang="en-US" dirty="0"/>
              <a:t>() method.</a:t>
            </a:r>
          </a:p>
        </p:txBody>
      </p:sp>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spTree>
    <p:extLst>
      <p:ext uri="{BB962C8B-B14F-4D97-AF65-F5344CB8AC3E}">
        <p14:creationId xmlns:p14="http://schemas.microsoft.com/office/powerpoint/2010/main" val="359078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addEventListener</a:t>
            </a:r>
            <a:r>
              <a:rPr lang="en-US" dirty="0"/>
              <a:t>() method</a:t>
            </a:r>
          </a:p>
        </p:txBody>
      </p:sp>
      <p:pic>
        <p:nvPicPr>
          <p:cNvPr id="6" name="Content Placeholder 5"/>
          <p:cNvPicPr>
            <a:picLocks noGrp="1" noChangeAspect="1"/>
          </p:cNvPicPr>
          <p:nvPr>
            <p:ph idx="1"/>
          </p:nvPr>
        </p:nvPicPr>
        <p:blipFill>
          <a:blip r:embed="rId2"/>
          <a:stretch>
            <a:fillRect/>
          </a:stretch>
        </p:blipFill>
        <p:spPr>
          <a:xfrm>
            <a:off x="992080" y="1690688"/>
            <a:ext cx="10207839" cy="3473012"/>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spTree>
    <p:extLst>
      <p:ext uri="{BB962C8B-B14F-4D97-AF65-F5344CB8AC3E}">
        <p14:creationId xmlns:p14="http://schemas.microsoft.com/office/powerpoint/2010/main" val="250380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Change Background color</a:t>
            </a:r>
          </a:p>
        </p:txBody>
      </p:sp>
      <p:pic>
        <p:nvPicPr>
          <p:cNvPr id="6" name="Content Placeholder 5"/>
          <p:cNvPicPr>
            <a:picLocks noGrp="1" noChangeAspect="1"/>
          </p:cNvPicPr>
          <p:nvPr>
            <p:ph idx="1"/>
          </p:nvPr>
        </p:nvPicPr>
        <p:blipFill>
          <a:blip r:embed="rId2"/>
          <a:stretch>
            <a:fillRect/>
          </a:stretch>
        </p:blipFill>
        <p:spPr>
          <a:xfrm>
            <a:off x="2005790" y="1525375"/>
            <a:ext cx="7306963"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spTree>
    <p:extLst>
      <p:ext uri="{BB962C8B-B14F-4D97-AF65-F5344CB8AC3E}">
        <p14:creationId xmlns:p14="http://schemas.microsoft.com/office/powerpoint/2010/main" val="367163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removeEventListener</a:t>
            </a:r>
            <a:r>
              <a:rPr lang="en-US" dirty="0"/>
              <a:t>() method</a:t>
            </a:r>
          </a:p>
        </p:txBody>
      </p:sp>
      <p:pic>
        <p:nvPicPr>
          <p:cNvPr id="7" name="Content Placeholder 6"/>
          <p:cNvPicPr>
            <a:picLocks noGrp="1" noChangeAspect="1"/>
          </p:cNvPicPr>
          <p:nvPr>
            <p:ph idx="1"/>
          </p:nvPr>
        </p:nvPicPr>
        <p:blipFill>
          <a:blip r:embed="rId2"/>
          <a:stretch>
            <a:fillRect/>
          </a:stretch>
        </p:blipFill>
        <p:spPr>
          <a:xfrm>
            <a:off x="1164471" y="2620371"/>
            <a:ext cx="8859596" cy="146366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spTree>
    <p:extLst>
      <p:ext uri="{BB962C8B-B14F-4D97-AF65-F5344CB8AC3E}">
        <p14:creationId xmlns:p14="http://schemas.microsoft.com/office/powerpoint/2010/main" val="17567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t>
            </a:r>
          </a:p>
        </p:txBody>
      </p:sp>
      <p:sp>
        <p:nvSpPr>
          <p:cNvPr id="3" name="Content Placeholder 2"/>
          <p:cNvSpPr>
            <a:spLocks noGrp="1"/>
          </p:cNvSpPr>
          <p:nvPr>
            <p:ph idx="1"/>
          </p:nvPr>
        </p:nvSpPr>
        <p:spPr/>
        <p:txBody>
          <a:bodyPr/>
          <a:lstStyle/>
          <a:p>
            <a:r>
              <a:rPr lang="en-US" dirty="0"/>
              <a:t>A simple way to think of the DOM is in terms of the document tree.</a:t>
            </a:r>
          </a:p>
        </p:txBody>
      </p:sp>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a:t>
            </a:fld>
            <a:endParaRPr lang="en-US"/>
          </a:p>
        </p:txBody>
      </p:sp>
      <p:pic>
        <p:nvPicPr>
          <p:cNvPr id="7" name="Picture 6"/>
          <p:cNvPicPr>
            <a:picLocks noChangeAspect="1"/>
          </p:cNvPicPr>
          <p:nvPr/>
        </p:nvPicPr>
        <p:blipFill>
          <a:blip r:embed="rId2"/>
          <a:stretch>
            <a:fillRect/>
          </a:stretch>
        </p:blipFill>
        <p:spPr>
          <a:xfrm>
            <a:off x="472939" y="2639377"/>
            <a:ext cx="6042231" cy="3167063"/>
          </a:xfrm>
          <a:prstGeom prst="rect">
            <a:avLst/>
          </a:prstGeom>
        </p:spPr>
      </p:pic>
      <p:pic>
        <p:nvPicPr>
          <p:cNvPr id="9" name="Picture 8"/>
          <p:cNvPicPr>
            <a:picLocks noChangeAspect="1"/>
          </p:cNvPicPr>
          <p:nvPr/>
        </p:nvPicPr>
        <p:blipFill>
          <a:blip r:embed="rId3"/>
          <a:stretch>
            <a:fillRect/>
          </a:stretch>
        </p:blipFill>
        <p:spPr>
          <a:xfrm>
            <a:off x="6423730" y="2741295"/>
            <a:ext cx="5427275" cy="3065145"/>
          </a:xfrm>
          <a:prstGeom prst="rect">
            <a:avLst/>
          </a:prstGeom>
        </p:spPr>
      </p:pic>
    </p:spTree>
    <p:extLst>
      <p:ext uri="{BB962C8B-B14F-4D97-AF65-F5344CB8AC3E}">
        <p14:creationId xmlns:p14="http://schemas.microsoft.com/office/powerpoint/2010/main" val="120382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DOM Events</a:t>
            </a:r>
          </a:p>
        </p:txBody>
      </p:sp>
      <p:sp>
        <p:nvSpPr>
          <p:cNvPr id="3" name="Content Placeholder 2"/>
          <p:cNvSpPr>
            <a:spLocks noGrp="1"/>
          </p:cNvSpPr>
          <p:nvPr>
            <p:ph idx="1"/>
          </p:nvPr>
        </p:nvSpPr>
        <p:spPr/>
        <p:txBody>
          <a:bodyPr>
            <a:normAutofit fontScale="92500" lnSpcReduction="10000"/>
          </a:bodyPr>
          <a:lstStyle/>
          <a:p>
            <a:r>
              <a:rPr lang="en-US" sz="2400" dirty="0"/>
              <a:t>HTML DOM events allow JavaScript to register different event handlers on elements in an HTML document.</a:t>
            </a:r>
          </a:p>
          <a:p>
            <a:r>
              <a:rPr lang="en-US" sz="2400" dirty="0"/>
              <a:t>Events are normally used in combination with functions, and the function will not be executed before the event occurs (such as when a user clicks a button).</a:t>
            </a:r>
          </a:p>
          <a:p>
            <a:r>
              <a:rPr lang="en-US" dirty="0"/>
              <a:t>Some common uses of events</a:t>
            </a:r>
          </a:p>
          <a:p>
            <a:pPr lvl="1"/>
            <a:r>
              <a:rPr lang="en-US" dirty="0"/>
              <a:t>When a user clicks the mouse</a:t>
            </a:r>
          </a:p>
          <a:p>
            <a:pPr lvl="1"/>
            <a:r>
              <a:rPr lang="en-US" dirty="0"/>
              <a:t>When a web page has loaded</a:t>
            </a:r>
          </a:p>
          <a:p>
            <a:pPr lvl="1"/>
            <a:r>
              <a:rPr lang="en-US" dirty="0"/>
              <a:t>When an image has been loaded</a:t>
            </a:r>
          </a:p>
          <a:p>
            <a:pPr lvl="1"/>
            <a:r>
              <a:rPr lang="en-US" dirty="0"/>
              <a:t>When the mouse moves over an element</a:t>
            </a:r>
          </a:p>
          <a:p>
            <a:pPr lvl="1"/>
            <a:r>
              <a:rPr lang="en-US" dirty="0"/>
              <a:t>When an input field is changed</a:t>
            </a:r>
          </a:p>
          <a:p>
            <a:pPr lvl="1"/>
            <a:r>
              <a:rPr lang="en-US" dirty="0"/>
              <a:t>When an HTML form is submitted</a:t>
            </a:r>
          </a:p>
          <a:p>
            <a:pPr lvl="1"/>
            <a:r>
              <a:rPr lang="en-US" dirty="0"/>
              <a:t>When a user strokes a key</a:t>
            </a:r>
            <a:endParaRPr lang="en-US" dirty="0">
              <a:effectLst/>
            </a:endParaRPr>
          </a:p>
        </p:txBody>
      </p:sp>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spTree>
    <p:extLst>
      <p:ext uri="{BB962C8B-B14F-4D97-AF65-F5344CB8AC3E}">
        <p14:creationId xmlns:p14="http://schemas.microsoft.com/office/powerpoint/2010/main" val="88211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Events</a:t>
            </a:r>
          </a:p>
        </p:txBody>
      </p:sp>
      <p:pic>
        <p:nvPicPr>
          <p:cNvPr id="6" name="Content Placeholder 5"/>
          <p:cNvPicPr>
            <a:picLocks noGrp="1" noChangeAspect="1"/>
          </p:cNvPicPr>
          <p:nvPr>
            <p:ph idx="1"/>
          </p:nvPr>
        </p:nvPicPr>
        <p:blipFill>
          <a:blip r:embed="rId2"/>
          <a:stretch>
            <a:fillRect/>
          </a:stretch>
        </p:blipFill>
        <p:spPr>
          <a:xfrm>
            <a:off x="1683947" y="1856096"/>
            <a:ext cx="8465722" cy="363301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spTree>
    <p:extLst>
      <p:ext uri="{BB962C8B-B14F-4D97-AF65-F5344CB8AC3E}">
        <p14:creationId xmlns:p14="http://schemas.microsoft.com/office/powerpoint/2010/main" val="400622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Board Events</a:t>
            </a:r>
          </a:p>
        </p:txBody>
      </p:sp>
      <p:pic>
        <p:nvPicPr>
          <p:cNvPr id="6" name="Content Placeholder 5"/>
          <p:cNvPicPr>
            <a:picLocks noGrp="1" noChangeAspect="1"/>
          </p:cNvPicPr>
          <p:nvPr>
            <p:ph idx="1"/>
          </p:nvPr>
        </p:nvPicPr>
        <p:blipFill>
          <a:blip r:embed="rId2"/>
          <a:stretch>
            <a:fillRect/>
          </a:stretch>
        </p:blipFill>
        <p:spPr>
          <a:xfrm>
            <a:off x="2209800" y="2198224"/>
            <a:ext cx="8391572" cy="215541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333873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Events</a:t>
            </a:r>
          </a:p>
        </p:txBody>
      </p:sp>
      <p:pic>
        <p:nvPicPr>
          <p:cNvPr id="6" name="Content Placeholder 5"/>
          <p:cNvPicPr>
            <a:picLocks noGrp="1" noChangeAspect="1"/>
          </p:cNvPicPr>
          <p:nvPr>
            <p:ph idx="1"/>
          </p:nvPr>
        </p:nvPicPr>
        <p:blipFill>
          <a:blip r:embed="rId2"/>
          <a:stretch>
            <a:fillRect/>
          </a:stretch>
        </p:blipFill>
        <p:spPr>
          <a:xfrm>
            <a:off x="1535338" y="1690688"/>
            <a:ext cx="9555246" cy="3772694"/>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spTree>
    <p:extLst>
      <p:ext uri="{BB962C8B-B14F-4D97-AF65-F5344CB8AC3E}">
        <p14:creationId xmlns:p14="http://schemas.microsoft.com/office/powerpoint/2010/main" val="319805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Events</a:t>
            </a:r>
          </a:p>
        </p:txBody>
      </p:sp>
      <p:pic>
        <p:nvPicPr>
          <p:cNvPr id="6" name="Content Placeholder 5"/>
          <p:cNvPicPr>
            <a:picLocks noGrp="1" noChangeAspect="1"/>
          </p:cNvPicPr>
          <p:nvPr>
            <p:ph idx="1"/>
          </p:nvPr>
        </p:nvPicPr>
        <p:blipFill>
          <a:blip r:embed="rId2"/>
          <a:stretch>
            <a:fillRect/>
          </a:stretch>
        </p:blipFill>
        <p:spPr>
          <a:xfrm>
            <a:off x="1574465" y="1690688"/>
            <a:ext cx="9043069" cy="3910806"/>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spTree>
    <p:extLst>
      <p:ext uri="{BB962C8B-B14F-4D97-AF65-F5344CB8AC3E}">
        <p14:creationId xmlns:p14="http://schemas.microsoft.com/office/powerpoint/2010/main" val="193072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Reacting to Events</a:t>
            </a:r>
          </a:p>
        </p:txBody>
      </p:sp>
      <p:sp>
        <p:nvSpPr>
          <p:cNvPr id="3" name="Content Placeholder 2"/>
          <p:cNvSpPr>
            <a:spLocks noGrp="1"/>
          </p:cNvSpPr>
          <p:nvPr>
            <p:ph idx="1"/>
          </p:nvPr>
        </p:nvSpPr>
        <p:spPr/>
        <p:txBody>
          <a:bodyPr/>
          <a:lstStyle/>
          <a:p>
            <a:r>
              <a:rPr lang="en-US" dirty="0"/>
              <a:t>A JavaScript can be executed when an event occurs, like when a user clicks on an HTML element.</a:t>
            </a:r>
          </a:p>
          <a:p>
            <a:r>
              <a:rPr lang="en-US" dirty="0"/>
              <a:t>To execute code when a user clicks on an element, add JavaScript code to an HTML event attribute:</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pic>
        <p:nvPicPr>
          <p:cNvPr id="6" name="Picture 5"/>
          <p:cNvPicPr>
            <a:picLocks noChangeAspect="1"/>
          </p:cNvPicPr>
          <p:nvPr/>
        </p:nvPicPr>
        <p:blipFill>
          <a:blip r:embed="rId2"/>
          <a:stretch>
            <a:fillRect/>
          </a:stretch>
        </p:blipFill>
        <p:spPr>
          <a:xfrm>
            <a:off x="3581400" y="4001294"/>
            <a:ext cx="5315808" cy="1078031"/>
          </a:xfrm>
          <a:prstGeom prst="rect">
            <a:avLst/>
          </a:prstGeom>
        </p:spPr>
      </p:pic>
    </p:spTree>
    <p:extLst>
      <p:ext uri="{BB962C8B-B14F-4D97-AF65-F5344CB8AC3E}">
        <p14:creationId xmlns:p14="http://schemas.microsoft.com/office/powerpoint/2010/main" val="340715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setTimeout</a:t>
            </a:r>
            <a:r>
              <a:rPr lang="en-US" dirty="0"/>
              <a:t>() method</a:t>
            </a:r>
          </a:p>
        </p:txBody>
      </p:sp>
      <p:sp>
        <p:nvSpPr>
          <p:cNvPr id="3" name="Content Placeholder 2"/>
          <p:cNvSpPr>
            <a:spLocks noGrp="1"/>
          </p:cNvSpPr>
          <p:nvPr>
            <p:ph idx="1"/>
          </p:nvPr>
        </p:nvSpPr>
        <p:spPr/>
        <p:txBody>
          <a:bodyPr>
            <a:normAutofit fontScale="92500" lnSpcReduction="10000"/>
          </a:bodyPr>
          <a:lstStyle/>
          <a:p>
            <a:endParaRPr lang="en-US" sz="2200" dirty="0"/>
          </a:p>
          <a:p>
            <a:endParaRPr lang="en-US" sz="2200" dirty="0"/>
          </a:p>
          <a:p>
            <a:endParaRPr lang="en-US" sz="2200" dirty="0"/>
          </a:p>
          <a:p>
            <a:r>
              <a:rPr lang="en-US" sz="2200" dirty="0"/>
              <a:t>The </a:t>
            </a:r>
            <a:r>
              <a:rPr lang="en-US" sz="2200" dirty="0" err="1"/>
              <a:t>window.setTimeout</a:t>
            </a:r>
            <a:r>
              <a:rPr lang="en-US" sz="2200" dirty="0"/>
              <a:t>() method can be written without the window prefix.</a:t>
            </a:r>
          </a:p>
          <a:p>
            <a:endParaRPr lang="en-US" sz="2200" dirty="0"/>
          </a:p>
          <a:p>
            <a:r>
              <a:rPr lang="en-US" sz="2200" dirty="0"/>
              <a:t>The </a:t>
            </a:r>
            <a:r>
              <a:rPr lang="en-US" sz="2200" dirty="0" err="1"/>
              <a:t>setTimeout</a:t>
            </a:r>
            <a:r>
              <a:rPr lang="en-US" sz="2200" dirty="0"/>
              <a:t>() method will wait the specified number of milliseconds, and then execute the specified function.</a:t>
            </a:r>
          </a:p>
          <a:p>
            <a:endParaRPr lang="en-US" sz="2200" dirty="0"/>
          </a:p>
          <a:p>
            <a:r>
              <a:rPr lang="en-US" sz="2200" dirty="0"/>
              <a:t>The first parameter of </a:t>
            </a:r>
            <a:r>
              <a:rPr lang="en-US" sz="2200" dirty="0" err="1"/>
              <a:t>setTimeout</a:t>
            </a:r>
            <a:r>
              <a:rPr lang="en-US" sz="2200" dirty="0"/>
              <a:t>() should be a function.</a:t>
            </a:r>
          </a:p>
          <a:p>
            <a:endParaRPr lang="en-US" sz="2200" dirty="0"/>
          </a:p>
          <a:p>
            <a:r>
              <a:rPr lang="en-US" sz="2200" dirty="0"/>
              <a:t>The second parameter indicates how many milliseconds, from now, you want to execute the first parameter.</a:t>
            </a:r>
          </a:p>
        </p:txBody>
      </p:sp>
      <p:sp>
        <p:nvSpPr>
          <p:cNvPr id="4" name="Date Placeholder 3"/>
          <p:cNvSpPr>
            <a:spLocks noGrp="1"/>
          </p:cNvSpPr>
          <p:nvPr>
            <p:ph type="dt" sz="half" idx="10"/>
          </p:nvPr>
        </p:nvSpPr>
        <p:spPr/>
        <p:txBody>
          <a:bodyPr/>
          <a:lstStyle/>
          <a:p>
            <a:fld id="{5A9F8607-91F3-4941-B9C0-AE6662282752}" type="datetime1">
              <a:rPr lang="en-US" smtClean="0"/>
              <a:t>3/14/2023</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pic>
        <p:nvPicPr>
          <p:cNvPr id="7" name="Picture 6"/>
          <p:cNvPicPr>
            <a:picLocks noChangeAspect="1"/>
          </p:cNvPicPr>
          <p:nvPr/>
        </p:nvPicPr>
        <p:blipFill>
          <a:blip r:embed="rId2"/>
          <a:stretch>
            <a:fillRect/>
          </a:stretch>
        </p:blipFill>
        <p:spPr>
          <a:xfrm>
            <a:off x="2928155" y="1690688"/>
            <a:ext cx="5820060" cy="859546"/>
          </a:xfrm>
          <a:prstGeom prst="rect">
            <a:avLst/>
          </a:prstGeom>
        </p:spPr>
      </p:pic>
    </p:spTree>
    <p:extLst>
      <p:ext uri="{BB962C8B-B14F-4D97-AF65-F5344CB8AC3E}">
        <p14:creationId xmlns:p14="http://schemas.microsoft.com/office/powerpoint/2010/main" val="2486342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9869</TotalTime>
  <Words>500</Words>
  <Application>Microsoft Office PowerPoint</Application>
  <PresentationFormat>Widescreen</PresentationFormat>
  <Paragraphs>86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CM1605 Web Technology</vt:lpstr>
      <vt:lpstr>DOM</vt:lpstr>
      <vt:lpstr>HTML DOM Events</vt:lpstr>
      <vt:lpstr>Mouse Events</vt:lpstr>
      <vt:lpstr>Key Board Events</vt:lpstr>
      <vt:lpstr>Form Events</vt:lpstr>
      <vt:lpstr>Object Events</vt:lpstr>
      <vt:lpstr>Reacting to Events</vt:lpstr>
      <vt:lpstr>the setTimeout() method</vt:lpstr>
      <vt:lpstr>Example</vt:lpstr>
      <vt:lpstr>How to Stop the Execution?</vt:lpstr>
      <vt:lpstr>Example</vt:lpstr>
      <vt:lpstr>The addEventListener() method</vt:lpstr>
      <vt:lpstr>The addEventListener() method</vt:lpstr>
      <vt:lpstr>Example – Change Background color</vt:lpstr>
      <vt:lpstr>The removeEventListener()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Harischandra, Janani</cp:lastModifiedBy>
  <cp:revision>342</cp:revision>
  <dcterms:created xsi:type="dcterms:W3CDTF">2020-07-03T16:25:08Z</dcterms:created>
  <dcterms:modified xsi:type="dcterms:W3CDTF">2023-03-14T13:45:52Z</dcterms:modified>
</cp:coreProperties>
</file>