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8"/>
  </p:notesMasterIdLst>
  <p:sldIdLst>
    <p:sldId id="257" r:id="rId2"/>
    <p:sldId id="261" r:id="rId3"/>
    <p:sldId id="258" r:id="rId4"/>
    <p:sldId id="262" r:id="rId5"/>
    <p:sldId id="264" r:id="rId6"/>
    <p:sldId id="263" r:id="rId7"/>
    <p:sldId id="265" r:id="rId8"/>
    <p:sldId id="277" r:id="rId9"/>
    <p:sldId id="300" r:id="rId10"/>
    <p:sldId id="301" r:id="rId11"/>
    <p:sldId id="276" r:id="rId12"/>
    <p:sldId id="282" r:id="rId13"/>
    <p:sldId id="302" r:id="rId14"/>
    <p:sldId id="303" r:id="rId15"/>
    <p:sldId id="304" r:id="rId16"/>
    <p:sldId id="266" r:id="rId17"/>
    <p:sldId id="269" r:id="rId18"/>
    <p:sldId id="270" r:id="rId19"/>
    <p:sldId id="271" r:id="rId20"/>
    <p:sldId id="278" r:id="rId21"/>
    <p:sldId id="279" r:id="rId22"/>
    <p:sldId id="280" r:id="rId23"/>
    <p:sldId id="294" r:id="rId24"/>
    <p:sldId id="281" r:id="rId25"/>
    <p:sldId id="275" r:id="rId26"/>
    <p:sldId id="283" r:id="rId27"/>
    <p:sldId id="291" r:id="rId28"/>
    <p:sldId id="292" r:id="rId29"/>
    <p:sldId id="295" r:id="rId30"/>
    <p:sldId id="293" r:id="rId31"/>
    <p:sldId id="296" r:id="rId32"/>
    <p:sldId id="297" r:id="rId33"/>
    <p:sldId id="298" r:id="rId34"/>
    <p:sldId id="299" r:id="rId35"/>
    <p:sldId id="285" r:id="rId36"/>
    <p:sldId id="259" r:id="rId37"/>
  </p:sldIdLst>
  <p:sldSz cx="12192000" cy="6858000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647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647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47153"/>
            <a:ext cx="5563870" cy="3638580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3"/>
            <a:ext cx="3013763" cy="463646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3"/>
            <a:ext cx="3013763" cy="463646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vent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validation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5400" dirty="0"/>
              <a:t>CM1605 Web Technology</a:t>
            </a:r>
            <a:endParaRPr lang="el-G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500" dirty="0">
                <a:solidFill>
                  <a:schemeClr val="dk1"/>
                </a:solidFill>
              </a:rPr>
              <a:t>JavaScript and HTML Forms, DOM Model &amp; Event Listeners</a:t>
            </a:r>
          </a:p>
          <a:p>
            <a:r>
              <a:rPr lang="en-GB" sz="2000" dirty="0">
                <a:solidFill>
                  <a:schemeClr val="dk1"/>
                </a:solidFill>
              </a:rPr>
              <a:t>Week 7| Janani Harischandra </a:t>
            </a: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comes with a number of standard </a:t>
            </a:r>
            <a:r>
              <a:rPr lang="en-US" i="1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for accessing collections of elements.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DOM, all HTML elements are defined as </a:t>
            </a:r>
            <a:r>
              <a:rPr lang="en-US" b="1" dirty="0"/>
              <a:t>objects</a:t>
            </a:r>
            <a:r>
              <a:rPr lang="en-US" dirty="0"/>
              <a:t>. </a:t>
            </a:r>
            <a:r>
              <a:rPr lang="en-US" sz="2400" dirty="0"/>
              <a:t>Recap Lecture 7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property</a:t>
            </a:r>
            <a:r>
              <a:rPr lang="en-US" dirty="0"/>
              <a:t> - is a value that you can get or set (like changing the content of an HTML element).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- is an action you can do (like add or deleting an HTML element).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Accessing HTML elements using DOM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3394" cy="4351338"/>
          </a:xfrm>
        </p:spPr>
        <p:txBody>
          <a:bodyPr>
            <a:noAutofit/>
          </a:bodyPr>
          <a:lstStyle/>
          <a:p>
            <a:r>
              <a:rPr lang="en-US" sz="2200" dirty="0"/>
              <a:t>JavaScript is often used to manipulate HTML elements.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To do so, you have to find the elements first. You can do this by:</a:t>
            </a:r>
          </a:p>
          <a:p>
            <a:pPr marL="0" indent="0">
              <a:buNone/>
            </a:pPr>
            <a:endParaRPr lang="en-US" sz="2200" dirty="0"/>
          </a:p>
          <a:p>
            <a:pPr lvl="1"/>
            <a:r>
              <a:rPr lang="en-US" sz="2200" dirty="0"/>
              <a:t>finding HTML elements by id - </a:t>
            </a:r>
            <a:r>
              <a:rPr lang="en-US" sz="2200" dirty="0" err="1">
                <a:solidFill>
                  <a:schemeClr val="accent1"/>
                </a:solidFill>
              </a:rPr>
              <a:t>document.getElementById</a:t>
            </a:r>
            <a:r>
              <a:rPr lang="en-US" sz="2200" dirty="0">
                <a:solidFill>
                  <a:schemeClr val="accent1"/>
                </a:solidFill>
              </a:rPr>
              <a:t>( "id1" );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finding HTML elements by tag name -</a:t>
            </a:r>
            <a:r>
              <a:rPr lang="en-US" sz="2200" dirty="0" err="1">
                <a:solidFill>
                  <a:schemeClr val="accent1"/>
                </a:solidFill>
              </a:rPr>
              <a:t>document.getElementsByTagName</a:t>
            </a:r>
            <a:r>
              <a:rPr lang="en-US" sz="2200" dirty="0">
                <a:solidFill>
                  <a:schemeClr val="accent1"/>
                </a:solidFill>
              </a:rPr>
              <a:t>( "p" );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finding HTML elements by class name -</a:t>
            </a:r>
            <a:r>
              <a:rPr lang="en-US" sz="2200" dirty="0" err="1">
                <a:solidFill>
                  <a:schemeClr val="accent1"/>
                </a:solidFill>
              </a:rPr>
              <a:t>document.getElementsByClassName</a:t>
            </a:r>
            <a:r>
              <a:rPr lang="en-US" sz="2200" dirty="0">
                <a:solidFill>
                  <a:schemeClr val="accent1"/>
                </a:solidFill>
              </a:rPr>
              <a:t>( “</a:t>
            </a:r>
            <a:r>
              <a:rPr lang="en-US" sz="2200" dirty="0" err="1">
                <a:solidFill>
                  <a:schemeClr val="accent1"/>
                </a:solidFill>
              </a:rPr>
              <a:t>myClass</a:t>
            </a:r>
            <a:r>
              <a:rPr lang="en-US" sz="2200" dirty="0">
                <a:solidFill>
                  <a:schemeClr val="accent1"/>
                </a:solidFill>
              </a:rPr>
              <a:t>" );</a:t>
            </a:r>
          </a:p>
          <a:p>
            <a:pPr lvl="1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0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InnerHTML</a:t>
            </a:r>
            <a:r>
              <a:rPr lang="en-US" dirty="0">
                <a:solidFill>
                  <a:schemeClr val="accent2"/>
                </a:solidFill>
              </a:rPr>
              <a:t> - </a:t>
            </a:r>
            <a:r>
              <a:rPr lang="en-US" dirty="0"/>
              <a:t>gives us a simple method for accessing and changing the text and markup inside an element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Usage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let </a:t>
            </a:r>
            <a:r>
              <a:rPr lang="en-US" dirty="0" err="1"/>
              <a:t>introDiv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("intro"); 	</a:t>
            </a:r>
            <a:r>
              <a:rPr lang="en-US" dirty="0" err="1"/>
              <a:t>introDiv.innerHTML</a:t>
            </a:r>
            <a:r>
              <a:rPr lang="en-US" dirty="0"/>
              <a:t> = "This is our intro text";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6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element name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getElementsByTagName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  <a:p>
            <a:r>
              <a:rPr lang="en-US" dirty="0"/>
              <a:t>This method retrieves any element or elements you specify as an argument as </a:t>
            </a:r>
            <a:r>
              <a:rPr lang="en-US" dirty="0">
                <a:solidFill>
                  <a:srgbClr val="FF0000"/>
                </a:solidFill>
              </a:rPr>
              <a:t>collection or </a:t>
            </a:r>
            <a:r>
              <a:rPr lang="en-US" dirty="0" err="1">
                <a:solidFill>
                  <a:srgbClr val="FF0000"/>
                </a:solidFill>
              </a:rPr>
              <a:t>nodeList</a:t>
            </a:r>
            <a:r>
              <a:rPr lang="en-US" dirty="0"/>
              <a:t>.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var</a:t>
            </a:r>
            <a:r>
              <a:rPr lang="en-US" dirty="0"/>
              <a:t> paragraphs = </a:t>
            </a:r>
            <a:r>
              <a:rPr lang="en-US" dirty="0" err="1"/>
              <a:t>document.getElementsByTagName</a:t>
            </a:r>
            <a:r>
              <a:rPr lang="en-US" dirty="0"/>
              <a:t>("p");</a:t>
            </a:r>
          </a:p>
          <a:p>
            <a:r>
              <a:rPr lang="en-US" dirty="0"/>
              <a:t>Returns every paragraph on the page,</a:t>
            </a:r>
          </a:p>
          <a:p>
            <a:pPr lvl="1"/>
            <a:r>
              <a:rPr lang="en-US" dirty="0"/>
              <a:t>paragraphs[0] - a reference to the first paragraph</a:t>
            </a:r>
          </a:p>
          <a:p>
            <a:pPr lvl="1"/>
            <a:r>
              <a:rPr lang="en-US" dirty="0"/>
              <a:t>paragraph[1] - refers to the second, and so 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0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Loops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work the exact same way with a </a:t>
            </a:r>
            <a:r>
              <a:rPr lang="en-US" dirty="0" err="1"/>
              <a:t>nodeList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paragraphs = </a:t>
            </a:r>
            <a:r>
              <a:rPr lang="en-US" dirty="0" err="1"/>
              <a:t>document.getElementsByTagName</a:t>
            </a:r>
            <a:r>
              <a:rPr lang="en-US" dirty="0"/>
              <a:t>("p");</a:t>
            </a:r>
          </a:p>
          <a:p>
            <a:pPr marL="457200" lvl="1" indent="0">
              <a:buNone/>
            </a:pPr>
            <a:r>
              <a:rPr lang="en-US" dirty="0"/>
              <a:t> for(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paragraphs.length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 ) { </a:t>
            </a:r>
          </a:p>
          <a:p>
            <a:pPr marL="457200" lvl="1" indent="0">
              <a:buNone/>
            </a:pPr>
            <a:r>
              <a:rPr lang="en-US" dirty="0"/>
              <a:t> // do something 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Style</a:t>
            </a:r>
          </a:p>
          <a:p>
            <a:r>
              <a:rPr lang="en-US" sz="2400" dirty="0"/>
              <a:t>The DOM also allows you to add, modify, or remove a CSS style from an element using the style property.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Eg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("intro").</a:t>
            </a:r>
            <a:r>
              <a:rPr lang="en-US" sz="2400" dirty="0" err="1">
                <a:solidFill>
                  <a:schemeClr val="accent2"/>
                </a:solidFill>
              </a:rPr>
              <a:t>style</a:t>
            </a:r>
            <a:r>
              <a:rPr lang="en-US" sz="2400" dirty="0" err="1"/>
              <a:t>.color</a:t>
            </a:r>
            <a:r>
              <a:rPr lang="en-US" sz="2400" dirty="0"/>
              <a:t> = "#</a:t>
            </a:r>
            <a:r>
              <a:rPr lang="en-US" sz="2400" dirty="0" err="1"/>
              <a:t>fff</a:t>
            </a:r>
            <a:r>
              <a:rPr lang="en-US" sz="2400" dirty="0"/>
              <a:t>"; 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("intro").</a:t>
            </a:r>
            <a:r>
              <a:rPr lang="en-US" sz="2400" dirty="0" err="1">
                <a:solidFill>
                  <a:schemeClr val="accent2"/>
                </a:solidFill>
              </a:rPr>
              <a:t>style</a:t>
            </a:r>
            <a:r>
              <a:rPr lang="en-US" sz="2400" dirty="0" err="1"/>
              <a:t>.backgroundColor</a:t>
            </a:r>
            <a:r>
              <a:rPr lang="en-US" sz="2400" dirty="0"/>
              <a:t> = "#f58220"; //orange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699760" y="3108960"/>
            <a:ext cx="2910840" cy="124968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individual CSS properties are available as properties of the style property. </a:t>
            </a:r>
          </a:p>
        </p:txBody>
      </p:sp>
    </p:spTree>
    <p:extLst>
      <p:ext uri="{BB962C8B-B14F-4D97-AF65-F5344CB8AC3E}">
        <p14:creationId xmlns:p14="http://schemas.microsoft.com/office/powerpoint/2010/main" val="300991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 –  Using HTML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	&lt;body </a:t>
            </a:r>
            <a:r>
              <a:rPr lang="en-US" sz="2200" b="1" dirty="0" err="1">
                <a:solidFill>
                  <a:schemeClr val="accent2"/>
                </a:solidFill>
              </a:rPr>
              <a:t>onclick</a:t>
            </a:r>
            <a:r>
              <a:rPr lang="en-US" sz="2200" b="1" dirty="0">
                <a:solidFill>
                  <a:schemeClr val="accent2"/>
                </a:solidFill>
              </a:rPr>
              <a:t>="</a:t>
            </a:r>
            <a:r>
              <a:rPr lang="en-US" sz="2200" b="1" dirty="0" err="1">
                <a:solidFill>
                  <a:schemeClr val="accent2"/>
                </a:solidFill>
              </a:rPr>
              <a:t>myFunction</a:t>
            </a:r>
            <a:r>
              <a:rPr lang="en-US" sz="2200" b="1" dirty="0">
                <a:solidFill>
                  <a:schemeClr val="accent2"/>
                </a:solidFill>
              </a:rPr>
              <a:t>();</a:t>
            </a:r>
            <a:r>
              <a:rPr lang="en-US" sz="2200" dirty="0"/>
              <a:t>"&gt;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/* </a:t>
            </a:r>
            <a:r>
              <a:rPr lang="en-US" sz="2200" dirty="0" err="1"/>
              <a:t>myFunction</a:t>
            </a:r>
            <a:r>
              <a:rPr lang="en-US" sz="2200" dirty="0"/>
              <a:t> will now run when the user clicks anything within 'body' */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Eg</a:t>
            </a:r>
            <a:r>
              <a:rPr lang="en-US" sz="2200" dirty="0"/>
              <a:t>: &lt;input type="button" name="</a:t>
            </a:r>
            <a:r>
              <a:rPr lang="en-US" sz="2200" dirty="0" err="1"/>
              <a:t>btnOK</a:t>
            </a:r>
            <a:r>
              <a:rPr lang="en-US" sz="2200" dirty="0"/>
              <a:t>" value="OK"  </a:t>
            </a:r>
            <a:r>
              <a:rPr lang="en-US" sz="2200" dirty="0" err="1">
                <a:solidFill>
                  <a:schemeClr val="accent2"/>
                </a:solidFill>
              </a:rPr>
              <a:t>onclick</a:t>
            </a:r>
            <a:r>
              <a:rPr lang="en-US" sz="2200" dirty="0">
                <a:solidFill>
                  <a:schemeClr val="accent2"/>
                </a:solidFill>
              </a:rPr>
              <a:t>="</a:t>
            </a:r>
            <a:r>
              <a:rPr lang="en-US" sz="2200" dirty="0" err="1">
                <a:solidFill>
                  <a:schemeClr val="accent2"/>
                </a:solidFill>
              </a:rPr>
              <a:t>setAge</a:t>
            </a:r>
            <a:r>
              <a:rPr lang="en-US" sz="2200" dirty="0">
                <a:solidFill>
                  <a:schemeClr val="accent2"/>
                </a:solidFill>
              </a:rPr>
              <a:t>();</a:t>
            </a:r>
            <a:r>
              <a:rPr lang="en-US" sz="2200" dirty="0">
                <a:solidFill>
                  <a:srgbClr val="0070C0"/>
                </a:solidFill>
              </a:rPr>
              <a:t>”</a:t>
            </a:r>
            <a:r>
              <a:rPr lang="en-US" sz="2200" dirty="0"/>
              <a:t>/&gt;</a:t>
            </a:r>
            <a:endParaRPr lang="en-GB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22220" y="2242503"/>
            <a:ext cx="54864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648200" y="2227263"/>
            <a:ext cx="51816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32510" y="2885758"/>
            <a:ext cx="2819400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HTML Attribute – </a:t>
            </a:r>
            <a:r>
              <a:rPr lang="en-US" dirty="0" err="1"/>
              <a:t>onclick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91940" y="2885758"/>
            <a:ext cx="2819400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– a function call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227320" y="1825625"/>
            <a:ext cx="6492240" cy="1922303"/>
            <a:chOff x="5227320" y="1825625"/>
            <a:chExt cx="6492240" cy="1922303"/>
          </a:xfrm>
        </p:grpSpPr>
        <p:sp>
          <p:nvSpPr>
            <p:cNvPr id="15" name="Rectangle 14"/>
            <p:cNvSpPr/>
            <p:nvPr/>
          </p:nvSpPr>
          <p:spPr>
            <a:xfrm>
              <a:off x="7265670" y="1825625"/>
              <a:ext cx="4453890" cy="19223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&lt;script&gt;</a:t>
              </a:r>
            </a:p>
            <a:p>
              <a:r>
                <a:rPr lang="en-US" sz="2600" b="1" dirty="0"/>
                <a:t>function </a:t>
              </a:r>
              <a:r>
                <a:rPr lang="en-US" sz="2600" b="1" dirty="0" err="1"/>
                <a:t>myFunction</a:t>
              </a:r>
              <a:r>
                <a:rPr lang="en-US" sz="2600" b="1" dirty="0"/>
                <a:t>()</a:t>
              </a:r>
            </a:p>
            <a:p>
              <a:r>
                <a:rPr lang="en-US" sz="2600" b="1" dirty="0"/>
                <a:t>{</a:t>
              </a:r>
            </a:p>
            <a:p>
              <a:r>
                <a:rPr lang="en-US" sz="2600" b="1" dirty="0"/>
                <a:t>	alert(“Hello”)</a:t>
              </a:r>
            </a:p>
            <a:p>
              <a:r>
                <a:rPr lang="en-US" sz="2600" b="1" dirty="0"/>
                <a:t>}</a:t>
              </a:r>
            </a:p>
            <a:p>
              <a:r>
                <a:rPr lang="en-US" sz="2600" b="1" dirty="0"/>
                <a:t>&lt;/script&gt;</a:t>
              </a:r>
            </a:p>
            <a:p>
              <a:pPr algn="ctr"/>
              <a:endParaRPr lang="en-US" sz="2600" b="1" dirty="0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5227320" y="2225039"/>
              <a:ext cx="1920240" cy="481331"/>
            </a:xfrm>
            <a:custGeom>
              <a:avLst/>
              <a:gdLst>
                <a:gd name="connsiteX0" fmla="*/ 0 w 1036320"/>
                <a:gd name="connsiteY0" fmla="*/ 304800 h 304800"/>
                <a:gd name="connsiteX1" fmla="*/ 1036320 w 1036320"/>
                <a:gd name="connsiteY1" fmla="*/ 0 h 304800"/>
                <a:gd name="connsiteX2" fmla="*/ 1036320 w 1036320"/>
                <a:gd name="connsiteY2" fmla="*/ 0 h 304800"/>
                <a:gd name="connsiteX3" fmla="*/ 1036320 w 1036320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0" h="304800">
                  <a:moveTo>
                    <a:pt x="0" y="304800"/>
                  </a:moveTo>
                  <a:lnTo>
                    <a:pt x="1036320" y="0"/>
                  </a:lnTo>
                  <a:lnTo>
                    <a:pt x="1036320" y="0"/>
                  </a:lnTo>
                  <a:lnTo>
                    <a:pt x="103632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78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 –  Using </a:t>
            </a:r>
            <a:r>
              <a:rPr lang="en-US" dirty="0" err="1"/>
              <a:t>addEventListener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approach allows to perform multiple bindings on a single object. </a:t>
            </a:r>
          </a:p>
          <a:p>
            <a:r>
              <a:rPr lang="en-US" dirty="0"/>
              <a:t>Syntax - </a:t>
            </a:r>
            <a:r>
              <a:rPr lang="en-US" i="1" dirty="0" err="1"/>
              <a:t>object</a:t>
            </a:r>
            <a:r>
              <a:rPr lang="en-US" dirty="0" err="1"/>
              <a:t>.addEventListener</a:t>
            </a:r>
            <a:r>
              <a:rPr lang="en-US" dirty="0"/>
              <a:t>(</a:t>
            </a:r>
            <a:r>
              <a:rPr lang="en-US" i="1" dirty="0" err="1"/>
              <a:t>eventName</a:t>
            </a:r>
            <a:r>
              <a:rPr lang="en-US" i="1" dirty="0"/>
              <a:t>,</a:t>
            </a:r>
            <a:r>
              <a:rPr lang="en-US" dirty="0"/>
              <a:t> </a:t>
            </a:r>
            <a:r>
              <a:rPr lang="en-US" i="1" dirty="0" err="1"/>
              <a:t>myFunction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Notice that we omit the preceding “on” from the event handler with this syntax. </a:t>
            </a:r>
          </a:p>
          <a:p>
            <a:endParaRPr lang="en-US" dirty="0"/>
          </a:p>
          <a:p>
            <a:pPr lvl="1"/>
            <a:r>
              <a:rPr lang="en-US" b="1" dirty="0"/>
              <a:t>Note:</a:t>
            </a:r>
            <a:r>
              <a:rPr lang="en-US" dirty="0"/>
              <a:t> </a:t>
            </a:r>
            <a:r>
              <a:rPr lang="en-US" b="1" dirty="0"/>
              <a:t>Do not use the "on" prefix.</a:t>
            </a:r>
            <a:r>
              <a:rPr lang="en-US" dirty="0"/>
              <a:t> For example, use "click" instead of "</a:t>
            </a:r>
            <a:r>
              <a:rPr lang="en-US" dirty="0" err="1"/>
              <a:t>onclick</a:t>
            </a:r>
            <a:r>
              <a:rPr lang="en-US" dirty="0"/>
              <a:t>".</a:t>
            </a:r>
          </a:p>
          <a:p>
            <a:r>
              <a:rPr lang="en-US" dirty="0" err="1"/>
              <a:t>addEventListener</a:t>
            </a:r>
            <a:r>
              <a:rPr lang="en-US" dirty="0"/>
              <a:t> can be used with an anonymous function as well: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window.addEventListener</a:t>
            </a:r>
            <a:r>
              <a:rPr lang="en-US" dirty="0"/>
              <a:t>("</a:t>
            </a:r>
            <a:r>
              <a:rPr lang="en-US" dirty="0">
                <a:solidFill>
                  <a:schemeClr val="accent2"/>
                </a:solidFill>
              </a:rPr>
              <a:t>click</a:t>
            </a:r>
            <a:r>
              <a:rPr lang="en-US" dirty="0"/>
              <a:t>", function(e) {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});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3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DOM</a:t>
            </a:r>
          </a:p>
          <a:p>
            <a:pPr lvl="1"/>
            <a:r>
              <a:rPr lang="en-US" dirty="0"/>
              <a:t>Name attribute – M1</a:t>
            </a:r>
          </a:p>
          <a:p>
            <a:pPr lvl="1"/>
            <a:r>
              <a:rPr lang="en-US" dirty="0"/>
              <a:t>Array Index – M2</a:t>
            </a:r>
          </a:p>
          <a:p>
            <a:pPr lvl="1"/>
            <a:r>
              <a:rPr lang="en-US" dirty="0"/>
              <a:t>Id attribute – M3</a:t>
            </a:r>
          </a:p>
          <a:p>
            <a:pPr lvl="1"/>
            <a:endParaRPr lang="en-US" dirty="0"/>
          </a:p>
          <a:p>
            <a:r>
              <a:rPr lang="en-US" dirty="0"/>
              <a:t>Passing form as a Parameter – M4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Name Attribute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589733"/>
              </p:ext>
            </p:extLst>
          </p:nvPr>
        </p:nvGraphicFramePr>
        <p:xfrm>
          <a:off x="838200" y="1690688"/>
          <a:ext cx="10515600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/>
                        <a:t>&lt;form name=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“f1”</a:t>
                      </a:r>
                      <a:r>
                        <a:rPr lang="en-US" sz="2200" dirty="0"/>
                        <a:t>&gt;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200" dirty="0"/>
                        <a:t>Name:&lt;input type=“text” 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name=“</a:t>
                      </a:r>
                      <a:r>
                        <a:rPr lang="en-US" sz="2200" dirty="0" err="1">
                          <a:solidFill>
                            <a:srgbClr val="0070C0"/>
                          </a:solidFill>
                        </a:rPr>
                        <a:t>txtName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”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id=“</a:t>
                      </a:r>
                      <a:r>
                        <a:rPr lang="en-US" sz="2200" dirty="0" err="1">
                          <a:solidFill>
                            <a:srgbClr val="002060"/>
                          </a:solidFill>
                        </a:rPr>
                        <a:t>idName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”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200" dirty="0"/>
                        <a:t>&lt;/form&gt;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/>
                        <a:t>&lt;form name=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“f2”</a:t>
                      </a:r>
                      <a:r>
                        <a:rPr lang="en-US" sz="2200" dirty="0"/>
                        <a:t>&gt;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200" dirty="0"/>
                        <a:t>Address:&lt;input type=“text” 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name=“</a:t>
                      </a:r>
                      <a:r>
                        <a:rPr lang="en-US" sz="2200" dirty="0" err="1">
                          <a:solidFill>
                            <a:srgbClr val="0070C0"/>
                          </a:solidFill>
                        </a:rPr>
                        <a:t>txtAddress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”&gt;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200" dirty="0"/>
                        <a:t>&lt;/form&gt;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4511041"/>
            <a:ext cx="52425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name=</a:t>
            </a:r>
            <a:r>
              <a:rPr lang="en-US" sz="2000" dirty="0" err="1">
                <a:solidFill>
                  <a:srgbClr val="0070C0"/>
                </a:solidFill>
              </a:rPr>
              <a:t>document.forms</a:t>
            </a:r>
            <a:r>
              <a:rPr lang="en-US" sz="2000" dirty="0">
                <a:solidFill>
                  <a:srgbClr val="0070C0"/>
                </a:solidFill>
              </a:rPr>
              <a:t>[“</a:t>
            </a:r>
            <a:r>
              <a:rPr lang="en-US" sz="2000" dirty="0">
                <a:solidFill>
                  <a:srgbClr val="FF0000"/>
                </a:solidFill>
              </a:rPr>
              <a:t>f1</a:t>
            </a:r>
            <a:r>
              <a:rPr lang="en-US" sz="2000" dirty="0">
                <a:solidFill>
                  <a:srgbClr val="0070C0"/>
                </a:solidFill>
              </a:rPr>
              <a:t>”].</a:t>
            </a:r>
            <a:r>
              <a:rPr lang="en-US" sz="2000" dirty="0" err="1">
                <a:solidFill>
                  <a:srgbClr val="0070C0"/>
                </a:solidFill>
              </a:rPr>
              <a:t>txtName.value</a:t>
            </a:r>
            <a:r>
              <a:rPr lang="en-US" sz="2000" dirty="0"/>
              <a:t>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1240" y="4504056"/>
            <a:ext cx="551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name=</a:t>
            </a:r>
            <a:r>
              <a:rPr lang="en-US" sz="2000" dirty="0" err="1">
                <a:solidFill>
                  <a:srgbClr val="0070C0"/>
                </a:solidFill>
              </a:rPr>
              <a:t>document.forms</a:t>
            </a:r>
            <a:r>
              <a:rPr lang="en-US" sz="2000" dirty="0">
                <a:solidFill>
                  <a:srgbClr val="0070C0"/>
                </a:solidFill>
              </a:rPr>
              <a:t>[“</a:t>
            </a:r>
            <a:r>
              <a:rPr lang="en-US" sz="2000" dirty="0">
                <a:solidFill>
                  <a:srgbClr val="FF0000"/>
                </a:solidFill>
              </a:rPr>
              <a:t>f2</a:t>
            </a:r>
            <a:r>
              <a:rPr lang="en-US" sz="2000" dirty="0">
                <a:solidFill>
                  <a:srgbClr val="0070C0"/>
                </a:solidFill>
              </a:rPr>
              <a:t>”].</a:t>
            </a:r>
            <a:r>
              <a:rPr lang="en-US" sz="2000" dirty="0" err="1">
                <a:solidFill>
                  <a:srgbClr val="0070C0"/>
                </a:solidFill>
              </a:rPr>
              <a:t>txtAddress.value</a:t>
            </a:r>
            <a:r>
              <a:rPr lang="en-US" sz="2000" dirty="0"/>
              <a:t>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63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LO2 for Module</a:t>
            </a:r>
          </a:p>
          <a:p>
            <a:r>
              <a:rPr lang="en-US" dirty="0"/>
              <a:t>On completion of this lecture, students are expected to be able to:</a:t>
            </a:r>
          </a:p>
          <a:p>
            <a:pPr lvl="1"/>
            <a:r>
              <a:rPr lang="en-US" dirty="0"/>
              <a:t>Understand the concept of JavaScript Document Object Model (DOM), Events and Event Handlers.</a:t>
            </a:r>
          </a:p>
          <a:p>
            <a:pPr lvl="1"/>
            <a:r>
              <a:rPr lang="en-US" dirty="0"/>
              <a:t>Apply knowledge of JavaScript DOM to access HTML form elements in hypertext documents.</a:t>
            </a:r>
          </a:p>
          <a:p>
            <a:pPr lvl="1"/>
            <a:r>
              <a:rPr lang="en-US" dirty="0"/>
              <a:t>Demonstrate a good level of knowledge on JavaScript to validate HTML form inputs in hypertext documents using Functions.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– form/element array </a:t>
            </a:r>
            <a:r>
              <a:rPr lang="en-US" b="1" dirty="0"/>
              <a:t>index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411615"/>
              </p:ext>
            </p:extLst>
          </p:nvPr>
        </p:nvGraphicFramePr>
        <p:xfrm>
          <a:off x="838200" y="1690688"/>
          <a:ext cx="105156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/>
                        <a:t>&lt;form name=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“f1”</a:t>
                      </a:r>
                      <a:r>
                        <a:rPr lang="en-US" sz="2200" dirty="0"/>
                        <a:t>&gt;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200" dirty="0"/>
                        <a:t>&lt;input type=“text” 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name=“</a:t>
                      </a:r>
                      <a:r>
                        <a:rPr lang="en-US" sz="2200" dirty="0" err="1">
                          <a:solidFill>
                            <a:srgbClr val="0070C0"/>
                          </a:solidFill>
                        </a:rPr>
                        <a:t>txtName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”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id=“</a:t>
                      </a:r>
                      <a:r>
                        <a:rPr lang="en-US" sz="2200" dirty="0" err="1">
                          <a:solidFill>
                            <a:srgbClr val="002060"/>
                          </a:solidFill>
                        </a:rPr>
                        <a:t>idName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”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&gt;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200" dirty="0"/>
                        <a:t>&lt;input type=“text” 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name=“</a:t>
                      </a:r>
                      <a:r>
                        <a:rPr lang="en-US" sz="2200" dirty="0" err="1">
                          <a:solidFill>
                            <a:srgbClr val="0070C0"/>
                          </a:solidFill>
                        </a:rPr>
                        <a:t>txtAge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id=“</a:t>
                      </a:r>
                      <a:r>
                        <a:rPr lang="en-US" sz="2200" dirty="0" err="1">
                          <a:solidFill>
                            <a:srgbClr val="002060"/>
                          </a:solidFill>
                        </a:rPr>
                        <a:t>idAge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”&gt;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200" dirty="0"/>
                        <a:t>&lt;/form&gt;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/>
                        <a:t>&lt;form name=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“f2”</a:t>
                      </a:r>
                      <a:r>
                        <a:rPr lang="en-US" sz="2200" dirty="0"/>
                        <a:t>&gt;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200" dirty="0"/>
                        <a:t>&lt;input type=“text” 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name=“</a:t>
                      </a:r>
                      <a:r>
                        <a:rPr lang="en-US" sz="2200" dirty="0" err="1">
                          <a:solidFill>
                            <a:srgbClr val="0070C0"/>
                          </a:solidFill>
                        </a:rPr>
                        <a:t>txtAddress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”&gt;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200" dirty="0"/>
                        <a:t>&lt;/form&gt;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" y="4511041"/>
            <a:ext cx="557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name=</a:t>
            </a:r>
            <a:r>
              <a:rPr lang="en-US" sz="2000" dirty="0" err="1">
                <a:solidFill>
                  <a:srgbClr val="0070C0"/>
                </a:solidFill>
              </a:rPr>
              <a:t>document.forms</a:t>
            </a:r>
            <a:r>
              <a:rPr lang="en-US" sz="2000" dirty="0">
                <a:solidFill>
                  <a:srgbClr val="0070C0"/>
                </a:solidFill>
              </a:rPr>
              <a:t>[0].elements[0].value;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1240" y="4504056"/>
            <a:ext cx="5516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address=</a:t>
            </a:r>
            <a:r>
              <a:rPr lang="en-US" sz="2000" dirty="0" err="1">
                <a:solidFill>
                  <a:srgbClr val="0070C0"/>
                </a:solidFill>
              </a:rPr>
              <a:t>document.forms</a:t>
            </a:r>
            <a:r>
              <a:rPr lang="en-US" sz="2000" dirty="0">
                <a:solidFill>
                  <a:srgbClr val="0070C0"/>
                </a:solidFill>
              </a:rPr>
              <a:t>[1].elements[0].value;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11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– use </a:t>
            </a:r>
            <a:r>
              <a:rPr lang="en-US" b="1" dirty="0"/>
              <a:t>ID</a:t>
            </a:r>
            <a:r>
              <a:rPr lang="en-US" dirty="0"/>
              <a:t> attribute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839672"/>
              </p:ext>
            </p:extLst>
          </p:nvPr>
        </p:nvGraphicFramePr>
        <p:xfrm>
          <a:off x="838200" y="1690688"/>
          <a:ext cx="105156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/>
                        <a:t>&lt;form name=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“f1”</a:t>
                      </a:r>
                      <a:r>
                        <a:rPr lang="en-US" sz="2200" dirty="0"/>
                        <a:t>&gt;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200" dirty="0"/>
                        <a:t>&lt;input type=“text” 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name=“</a:t>
                      </a:r>
                      <a:r>
                        <a:rPr lang="en-US" sz="2200" dirty="0" err="1">
                          <a:solidFill>
                            <a:srgbClr val="0070C0"/>
                          </a:solidFill>
                        </a:rPr>
                        <a:t>txtName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”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id=“</a:t>
                      </a:r>
                      <a:r>
                        <a:rPr lang="en-US" sz="2200" dirty="0" err="1">
                          <a:solidFill>
                            <a:srgbClr val="002060"/>
                          </a:solidFill>
                        </a:rPr>
                        <a:t>idName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”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&gt;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200" dirty="0"/>
                        <a:t>&lt;input type=“text” 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name=“</a:t>
                      </a:r>
                      <a:r>
                        <a:rPr lang="en-US" sz="2200" dirty="0" err="1">
                          <a:solidFill>
                            <a:srgbClr val="0070C0"/>
                          </a:solidFill>
                        </a:rPr>
                        <a:t>txtAge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id=“</a:t>
                      </a:r>
                      <a:r>
                        <a:rPr lang="en-US" sz="2200" dirty="0" err="1">
                          <a:solidFill>
                            <a:srgbClr val="002060"/>
                          </a:solidFill>
                        </a:rPr>
                        <a:t>idAge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”&gt;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200" dirty="0"/>
                        <a:t>&lt;/form&gt;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200" dirty="0"/>
                        <a:t>&lt;form name=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“f2”</a:t>
                      </a:r>
                      <a:r>
                        <a:rPr lang="en-US" sz="2200" dirty="0"/>
                        <a:t>&gt;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200" dirty="0"/>
                        <a:t>&lt;input type=“text” 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name=“</a:t>
                      </a:r>
                      <a:r>
                        <a:rPr lang="en-US" sz="2200" dirty="0" err="1">
                          <a:solidFill>
                            <a:srgbClr val="0070C0"/>
                          </a:solidFill>
                        </a:rPr>
                        <a:t>txtAddress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” id=“</a:t>
                      </a:r>
                      <a:r>
                        <a:rPr lang="en-US" sz="2200" dirty="0" err="1">
                          <a:solidFill>
                            <a:srgbClr val="0070C0"/>
                          </a:solidFill>
                        </a:rPr>
                        <a:t>idAdr</a:t>
                      </a:r>
                      <a:r>
                        <a:rPr lang="en-US" sz="2200" dirty="0">
                          <a:solidFill>
                            <a:srgbClr val="0070C0"/>
                          </a:solidFill>
                        </a:rPr>
                        <a:t>”&gt;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200" dirty="0"/>
                        <a:t>&lt;/form&gt;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" y="4511041"/>
            <a:ext cx="557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1" indent="0">
              <a:buNone/>
            </a:pPr>
            <a:r>
              <a:rPr lang="en-US" dirty="0" err="1"/>
              <a:t>var</a:t>
            </a:r>
            <a:r>
              <a:rPr lang="en-US" dirty="0"/>
              <a:t> name=</a:t>
            </a:r>
            <a:r>
              <a:rPr lang="en-US" dirty="0" err="1">
                <a:solidFill>
                  <a:srgbClr val="0070C0"/>
                </a:solidFill>
              </a:rPr>
              <a:t>document.getElementById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>
                <a:solidFill>
                  <a:srgbClr val="0070C0"/>
                </a:solidFill>
              </a:rPr>
              <a:t>idName</a:t>
            </a:r>
            <a:r>
              <a:rPr lang="en-US" dirty="0">
                <a:solidFill>
                  <a:srgbClr val="0070C0"/>
                </a:solidFill>
              </a:rPr>
              <a:t>”).value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1240" y="4504056"/>
            <a:ext cx="5623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address=</a:t>
            </a:r>
            <a:r>
              <a:rPr lang="en-US" dirty="0" err="1">
                <a:solidFill>
                  <a:srgbClr val="0070C0"/>
                </a:solidFill>
              </a:rPr>
              <a:t>document.getElementById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 err="1">
                <a:solidFill>
                  <a:srgbClr val="0070C0"/>
                </a:solidFill>
              </a:rPr>
              <a:t>idAdr</a:t>
            </a:r>
            <a:r>
              <a:rPr lang="en-US" dirty="0">
                <a:solidFill>
                  <a:srgbClr val="0070C0"/>
                </a:solidFill>
              </a:rPr>
              <a:t>”).value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 – Passing form as a parameter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96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validateForm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sampleForm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900" dirty="0">
                <a:solidFill>
                  <a:srgbClr val="0070C0"/>
                </a:solidFill>
              </a:rPr>
              <a:t>let name=</a:t>
            </a:r>
            <a:r>
              <a:rPr lang="en-US" sz="1900" dirty="0" err="1">
                <a:solidFill>
                  <a:srgbClr val="0070C0"/>
                </a:solidFill>
              </a:rPr>
              <a:t>sampleForm.fname.value</a:t>
            </a:r>
            <a:r>
              <a:rPr lang="en-US" sz="1900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alert(“Your Name is“ +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&lt;form name="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myForm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Name: &lt;input type="text" name="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fname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&lt;input type="submit" value="Submit” </a:t>
            </a:r>
            <a:r>
              <a:rPr lang="en-US" sz="1900" dirty="0" err="1">
                <a:solidFill>
                  <a:schemeClr val="accent2"/>
                </a:solidFill>
              </a:rPr>
              <a:t>onclick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validateForm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900" dirty="0" err="1">
                <a:solidFill>
                  <a:schemeClr val="accent1">
                    <a:lumMod val="75000"/>
                  </a:schemeClr>
                </a:solidFill>
              </a:rPr>
              <a:t>this.form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)"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8664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 – 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simplest HTML5 validation feature is the required attribute.</a:t>
            </a:r>
          </a:p>
          <a:p>
            <a:r>
              <a:rPr lang="en-US" sz="2400" dirty="0"/>
              <a:t> To make an input mandatory, add this attribute to the element.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</a:rPr>
              <a:t>What the other HTML5 Validation attributes available?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37687"/>
              </p:ext>
            </p:extLst>
          </p:nvPr>
        </p:nvGraphicFramePr>
        <p:xfrm>
          <a:off x="731520" y="3703320"/>
          <a:ext cx="10942320" cy="265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dirty="0"/>
                        <a:t>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08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/>
                        <a:t>&lt;form&gt;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  &lt;label for="choose"&gt;Would you prefer a banana or cherry? (required)&lt;/label&gt;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  &lt;input id="choose" name="</a:t>
                      </a:r>
                      <a:r>
                        <a:rPr lang="en-US" sz="1800" dirty="0" err="1"/>
                        <a:t>ilike</a:t>
                      </a:r>
                      <a:r>
                        <a:rPr lang="en-US" sz="1800" dirty="0"/>
                        <a:t>"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required</a:t>
                      </a:r>
                      <a:r>
                        <a:rPr lang="en-US" sz="1800" dirty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  &lt;button&gt;Submit&lt;/button&gt;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/>
                        <a:t>&lt;/form&gt;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5955"/>
          <a:stretch/>
        </p:blipFill>
        <p:spPr>
          <a:xfrm>
            <a:off x="6405868" y="4566073"/>
            <a:ext cx="5054612" cy="8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9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form validation can be done by JavaScript.</a:t>
            </a:r>
          </a:p>
          <a:p>
            <a:r>
              <a:rPr lang="en-US" dirty="0"/>
              <a:t>If a form field (</a:t>
            </a:r>
            <a:r>
              <a:rPr lang="en-US" dirty="0" err="1"/>
              <a:t>fname</a:t>
            </a:r>
            <a:r>
              <a:rPr lang="en-US" dirty="0"/>
              <a:t>) is empty, this function alerts a message, and returns false, to prevent the form from being submitted: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validateForm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x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"].</a:t>
            </a:r>
            <a:r>
              <a:rPr lang="en-US" dirty="0" err="1"/>
              <a:t>fname.value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if (x == "") {</a:t>
            </a:r>
            <a:br>
              <a:rPr lang="en-US" dirty="0"/>
            </a:br>
            <a:r>
              <a:rPr lang="en-US" dirty="0"/>
              <a:t>    alert("Name must be filled out");</a:t>
            </a:r>
            <a:br>
              <a:rPr lang="en-US" dirty="0"/>
            </a:br>
            <a:r>
              <a:rPr lang="en-US" dirty="0"/>
              <a:t>    return false;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74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683240" cy="48920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&lt;html&gt;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  &lt;h2&gt;JavaScript Can Validate Input&lt;/h2&gt;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  &lt;p&gt;Please input a number between 1 and 10:&lt;/p&gt;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  &lt;input type=“ text” id="numb"&gt;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  &lt;button type="button" </a:t>
            </a:r>
            <a:r>
              <a:rPr lang="en-US" sz="1500" b="1" dirty="0" err="1">
                <a:solidFill>
                  <a:schemeClr val="accent2"/>
                </a:solidFill>
              </a:rPr>
              <a:t>onclick</a:t>
            </a:r>
            <a:r>
              <a:rPr lang="en-US" sz="1500" dirty="0"/>
              <a:t>="</a:t>
            </a:r>
            <a:r>
              <a:rPr lang="en-US" sz="1500" dirty="0" err="1">
                <a:solidFill>
                  <a:schemeClr val="accent1"/>
                </a:solidFill>
              </a:rPr>
              <a:t>myFunction</a:t>
            </a:r>
            <a:r>
              <a:rPr lang="en-US" sz="1500" dirty="0">
                <a:solidFill>
                  <a:schemeClr val="accent1"/>
                </a:solidFill>
              </a:rPr>
              <a:t>()"&gt;</a:t>
            </a:r>
            <a:r>
              <a:rPr lang="en-US" sz="1500" dirty="0"/>
              <a:t>Submit&lt;/button&gt;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  &lt;p id="demo"&gt;&lt;/p&gt;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&lt;script&gt;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function </a:t>
            </a:r>
            <a:r>
              <a:rPr lang="en-US" sz="1500" dirty="0" err="1">
                <a:solidFill>
                  <a:schemeClr val="accent1"/>
                </a:solidFill>
              </a:rPr>
              <a:t>myFunction</a:t>
            </a:r>
            <a:r>
              <a:rPr lang="en-US" sz="15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let x, 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 x = </a:t>
            </a:r>
            <a:r>
              <a:rPr lang="en-US" sz="1500" dirty="0" err="1"/>
              <a:t>document.getElementById</a:t>
            </a:r>
            <a:r>
              <a:rPr lang="en-US" sz="1500" dirty="0"/>
              <a:t>("numb").value;	 // Get the value of the input field with id="numb“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if (</a:t>
            </a:r>
            <a:r>
              <a:rPr lang="en-US" sz="1500" dirty="0" err="1"/>
              <a:t>isNaN</a:t>
            </a:r>
            <a:r>
              <a:rPr lang="en-US" sz="1500" dirty="0"/>
              <a:t>(x) || x &lt; 1 || x &gt; 10) {			 // If x is Not a Number or less than one or greater than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       text = "Input not valid";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       text = "Input OK";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</a:t>
            </a:r>
            <a:r>
              <a:rPr lang="en-US" sz="1500" dirty="0" err="1"/>
              <a:t>document.getElementById</a:t>
            </a:r>
            <a:r>
              <a:rPr lang="en-US" sz="1500" dirty="0"/>
              <a:t>("demo").</a:t>
            </a:r>
            <a:r>
              <a:rPr lang="en-US" sz="1500" dirty="0" err="1"/>
              <a:t>innerHTML</a:t>
            </a:r>
            <a:r>
              <a:rPr lang="en-US" sz="1500" dirty="0"/>
              <a:t> = text;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 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   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&lt;/html&gt;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80" y="1524000"/>
            <a:ext cx="35052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Retype Password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70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accent1"/>
                </a:solidFill>
              </a:rPr>
              <a:t>               </a:t>
            </a:r>
            <a:r>
              <a:rPr lang="en-US" sz="1500" dirty="0"/>
              <a:t>function</a:t>
            </a:r>
            <a:r>
              <a:rPr lang="en-US" sz="1500" dirty="0">
                <a:solidFill>
                  <a:schemeClr val="accent1"/>
                </a:solidFill>
              </a:rPr>
              <a:t> </a:t>
            </a:r>
            <a:r>
              <a:rPr lang="en-US" sz="1500" dirty="0" err="1">
                <a:solidFill>
                  <a:schemeClr val="accent1"/>
                </a:solidFill>
              </a:rPr>
              <a:t>matchpass</a:t>
            </a:r>
            <a:r>
              <a:rPr lang="en-US" sz="1500" dirty="0">
                <a:solidFill>
                  <a:schemeClr val="accent1"/>
                </a:solidFill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         let </a:t>
            </a:r>
            <a:r>
              <a:rPr lang="en-US" sz="1500" dirty="0" err="1"/>
              <a:t>firstpassword</a:t>
            </a:r>
            <a:r>
              <a:rPr lang="en-US" sz="1500" dirty="0"/>
              <a:t>=document.f1.password.value;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         let </a:t>
            </a:r>
            <a:r>
              <a:rPr lang="en-US" sz="1500" dirty="0" err="1"/>
              <a:t>secondpassword</a:t>
            </a:r>
            <a:r>
              <a:rPr lang="en-US" sz="1500" dirty="0"/>
              <a:t>=document.f1.password2.value;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         if(</a:t>
            </a:r>
            <a:r>
              <a:rPr lang="en-US" sz="1500" dirty="0" err="1"/>
              <a:t>firstpassword</a:t>
            </a:r>
            <a:r>
              <a:rPr lang="en-US" sz="1500" dirty="0"/>
              <a:t>==</a:t>
            </a:r>
            <a:r>
              <a:rPr lang="en-US" sz="1500" dirty="0" err="1"/>
              <a:t>secondpassword</a:t>
            </a:r>
            <a:r>
              <a:rPr lang="en-US" sz="15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         return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  else{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   alert("password must be same!");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return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&lt;form name="f1"  </a:t>
            </a:r>
            <a:r>
              <a:rPr lang="en-US" sz="1500" dirty="0" err="1">
                <a:solidFill>
                  <a:schemeClr val="accent2"/>
                </a:solidFill>
              </a:rPr>
              <a:t>onsubmit</a:t>
            </a:r>
            <a:r>
              <a:rPr lang="en-US" sz="1500" dirty="0"/>
              <a:t>="return </a:t>
            </a:r>
            <a:r>
              <a:rPr lang="en-US" sz="1500" dirty="0" err="1">
                <a:solidFill>
                  <a:schemeClr val="accent1"/>
                </a:solidFill>
              </a:rPr>
              <a:t>matchpass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  <a:r>
              <a:rPr lang="en-US" sz="15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Password:&lt;input type="password" name="password" /&gt;&lt;</a:t>
            </a:r>
            <a:r>
              <a:rPr lang="en-US" sz="1500" dirty="0" err="1"/>
              <a:t>br</a:t>
            </a:r>
            <a:r>
              <a:rPr lang="en-US" sz="1500" dirty="0"/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Re-enter Password:&lt;input type="password" name="password2"/&gt;&lt;</a:t>
            </a:r>
            <a:r>
              <a:rPr lang="en-US" sz="1500" dirty="0" err="1"/>
              <a:t>br</a:t>
            </a:r>
            <a:r>
              <a:rPr lang="en-US" sz="1500" dirty="0"/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&lt;input type="submit"&gt;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&lt;/html&gt;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535" y="1834991"/>
            <a:ext cx="5009360" cy="12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63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Forms - Radio buttons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568449"/>
            <a:ext cx="10561320" cy="4422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the currently selected radio button value from a radio array.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&lt;input type="radio" name="r" value="y"&gt;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&lt;input type="radio" name="r" value="z"&gt;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getRadioValue</a:t>
            </a:r>
            <a:r>
              <a:rPr lang="en-US" sz="1800" dirty="0"/>
              <a:t>( </a:t>
            </a:r>
            <a:r>
              <a:rPr lang="en-US" sz="1800" dirty="0" err="1"/>
              <a:t>radioArray</a:t>
            </a:r>
            <a:r>
              <a:rPr lang="en-US" sz="1800" dirty="0"/>
              <a:t> ) {</a:t>
            </a:r>
          </a:p>
          <a:p>
            <a:pPr marL="548640" lvl="2" indent="0">
              <a:buNone/>
            </a:pPr>
            <a:r>
              <a:rPr lang="en-US" sz="1800" dirty="0"/>
              <a:t>   let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marL="548640" lvl="2" indent="0">
              <a:buNone/>
            </a:pPr>
            <a:r>
              <a:rPr lang="en-US" sz="1800" dirty="0"/>
              <a:t>   for (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radioArray.length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 ) {</a:t>
            </a:r>
          </a:p>
          <a:p>
            <a:pPr marL="548640" lvl="2" indent="0">
              <a:buNone/>
            </a:pPr>
            <a:r>
              <a:rPr lang="en-US" sz="1800" dirty="0"/>
              <a:t>      if ( </a:t>
            </a:r>
            <a:r>
              <a:rPr lang="en-US" sz="1800" dirty="0" err="1"/>
              <a:t>radioArray</a:t>
            </a:r>
            <a:r>
              <a:rPr lang="en-US" sz="1800" dirty="0"/>
              <a:t>[ </a:t>
            </a:r>
            <a:r>
              <a:rPr lang="en-US" sz="1800" dirty="0" err="1"/>
              <a:t>i</a:t>
            </a:r>
            <a:r>
              <a:rPr lang="en-US" sz="1800" dirty="0"/>
              <a:t> ].checked ) { </a:t>
            </a:r>
          </a:p>
          <a:p>
            <a:pPr marL="548640" lvl="2" indent="0">
              <a:buNone/>
            </a:pPr>
            <a:r>
              <a:rPr lang="en-US" sz="1800" dirty="0"/>
              <a:t>         return </a:t>
            </a:r>
            <a:r>
              <a:rPr lang="en-US" sz="1800" dirty="0" err="1"/>
              <a:t>radioArray</a:t>
            </a:r>
            <a:r>
              <a:rPr lang="en-US" sz="1800" dirty="0"/>
              <a:t>[ </a:t>
            </a:r>
            <a:r>
              <a:rPr lang="en-US" sz="1800" dirty="0" err="1"/>
              <a:t>i</a:t>
            </a:r>
            <a:r>
              <a:rPr lang="en-US" sz="1800" dirty="0"/>
              <a:t> ].value;</a:t>
            </a:r>
          </a:p>
          <a:p>
            <a:pPr marL="548640" lvl="2" indent="0">
              <a:buNone/>
            </a:pPr>
            <a:r>
              <a:rPr lang="en-US" sz="1800" dirty="0"/>
              <a:t>      }</a:t>
            </a:r>
          </a:p>
          <a:p>
            <a:pPr marL="548640" lvl="2" indent="0">
              <a:buNone/>
            </a:pPr>
            <a:r>
              <a:rPr lang="en-US" sz="1800" dirty="0"/>
              <a:t>   }</a:t>
            </a:r>
          </a:p>
          <a:p>
            <a:pPr marL="548640" lvl="2" indent="0">
              <a:buNone/>
            </a:pPr>
            <a:r>
              <a:rPr lang="en-US" sz="1800" dirty="0"/>
              <a:t>   return "";</a:t>
            </a:r>
          </a:p>
          <a:p>
            <a:pPr marL="548640" lvl="2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08760" y="2940050"/>
            <a:ext cx="9235440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2738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Forms - Checkboxes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698683"/>
          </a:xfrm>
        </p:spPr>
        <p:txBody>
          <a:bodyPr>
            <a:noAutofit/>
          </a:bodyPr>
          <a:lstStyle/>
          <a:p>
            <a:r>
              <a:rPr lang="en-US" sz="2000" b="1" dirty="0"/>
              <a:t>Get an array with the Checked Values</a:t>
            </a:r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&lt;input type="checkbox" name="c" value="y"&gt;</a:t>
            </a:r>
          </a:p>
          <a:p>
            <a:pPr marL="0" indent="0">
              <a:buNone/>
            </a:pPr>
            <a:r>
              <a:rPr lang="en-US" sz="2000" dirty="0"/>
              <a:t>&lt;input type="checkbox" name="c" value="z"&gt;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getCheckValuesA</a:t>
            </a:r>
            <a:r>
              <a:rPr lang="en-US" sz="1800" dirty="0"/>
              <a:t>( </a:t>
            </a:r>
            <a:r>
              <a:rPr lang="en-US" sz="1800" b="1" dirty="0" err="1"/>
              <a:t>checkBoxArray</a:t>
            </a:r>
            <a:r>
              <a:rPr lang="en-US" sz="1800" b="1" dirty="0"/>
              <a:t> 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let values = new Array();</a:t>
            </a:r>
          </a:p>
          <a:p>
            <a:pPr marL="0" indent="0">
              <a:buNone/>
            </a:pPr>
            <a:r>
              <a:rPr lang="en-US" sz="1800" dirty="0"/>
              <a:t>   for (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checkBoxArray.length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 ) {</a:t>
            </a:r>
          </a:p>
          <a:p>
            <a:pPr marL="0" indent="0">
              <a:buNone/>
            </a:pPr>
            <a:r>
              <a:rPr lang="en-US" sz="1800" dirty="0"/>
              <a:t>      if ( </a:t>
            </a:r>
            <a:r>
              <a:rPr lang="en-US" sz="1800" dirty="0" err="1"/>
              <a:t>checkBoxArray</a:t>
            </a:r>
            <a:r>
              <a:rPr lang="en-US" sz="1800" dirty="0"/>
              <a:t>[ </a:t>
            </a:r>
            <a:r>
              <a:rPr lang="en-US" sz="1800" dirty="0" err="1"/>
              <a:t>i</a:t>
            </a:r>
            <a:r>
              <a:rPr lang="en-US" sz="1800" dirty="0"/>
              <a:t> ].checked ) {</a:t>
            </a:r>
          </a:p>
          <a:p>
            <a:pPr marL="0" indent="0">
              <a:buNone/>
            </a:pPr>
            <a:r>
              <a:rPr lang="en-US" sz="1800" dirty="0"/>
              <a:t>          values[ </a:t>
            </a:r>
            <a:r>
              <a:rPr lang="en-US" sz="1800" dirty="0" err="1"/>
              <a:t>values.length</a:t>
            </a:r>
            <a:r>
              <a:rPr lang="en-US" sz="1800" dirty="0"/>
              <a:t> ] = </a:t>
            </a:r>
            <a:r>
              <a:rPr lang="en-US" sz="1800" dirty="0" err="1"/>
              <a:t>checkBoxArray</a:t>
            </a:r>
            <a:r>
              <a:rPr lang="en-US" sz="1800" dirty="0"/>
              <a:t>[ </a:t>
            </a:r>
            <a:r>
              <a:rPr lang="en-US" sz="1800" dirty="0" err="1"/>
              <a:t>i</a:t>
            </a:r>
            <a:r>
              <a:rPr lang="en-US" sz="1800" dirty="0"/>
              <a:t> ].value;</a:t>
            </a:r>
          </a:p>
          <a:p>
            <a:pPr marL="0" indent="0">
              <a:buNone/>
            </a:pPr>
            <a:r>
              <a:rPr lang="en-US" sz="1800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return values;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26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Forms - Checkboxes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568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b="1" dirty="0"/>
              <a:t>Get a String with the Checked Values</a:t>
            </a:r>
          </a:p>
          <a:p>
            <a:r>
              <a:rPr lang="en-US" sz="1800" dirty="0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function </a:t>
            </a:r>
            <a:r>
              <a:rPr lang="en-US" sz="1800" dirty="0" err="1"/>
              <a:t>getCheckValuesS</a:t>
            </a:r>
            <a:r>
              <a:rPr lang="en-US" sz="1800" dirty="0"/>
              <a:t>( </a:t>
            </a:r>
            <a:r>
              <a:rPr lang="en-US" sz="1800" dirty="0" err="1"/>
              <a:t>checkBoxArray</a:t>
            </a:r>
            <a:r>
              <a:rPr lang="en-US" sz="1800" dirty="0"/>
              <a:t>, separator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let </a:t>
            </a:r>
            <a:r>
              <a:rPr lang="en-US" sz="1800" dirty="0" err="1"/>
              <a:t>tempString</a:t>
            </a:r>
            <a:r>
              <a:rPr lang="en-US" sz="1800" dirty="0"/>
              <a:t> = "";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let count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for (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checkBoxArray.length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++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if (</a:t>
            </a:r>
            <a:r>
              <a:rPr lang="en-US" sz="1800" dirty="0" err="1"/>
              <a:t>checkBoxArray</a:t>
            </a:r>
            <a:r>
              <a:rPr lang="en-US" sz="1800" dirty="0"/>
              <a:t>[ </a:t>
            </a:r>
            <a:r>
              <a:rPr lang="en-US" sz="1800" dirty="0" err="1"/>
              <a:t>i</a:t>
            </a:r>
            <a:r>
              <a:rPr lang="en-US" sz="1800" dirty="0"/>
              <a:t> ].checked)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if ( count &gt; 0 )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tempString</a:t>
            </a:r>
            <a:r>
              <a:rPr lang="en-US" sz="1800" dirty="0"/>
              <a:t> += separator;   //don't put the separator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                           //before the first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</a:t>
            </a:r>
            <a:r>
              <a:rPr lang="en-US" sz="1800" dirty="0" err="1"/>
              <a:t>tempString</a:t>
            </a:r>
            <a:r>
              <a:rPr lang="en-US" sz="1800" dirty="0"/>
              <a:t> += </a:t>
            </a:r>
            <a:r>
              <a:rPr lang="en-US" sz="1800" dirty="0" err="1"/>
              <a:t>checkBoxArray</a:t>
            </a:r>
            <a:r>
              <a:rPr lang="en-US" sz="1800" dirty="0"/>
              <a:t>[ </a:t>
            </a:r>
            <a:r>
              <a:rPr lang="en-US" sz="1800" dirty="0" err="1"/>
              <a:t>i</a:t>
            </a:r>
            <a:r>
              <a:rPr lang="en-US" sz="1800" dirty="0"/>
              <a:t> ].value;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count++;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return </a:t>
            </a:r>
            <a:r>
              <a:rPr lang="en-US" sz="1800" dirty="0" err="1"/>
              <a:t>tempString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</a:t>
            </a:r>
          </a:p>
          <a:p>
            <a:r>
              <a:rPr lang="en-US" dirty="0"/>
              <a:t>Event Handlers</a:t>
            </a:r>
          </a:p>
          <a:p>
            <a:r>
              <a:rPr lang="en-US" dirty="0"/>
              <a:t>Document Object Model(DOM)</a:t>
            </a:r>
          </a:p>
          <a:p>
            <a:r>
              <a:rPr lang="en-US" dirty="0"/>
              <a:t>Accessing Form Elements using JavaScript</a:t>
            </a:r>
          </a:p>
          <a:p>
            <a:r>
              <a:rPr lang="en-US" dirty="0"/>
              <a:t>HTML Form Validation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DE7-A06B-4B37-827B-FF0BF2A3A8D9}" type="datetime1">
              <a:rPr lang="en-US" smtClean="0"/>
              <a:t>1/24/2023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5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Forms -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Get the Selected Value</a:t>
            </a:r>
          </a:p>
          <a:p>
            <a:endParaRPr lang="en-US" b="1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&lt;select name="s"&gt;</a:t>
            </a:r>
          </a:p>
          <a:p>
            <a:pPr marL="0" indent="0">
              <a:buNone/>
            </a:pPr>
            <a:r>
              <a:rPr lang="en-US" dirty="0"/>
              <a:t>  &lt;option value="x"&gt;the variable x&lt;/option&gt;</a:t>
            </a:r>
          </a:p>
          <a:p>
            <a:pPr marL="0" indent="0">
              <a:buNone/>
            </a:pPr>
            <a:r>
              <a:rPr lang="en-US" dirty="0"/>
              <a:t>  &lt;option value="y"&gt;the variable y&lt;/option&gt;</a:t>
            </a:r>
          </a:p>
          <a:p>
            <a:pPr marL="0" indent="0">
              <a:buNone/>
            </a:pPr>
            <a:r>
              <a:rPr lang="en-US" dirty="0"/>
              <a:t>&lt;select&gt;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getSelectedValue</a:t>
            </a:r>
            <a:r>
              <a:rPr lang="en-US" dirty="0"/>
              <a:t>( </a:t>
            </a:r>
            <a:r>
              <a:rPr lang="en-US" dirty="0" err="1"/>
              <a:t>selectList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selectList</a:t>
            </a:r>
            <a:r>
              <a:rPr lang="en-US" dirty="0"/>
              <a:t>[ </a:t>
            </a:r>
            <a:r>
              <a:rPr lang="en-US" dirty="0" err="1"/>
              <a:t>selectList.selectedIndex</a:t>
            </a:r>
            <a:r>
              <a:rPr lang="en-US" dirty="0"/>
              <a:t> ].value;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7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Forms -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Get the Selected Text</a:t>
            </a:r>
          </a:p>
          <a:p>
            <a:endParaRPr lang="en-US" b="1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&lt;select name="s"&gt;</a:t>
            </a:r>
          </a:p>
          <a:p>
            <a:pPr marL="0" indent="0">
              <a:buNone/>
            </a:pPr>
            <a:r>
              <a:rPr lang="en-US" dirty="0"/>
              <a:t>  &lt;option value="x"&gt;the variable x&lt;/option&gt;</a:t>
            </a:r>
          </a:p>
          <a:p>
            <a:pPr marL="0" indent="0">
              <a:buNone/>
            </a:pPr>
            <a:r>
              <a:rPr lang="en-US" dirty="0"/>
              <a:t>  &lt;option value="y"&gt;the variable y&lt;/option&gt;</a:t>
            </a:r>
          </a:p>
          <a:p>
            <a:pPr marL="0" indent="0">
              <a:buNone/>
            </a:pPr>
            <a:r>
              <a:rPr lang="en-US" dirty="0"/>
              <a:t>&lt;select&gt;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getSelectedText</a:t>
            </a:r>
            <a:r>
              <a:rPr lang="en-US" dirty="0"/>
              <a:t>( </a:t>
            </a:r>
            <a:r>
              <a:rPr lang="en-US" dirty="0" err="1"/>
              <a:t>selectList</a:t>
            </a:r>
            <a:r>
              <a:rPr lang="en-US" dirty="0"/>
              <a:t> ) {</a:t>
            </a:r>
          </a:p>
          <a:p>
            <a:pPr marL="0" indent="0">
              <a:buNone/>
            </a:pPr>
            <a:r>
              <a:rPr lang="en-US" dirty="0"/>
              <a:t>   return </a:t>
            </a:r>
            <a:r>
              <a:rPr lang="en-US" dirty="0" err="1"/>
              <a:t>selectList.options</a:t>
            </a:r>
            <a:r>
              <a:rPr lang="en-US" dirty="0"/>
              <a:t>[ </a:t>
            </a:r>
            <a:r>
              <a:rPr lang="en-US" dirty="0" err="1"/>
              <a:t>selectList.selectedIndex</a:t>
            </a:r>
            <a:r>
              <a:rPr lang="en-US" dirty="0"/>
              <a:t> ].text;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72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Forms - Select Multiple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Get an array of Selected Values</a:t>
            </a:r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&lt;select name="s“ multiple&gt;</a:t>
            </a:r>
          </a:p>
          <a:p>
            <a:pPr marL="0" indent="0">
              <a:buNone/>
            </a:pPr>
            <a:r>
              <a:rPr lang="en-US" sz="2000" dirty="0"/>
              <a:t>  &lt;option value="x"&gt;the variable x&lt;/option&gt;</a:t>
            </a:r>
          </a:p>
          <a:p>
            <a:pPr marL="0" indent="0">
              <a:buNone/>
            </a:pPr>
            <a:r>
              <a:rPr lang="en-US" sz="2000" dirty="0"/>
              <a:t>  &lt;option value="y"&gt;the variable y&lt;/option&gt;</a:t>
            </a:r>
          </a:p>
          <a:p>
            <a:pPr marL="0" indent="0">
              <a:buNone/>
            </a:pPr>
            <a:r>
              <a:rPr lang="en-US" sz="2000" dirty="0"/>
              <a:t>&lt;select&gt;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69735" y="3109699"/>
            <a:ext cx="5422006" cy="3013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getMSelectValuesA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selectList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values = [];</a:t>
            </a:r>
          </a:p>
          <a:p>
            <a:r>
              <a:rPr lang="en-US" dirty="0">
                <a:solidFill>
                  <a:schemeClr val="tx1"/>
                </a:solidFill>
              </a:rPr>
              <a:t>   for ( 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selectList.length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 ) {</a:t>
            </a:r>
          </a:p>
          <a:p>
            <a:r>
              <a:rPr lang="en-US" dirty="0">
                <a:solidFill>
                  <a:schemeClr val="tx1"/>
                </a:solidFill>
              </a:rPr>
              <a:t>      if ( </a:t>
            </a:r>
            <a:r>
              <a:rPr lang="en-US" dirty="0" err="1">
                <a:solidFill>
                  <a:schemeClr val="tx1"/>
                </a:solidFill>
              </a:rPr>
              <a:t>selectList.options</a:t>
            </a: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].selected ) {</a:t>
            </a:r>
          </a:p>
          <a:p>
            <a:r>
              <a:rPr lang="en-US" dirty="0">
                <a:solidFill>
                  <a:schemeClr val="tx1"/>
                </a:solidFill>
              </a:rPr>
              <a:t>         values[ </a:t>
            </a:r>
            <a:r>
              <a:rPr lang="en-US" dirty="0" err="1">
                <a:solidFill>
                  <a:schemeClr val="tx1"/>
                </a:solidFill>
              </a:rPr>
              <a:t>values.length</a:t>
            </a:r>
            <a:r>
              <a:rPr lang="en-US" dirty="0">
                <a:solidFill>
                  <a:schemeClr val="tx1"/>
                </a:solidFill>
              </a:rPr>
              <a:t> ] = </a:t>
            </a:r>
            <a:r>
              <a:rPr lang="en-US" dirty="0" err="1">
                <a:solidFill>
                  <a:schemeClr val="tx1"/>
                </a:solidFill>
              </a:rPr>
              <a:t>selectList.options</a:t>
            </a: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].value;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   return values;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32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Forms - Select Multiple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318157"/>
            <a:ext cx="10515600" cy="4351338"/>
          </a:xfrm>
        </p:spPr>
        <p:txBody>
          <a:bodyPr/>
          <a:lstStyle/>
          <a:p>
            <a:r>
              <a:rPr lang="en-US" sz="2200" b="1" dirty="0"/>
              <a:t>Get the Selected Values as String</a:t>
            </a:r>
          </a:p>
          <a:p>
            <a:endParaRPr lang="en-US" sz="2200" b="1" dirty="0"/>
          </a:p>
          <a:p>
            <a:r>
              <a:rPr lang="en-US" sz="2400" dirty="0"/>
              <a:t>Example</a:t>
            </a:r>
          </a:p>
          <a:p>
            <a:pPr marL="0" indent="0">
              <a:buNone/>
            </a:pPr>
            <a:r>
              <a:rPr lang="en-US" sz="2400" dirty="0"/>
              <a:t>&lt;select name="s“ multiple&gt;</a:t>
            </a:r>
          </a:p>
          <a:p>
            <a:pPr marL="0" indent="0">
              <a:buNone/>
            </a:pPr>
            <a:r>
              <a:rPr lang="en-US" sz="2400" dirty="0"/>
              <a:t>  &lt;option value="x"&gt;the variable x&lt;/option&gt;</a:t>
            </a:r>
          </a:p>
          <a:p>
            <a:pPr marL="0" indent="0">
              <a:buNone/>
            </a:pPr>
            <a:r>
              <a:rPr lang="en-US" sz="2400" dirty="0"/>
              <a:t>  &lt;option value="y"&gt;the variable y&lt;/option&gt;</a:t>
            </a:r>
          </a:p>
          <a:p>
            <a:pPr marL="0" indent="0">
              <a:buNone/>
            </a:pPr>
            <a:r>
              <a:rPr lang="en-US" sz="2400" dirty="0"/>
              <a:t>&lt;select&gt;</a:t>
            </a:r>
          </a:p>
          <a:p>
            <a:endParaRPr lang="en-US" sz="2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26558" y="1690687"/>
            <a:ext cx="5344732" cy="4516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getMSelectValuesS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selectList</a:t>
            </a:r>
            <a:r>
              <a:rPr lang="en-US" dirty="0">
                <a:solidFill>
                  <a:schemeClr val="tx1"/>
                </a:solidFill>
              </a:rPr>
              <a:t>, separator ) {</a:t>
            </a:r>
          </a:p>
          <a:p>
            <a:r>
              <a:rPr lang="en-US" dirty="0">
                <a:solidFill>
                  <a:schemeClr val="tx1"/>
                </a:solidFill>
              </a:rPr>
              <a:t>   let count = 0;</a:t>
            </a:r>
          </a:p>
          <a:p>
            <a:r>
              <a:rPr lang="en-US" dirty="0">
                <a:solidFill>
                  <a:schemeClr val="tx1"/>
                </a:solidFill>
              </a:rPr>
              <a:t>   let </a:t>
            </a:r>
            <a:r>
              <a:rPr lang="en-US" dirty="0" err="1">
                <a:solidFill>
                  <a:schemeClr val="tx1"/>
                </a:solidFill>
              </a:rPr>
              <a:t>tempString</a:t>
            </a:r>
            <a:r>
              <a:rPr lang="en-US" dirty="0">
                <a:solidFill>
                  <a:schemeClr val="tx1"/>
                </a:solidFill>
              </a:rPr>
              <a:t> = "";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for ( 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selectList.length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 ) {</a:t>
            </a:r>
          </a:p>
          <a:p>
            <a:r>
              <a:rPr lang="en-US" dirty="0">
                <a:solidFill>
                  <a:schemeClr val="tx1"/>
                </a:solidFill>
              </a:rPr>
              <a:t>      if ( </a:t>
            </a:r>
            <a:r>
              <a:rPr lang="en-US" dirty="0" err="1">
                <a:solidFill>
                  <a:schemeClr val="tx1"/>
                </a:solidFill>
              </a:rPr>
              <a:t>selectList.options</a:t>
            </a: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].selected ) {</a:t>
            </a:r>
          </a:p>
          <a:p>
            <a:r>
              <a:rPr lang="en-US" dirty="0">
                <a:solidFill>
                  <a:schemeClr val="tx1"/>
                </a:solidFill>
              </a:rPr>
              <a:t>         if ( count &gt; 0 )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tempString</a:t>
            </a:r>
            <a:r>
              <a:rPr lang="en-US" dirty="0">
                <a:solidFill>
                  <a:schemeClr val="tx1"/>
                </a:solidFill>
              </a:rPr>
              <a:t> += separator;</a:t>
            </a:r>
          </a:p>
          <a:p>
            <a:r>
              <a:rPr lang="en-US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 </a:t>
            </a:r>
            <a:r>
              <a:rPr lang="en-US" dirty="0" err="1">
                <a:solidFill>
                  <a:schemeClr val="tx1"/>
                </a:solidFill>
              </a:rPr>
              <a:t>tempString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selectList.options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].value;</a:t>
            </a:r>
          </a:p>
          <a:p>
            <a:r>
              <a:rPr lang="en-US" dirty="0">
                <a:solidFill>
                  <a:schemeClr val="tx1"/>
                </a:solidFill>
              </a:rPr>
              <a:t>         count++;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   return </a:t>
            </a:r>
            <a:r>
              <a:rPr lang="en-US" dirty="0" err="1">
                <a:solidFill>
                  <a:schemeClr val="tx1"/>
                </a:solidFill>
              </a:rPr>
              <a:t>tempString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987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80964"/>
            <a:ext cx="10515600" cy="1325563"/>
          </a:xfrm>
        </p:spPr>
        <p:txBody>
          <a:bodyPr/>
          <a:lstStyle/>
          <a:p>
            <a:r>
              <a:rPr lang="en-US" dirty="0"/>
              <a:t>Functions and Forms - Select Multiple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1601"/>
            <a:ext cx="5281941" cy="4752595"/>
          </a:xfrm>
        </p:spPr>
        <p:txBody>
          <a:bodyPr>
            <a:normAutofit/>
          </a:bodyPr>
          <a:lstStyle/>
          <a:p>
            <a:r>
              <a:rPr lang="en-US" sz="2400" b="1" dirty="0"/>
              <a:t>Get a String of the Selected Text</a:t>
            </a:r>
          </a:p>
          <a:p>
            <a:endParaRPr lang="en-US" sz="2400" b="1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&lt;select name="s“ multiple&gt;</a:t>
            </a:r>
          </a:p>
          <a:p>
            <a:pPr marL="0" indent="0">
              <a:buNone/>
            </a:pPr>
            <a:r>
              <a:rPr lang="en-US" sz="2000" dirty="0"/>
              <a:t>  &lt;option value="x"&gt;the variable x&lt;/option&gt;</a:t>
            </a:r>
          </a:p>
          <a:p>
            <a:pPr marL="0" indent="0">
              <a:buNone/>
            </a:pPr>
            <a:r>
              <a:rPr lang="en-US" sz="2000" dirty="0"/>
              <a:t>  &lt;option value="y"&gt;the variable y&lt;/option&gt;</a:t>
            </a:r>
          </a:p>
          <a:p>
            <a:pPr marL="0" indent="0">
              <a:buNone/>
            </a:pPr>
            <a:r>
              <a:rPr lang="en-US" sz="2000" dirty="0"/>
              <a:t>&lt;select&gt;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26558" y="1690687"/>
            <a:ext cx="5138670" cy="3177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getMSelectTextA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selectList</a:t>
            </a:r>
            <a:r>
              <a:rPr lang="en-US" dirty="0">
                <a:solidFill>
                  <a:schemeClr val="tx1"/>
                </a:solidFill>
              </a:rPr>
              <a:t> ) {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values = [];</a:t>
            </a:r>
          </a:p>
          <a:p>
            <a:r>
              <a:rPr lang="en-US" dirty="0">
                <a:solidFill>
                  <a:schemeClr val="tx1"/>
                </a:solidFill>
              </a:rPr>
              <a:t>   for ( 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selectList.length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 ) {</a:t>
            </a:r>
          </a:p>
          <a:p>
            <a:r>
              <a:rPr lang="en-US" dirty="0">
                <a:solidFill>
                  <a:schemeClr val="tx1"/>
                </a:solidFill>
              </a:rPr>
              <a:t>      if ( </a:t>
            </a:r>
            <a:r>
              <a:rPr lang="en-US" dirty="0" err="1">
                <a:solidFill>
                  <a:schemeClr val="tx1"/>
                </a:solidFill>
              </a:rPr>
              <a:t>selectList.options</a:t>
            </a: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].selected ) {</a:t>
            </a:r>
          </a:p>
          <a:p>
            <a:r>
              <a:rPr lang="en-US" dirty="0">
                <a:solidFill>
                  <a:schemeClr val="tx1"/>
                </a:solidFill>
              </a:rPr>
              <a:t>         values[ </a:t>
            </a:r>
            <a:r>
              <a:rPr lang="en-US" dirty="0" err="1">
                <a:solidFill>
                  <a:schemeClr val="tx1"/>
                </a:solidFill>
              </a:rPr>
              <a:t>values.length</a:t>
            </a:r>
            <a:r>
              <a:rPr lang="en-US" dirty="0">
                <a:solidFill>
                  <a:schemeClr val="tx1"/>
                </a:solidFill>
              </a:rPr>
              <a:t> ] = </a:t>
            </a:r>
            <a:r>
              <a:rPr lang="en-US" dirty="0" err="1">
                <a:solidFill>
                  <a:schemeClr val="tx1"/>
                </a:solidFill>
              </a:rPr>
              <a:t>selectList.options</a:t>
            </a: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].text;</a:t>
            </a:r>
          </a:p>
          <a:p>
            <a:r>
              <a:rPr lang="en-US" dirty="0">
                <a:solidFill>
                  <a:schemeClr val="tx1"/>
                </a:solidFill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</a:rPr>
              <a:t>   return values;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619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HTML form with user inputs as the name and password.</a:t>
            </a:r>
          </a:p>
          <a:p>
            <a:r>
              <a:rPr lang="en-US" dirty="0"/>
              <a:t>Validate the name and password. The name can’t be empty and password can’t be less than 6 characters long.</a:t>
            </a:r>
          </a:p>
          <a:p>
            <a:r>
              <a:rPr lang="en-US" dirty="0"/>
              <a:t>Use a function for form validation</a:t>
            </a:r>
          </a:p>
          <a:p>
            <a:pPr lvl="1"/>
            <a:r>
              <a:rPr lang="en-US" dirty="0"/>
              <a:t>Note : Use 2 different methods stated in the Lecture to access form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4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Duckett</a:t>
            </a:r>
            <a:r>
              <a:rPr lang="en-US" sz="2200" dirty="0"/>
              <a:t>, J. (2014), </a:t>
            </a:r>
            <a:r>
              <a:rPr lang="en-US" sz="2200" i="1" dirty="0"/>
              <a:t>JavaScript &amp; JQuery, interactive front-end web development</a:t>
            </a:r>
            <a:r>
              <a:rPr lang="en-US" sz="2200" dirty="0"/>
              <a:t>, Wiley.</a:t>
            </a:r>
          </a:p>
          <a:p>
            <a:r>
              <a:rPr lang="en-US" sz="2200" dirty="0" err="1"/>
              <a:t>Robbinson</a:t>
            </a:r>
            <a:r>
              <a:rPr lang="en-US" sz="2200" dirty="0"/>
              <a:t>, J . (2018), </a:t>
            </a:r>
            <a:r>
              <a:rPr lang="en-US" sz="2200" i="1" dirty="0"/>
              <a:t>Learning Web Design, A Beginner’s Guide to HTML,CSS, JavaScript, And Web Graphics, </a:t>
            </a:r>
            <a:r>
              <a:rPr lang="en-US" sz="2200" dirty="0"/>
              <a:t>O’Reilly.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r>
              <a:rPr lang="en-US" sz="2200" dirty="0"/>
              <a:t>Online :</a:t>
            </a:r>
          </a:p>
          <a:p>
            <a:pPr lvl="2">
              <a:defRPr/>
            </a:pPr>
            <a:r>
              <a:rPr lang="en-US" sz="1800" dirty="0">
                <a:hlinkClick r:id="rId3"/>
              </a:rPr>
              <a:t>https://www.w3schools.com/js/js_events.asp</a:t>
            </a:r>
            <a:endParaRPr lang="en-US" sz="1800" dirty="0"/>
          </a:p>
          <a:p>
            <a:pPr lvl="2">
              <a:defRPr/>
            </a:pPr>
            <a:r>
              <a:rPr lang="en-US" sz="1800" dirty="0">
                <a:hlinkClick r:id="rId4"/>
              </a:rPr>
              <a:t>https://www.w3schools.com/js/js_validation.asp</a:t>
            </a:r>
            <a:endParaRPr lang="en-US" sz="1800" dirty="0"/>
          </a:p>
          <a:p>
            <a:pPr marL="914400" lvl="2" indent="0">
              <a:buNone/>
              <a:defRPr/>
            </a:pPr>
            <a:endParaRPr lang="en-US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36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9494-EB1D-41F8-A368-CC8BBBD87339}" type="datetime1">
              <a:rPr lang="en-US" smtClean="0"/>
              <a:t>1/24/2023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elements.</a:t>
            </a:r>
          </a:p>
          <a:p>
            <a:r>
              <a:rPr lang="en-US" dirty="0"/>
              <a:t>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  <a:p>
            <a:r>
              <a:rPr lang="en-US" dirty="0"/>
              <a:t>Here are some examples of HTML events:</a:t>
            </a:r>
          </a:p>
          <a:p>
            <a:pPr lvl="1"/>
            <a:r>
              <a:rPr lang="en-US" dirty="0"/>
              <a:t>An HTML web page has finished loading</a:t>
            </a:r>
          </a:p>
          <a:p>
            <a:pPr lvl="1"/>
            <a:r>
              <a:rPr lang="en-US" dirty="0"/>
              <a:t>An HTML input field was changed</a:t>
            </a:r>
          </a:p>
          <a:p>
            <a:pPr lvl="1"/>
            <a:r>
              <a:rPr lang="en-US" dirty="0"/>
              <a:t>An HTML button was clicked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JavaScript lets you execute code when events are detected.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an event is identified by an event handler.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1</a:t>
            </a:r>
          </a:p>
          <a:p>
            <a:pPr marL="457200" lvl="1" indent="0">
              <a:buNone/>
            </a:pPr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onload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event handler triggers a script when the document loads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2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accent1"/>
                </a:solidFill>
              </a:rPr>
              <a:t>onclick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accent1"/>
                </a:solidFill>
              </a:rPr>
              <a:t>onmouseover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handlers trigger a script when the user clicks or </a:t>
            </a:r>
            <a:r>
              <a:rPr lang="en-US" dirty="0" err="1"/>
              <a:t>mouses</a:t>
            </a:r>
            <a:r>
              <a:rPr lang="en-US" dirty="0"/>
              <a:t> over an element, respectively.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0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Events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690" y="1538287"/>
            <a:ext cx="6747510" cy="46920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common methods for applying event handlers to items within our pages: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an HTML attribute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method attached to the element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addEventListener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9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way to think of the DOM is in terms of the document tree.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9" y="2639377"/>
            <a:ext cx="6042231" cy="3167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30" y="2741295"/>
            <a:ext cx="5427275" cy="306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DOM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9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9764</TotalTime>
  <Words>2884</Words>
  <Application>Microsoft Office PowerPoint</Application>
  <PresentationFormat>Widescreen</PresentationFormat>
  <Paragraphs>489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CM1605 Web Technology</vt:lpstr>
      <vt:lpstr>Learning Outcomes</vt:lpstr>
      <vt:lpstr>Content</vt:lpstr>
      <vt:lpstr>Events</vt:lpstr>
      <vt:lpstr>Event Handlers</vt:lpstr>
      <vt:lpstr>Example Events</vt:lpstr>
      <vt:lpstr>Binding Event Handlers</vt:lpstr>
      <vt:lpstr>DOM</vt:lpstr>
      <vt:lpstr>What DOM can do?</vt:lpstr>
      <vt:lpstr>Accessing DOM nodes</vt:lpstr>
      <vt:lpstr>Accessing HTML elements using DOM Methods</vt:lpstr>
      <vt:lpstr>Useful DOM properties</vt:lpstr>
      <vt:lpstr>By element name </vt:lpstr>
      <vt:lpstr>Linking Loops and Arrays</vt:lpstr>
      <vt:lpstr>DOM Properties</vt:lpstr>
      <vt:lpstr>Event Handling –  Using HTML attribute</vt:lpstr>
      <vt:lpstr>Event Handling –  Using addEventListener</vt:lpstr>
      <vt:lpstr>Accessing Form Elements</vt:lpstr>
      <vt:lpstr>Method 1 – Name Attribute</vt:lpstr>
      <vt:lpstr>Method 2 – form/element array index</vt:lpstr>
      <vt:lpstr>Method 3 – use ID attribute</vt:lpstr>
      <vt:lpstr>Method 4 – Passing form as a parameter</vt:lpstr>
      <vt:lpstr>Form Validation – HTML 5</vt:lpstr>
      <vt:lpstr>Form Validation - JavaScript</vt:lpstr>
      <vt:lpstr>Example 1 – Input Validation</vt:lpstr>
      <vt:lpstr>Example 2 – Retype Password Validation</vt:lpstr>
      <vt:lpstr>Functions and Forms - Radio buttons</vt:lpstr>
      <vt:lpstr>Functions and Forms - Checkboxes</vt:lpstr>
      <vt:lpstr>Functions and Forms - Checkboxes</vt:lpstr>
      <vt:lpstr>Functions and Forms - Select</vt:lpstr>
      <vt:lpstr>Functions and Forms - Select</vt:lpstr>
      <vt:lpstr>Functions and Forms - Select Multiple</vt:lpstr>
      <vt:lpstr>Functions and Forms - Select Multiple</vt:lpstr>
      <vt:lpstr>Functions and Forms - Select Multiple</vt:lpstr>
      <vt:lpstr>Class Activity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Harischandra, Janani</cp:lastModifiedBy>
  <cp:revision>340</cp:revision>
  <dcterms:created xsi:type="dcterms:W3CDTF">2020-07-03T16:25:08Z</dcterms:created>
  <dcterms:modified xsi:type="dcterms:W3CDTF">2023-01-24T06:39:57Z</dcterms:modified>
</cp:coreProperties>
</file>