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8"/>
  </p:notesMasterIdLst>
  <p:sldIdLst>
    <p:sldId id="257" r:id="rId2"/>
    <p:sldId id="261" r:id="rId3"/>
    <p:sldId id="258" r:id="rId4"/>
    <p:sldId id="266" r:id="rId5"/>
    <p:sldId id="262" r:id="rId6"/>
    <p:sldId id="263" r:id="rId7"/>
    <p:sldId id="268" r:id="rId8"/>
    <p:sldId id="267" r:id="rId9"/>
    <p:sldId id="269" r:id="rId10"/>
    <p:sldId id="271" r:id="rId11"/>
    <p:sldId id="270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279" r:id="rId21"/>
    <p:sldId id="285" r:id="rId22"/>
    <p:sldId id="283" r:id="rId23"/>
    <p:sldId id="281" r:id="rId24"/>
    <p:sldId id="282" r:id="rId25"/>
    <p:sldId id="284" r:id="rId26"/>
    <p:sldId id="259" r:id="rId27"/>
  </p:sldIdLst>
  <p:sldSz cx="12192000" cy="6858000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94434" autoAdjust="0"/>
  </p:normalViewPr>
  <p:slideViewPr>
    <p:cSldViewPr snapToGrid="0">
      <p:cViewPr varScale="1">
        <p:scale>
          <a:sx n="72" d="100"/>
          <a:sy n="72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3647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3647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62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47153"/>
            <a:ext cx="5563870" cy="3638580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3"/>
            <a:ext cx="3013763" cy="463646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3"/>
            <a:ext cx="3013763" cy="463646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6BB-FFF3-484A-A157-86BC0FFF444B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715" y="6043763"/>
            <a:ext cx="2467197" cy="443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075B-64F7-4C46-A9EF-E833280F25FF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B17-EA1D-4AF4-8E73-2404008E9605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35" y="103495"/>
            <a:ext cx="1798678" cy="3231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FB60-87F9-40B0-A3C6-4FFFFE2FC118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0B5C-5DBE-4FD8-A08B-5A14A65E0140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3FD-7ECC-4B87-8874-21DBDE0379FA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0EE-AA55-49DE-90FE-C5FFB01863CE}" type="datetime1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2EA-3402-4133-BE60-EAE0B5F92ADD}" type="datetime1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8D21-D7D2-4071-8ED3-AA52D8521730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92E2-2BC7-4F1E-A73D-1E08500FA9B3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B2D3-9D7B-4F67-9BBE-2200FEE90173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ml_syntax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ml_validator.asp" TargetMode="External"/><Relationship Id="rId2" Type="http://schemas.openxmlformats.org/officeDocument/2006/relationships/hyperlink" Target="https://www.xmlvalidation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schools.com/xml/xml_dtd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dom_intro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default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7" y="1324378"/>
            <a:ext cx="9908146" cy="2316296"/>
          </a:xfrm>
        </p:spPr>
        <p:txBody>
          <a:bodyPr>
            <a:normAutofit/>
          </a:bodyPr>
          <a:lstStyle/>
          <a:p>
            <a:r>
              <a:rPr lang="en-GB" sz="5400" dirty="0"/>
              <a:t>CM1605 Web Technology</a:t>
            </a:r>
            <a:endParaRPr lang="el-G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3500" dirty="0">
                <a:solidFill>
                  <a:schemeClr val="dk1"/>
                </a:solidFill>
              </a:rPr>
              <a:t>Web Integration with Data Sources (XML)</a:t>
            </a:r>
          </a:p>
          <a:p>
            <a:r>
              <a:rPr lang="en-GB" sz="2000">
                <a:solidFill>
                  <a:schemeClr val="dk1"/>
                </a:solidFill>
              </a:rPr>
              <a:t>Week 9| </a:t>
            </a:r>
            <a:r>
              <a:rPr lang="en-GB" sz="2000" dirty="0">
                <a:solidFill>
                  <a:schemeClr val="dk1"/>
                </a:solidFill>
              </a:rPr>
              <a:t>Janani </a:t>
            </a:r>
            <a:r>
              <a:rPr lang="en-GB" sz="2000" dirty="0" err="1">
                <a:solidFill>
                  <a:schemeClr val="dk1"/>
                </a:solidFill>
              </a:rPr>
              <a:t>Harischandra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759440" cy="48510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&lt;?xml version="1.0" encoding="UTF-8</a:t>
            </a:r>
            <a:r>
              <a:rPr lang="en-US" sz="2000" b="1" dirty="0"/>
              <a:t>"</a:t>
            </a:r>
            <a:r>
              <a:rPr lang="en-US" sz="2000" dirty="0"/>
              <a:t>?&gt;</a:t>
            </a:r>
            <a:br>
              <a:rPr lang="en-US" sz="2000" dirty="0"/>
            </a:br>
            <a:r>
              <a:rPr lang="en-US" sz="2000" dirty="0"/>
              <a:t>&lt;bookstore&gt;</a:t>
            </a:r>
            <a:br>
              <a:rPr lang="en-US" sz="2000" dirty="0"/>
            </a:br>
            <a:r>
              <a:rPr lang="en-US" sz="2000" dirty="0"/>
              <a:t>  &lt;book category="cooking"&gt;</a:t>
            </a:r>
            <a:br>
              <a:rPr lang="en-US" sz="2000" dirty="0"/>
            </a:br>
            <a:r>
              <a:rPr lang="en-US" sz="2000" dirty="0"/>
              <a:t>    &lt;title </a:t>
            </a:r>
            <a:r>
              <a:rPr lang="en-US" sz="2000" dirty="0" err="1"/>
              <a:t>lang</a:t>
            </a:r>
            <a:r>
              <a:rPr lang="en-US" sz="2000" dirty="0"/>
              <a:t>="</a:t>
            </a:r>
            <a:r>
              <a:rPr lang="en-US" sz="2000" dirty="0" err="1"/>
              <a:t>en</a:t>
            </a:r>
            <a:r>
              <a:rPr lang="en-US" sz="2000" dirty="0"/>
              <a:t>"&gt;Everyday Italian&lt;/title&gt;</a:t>
            </a:r>
            <a:br>
              <a:rPr lang="en-US" sz="2000" dirty="0"/>
            </a:br>
            <a:r>
              <a:rPr lang="en-US" sz="2000" dirty="0"/>
              <a:t>    &lt;author&gt;Giada De </a:t>
            </a:r>
            <a:r>
              <a:rPr lang="en-US" sz="2000" dirty="0" err="1"/>
              <a:t>Laurentiis</a:t>
            </a:r>
            <a:r>
              <a:rPr lang="en-US" sz="2000" dirty="0"/>
              <a:t>&lt;/author&gt;</a:t>
            </a:r>
            <a:br>
              <a:rPr lang="en-US" sz="2000" dirty="0"/>
            </a:br>
            <a:r>
              <a:rPr lang="en-US" sz="2000" dirty="0"/>
              <a:t>    &lt;year&gt;2005&lt;/year&gt;</a:t>
            </a:r>
            <a:br>
              <a:rPr lang="en-US" sz="2000" dirty="0"/>
            </a:br>
            <a:r>
              <a:rPr lang="en-US" sz="2000" dirty="0"/>
              <a:t>    &lt;price&gt;30.00&lt;/price&gt;</a:t>
            </a:r>
            <a:br>
              <a:rPr lang="en-US" sz="2000" dirty="0"/>
            </a:br>
            <a:r>
              <a:rPr lang="en-US" sz="2000" dirty="0"/>
              <a:t>  &lt;/book&gt;</a:t>
            </a:r>
            <a:br>
              <a:rPr lang="en-US" sz="2000" dirty="0"/>
            </a:br>
            <a:r>
              <a:rPr lang="en-US" sz="2000" dirty="0"/>
              <a:t>  &lt;book category="children"&gt;</a:t>
            </a:r>
            <a:br>
              <a:rPr lang="en-US" sz="2000" dirty="0"/>
            </a:br>
            <a:r>
              <a:rPr lang="en-US" sz="2000" dirty="0"/>
              <a:t>    &lt;title </a:t>
            </a:r>
            <a:r>
              <a:rPr lang="en-US" sz="2000" dirty="0" err="1"/>
              <a:t>lang</a:t>
            </a:r>
            <a:r>
              <a:rPr lang="en-US" sz="2000" dirty="0"/>
              <a:t>="</a:t>
            </a:r>
            <a:r>
              <a:rPr lang="en-US" sz="2000" dirty="0" err="1"/>
              <a:t>en</a:t>
            </a:r>
            <a:r>
              <a:rPr lang="en-US" sz="2000" dirty="0"/>
              <a:t>"&gt;Harry Potter&lt;/title&gt;</a:t>
            </a:r>
            <a:br>
              <a:rPr lang="en-US" sz="2000" dirty="0"/>
            </a:br>
            <a:r>
              <a:rPr lang="en-US" sz="2000" dirty="0"/>
              <a:t>    &lt;author&gt;J K. Rowling&lt;/author&gt;</a:t>
            </a:r>
            <a:br>
              <a:rPr lang="en-US" sz="2000" dirty="0"/>
            </a:br>
            <a:r>
              <a:rPr lang="en-US" sz="2000" dirty="0"/>
              <a:t>    &lt;year&gt;2005&lt;/year&gt;</a:t>
            </a:r>
            <a:br>
              <a:rPr lang="en-US" sz="2000" dirty="0"/>
            </a:br>
            <a:r>
              <a:rPr lang="en-US" sz="2000" dirty="0"/>
              <a:t>    &lt;price&gt;29.99&lt;/price&gt;</a:t>
            </a:r>
            <a:br>
              <a:rPr lang="en-US" sz="2000" dirty="0"/>
            </a:br>
            <a:r>
              <a:rPr lang="en-US" sz="2000" dirty="0"/>
              <a:t>  &lt;/book&gt;</a:t>
            </a:r>
            <a:br>
              <a:rPr lang="en-US" sz="2000" dirty="0"/>
            </a:br>
            <a:r>
              <a:rPr lang="en-US" sz="2000" dirty="0"/>
              <a:t>  &lt;/bookstore&gt;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4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89" y="1690688"/>
            <a:ext cx="8189531" cy="43583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27720" y="1627823"/>
            <a:ext cx="3108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documents are formed as </a:t>
            </a:r>
            <a:r>
              <a:rPr lang="en-US" b="1" dirty="0"/>
              <a:t>element trees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XML tree starts at a </a:t>
            </a:r>
            <a:r>
              <a:rPr lang="en-US" b="1" dirty="0"/>
              <a:t>root element</a:t>
            </a:r>
            <a:r>
              <a:rPr lang="en-US" dirty="0"/>
              <a:t> and branches from the root to </a:t>
            </a:r>
            <a:r>
              <a:rPr lang="en-US" b="1" dirty="0"/>
              <a:t>child elements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All elements can have sub elements (child elements):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166360" y="2682240"/>
            <a:ext cx="326136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-563880" y="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797040" y="3733800"/>
            <a:ext cx="163068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612380" y="4191000"/>
            <a:ext cx="81534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12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terms parent, child, and sibling are used to describe the relationships between elements.</a:t>
            </a:r>
          </a:p>
          <a:p>
            <a:r>
              <a:rPr lang="en-US" sz="2200" dirty="0"/>
              <a:t>Parents have children. Children have parents. Siblings are children on the same level (brothers and sisters).</a:t>
            </a:r>
          </a:p>
          <a:p>
            <a:r>
              <a:rPr lang="en-US" sz="2200" dirty="0"/>
              <a:t>All elements can have text content (Harry Potter) and attributes (category="cooking").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3794"/>
          <a:stretch/>
        </p:blipFill>
        <p:spPr>
          <a:xfrm>
            <a:off x="3246120" y="3872725"/>
            <a:ext cx="4792027" cy="18879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979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 Rules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81405"/>
              </p:ext>
            </p:extLst>
          </p:nvPr>
        </p:nvGraphicFramePr>
        <p:xfrm>
          <a:off x="838200" y="1431608"/>
          <a:ext cx="10515600" cy="4812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831">
                <a:tc>
                  <a:txBody>
                    <a:bodyPr/>
                    <a:lstStyle/>
                    <a:p>
                      <a:r>
                        <a:rPr lang="en-US" dirty="0"/>
                        <a:t>Rule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730">
                <a:tc>
                  <a:txBody>
                    <a:bodyPr/>
                    <a:lstStyle/>
                    <a:p>
                      <a:r>
                        <a:rPr lang="en-US" dirty="0"/>
                        <a:t>Rule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documents must contain one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element that is the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all other elements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946">
                <a:tc>
                  <a:txBody>
                    <a:bodyPr/>
                    <a:lstStyle/>
                    <a:p>
                      <a:r>
                        <a:rPr lang="en-US" dirty="0"/>
                        <a:t>Rule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elements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have a closing tag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809">
                <a:tc>
                  <a:txBody>
                    <a:bodyPr/>
                    <a:lstStyle/>
                    <a:p>
                      <a:r>
                        <a:rPr lang="en-US" dirty="0"/>
                        <a:t>Rule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tags are case sensitive. The tag &lt;Letter&gt; is different from the tag &lt;letter&gt;.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Opening and closing tags must be written with the same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809">
                <a:tc>
                  <a:txBody>
                    <a:bodyPr/>
                    <a:lstStyle/>
                    <a:p>
                      <a:r>
                        <a:rPr lang="en-US" dirty="0"/>
                        <a:t>Rule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XML, all elements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be properly nested within each other 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&lt;b&gt;&lt;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&gt;This text is bold and italic&lt;/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&gt;&lt;/b&gt;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809">
                <a:tc>
                  <a:txBody>
                    <a:bodyPr/>
                    <a:lstStyle/>
                    <a:p>
                      <a:r>
                        <a:rPr lang="en-US" dirty="0"/>
                        <a:t>Rule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elements can have attributes in name/value pairs just like in HTML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attribute values must always be quoted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9809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  <a:r>
                        <a:rPr lang="en-US" baseline="0" dirty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syntax for writing comments in XML is similar to that of HTML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&lt;!-- This is a comment --&gt;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9809">
                <a:tc>
                  <a:txBody>
                    <a:bodyPr/>
                    <a:lstStyle/>
                    <a:p>
                      <a:r>
                        <a:rPr lang="en-US" dirty="0"/>
                        <a:t>Rule 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characters have a special meaning in XML, Refer to 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pre-defined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entity references in XML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63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XML syntax rules??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&lt;book&gt;</a:t>
            </a:r>
          </a:p>
          <a:p>
            <a:pPr marL="0" indent="0">
              <a:buNone/>
            </a:pPr>
            <a:r>
              <a:rPr lang="en-US" dirty="0"/>
              <a:t>&lt;title&gt;New Perspectives on XML&lt;/title&gt;</a:t>
            </a:r>
          </a:p>
          <a:p>
            <a:pPr marL="0" indent="0">
              <a:buNone/>
            </a:pPr>
            <a:r>
              <a:rPr lang="en-US"/>
              <a:t>&lt;author&gt;Patrick </a:t>
            </a:r>
            <a:r>
              <a:rPr lang="en-US" dirty="0"/>
              <a:t>Carey&lt;/author&gt;</a:t>
            </a:r>
          </a:p>
          <a:p>
            <a:pPr marL="0" indent="0">
              <a:buNone/>
            </a:pPr>
            <a:r>
              <a:rPr lang="en-US" dirty="0"/>
              <a:t>&lt;contents&gt;</a:t>
            </a:r>
          </a:p>
          <a:p>
            <a:pPr marL="0" indent="0">
              <a:buNone/>
            </a:pPr>
            <a:r>
              <a:rPr lang="en-US" dirty="0"/>
              <a:t>  &lt;chapter&gt;Creating an XML Document&lt;/chapter&gt;</a:t>
            </a:r>
          </a:p>
          <a:p>
            <a:pPr marL="0" indent="0">
              <a:buNone/>
            </a:pPr>
            <a:r>
              <a:rPr lang="en-US" dirty="0"/>
              <a:t>  &lt;chapter&gt;Binding XML Data with IE&lt;/chapter&gt;</a:t>
            </a:r>
          </a:p>
          <a:p>
            <a:pPr marL="0" indent="0">
              <a:buNone/>
            </a:pPr>
            <a:r>
              <a:rPr lang="en-US" dirty="0"/>
              <a:t>  &lt;chapter&gt;Creating a Valid XML Document&lt;/chapter&gt;</a:t>
            </a:r>
          </a:p>
          <a:p>
            <a:pPr marL="0" indent="0">
              <a:buNone/>
            </a:pPr>
            <a:r>
              <a:rPr lang="en-US" dirty="0"/>
              <a:t>  &lt;chapter&gt;Working with Namespaces and Schemas&lt;/chapter&gt;</a:t>
            </a:r>
          </a:p>
          <a:p>
            <a:pPr marL="0" indent="0">
              <a:buNone/>
            </a:pPr>
            <a:r>
              <a:rPr lang="en-US" dirty="0"/>
              <a:t>  &lt;chapter&gt;Working with Cascading Style Sheets&lt;/chapter&gt;</a:t>
            </a:r>
          </a:p>
          <a:p>
            <a:pPr marL="0" indent="0">
              <a:buNone/>
            </a:pPr>
            <a:r>
              <a:rPr lang="en-US" dirty="0"/>
              <a:t>  &lt;chapter&gt;Working with XSLT&lt;/chapter&gt;</a:t>
            </a:r>
          </a:p>
          <a:p>
            <a:pPr marL="0" indent="0">
              <a:buNone/>
            </a:pPr>
            <a:r>
              <a:rPr lang="en-US" dirty="0"/>
              <a:t>&lt;/contents&gt;</a:t>
            </a:r>
          </a:p>
          <a:p>
            <a:pPr marL="0" indent="0">
              <a:buNone/>
            </a:pPr>
            <a:r>
              <a:rPr lang="en-US" dirty="0"/>
              <a:t>&lt;/book&gt;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583680" y="2194560"/>
            <a:ext cx="5013960" cy="201168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Well Formed XML</a:t>
            </a:r>
          </a:p>
          <a:p>
            <a:endParaRPr lang="en-US" b="1" dirty="0"/>
          </a:p>
          <a:p>
            <a:r>
              <a:rPr lang="en-US" dirty="0"/>
              <a:t>XML documents that conform to the syntax rules above are said to be "Well Formed" XML documents.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5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763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An XML element is everything from (including) the element's start tag to (including) the element's end tag.</a:t>
            </a:r>
          </a:p>
          <a:p>
            <a:r>
              <a:rPr lang="en-US" sz="2200" dirty="0"/>
              <a:t>An element can contain:</a:t>
            </a:r>
          </a:p>
          <a:p>
            <a:pPr lvl="1"/>
            <a:r>
              <a:rPr lang="en-US" sz="2200" dirty="0"/>
              <a:t>text</a:t>
            </a:r>
          </a:p>
          <a:p>
            <a:pPr lvl="1"/>
            <a:r>
              <a:rPr lang="en-US" sz="2200" dirty="0"/>
              <a:t>attributes</a:t>
            </a:r>
          </a:p>
          <a:p>
            <a:pPr lvl="1"/>
            <a:r>
              <a:rPr lang="en-US" sz="2200" dirty="0"/>
              <a:t>other elements</a:t>
            </a:r>
          </a:p>
          <a:p>
            <a:pPr lvl="1"/>
            <a:r>
              <a:rPr lang="en-US" sz="2200" dirty="0"/>
              <a:t>or a mix of the above</a:t>
            </a:r>
          </a:p>
          <a:p>
            <a:r>
              <a:rPr lang="en-US" sz="2200" dirty="0"/>
              <a:t>An element with no content is said to be empty.</a:t>
            </a:r>
          </a:p>
          <a:p>
            <a:r>
              <a:rPr lang="en-US" sz="2200" dirty="0"/>
              <a:t>In XML, an empty element is defined as </a:t>
            </a:r>
          </a:p>
          <a:p>
            <a:pPr lvl="1"/>
            <a:r>
              <a:rPr lang="en-US" sz="1800" dirty="0"/>
              <a:t>&lt;element&gt;&lt;/element&gt;</a:t>
            </a:r>
          </a:p>
          <a:p>
            <a:pPr lvl="1"/>
            <a:r>
              <a:rPr lang="en-US" sz="1800" dirty="0"/>
              <a:t>&lt;element /&gt;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05" y="2137050"/>
            <a:ext cx="3960495" cy="376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8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Naming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XML elements must follow these naming rules:</a:t>
            </a:r>
          </a:p>
          <a:p>
            <a:r>
              <a:rPr lang="en-US" sz="2400" dirty="0"/>
              <a:t>Element names are case-sensitive</a:t>
            </a:r>
          </a:p>
          <a:p>
            <a:r>
              <a:rPr lang="en-US" sz="2400" dirty="0"/>
              <a:t>Element names must start with a letter or underscore</a:t>
            </a:r>
          </a:p>
          <a:p>
            <a:r>
              <a:rPr lang="en-US" sz="2400" dirty="0"/>
              <a:t>Element names cannot start with the letters xml (or XML, or Xml,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r>
              <a:rPr lang="en-US" sz="2400" dirty="0"/>
              <a:t>Element names can contain letters, digits, hyphens, underscores, and periods</a:t>
            </a:r>
          </a:p>
          <a:p>
            <a:r>
              <a:rPr lang="en-US" sz="2400" dirty="0"/>
              <a:t>Element names cannot contain spaces</a:t>
            </a:r>
          </a:p>
          <a:p>
            <a:r>
              <a:rPr lang="en-US" sz="2400" dirty="0"/>
              <a:t>Any name can be used, no words are reserved (except xml).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Attributes are designed to contain data related to a specific element.</a:t>
            </a:r>
          </a:p>
          <a:p>
            <a:r>
              <a:rPr lang="en-US" sz="2400" dirty="0"/>
              <a:t>Attribute values must always be quoted. Either single or double quotes can be used.</a:t>
            </a:r>
          </a:p>
          <a:p>
            <a:r>
              <a:rPr lang="en-US" sz="2400" dirty="0"/>
              <a:t>For a person's gender, the &lt;person&gt; element can be written like this:</a:t>
            </a:r>
          </a:p>
          <a:p>
            <a:pPr lvl="1"/>
            <a:r>
              <a:rPr lang="en-US" dirty="0"/>
              <a:t>&lt;person gender="female"&gt;</a:t>
            </a:r>
          </a:p>
          <a:p>
            <a:pPr lvl="1"/>
            <a:r>
              <a:rPr lang="en-US" dirty="0"/>
              <a:t>&lt;person gender='female'&gt;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58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304"/>
            <a:ext cx="10515600" cy="4351338"/>
          </a:xfrm>
        </p:spPr>
        <p:txBody>
          <a:bodyPr>
            <a:normAutofit/>
          </a:bodyPr>
          <a:lstStyle/>
          <a:p>
            <a:r>
              <a:rPr lang="en-US" sz="2300" dirty="0"/>
              <a:t>Raw XML files can be viewed in all major browsers.</a:t>
            </a:r>
          </a:p>
          <a:p>
            <a:r>
              <a:rPr lang="en-US" sz="2300" dirty="0"/>
              <a:t>Don't expect XML files to be displayed as HTML pages.</a:t>
            </a:r>
          </a:p>
          <a:p>
            <a:r>
              <a:rPr lang="en-US" sz="2300" dirty="0"/>
              <a:t>Most browsers will display an XML document with color-coded elements.</a:t>
            </a:r>
          </a:p>
          <a:p>
            <a:r>
              <a:rPr lang="en-US" sz="2300" dirty="0"/>
              <a:t>Often a plus (+) or minus sign (-) to the left of the elements can be clicked to expand or collapse the element structure.</a:t>
            </a:r>
          </a:p>
          <a:p>
            <a:r>
              <a:rPr lang="en-US" sz="2300" dirty="0"/>
              <a:t>To view raw XML source, try to select "View Page Source" or "View Source" from the browser menu.</a:t>
            </a:r>
          </a:p>
          <a:p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310395"/>
            <a:ext cx="5084445" cy="18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7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XML files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With CSS (Cascading Style Sheets) you can add display information to an XML document.</a:t>
            </a:r>
          </a:p>
          <a:p>
            <a:r>
              <a:rPr lang="en-US" sz="2000" dirty="0"/>
              <a:t>Below is an example of how to use a CSS style sheet to format an XML document: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0" y="2883754"/>
            <a:ext cx="6096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&lt;?xml version="1.0" encoding="UTF-8"?&gt;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&lt;?xml-</a:t>
            </a:r>
            <a:r>
              <a:rPr lang="en-US" sz="1600" dirty="0" err="1">
                <a:solidFill>
                  <a:schemeClr val="accent2"/>
                </a:solidFill>
              </a:rPr>
              <a:t>stylesheet</a:t>
            </a:r>
            <a:r>
              <a:rPr lang="en-US" sz="1600" dirty="0">
                <a:solidFill>
                  <a:schemeClr val="accent2"/>
                </a:solidFill>
              </a:rPr>
              <a:t> type="text/</a:t>
            </a:r>
            <a:r>
              <a:rPr lang="en-US" sz="1600" dirty="0" err="1">
                <a:solidFill>
                  <a:schemeClr val="accent2"/>
                </a:solidFill>
              </a:rPr>
              <a:t>css</a:t>
            </a:r>
            <a:r>
              <a:rPr lang="en-US" sz="1600" dirty="0">
                <a:solidFill>
                  <a:schemeClr val="accent2"/>
                </a:solidFill>
              </a:rPr>
              <a:t>" </a:t>
            </a:r>
            <a:r>
              <a:rPr lang="en-US" sz="1600" dirty="0" err="1">
                <a:solidFill>
                  <a:schemeClr val="accent2"/>
                </a:solidFill>
              </a:rPr>
              <a:t>href</a:t>
            </a:r>
            <a:r>
              <a:rPr lang="en-US" sz="1600" dirty="0">
                <a:solidFill>
                  <a:schemeClr val="accent2"/>
                </a:solidFill>
              </a:rPr>
              <a:t>="book.css"?&gt;</a:t>
            </a:r>
          </a:p>
          <a:p>
            <a:endParaRPr lang="en-US" sz="1600" dirty="0"/>
          </a:p>
          <a:p>
            <a:r>
              <a:rPr lang="en-US" sz="1600" dirty="0"/>
              <a:t>&lt;title&gt;New Perspectives on XML&lt;/title&gt;</a:t>
            </a:r>
          </a:p>
          <a:p>
            <a:r>
              <a:rPr lang="en-US" sz="1600" dirty="0"/>
              <a:t>&lt;author&gt;Patrick Carey&lt;/author&gt;</a:t>
            </a:r>
          </a:p>
          <a:p>
            <a:r>
              <a:rPr lang="en-US" sz="1600" dirty="0"/>
              <a:t>&lt;contents&gt;</a:t>
            </a:r>
          </a:p>
          <a:p>
            <a:r>
              <a:rPr lang="en-US" sz="1600" dirty="0"/>
              <a:t>  &lt;chapter&gt;Creating an XML Document&lt;/chapter&gt;</a:t>
            </a:r>
          </a:p>
          <a:p>
            <a:r>
              <a:rPr lang="en-US" sz="1600" dirty="0"/>
              <a:t>  &lt;chapter&gt;Binding XML Data with IE&lt;/chapter&gt;</a:t>
            </a:r>
          </a:p>
          <a:p>
            <a:r>
              <a:rPr lang="en-US" sz="1600" dirty="0"/>
              <a:t>  &lt;chapter&gt;Creating a Valid XML Document&lt;/chapter&gt;</a:t>
            </a:r>
          </a:p>
          <a:p>
            <a:r>
              <a:rPr lang="en-US" sz="1600" dirty="0"/>
              <a:t>  &lt;chapter&gt;Working with Namespaces and Schemas&lt;/chapter&gt;</a:t>
            </a:r>
          </a:p>
          <a:p>
            <a:r>
              <a:rPr lang="en-US" sz="1600" dirty="0"/>
              <a:t>  &lt;chapter&gt;Working with Cascading Style Sheets&lt;/chapter&gt;</a:t>
            </a:r>
          </a:p>
          <a:p>
            <a:r>
              <a:rPr lang="en-US" sz="1600" dirty="0"/>
              <a:t>  &lt;chapter&gt;Working with XSLT&lt;/chapter&gt;</a:t>
            </a:r>
          </a:p>
          <a:p>
            <a:r>
              <a:rPr lang="en-US" sz="1600" dirty="0"/>
              <a:t>&lt;/contents&gt;</a:t>
            </a:r>
          </a:p>
        </p:txBody>
      </p:sp>
    </p:spTree>
    <p:extLst>
      <p:ext uri="{BB962C8B-B14F-4D97-AF65-F5344CB8AC3E}">
        <p14:creationId xmlns:p14="http://schemas.microsoft.com/office/powerpoint/2010/main" val="80917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Covers LO2 &amp; LO4 for Module</a:t>
            </a:r>
          </a:p>
          <a:p>
            <a:r>
              <a:rPr lang="en-US" dirty="0"/>
              <a:t>On completion of this lecture, students are expected to be able to:</a:t>
            </a:r>
          </a:p>
          <a:p>
            <a:pPr lvl="1"/>
            <a:r>
              <a:rPr lang="en-US" dirty="0"/>
              <a:t>Understand the concept of XML, XML Elements, Rules, Element Naming, XML Parser and XML DOM</a:t>
            </a:r>
          </a:p>
          <a:p>
            <a:pPr lvl="1"/>
            <a:r>
              <a:rPr lang="en-US" dirty="0"/>
              <a:t>Apply knowledge of the XML DOM model to access and manipulate data stored in XML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7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 Validator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Use XML validator to syntax-check your XML. </a:t>
            </a:r>
          </a:p>
          <a:p>
            <a:r>
              <a:rPr lang="en-US" sz="2200" dirty="0"/>
              <a:t>Errors in XML documents will stop your XML applications.</a:t>
            </a:r>
          </a:p>
          <a:p>
            <a:r>
              <a:rPr lang="en-US" sz="2200" dirty="0"/>
              <a:t>The W3C XML specification states that a program should stop processing an XML document if it finds an error. The reason is that XML software should be small, fast, and compatible.</a:t>
            </a:r>
          </a:p>
          <a:p>
            <a:r>
              <a:rPr lang="en-US" sz="2200" dirty="0"/>
              <a:t>HTML browsers are allowed to display HTML documents with errors (like missing end tags).</a:t>
            </a:r>
          </a:p>
          <a:p>
            <a:r>
              <a:rPr lang="en-US" sz="2200" b="1" dirty="0"/>
              <a:t>With XML, errors are not allowed.</a:t>
            </a:r>
          </a:p>
          <a:p>
            <a:r>
              <a:rPr lang="en-US" sz="2200" b="1" dirty="0"/>
              <a:t>Validators</a:t>
            </a:r>
          </a:p>
          <a:p>
            <a:pPr lvl="1"/>
            <a:r>
              <a:rPr lang="en-US" sz="1400" dirty="0">
                <a:hlinkClick r:id="rId2"/>
              </a:rPr>
              <a:t>https://www.xmlvalidation.com/</a:t>
            </a:r>
            <a:endParaRPr lang="en-US" sz="1400" dirty="0"/>
          </a:p>
          <a:p>
            <a:pPr lvl="1"/>
            <a:r>
              <a:rPr lang="en-US" sz="1400" dirty="0">
                <a:hlinkClick r:id="rId3"/>
              </a:rPr>
              <a:t>https://www.w3schools.com/xml/xml_validator.asp</a:t>
            </a:r>
            <a:endParaRPr lang="en-US" sz="1400" dirty="0"/>
          </a:p>
          <a:p>
            <a:pPr lvl="1"/>
            <a:endParaRPr lang="en-US" sz="14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63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161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An XML document with correct syntax is called "Well Formed".</a:t>
            </a:r>
          </a:p>
          <a:p>
            <a:r>
              <a:rPr lang="en-US" sz="2200" dirty="0"/>
              <a:t>An XML document validated against a DTD is both "Well Formed" and "Valid".</a:t>
            </a:r>
          </a:p>
          <a:p>
            <a:r>
              <a:rPr lang="en-US" sz="2200" dirty="0"/>
              <a:t>DTD stands for Document Type Definition.</a:t>
            </a:r>
          </a:p>
          <a:p>
            <a:r>
              <a:rPr lang="en-US" sz="2200" dirty="0"/>
              <a:t>A DTD defines the structure and the legal elements and attributes of an XML document.</a:t>
            </a:r>
          </a:p>
          <a:p>
            <a:r>
              <a:rPr lang="en-US" sz="2200" dirty="0"/>
              <a:t>Read more on XML DTD -&gt; </a:t>
            </a:r>
            <a:r>
              <a:rPr lang="en-US" sz="2200" dirty="0">
                <a:hlinkClick r:id="rId2"/>
              </a:rPr>
              <a:t>https://www.w3schools.com/xml/xml_dtd.asp</a:t>
            </a:r>
            <a:endParaRPr lang="en-US" sz="2200" dirty="0"/>
          </a:p>
          <a:p>
            <a:r>
              <a:rPr lang="en-US" sz="2200" dirty="0"/>
              <a:t>Sample DTD file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422" y="3739675"/>
            <a:ext cx="37242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48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major browsers have a built-in XML parser to access and manipulate XML.</a:t>
            </a:r>
          </a:p>
          <a:p>
            <a:r>
              <a:rPr lang="en-US" sz="2400" dirty="0"/>
              <a:t>The </a:t>
            </a:r>
            <a:r>
              <a:rPr lang="en-US" sz="2400" dirty="0">
                <a:hlinkClick r:id="rId2"/>
              </a:rPr>
              <a:t>XML DOM (Document Object Model)</a:t>
            </a:r>
            <a:r>
              <a:rPr lang="en-US" sz="2400" dirty="0"/>
              <a:t> defines the properties and methods for accessing and editing XML.</a:t>
            </a:r>
          </a:p>
          <a:p>
            <a:r>
              <a:rPr lang="en-US" sz="2400" dirty="0"/>
              <a:t>However, before an XML document can be accessed, it must be loaded into an XML DOM object.</a:t>
            </a:r>
          </a:p>
          <a:p>
            <a:r>
              <a:rPr lang="en-US" sz="2400" dirty="0"/>
              <a:t>All modern browsers have a built-in XML parser that can convert text into an XML DOM object.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XML DOM defines a standard way for accessing and manipulating XML documents. It presents an XML document as a tree-structure.</a:t>
            </a:r>
          </a:p>
          <a:p>
            <a:r>
              <a:rPr lang="en-US" sz="2200" dirty="0"/>
              <a:t>All XML elements can be accessed through the XML DOM.</a:t>
            </a:r>
          </a:p>
          <a:p>
            <a:r>
              <a:rPr lang="en-US" sz="2200" i="1" dirty="0"/>
              <a:t> It is a platform and language-neutral interface that allows programs and scripts to dynamically access and update the content, structure, and style of a document."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3" y="3272314"/>
            <a:ext cx="56102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XML Nodes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0840" y="1917564"/>
            <a:ext cx="4449939" cy="443878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2710815"/>
            <a:ext cx="61817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91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Parser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451570"/>
            <a:ext cx="1034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parses a text string into an XML DOM object, and extracts the info from it with JavaScript.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97040" y="338328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text String is defined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97040" y="4294426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XML DOM Parser is created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7040" y="4723111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parser creates a new XML DOM object using the text string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13007"/>
            <a:ext cx="5779379" cy="4313129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>
            <a:off x="4389120" y="3567946"/>
            <a:ext cx="240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</p:cNvCxnSpPr>
          <p:nvPr/>
        </p:nvCxnSpPr>
        <p:spPr>
          <a:xfrm flipH="1">
            <a:off x="4404360" y="4479092"/>
            <a:ext cx="2392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394960" y="4907280"/>
            <a:ext cx="140208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47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600" dirty="0"/>
              <a:t>Online :</a:t>
            </a:r>
          </a:p>
          <a:p>
            <a:pPr lvl="2">
              <a:defRPr/>
            </a:pPr>
            <a:r>
              <a:rPr lang="en-US" sz="1800" dirty="0">
                <a:hlinkClick r:id="rId3"/>
              </a:rPr>
              <a:t>https://www.w3schools.com/xml/default.asp</a:t>
            </a:r>
            <a:endParaRPr lang="en-US" sz="1800" dirty="0"/>
          </a:p>
          <a:p>
            <a:pPr marL="914400" lvl="2" indent="0">
              <a:buNone/>
              <a:defRPr/>
            </a:pPr>
            <a:endParaRPr lang="en-US" sz="1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CM1605 Web Technology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26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9494-EB1D-41F8-A368-CC8BBBD87339}" type="datetime1">
              <a:rPr lang="en-US" smtClean="0"/>
              <a:t>1/24/2023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98996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to XML</a:t>
            </a:r>
          </a:p>
          <a:p>
            <a:r>
              <a:rPr lang="en-US" dirty="0"/>
              <a:t>XML vs HTML</a:t>
            </a:r>
          </a:p>
          <a:p>
            <a:r>
              <a:rPr lang="en-US" dirty="0"/>
              <a:t>XML syntax rules</a:t>
            </a:r>
          </a:p>
          <a:p>
            <a:r>
              <a:rPr lang="en-US" dirty="0"/>
              <a:t>XML Elements</a:t>
            </a:r>
          </a:p>
          <a:p>
            <a:r>
              <a:rPr lang="en-US" dirty="0"/>
              <a:t>XML Element Naming &amp; attributes</a:t>
            </a:r>
          </a:p>
          <a:p>
            <a:r>
              <a:rPr lang="en-US" dirty="0"/>
              <a:t>Display XML documents</a:t>
            </a:r>
          </a:p>
          <a:p>
            <a:r>
              <a:rPr lang="en-US" dirty="0"/>
              <a:t>XML Validator</a:t>
            </a:r>
          </a:p>
          <a:p>
            <a:r>
              <a:rPr lang="en-US" dirty="0"/>
              <a:t>XML DOM</a:t>
            </a:r>
          </a:p>
          <a:p>
            <a:r>
              <a:rPr lang="en-US" dirty="0"/>
              <a:t>Accessing XML Data and manipulation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DE7-A06B-4B37-827B-FF0BF2A3A8D9}" type="datetime1">
              <a:rPr lang="en-US" smtClean="0"/>
              <a:t>1/24/2023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8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Huge Demands for data exchange</a:t>
            </a:r>
          </a:p>
          <a:p>
            <a:pPr lvl="1"/>
            <a:r>
              <a:rPr lang="en-US" sz="2200" dirty="0"/>
              <a:t>XML stores data in plain text format. </a:t>
            </a:r>
          </a:p>
          <a:p>
            <a:pPr lvl="1"/>
            <a:r>
              <a:rPr lang="en-US" sz="2200" dirty="0"/>
              <a:t>This provides a software- and hardware-independent way of storing, transporting, and sharing data.</a:t>
            </a:r>
          </a:p>
          <a:p>
            <a:endParaRPr lang="en-US" sz="2200" dirty="0"/>
          </a:p>
          <a:p>
            <a:r>
              <a:rPr lang="en-US" sz="2200" dirty="0"/>
              <a:t>XML also makes it easier to expand or upgrade to new operating systems, new applications, or new browsers, without losing data.</a:t>
            </a:r>
          </a:p>
          <a:p>
            <a:endParaRPr lang="en-US" sz="2200" dirty="0"/>
          </a:p>
          <a:p>
            <a:r>
              <a:rPr lang="en-US" sz="2200" dirty="0"/>
              <a:t>With XML, data can be available to all kinds of "reading machines" like people, computers, voice machines, news feeds, etc.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stands for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r>
              <a:rPr lang="en-US" dirty="0"/>
              <a:t>XML is a markup language much like HTML</a:t>
            </a:r>
          </a:p>
          <a:p>
            <a:r>
              <a:rPr lang="en-US" dirty="0"/>
              <a:t>XML was designed to store and transport data</a:t>
            </a:r>
          </a:p>
          <a:p>
            <a:r>
              <a:rPr lang="en-US" dirty="0"/>
              <a:t>XML was designed to be self-descriptive</a:t>
            </a:r>
          </a:p>
          <a:p>
            <a:r>
              <a:rPr lang="en-US" dirty="0"/>
              <a:t>XML is a W3C Recommendation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XML is a software- and hardware-independent tool for storing and transporting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Vs 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05789"/>
              </p:ext>
            </p:extLst>
          </p:nvPr>
        </p:nvGraphicFramePr>
        <p:xfrm>
          <a:off x="838198" y="1807487"/>
          <a:ext cx="10355318" cy="3312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7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0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08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was designed to carry data - with focus on what data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was designed to display data - with focus on how data looks, </a:t>
                      </a:r>
                      <a:r>
                        <a:rPr lang="en-US" dirty="0"/>
                        <a:t>(E.g., "Display this data as a heading " - &lt;h3&gt;...&lt;/h3&gt;).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08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tags are not predefined, w</a:t>
                      </a:r>
                      <a:r>
                        <a:rPr lang="en-US" dirty="0"/>
                        <a:t>ith XML you can </a:t>
                      </a:r>
                      <a:r>
                        <a:rPr lang="en-US" b="1" dirty="0"/>
                        <a:t>define your own tags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 tags are predefined,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: &lt;html&gt;&lt;h1&gt;&lt;p&gt;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089">
                <a:tc>
                  <a:txBody>
                    <a:bodyPr/>
                    <a:lstStyle/>
                    <a:p>
                      <a:r>
                        <a:rPr lang="en-US" dirty="0"/>
                        <a:t>XML separates data from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 is</a:t>
                      </a:r>
                      <a:r>
                        <a:rPr lang="en-US" baseline="0" dirty="0"/>
                        <a:t> used to format and display the same data</a:t>
                      </a:r>
                    </a:p>
                    <a:p>
                      <a:endParaRPr lang="en-US" baseline="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75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is 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XML document can be extended to carry more information. E.g., add more elements or define new tags as required.</a:t>
            </a:r>
          </a:p>
          <a:p>
            <a:r>
              <a:rPr lang="en-US" dirty="0"/>
              <a:t>The tags in the example above (like &lt;from&gt; and &lt;to&gt;) are not defined in any XML standard, It is invented by us.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8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Vs HTML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" t="16234" r="69705" b="48377"/>
          <a:stretch/>
        </p:blipFill>
        <p:spPr bwMode="auto">
          <a:xfrm>
            <a:off x="665944" y="1909995"/>
            <a:ext cx="4633025" cy="319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16" t="16234" r="19498" b="48377"/>
          <a:stretch/>
        </p:blipFill>
        <p:spPr bwMode="auto">
          <a:xfrm>
            <a:off x="5344689" y="1909996"/>
            <a:ext cx="5750031" cy="319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41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XML be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XML is used in many aspects of web development.</a:t>
            </a:r>
          </a:p>
          <a:p>
            <a:r>
              <a:rPr lang="en-US" sz="2200" dirty="0"/>
              <a:t>Thousands of XML formats exist, in many different industries, to describe day-to-day data transactions: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822257"/>
            <a:ext cx="3596640" cy="35023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517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12909</TotalTime>
  <Words>1903</Words>
  <Application>Microsoft Office PowerPoint</Application>
  <PresentationFormat>Widescreen</PresentationFormat>
  <Paragraphs>258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CM1605 Web Technology</vt:lpstr>
      <vt:lpstr>Learning Outcomes</vt:lpstr>
      <vt:lpstr>Content</vt:lpstr>
      <vt:lpstr>Why study XML</vt:lpstr>
      <vt:lpstr>Introduction to XML</vt:lpstr>
      <vt:lpstr>XML Vs HTML</vt:lpstr>
      <vt:lpstr>XML is Extensible</vt:lpstr>
      <vt:lpstr>XML Vs HTML document</vt:lpstr>
      <vt:lpstr>How can XML be used?</vt:lpstr>
      <vt:lpstr>XML document</vt:lpstr>
      <vt:lpstr>XML Tree</vt:lpstr>
      <vt:lpstr>XML Tree Structure</vt:lpstr>
      <vt:lpstr>XML Syntax Rules</vt:lpstr>
      <vt:lpstr>Identify XML syntax rules??</vt:lpstr>
      <vt:lpstr>XML Elements</vt:lpstr>
      <vt:lpstr>XML Naming Rules</vt:lpstr>
      <vt:lpstr>XML Attributes</vt:lpstr>
      <vt:lpstr>Display XML</vt:lpstr>
      <vt:lpstr>Viewing XML files with CSS</vt:lpstr>
      <vt:lpstr>XML  Validator</vt:lpstr>
      <vt:lpstr>Valid XML</vt:lpstr>
      <vt:lpstr>XML Parser</vt:lpstr>
      <vt:lpstr>XML DOM</vt:lpstr>
      <vt:lpstr>Accessing XML Nodes</vt:lpstr>
      <vt:lpstr>XML Parser Example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Harischandra, Janani</cp:lastModifiedBy>
  <cp:revision>411</cp:revision>
  <dcterms:created xsi:type="dcterms:W3CDTF">2020-07-03T16:25:08Z</dcterms:created>
  <dcterms:modified xsi:type="dcterms:W3CDTF">2023-01-24T06:40:48Z</dcterms:modified>
</cp:coreProperties>
</file>