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71" d="100"/>
          <a:sy n="71" d="100"/>
        </p:scale>
        <p:origin x="194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2533" y="408863"/>
            <a:ext cx="6608445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232323"/>
                </a:solidFill>
                <a:latin typeface="HelveticaNeue-Thin"/>
                <a:cs typeface="HelveticaNeue-Thi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‹#›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232323"/>
                </a:solidFill>
                <a:latin typeface="HelveticaNeue-Thin"/>
                <a:cs typeface="HelveticaNeue-Thi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Helvetica-Light"/>
                <a:cs typeface="Helvetica-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‹#›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304122"/>
            <a:ext cx="13004800" cy="44947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316822"/>
            <a:ext cx="13004800" cy="43677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961878" y="9399790"/>
            <a:ext cx="1127125" cy="301625"/>
          </a:xfrm>
          <a:custGeom>
            <a:avLst/>
            <a:gdLst/>
            <a:ahLst/>
            <a:cxnLst/>
            <a:rect l="l" t="t" r="r" b="b"/>
            <a:pathLst>
              <a:path w="1127125" h="301625">
                <a:moveTo>
                  <a:pt x="301231" y="127292"/>
                </a:moveTo>
                <a:lnTo>
                  <a:pt x="286943" y="82410"/>
                </a:lnTo>
                <a:lnTo>
                  <a:pt x="258381" y="42849"/>
                </a:lnTo>
                <a:lnTo>
                  <a:pt x="218821" y="14287"/>
                </a:lnTo>
                <a:lnTo>
                  <a:pt x="173939" y="0"/>
                </a:lnTo>
                <a:lnTo>
                  <a:pt x="127292" y="0"/>
                </a:lnTo>
                <a:lnTo>
                  <a:pt x="82410" y="14287"/>
                </a:lnTo>
                <a:lnTo>
                  <a:pt x="42849" y="42849"/>
                </a:lnTo>
                <a:lnTo>
                  <a:pt x="14287" y="82410"/>
                </a:lnTo>
                <a:lnTo>
                  <a:pt x="0" y="127292"/>
                </a:lnTo>
                <a:lnTo>
                  <a:pt x="0" y="173939"/>
                </a:lnTo>
                <a:lnTo>
                  <a:pt x="14287" y="218821"/>
                </a:lnTo>
                <a:lnTo>
                  <a:pt x="42849" y="258381"/>
                </a:lnTo>
                <a:lnTo>
                  <a:pt x="82410" y="286943"/>
                </a:lnTo>
                <a:lnTo>
                  <a:pt x="127292" y="301231"/>
                </a:lnTo>
                <a:lnTo>
                  <a:pt x="173939" y="301231"/>
                </a:lnTo>
                <a:lnTo>
                  <a:pt x="218821" y="286943"/>
                </a:lnTo>
                <a:lnTo>
                  <a:pt x="258381" y="258381"/>
                </a:lnTo>
                <a:lnTo>
                  <a:pt x="286943" y="218821"/>
                </a:lnTo>
                <a:lnTo>
                  <a:pt x="301231" y="173939"/>
                </a:lnTo>
                <a:lnTo>
                  <a:pt x="301231" y="127292"/>
                </a:lnTo>
                <a:close/>
              </a:path>
              <a:path w="1127125" h="301625">
                <a:moveTo>
                  <a:pt x="1126731" y="127292"/>
                </a:moveTo>
                <a:lnTo>
                  <a:pt x="1112443" y="82410"/>
                </a:lnTo>
                <a:lnTo>
                  <a:pt x="1083881" y="42849"/>
                </a:lnTo>
                <a:lnTo>
                  <a:pt x="1044321" y="14287"/>
                </a:lnTo>
                <a:lnTo>
                  <a:pt x="999439" y="0"/>
                </a:lnTo>
                <a:lnTo>
                  <a:pt x="952792" y="0"/>
                </a:lnTo>
                <a:lnTo>
                  <a:pt x="907910" y="14287"/>
                </a:lnTo>
                <a:lnTo>
                  <a:pt x="868349" y="42849"/>
                </a:lnTo>
                <a:lnTo>
                  <a:pt x="839787" y="82410"/>
                </a:lnTo>
                <a:lnTo>
                  <a:pt x="825500" y="127292"/>
                </a:lnTo>
                <a:lnTo>
                  <a:pt x="825500" y="173939"/>
                </a:lnTo>
                <a:lnTo>
                  <a:pt x="839787" y="218821"/>
                </a:lnTo>
                <a:lnTo>
                  <a:pt x="868349" y="258381"/>
                </a:lnTo>
                <a:lnTo>
                  <a:pt x="907910" y="286943"/>
                </a:lnTo>
                <a:lnTo>
                  <a:pt x="952792" y="301231"/>
                </a:lnTo>
                <a:lnTo>
                  <a:pt x="999439" y="301231"/>
                </a:lnTo>
                <a:lnTo>
                  <a:pt x="1044321" y="286943"/>
                </a:lnTo>
                <a:lnTo>
                  <a:pt x="1083881" y="258381"/>
                </a:lnTo>
                <a:lnTo>
                  <a:pt x="1112443" y="218821"/>
                </a:lnTo>
                <a:lnTo>
                  <a:pt x="1126731" y="173939"/>
                </a:lnTo>
                <a:lnTo>
                  <a:pt x="1126731" y="127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244" y="1907678"/>
            <a:ext cx="11869011" cy="739437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12344" y="1923355"/>
            <a:ext cx="11793220" cy="7315200"/>
          </a:xfrm>
          <a:custGeom>
            <a:avLst/>
            <a:gdLst/>
            <a:ahLst/>
            <a:cxnLst/>
            <a:rect l="l" t="t" r="r" b="b"/>
            <a:pathLst>
              <a:path w="11793220" h="7315200">
                <a:moveTo>
                  <a:pt x="6398921" y="7302500"/>
                </a:moveTo>
                <a:lnTo>
                  <a:pt x="5393888" y="7302500"/>
                </a:lnTo>
                <a:lnTo>
                  <a:pt x="5444056" y="7315200"/>
                </a:lnTo>
                <a:lnTo>
                  <a:pt x="6348754" y="7315200"/>
                </a:lnTo>
                <a:lnTo>
                  <a:pt x="6398921" y="7302500"/>
                </a:lnTo>
                <a:close/>
              </a:path>
              <a:path w="11793220" h="7315200">
                <a:moveTo>
                  <a:pt x="6599269" y="7289800"/>
                </a:moveTo>
                <a:lnTo>
                  <a:pt x="5193541" y="7289800"/>
                </a:lnTo>
                <a:lnTo>
                  <a:pt x="5243573" y="7302500"/>
                </a:lnTo>
                <a:lnTo>
                  <a:pt x="6549236" y="7302500"/>
                </a:lnTo>
                <a:lnTo>
                  <a:pt x="6599269" y="7289800"/>
                </a:lnTo>
                <a:close/>
              </a:path>
              <a:path w="11793220" h="7315200">
                <a:moveTo>
                  <a:pt x="6749107" y="7277100"/>
                </a:moveTo>
                <a:lnTo>
                  <a:pt x="5043703" y="7277100"/>
                </a:lnTo>
                <a:lnTo>
                  <a:pt x="5093603" y="7289800"/>
                </a:lnTo>
                <a:lnTo>
                  <a:pt x="6699207" y="7289800"/>
                </a:lnTo>
                <a:lnTo>
                  <a:pt x="6749107" y="7277100"/>
                </a:lnTo>
                <a:close/>
              </a:path>
              <a:path w="11793220" h="7315200">
                <a:moveTo>
                  <a:pt x="6898494" y="7264400"/>
                </a:moveTo>
                <a:lnTo>
                  <a:pt x="4894315" y="7264400"/>
                </a:lnTo>
                <a:lnTo>
                  <a:pt x="4944056" y="7277100"/>
                </a:lnTo>
                <a:lnTo>
                  <a:pt x="6848753" y="7277100"/>
                </a:lnTo>
                <a:lnTo>
                  <a:pt x="6898494" y="7264400"/>
                </a:lnTo>
                <a:close/>
              </a:path>
              <a:path w="11793220" h="7315200">
                <a:moveTo>
                  <a:pt x="6997796" y="7251700"/>
                </a:moveTo>
                <a:lnTo>
                  <a:pt x="4795013" y="7251700"/>
                </a:lnTo>
                <a:lnTo>
                  <a:pt x="4844633" y="7264400"/>
                </a:lnTo>
                <a:lnTo>
                  <a:pt x="6948176" y="7264400"/>
                </a:lnTo>
                <a:lnTo>
                  <a:pt x="6997796" y="7251700"/>
                </a:lnTo>
                <a:close/>
              </a:path>
              <a:path w="11793220" h="7315200">
                <a:moveTo>
                  <a:pt x="7096839" y="7239000"/>
                </a:moveTo>
                <a:lnTo>
                  <a:pt x="4695970" y="7239000"/>
                </a:lnTo>
                <a:lnTo>
                  <a:pt x="4745458" y="7251700"/>
                </a:lnTo>
                <a:lnTo>
                  <a:pt x="7047352" y="7251700"/>
                </a:lnTo>
                <a:lnTo>
                  <a:pt x="7096839" y="7239000"/>
                </a:lnTo>
                <a:close/>
              </a:path>
              <a:path w="11793220" h="7315200">
                <a:moveTo>
                  <a:pt x="7195600" y="7226300"/>
                </a:moveTo>
                <a:lnTo>
                  <a:pt x="4597210" y="7226300"/>
                </a:lnTo>
                <a:lnTo>
                  <a:pt x="4646553" y="7239000"/>
                </a:lnTo>
                <a:lnTo>
                  <a:pt x="7146257" y="7239000"/>
                </a:lnTo>
                <a:lnTo>
                  <a:pt x="7195600" y="7226300"/>
                </a:lnTo>
                <a:close/>
              </a:path>
              <a:path w="11793220" h="7315200">
                <a:moveTo>
                  <a:pt x="7294054" y="7213600"/>
                </a:moveTo>
                <a:lnTo>
                  <a:pt x="4498755" y="7213600"/>
                </a:lnTo>
                <a:lnTo>
                  <a:pt x="4547943" y="7226300"/>
                </a:lnTo>
                <a:lnTo>
                  <a:pt x="7244867" y="7226300"/>
                </a:lnTo>
                <a:lnTo>
                  <a:pt x="7294054" y="7213600"/>
                </a:lnTo>
                <a:close/>
              </a:path>
              <a:path w="11793220" h="7315200">
                <a:moveTo>
                  <a:pt x="7441110" y="7188200"/>
                </a:moveTo>
                <a:lnTo>
                  <a:pt x="4351699" y="7188200"/>
                </a:lnTo>
                <a:lnTo>
                  <a:pt x="4449650" y="7213600"/>
                </a:lnTo>
                <a:lnTo>
                  <a:pt x="7343159" y="7213600"/>
                </a:lnTo>
                <a:lnTo>
                  <a:pt x="7441110" y="7188200"/>
                </a:lnTo>
                <a:close/>
              </a:path>
              <a:path w="11793220" h="7315200">
                <a:moveTo>
                  <a:pt x="7587345" y="7162800"/>
                </a:moveTo>
                <a:lnTo>
                  <a:pt x="4205464" y="7162800"/>
                </a:lnTo>
                <a:lnTo>
                  <a:pt x="4302859" y="7188200"/>
                </a:lnTo>
                <a:lnTo>
                  <a:pt x="7489951" y="7188200"/>
                </a:lnTo>
                <a:lnTo>
                  <a:pt x="7587345" y="7162800"/>
                </a:lnTo>
                <a:close/>
              </a:path>
              <a:path w="11793220" h="7315200">
                <a:moveTo>
                  <a:pt x="7780910" y="7124700"/>
                </a:moveTo>
                <a:lnTo>
                  <a:pt x="4011900" y="7124700"/>
                </a:lnTo>
                <a:lnTo>
                  <a:pt x="4156916" y="7162800"/>
                </a:lnTo>
                <a:lnTo>
                  <a:pt x="7635894" y="7162800"/>
                </a:lnTo>
                <a:lnTo>
                  <a:pt x="7780910" y="7124700"/>
                </a:lnTo>
                <a:close/>
              </a:path>
              <a:path w="11793220" h="7315200">
                <a:moveTo>
                  <a:pt x="8067842" y="254000"/>
                </a:moveTo>
                <a:lnTo>
                  <a:pt x="3724968" y="254000"/>
                </a:lnTo>
                <a:lnTo>
                  <a:pt x="3349755" y="355600"/>
                </a:lnTo>
                <a:lnTo>
                  <a:pt x="3303512" y="381000"/>
                </a:lnTo>
                <a:lnTo>
                  <a:pt x="3074693" y="444500"/>
                </a:lnTo>
                <a:lnTo>
                  <a:pt x="3029429" y="469900"/>
                </a:lnTo>
                <a:lnTo>
                  <a:pt x="2894693" y="508000"/>
                </a:lnTo>
                <a:lnTo>
                  <a:pt x="2850142" y="533400"/>
                </a:lnTo>
                <a:lnTo>
                  <a:pt x="2761600" y="558800"/>
                </a:lnTo>
                <a:lnTo>
                  <a:pt x="2717614" y="584200"/>
                </a:lnTo>
                <a:lnTo>
                  <a:pt x="2630229" y="609600"/>
                </a:lnTo>
                <a:lnTo>
                  <a:pt x="2586835" y="635000"/>
                </a:lnTo>
                <a:lnTo>
                  <a:pt x="2543644" y="647700"/>
                </a:lnTo>
                <a:lnTo>
                  <a:pt x="2500659" y="673100"/>
                </a:lnTo>
                <a:lnTo>
                  <a:pt x="2457883" y="685800"/>
                </a:lnTo>
                <a:lnTo>
                  <a:pt x="2415319" y="711200"/>
                </a:lnTo>
                <a:lnTo>
                  <a:pt x="2372971" y="723900"/>
                </a:lnTo>
                <a:lnTo>
                  <a:pt x="2330839" y="749300"/>
                </a:lnTo>
                <a:lnTo>
                  <a:pt x="2288929" y="762000"/>
                </a:lnTo>
                <a:lnTo>
                  <a:pt x="2205783" y="812800"/>
                </a:lnTo>
                <a:lnTo>
                  <a:pt x="2164552" y="825500"/>
                </a:lnTo>
                <a:lnTo>
                  <a:pt x="2082793" y="876300"/>
                </a:lnTo>
                <a:lnTo>
                  <a:pt x="2042269" y="889000"/>
                </a:lnTo>
                <a:lnTo>
                  <a:pt x="1922158" y="965200"/>
                </a:lnTo>
                <a:lnTo>
                  <a:pt x="1882617" y="977900"/>
                </a:lnTo>
                <a:lnTo>
                  <a:pt x="1727016" y="1079500"/>
                </a:lnTo>
                <a:lnTo>
                  <a:pt x="1681868" y="1104900"/>
                </a:lnTo>
                <a:lnTo>
                  <a:pt x="1593364" y="1155700"/>
                </a:lnTo>
                <a:lnTo>
                  <a:pt x="1550009" y="1193800"/>
                </a:lnTo>
                <a:lnTo>
                  <a:pt x="1465093" y="1244600"/>
                </a:lnTo>
                <a:lnTo>
                  <a:pt x="1423533" y="1282700"/>
                </a:lnTo>
                <a:lnTo>
                  <a:pt x="1342205" y="1333499"/>
                </a:lnTo>
                <a:lnTo>
                  <a:pt x="1302438" y="1371599"/>
                </a:lnTo>
                <a:lnTo>
                  <a:pt x="1263269" y="1396999"/>
                </a:lnTo>
                <a:lnTo>
                  <a:pt x="1224698" y="1435099"/>
                </a:lnTo>
                <a:lnTo>
                  <a:pt x="1186726" y="1460499"/>
                </a:lnTo>
                <a:lnTo>
                  <a:pt x="1149351" y="1485899"/>
                </a:lnTo>
                <a:lnTo>
                  <a:pt x="1112574" y="1523999"/>
                </a:lnTo>
                <a:lnTo>
                  <a:pt x="1076395" y="1549399"/>
                </a:lnTo>
                <a:lnTo>
                  <a:pt x="1040814" y="1587499"/>
                </a:lnTo>
                <a:lnTo>
                  <a:pt x="1005831" y="1612899"/>
                </a:lnTo>
                <a:lnTo>
                  <a:pt x="971446" y="1650999"/>
                </a:lnTo>
                <a:lnTo>
                  <a:pt x="937660" y="1676399"/>
                </a:lnTo>
                <a:lnTo>
                  <a:pt x="904471" y="1714499"/>
                </a:lnTo>
                <a:lnTo>
                  <a:pt x="871880" y="1739899"/>
                </a:lnTo>
                <a:lnTo>
                  <a:pt x="839887" y="1777999"/>
                </a:lnTo>
                <a:lnTo>
                  <a:pt x="808492" y="1816099"/>
                </a:lnTo>
                <a:lnTo>
                  <a:pt x="777695" y="1841499"/>
                </a:lnTo>
                <a:lnTo>
                  <a:pt x="747496" y="1879599"/>
                </a:lnTo>
                <a:lnTo>
                  <a:pt x="717896" y="1904999"/>
                </a:lnTo>
                <a:lnTo>
                  <a:pt x="688893" y="1943099"/>
                </a:lnTo>
                <a:lnTo>
                  <a:pt x="660488" y="1981199"/>
                </a:lnTo>
                <a:lnTo>
                  <a:pt x="632681" y="2006599"/>
                </a:lnTo>
                <a:lnTo>
                  <a:pt x="605472" y="2044699"/>
                </a:lnTo>
                <a:lnTo>
                  <a:pt x="578861" y="2082799"/>
                </a:lnTo>
                <a:lnTo>
                  <a:pt x="552848" y="2108199"/>
                </a:lnTo>
                <a:lnTo>
                  <a:pt x="527433" y="2146299"/>
                </a:lnTo>
                <a:lnTo>
                  <a:pt x="502616" y="2184399"/>
                </a:lnTo>
                <a:lnTo>
                  <a:pt x="478398" y="2222499"/>
                </a:lnTo>
                <a:lnTo>
                  <a:pt x="454777" y="2247899"/>
                </a:lnTo>
                <a:lnTo>
                  <a:pt x="431754" y="2285999"/>
                </a:lnTo>
                <a:lnTo>
                  <a:pt x="409329" y="2324099"/>
                </a:lnTo>
                <a:lnTo>
                  <a:pt x="387502" y="2349499"/>
                </a:lnTo>
                <a:lnTo>
                  <a:pt x="366273" y="2387599"/>
                </a:lnTo>
                <a:lnTo>
                  <a:pt x="345642" y="2425699"/>
                </a:lnTo>
                <a:lnTo>
                  <a:pt x="325609" y="2463799"/>
                </a:lnTo>
                <a:lnTo>
                  <a:pt x="306174" y="2501899"/>
                </a:lnTo>
                <a:lnTo>
                  <a:pt x="287337" y="2527299"/>
                </a:lnTo>
                <a:lnTo>
                  <a:pt x="269098" y="2565399"/>
                </a:lnTo>
                <a:lnTo>
                  <a:pt x="251457" y="2603499"/>
                </a:lnTo>
                <a:lnTo>
                  <a:pt x="234415" y="2641599"/>
                </a:lnTo>
                <a:lnTo>
                  <a:pt x="217970" y="2679699"/>
                </a:lnTo>
                <a:lnTo>
                  <a:pt x="202123" y="2705099"/>
                </a:lnTo>
                <a:lnTo>
                  <a:pt x="186874" y="2743199"/>
                </a:lnTo>
                <a:lnTo>
                  <a:pt x="172223" y="2781299"/>
                </a:lnTo>
                <a:lnTo>
                  <a:pt x="158170" y="2819399"/>
                </a:lnTo>
                <a:lnTo>
                  <a:pt x="144715" y="2857499"/>
                </a:lnTo>
                <a:lnTo>
                  <a:pt x="131858" y="2895599"/>
                </a:lnTo>
                <a:lnTo>
                  <a:pt x="119599" y="2920999"/>
                </a:lnTo>
                <a:lnTo>
                  <a:pt x="107938" y="2959099"/>
                </a:lnTo>
                <a:lnTo>
                  <a:pt x="96875" y="2997199"/>
                </a:lnTo>
                <a:lnTo>
                  <a:pt x="86410" y="3035299"/>
                </a:lnTo>
                <a:lnTo>
                  <a:pt x="76543" y="3073399"/>
                </a:lnTo>
                <a:lnTo>
                  <a:pt x="67274" y="3111499"/>
                </a:lnTo>
                <a:lnTo>
                  <a:pt x="58603" y="3149599"/>
                </a:lnTo>
                <a:lnTo>
                  <a:pt x="50530" y="3187699"/>
                </a:lnTo>
                <a:lnTo>
                  <a:pt x="43055" y="3225799"/>
                </a:lnTo>
                <a:lnTo>
                  <a:pt x="36178" y="3251199"/>
                </a:lnTo>
                <a:lnTo>
                  <a:pt x="29899" y="3289299"/>
                </a:lnTo>
                <a:lnTo>
                  <a:pt x="24218" y="3327399"/>
                </a:lnTo>
                <a:lnTo>
                  <a:pt x="19135" y="3365499"/>
                </a:lnTo>
                <a:lnTo>
                  <a:pt x="14650" y="3403599"/>
                </a:lnTo>
                <a:lnTo>
                  <a:pt x="10763" y="3441699"/>
                </a:lnTo>
                <a:lnTo>
                  <a:pt x="7474" y="3479799"/>
                </a:lnTo>
                <a:lnTo>
                  <a:pt x="4783" y="3517899"/>
                </a:lnTo>
                <a:lnTo>
                  <a:pt x="2690" y="3555999"/>
                </a:lnTo>
                <a:lnTo>
                  <a:pt x="1195" y="3594099"/>
                </a:lnTo>
                <a:lnTo>
                  <a:pt x="0" y="3657599"/>
                </a:lnTo>
                <a:lnTo>
                  <a:pt x="298" y="3695699"/>
                </a:lnTo>
                <a:lnTo>
                  <a:pt x="1195" y="3733799"/>
                </a:lnTo>
                <a:lnTo>
                  <a:pt x="2690" y="3771899"/>
                </a:lnTo>
                <a:lnTo>
                  <a:pt x="4783" y="3809999"/>
                </a:lnTo>
                <a:lnTo>
                  <a:pt x="7474" y="3848099"/>
                </a:lnTo>
                <a:lnTo>
                  <a:pt x="10763" y="3886199"/>
                </a:lnTo>
                <a:lnTo>
                  <a:pt x="14650" y="3924299"/>
                </a:lnTo>
                <a:lnTo>
                  <a:pt x="19135" y="3962399"/>
                </a:lnTo>
                <a:lnTo>
                  <a:pt x="24218" y="4000499"/>
                </a:lnTo>
                <a:lnTo>
                  <a:pt x="29899" y="4025899"/>
                </a:lnTo>
                <a:lnTo>
                  <a:pt x="36178" y="4063999"/>
                </a:lnTo>
                <a:lnTo>
                  <a:pt x="43055" y="4102099"/>
                </a:lnTo>
                <a:lnTo>
                  <a:pt x="50530" y="4140199"/>
                </a:lnTo>
                <a:lnTo>
                  <a:pt x="58603" y="4178299"/>
                </a:lnTo>
                <a:lnTo>
                  <a:pt x="67274" y="4216399"/>
                </a:lnTo>
                <a:lnTo>
                  <a:pt x="76543" y="4254499"/>
                </a:lnTo>
                <a:lnTo>
                  <a:pt x="86410" y="4292599"/>
                </a:lnTo>
                <a:lnTo>
                  <a:pt x="96875" y="4330699"/>
                </a:lnTo>
                <a:lnTo>
                  <a:pt x="107938" y="4356099"/>
                </a:lnTo>
                <a:lnTo>
                  <a:pt x="119599" y="4394199"/>
                </a:lnTo>
                <a:lnTo>
                  <a:pt x="131858" y="4432299"/>
                </a:lnTo>
                <a:lnTo>
                  <a:pt x="144715" y="4470399"/>
                </a:lnTo>
                <a:lnTo>
                  <a:pt x="158170" y="4508499"/>
                </a:lnTo>
                <a:lnTo>
                  <a:pt x="172223" y="4546599"/>
                </a:lnTo>
                <a:lnTo>
                  <a:pt x="186874" y="4584699"/>
                </a:lnTo>
                <a:lnTo>
                  <a:pt x="202123" y="4610099"/>
                </a:lnTo>
                <a:lnTo>
                  <a:pt x="217970" y="4648199"/>
                </a:lnTo>
                <a:lnTo>
                  <a:pt x="234415" y="4686299"/>
                </a:lnTo>
                <a:lnTo>
                  <a:pt x="251457" y="4724399"/>
                </a:lnTo>
                <a:lnTo>
                  <a:pt x="269098" y="4762499"/>
                </a:lnTo>
                <a:lnTo>
                  <a:pt x="287337" y="4787899"/>
                </a:lnTo>
                <a:lnTo>
                  <a:pt x="306174" y="4825999"/>
                </a:lnTo>
                <a:lnTo>
                  <a:pt x="325609" y="4864099"/>
                </a:lnTo>
                <a:lnTo>
                  <a:pt x="345642" y="4902199"/>
                </a:lnTo>
                <a:lnTo>
                  <a:pt x="366273" y="4940299"/>
                </a:lnTo>
                <a:lnTo>
                  <a:pt x="387502" y="4965699"/>
                </a:lnTo>
                <a:lnTo>
                  <a:pt x="409329" y="5003799"/>
                </a:lnTo>
                <a:lnTo>
                  <a:pt x="431754" y="5041899"/>
                </a:lnTo>
                <a:lnTo>
                  <a:pt x="454777" y="5079999"/>
                </a:lnTo>
                <a:lnTo>
                  <a:pt x="478398" y="5105399"/>
                </a:lnTo>
                <a:lnTo>
                  <a:pt x="502616" y="5143499"/>
                </a:lnTo>
                <a:lnTo>
                  <a:pt x="527433" y="5181599"/>
                </a:lnTo>
                <a:lnTo>
                  <a:pt x="552848" y="5206999"/>
                </a:lnTo>
                <a:lnTo>
                  <a:pt x="578861" y="5245099"/>
                </a:lnTo>
                <a:lnTo>
                  <a:pt x="605472" y="5283199"/>
                </a:lnTo>
                <a:lnTo>
                  <a:pt x="632681" y="5308599"/>
                </a:lnTo>
                <a:lnTo>
                  <a:pt x="660488" y="5346699"/>
                </a:lnTo>
                <a:lnTo>
                  <a:pt x="688893" y="5384799"/>
                </a:lnTo>
                <a:lnTo>
                  <a:pt x="717896" y="5410199"/>
                </a:lnTo>
                <a:lnTo>
                  <a:pt x="747496" y="5448299"/>
                </a:lnTo>
                <a:lnTo>
                  <a:pt x="777695" y="5486399"/>
                </a:lnTo>
                <a:lnTo>
                  <a:pt x="808492" y="5511799"/>
                </a:lnTo>
                <a:lnTo>
                  <a:pt x="839887" y="5549899"/>
                </a:lnTo>
                <a:lnTo>
                  <a:pt x="871880" y="5575299"/>
                </a:lnTo>
                <a:lnTo>
                  <a:pt x="904471" y="5613399"/>
                </a:lnTo>
                <a:lnTo>
                  <a:pt x="937660" y="5638799"/>
                </a:lnTo>
                <a:lnTo>
                  <a:pt x="971446" y="5676899"/>
                </a:lnTo>
                <a:lnTo>
                  <a:pt x="1005831" y="5702299"/>
                </a:lnTo>
                <a:lnTo>
                  <a:pt x="1040814" y="5740399"/>
                </a:lnTo>
                <a:lnTo>
                  <a:pt x="1076395" y="5765799"/>
                </a:lnTo>
                <a:lnTo>
                  <a:pt x="1112574" y="5803899"/>
                </a:lnTo>
                <a:lnTo>
                  <a:pt x="1149351" y="5829299"/>
                </a:lnTo>
                <a:lnTo>
                  <a:pt x="1186726" y="5867399"/>
                </a:lnTo>
                <a:lnTo>
                  <a:pt x="1224698" y="5892799"/>
                </a:lnTo>
                <a:lnTo>
                  <a:pt x="1263269" y="5930899"/>
                </a:lnTo>
                <a:lnTo>
                  <a:pt x="1342205" y="5981699"/>
                </a:lnTo>
                <a:lnTo>
                  <a:pt x="1382570" y="6019799"/>
                </a:lnTo>
                <a:lnTo>
                  <a:pt x="1465093" y="6070599"/>
                </a:lnTo>
                <a:lnTo>
                  <a:pt x="1507252" y="6108699"/>
                </a:lnTo>
                <a:lnTo>
                  <a:pt x="1593364" y="6159499"/>
                </a:lnTo>
                <a:lnTo>
                  <a:pt x="1637317" y="6197599"/>
                </a:lnTo>
                <a:lnTo>
                  <a:pt x="1727016" y="6248399"/>
                </a:lnTo>
                <a:lnTo>
                  <a:pt x="1843330" y="6324599"/>
                </a:lnTo>
                <a:lnTo>
                  <a:pt x="1882617" y="6337299"/>
                </a:lnTo>
                <a:lnTo>
                  <a:pt x="2001986" y="6413499"/>
                </a:lnTo>
                <a:lnTo>
                  <a:pt x="2042269" y="6426199"/>
                </a:lnTo>
                <a:lnTo>
                  <a:pt x="2123555" y="6476999"/>
                </a:lnTo>
                <a:lnTo>
                  <a:pt x="2164552" y="6489699"/>
                </a:lnTo>
                <a:lnTo>
                  <a:pt x="2247243" y="6540500"/>
                </a:lnTo>
                <a:lnTo>
                  <a:pt x="2288929" y="6553200"/>
                </a:lnTo>
                <a:lnTo>
                  <a:pt x="2330839" y="6578600"/>
                </a:lnTo>
                <a:lnTo>
                  <a:pt x="2372971" y="6591300"/>
                </a:lnTo>
                <a:lnTo>
                  <a:pt x="2415319" y="6616700"/>
                </a:lnTo>
                <a:lnTo>
                  <a:pt x="2457883" y="6629400"/>
                </a:lnTo>
                <a:lnTo>
                  <a:pt x="2500659" y="6654800"/>
                </a:lnTo>
                <a:lnTo>
                  <a:pt x="2543644" y="6667500"/>
                </a:lnTo>
                <a:lnTo>
                  <a:pt x="2586835" y="6692900"/>
                </a:lnTo>
                <a:lnTo>
                  <a:pt x="2630229" y="6705600"/>
                </a:lnTo>
                <a:lnTo>
                  <a:pt x="2673823" y="6731000"/>
                </a:lnTo>
                <a:lnTo>
                  <a:pt x="2761600" y="6756400"/>
                </a:lnTo>
                <a:lnTo>
                  <a:pt x="2805777" y="6781800"/>
                </a:lnTo>
                <a:lnTo>
                  <a:pt x="2894693" y="6807200"/>
                </a:lnTo>
                <a:lnTo>
                  <a:pt x="2939427" y="6832600"/>
                </a:lnTo>
                <a:lnTo>
                  <a:pt x="3074693" y="6870700"/>
                </a:lnTo>
                <a:lnTo>
                  <a:pt x="3120127" y="6896100"/>
                </a:lnTo>
                <a:lnTo>
                  <a:pt x="3963781" y="7124700"/>
                </a:lnTo>
                <a:lnTo>
                  <a:pt x="7829029" y="7124700"/>
                </a:lnTo>
                <a:lnTo>
                  <a:pt x="8672683" y="6896100"/>
                </a:lnTo>
                <a:lnTo>
                  <a:pt x="8718117" y="6870700"/>
                </a:lnTo>
                <a:lnTo>
                  <a:pt x="8853383" y="6832600"/>
                </a:lnTo>
                <a:lnTo>
                  <a:pt x="8898116" y="6807200"/>
                </a:lnTo>
                <a:lnTo>
                  <a:pt x="8987033" y="6781800"/>
                </a:lnTo>
                <a:lnTo>
                  <a:pt x="9031210" y="6756400"/>
                </a:lnTo>
                <a:lnTo>
                  <a:pt x="9118987" y="6731000"/>
                </a:lnTo>
                <a:lnTo>
                  <a:pt x="9162581" y="6705600"/>
                </a:lnTo>
                <a:lnTo>
                  <a:pt x="9205975" y="6692900"/>
                </a:lnTo>
                <a:lnTo>
                  <a:pt x="9249166" y="6667500"/>
                </a:lnTo>
                <a:lnTo>
                  <a:pt x="9292151" y="6654800"/>
                </a:lnTo>
                <a:lnTo>
                  <a:pt x="9334926" y="6629400"/>
                </a:lnTo>
                <a:lnTo>
                  <a:pt x="9377490" y="6616700"/>
                </a:lnTo>
                <a:lnTo>
                  <a:pt x="9419839" y="6591300"/>
                </a:lnTo>
                <a:lnTo>
                  <a:pt x="9461970" y="6578600"/>
                </a:lnTo>
                <a:lnTo>
                  <a:pt x="9503880" y="6553200"/>
                </a:lnTo>
                <a:lnTo>
                  <a:pt x="9545567" y="6540500"/>
                </a:lnTo>
                <a:lnTo>
                  <a:pt x="9628257" y="6489699"/>
                </a:lnTo>
                <a:lnTo>
                  <a:pt x="9669255" y="6476999"/>
                </a:lnTo>
                <a:lnTo>
                  <a:pt x="9750541" y="6426199"/>
                </a:lnTo>
                <a:lnTo>
                  <a:pt x="9790823" y="6413499"/>
                </a:lnTo>
                <a:lnTo>
                  <a:pt x="9910192" y="6337299"/>
                </a:lnTo>
                <a:lnTo>
                  <a:pt x="9949480" y="6324599"/>
                </a:lnTo>
                <a:lnTo>
                  <a:pt x="10065793" y="6248399"/>
                </a:lnTo>
                <a:lnTo>
                  <a:pt x="10155493" y="6197599"/>
                </a:lnTo>
                <a:lnTo>
                  <a:pt x="10199445" y="6159499"/>
                </a:lnTo>
                <a:lnTo>
                  <a:pt x="10285557" y="6108699"/>
                </a:lnTo>
                <a:lnTo>
                  <a:pt x="10327716" y="6070599"/>
                </a:lnTo>
                <a:lnTo>
                  <a:pt x="10410239" y="6019799"/>
                </a:lnTo>
                <a:lnTo>
                  <a:pt x="10450604" y="5981699"/>
                </a:lnTo>
                <a:lnTo>
                  <a:pt x="10529539" y="5930899"/>
                </a:lnTo>
                <a:lnTo>
                  <a:pt x="10568110" y="5892799"/>
                </a:lnTo>
                <a:lnTo>
                  <a:pt x="10606083" y="5867399"/>
                </a:lnTo>
                <a:lnTo>
                  <a:pt x="10643458" y="5829299"/>
                </a:lnTo>
                <a:lnTo>
                  <a:pt x="10680234" y="5803899"/>
                </a:lnTo>
                <a:lnTo>
                  <a:pt x="10716413" y="5765799"/>
                </a:lnTo>
                <a:lnTo>
                  <a:pt x="10751994" y="5740399"/>
                </a:lnTo>
                <a:lnTo>
                  <a:pt x="10786977" y="5702299"/>
                </a:lnTo>
                <a:lnTo>
                  <a:pt x="10821361" y="5676899"/>
                </a:lnTo>
                <a:lnTo>
                  <a:pt x="10855148" y="5638799"/>
                </a:lnTo>
                <a:lnTo>
                  <a:pt x="10888337" y="5613399"/>
                </a:lnTo>
                <a:lnTo>
                  <a:pt x="10920928" y="5575299"/>
                </a:lnTo>
                <a:lnTo>
                  <a:pt x="10952921" y="5549899"/>
                </a:lnTo>
                <a:lnTo>
                  <a:pt x="10984315" y="5511799"/>
                </a:lnTo>
                <a:lnTo>
                  <a:pt x="11015112" y="5486399"/>
                </a:lnTo>
                <a:lnTo>
                  <a:pt x="11045311" y="5448299"/>
                </a:lnTo>
                <a:lnTo>
                  <a:pt x="11074912" y="5410199"/>
                </a:lnTo>
                <a:lnTo>
                  <a:pt x="11103915" y="5384799"/>
                </a:lnTo>
                <a:lnTo>
                  <a:pt x="11132319" y="5346699"/>
                </a:lnTo>
                <a:lnTo>
                  <a:pt x="11160126" y="5308599"/>
                </a:lnTo>
                <a:lnTo>
                  <a:pt x="11187335" y="5283199"/>
                </a:lnTo>
                <a:lnTo>
                  <a:pt x="11213946" y="5245099"/>
                </a:lnTo>
                <a:lnTo>
                  <a:pt x="11239959" y="5206999"/>
                </a:lnTo>
                <a:lnTo>
                  <a:pt x="11265374" y="5181599"/>
                </a:lnTo>
                <a:lnTo>
                  <a:pt x="11290190" y="5143499"/>
                </a:lnTo>
                <a:lnTo>
                  <a:pt x="11314409" y="5105399"/>
                </a:lnTo>
                <a:lnTo>
                  <a:pt x="11338030" y="5079999"/>
                </a:lnTo>
                <a:lnTo>
                  <a:pt x="11361053" y="5041899"/>
                </a:lnTo>
                <a:lnTo>
                  <a:pt x="11383478" y="5003799"/>
                </a:lnTo>
                <a:lnTo>
                  <a:pt x="11405305" y="4965699"/>
                </a:lnTo>
                <a:lnTo>
                  <a:pt x="11426534" y="4940299"/>
                </a:lnTo>
                <a:lnTo>
                  <a:pt x="11447164" y="4902199"/>
                </a:lnTo>
                <a:lnTo>
                  <a:pt x="11467197" y="4864099"/>
                </a:lnTo>
                <a:lnTo>
                  <a:pt x="11486632" y="4825999"/>
                </a:lnTo>
                <a:lnTo>
                  <a:pt x="11505469" y="4787899"/>
                </a:lnTo>
                <a:lnTo>
                  <a:pt x="11523708" y="4762499"/>
                </a:lnTo>
                <a:lnTo>
                  <a:pt x="11541349" y="4724399"/>
                </a:lnTo>
                <a:lnTo>
                  <a:pt x="11558392" y="4686299"/>
                </a:lnTo>
                <a:lnTo>
                  <a:pt x="11574837" y="4648199"/>
                </a:lnTo>
                <a:lnTo>
                  <a:pt x="11590683" y="4610099"/>
                </a:lnTo>
                <a:lnTo>
                  <a:pt x="11605932" y="4584699"/>
                </a:lnTo>
                <a:lnTo>
                  <a:pt x="11620583" y="4546599"/>
                </a:lnTo>
                <a:lnTo>
                  <a:pt x="11634636" y="4508499"/>
                </a:lnTo>
                <a:lnTo>
                  <a:pt x="11648091" y="4470399"/>
                </a:lnTo>
                <a:lnTo>
                  <a:pt x="11660948" y="4432299"/>
                </a:lnTo>
                <a:lnTo>
                  <a:pt x="11673207" y="4394199"/>
                </a:lnTo>
                <a:lnTo>
                  <a:pt x="11684868" y="4356099"/>
                </a:lnTo>
                <a:lnTo>
                  <a:pt x="11695931" y="4330699"/>
                </a:lnTo>
                <a:lnTo>
                  <a:pt x="11706396" y="4292599"/>
                </a:lnTo>
                <a:lnTo>
                  <a:pt x="11716263" y="4254499"/>
                </a:lnTo>
                <a:lnTo>
                  <a:pt x="11725532" y="4216399"/>
                </a:lnTo>
                <a:lnTo>
                  <a:pt x="11734203" y="4178299"/>
                </a:lnTo>
                <a:lnTo>
                  <a:pt x="11742276" y="4140199"/>
                </a:lnTo>
                <a:lnTo>
                  <a:pt x="11749750" y="4102099"/>
                </a:lnTo>
                <a:lnTo>
                  <a:pt x="11756627" y="4063999"/>
                </a:lnTo>
                <a:lnTo>
                  <a:pt x="11762906" y="4025899"/>
                </a:lnTo>
                <a:lnTo>
                  <a:pt x="11768587" y="4000499"/>
                </a:lnTo>
                <a:lnTo>
                  <a:pt x="11773670" y="3962399"/>
                </a:lnTo>
                <a:lnTo>
                  <a:pt x="11778155" y="3924299"/>
                </a:lnTo>
                <a:lnTo>
                  <a:pt x="11782042" y="3886199"/>
                </a:lnTo>
                <a:lnTo>
                  <a:pt x="11785331" y="3848099"/>
                </a:lnTo>
                <a:lnTo>
                  <a:pt x="11788022" y="3809999"/>
                </a:lnTo>
                <a:lnTo>
                  <a:pt x="11790115" y="3771899"/>
                </a:lnTo>
                <a:lnTo>
                  <a:pt x="11791610" y="3733799"/>
                </a:lnTo>
                <a:lnTo>
                  <a:pt x="11792507" y="3695699"/>
                </a:lnTo>
                <a:lnTo>
                  <a:pt x="11792806" y="3657599"/>
                </a:lnTo>
                <a:lnTo>
                  <a:pt x="11792507" y="3619499"/>
                </a:lnTo>
                <a:lnTo>
                  <a:pt x="11790115" y="3555999"/>
                </a:lnTo>
                <a:lnTo>
                  <a:pt x="11788022" y="3517899"/>
                </a:lnTo>
                <a:lnTo>
                  <a:pt x="11785331" y="3479799"/>
                </a:lnTo>
                <a:lnTo>
                  <a:pt x="11782042" y="3441699"/>
                </a:lnTo>
                <a:lnTo>
                  <a:pt x="11778155" y="3403599"/>
                </a:lnTo>
                <a:lnTo>
                  <a:pt x="11773670" y="3365499"/>
                </a:lnTo>
                <a:lnTo>
                  <a:pt x="11768587" y="3327399"/>
                </a:lnTo>
                <a:lnTo>
                  <a:pt x="11762906" y="3289299"/>
                </a:lnTo>
                <a:lnTo>
                  <a:pt x="11756627" y="3251199"/>
                </a:lnTo>
                <a:lnTo>
                  <a:pt x="11749750" y="3225799"/>
                </a:lnTo>
                <a:lnTo>
                  <a:pt x="11742276" y="3187699"/>
                </a:lnTo>
                <a:lnTo>
                  <a:pt x="11734203" y="3149599"/>
                </a:lnTo>
                <a:lnTo>
                  <a:pt x="11725532" y="3111499"/>
                </a:lnTo>
                <a:lnTo>
                  <a:pt x="11716263" y="3073399"/>
                </a:lnTo>
                <a:lnTo>
                  <a:pt x="11706396" y="3035299"/>
                </a:lnTo>
                <a:lnTo>
                  <a:pt x="11695931" y="2997199"/>
                </a:lnTo>
                <a:lnTo>
                  <a:pt x="11684868" y="2959099"/>
                </a:lnTo>
                <a:lnTo>
                  <a:pt x="11673207" y="2920999"/>
                </a:lnTo>
                <a:lnTo>
                  <a:pt x="11660948" y="2895599"/>
                </a:lnTo>
                <a:lnTo>
                  <a:pt x="11648091" y="2857499"/>
                </a:lnTo>
                <a:lnTo>
                  <a:pt x="11634636" y="2819399"/>
                </a:lnTo>
                <a:lnTo>
                  <a:pt x="11620583" y="2781299"/>
                </a:lnTo>
                <a:lnTo>
                  <a:pt x="11605932" y="2743199"/>
                </a:lnTo>
                <a:lnTo>
                  <a:pt x="11590683" y="2705099"/>
                </a:lnTo>
                <a:lnTo>
                  <a:pt x="11574837" y="2679699"/>
                </a:lnTo>
                <a:lnTo>
                  <a:pt x="11558392" y="2641599"/>
                </a:lnTo>
                <a:lnTo>
                  <a:pt x="11541349" y="2603499"/>
                </a:lnTo>
                <a:lnTo>
                  <a:pt x="11523708" y="2565399"/>
                </a:lnTo>
                <a:lnTo>
                  <a:pt x="11505469" y="2527299"/>
                </a:lnTo>
                <a:lnTo>
                  <a:pt x="11486632" y="2501899"/>
                </a:lnTo>
                <a:lnTo>
                  <a:pt x="11467197" y="2463799"/>
                </a:lnTo>
                <a:lnTo>
                  <a:pt x="11447164" y="2425699"/>
                </a:lnTo>
                <a:lnTo>
                  <a:pt x="11426534" y="2387599"/>
                </a:lnTo>
                <a:lnTo>
                  <a:pt x="11405305" y="2349499"/>
                </a:lnTo>
                <a:lnTo>
                  <a:pt x="11383478" y="2324099"/>
                </a:lnTo>
                <a:lnTo>
                  <a:pt x="11361053" y="2285999"/>
                </a:lnTo>
                <a:lnTo>
                  <a:pt x="11338030" y="2247899"/>
                </a:lnTo>
                <a:lnTo>
                  <a:pt x="11314409" y="2222499"/>
                </a:lnTo>
                <a:lnTo>
                  <a:pt x="11290190" y="2184399"/>
                </a:lnTo>
                <a:lnTo>
                  <a:pt x="11265374" y="2146299"/>
                </a:lnTo>
                <a:lnTo>
                  <a:pt x="11239959" y="2108199"/>
                </a:lnTo>
                <a:lnTo>
                  <a:pt x="11213946" y="2082799"/>
                </a:lnTo>
                <a:lnTo>
                  <a:pt x="11187335" y="2044699"/>
                </a:lnTo>
                <a:lnTo>
                  <a:pt x="11160126" y="2006599"/>
                </a:lnTo>
                <a:lnTo>
                  <a:pt x="11132319" y="1981199"/>
                </a:lnTo>
                <a:lnTo>
                  <a:pt x="11103915" y="1943099"/>
                </a:lnTo>
                <a:lnTo>
                  <a:pt x="11074912" y="1904999"/>
                </a:lnTo>
                <a:lnTo>
                  <a:pt x="11045311" y="1879599"/>
                </a:lnTo>
                <a:lnTo>
                  <a:pt x="11015112" y="1841499"/>
                </a:lnTo>
                <a:lnTo>
                  <a:pt x="10984315" y="1816099"/>
                </a:lnTo>
                <a:lnTo>
                  <a:pt x="10952921" y="1777999"/>
                </a:lnTo>
                <a:lnTo>
                  <a:pt x="10920928" y="1739899"/>
                </a:lnTo>
                <a:lnTo>
                  <a:pt x="10888337" y="1714499"/>
                </a:lnTo>
                <a:lnTo>
                  <a:pt x="10855148" y="1676399"/>
                </a:lnTo>
                <a:lnTo>
                  <a:pt x="10821361" y="1650999"/>
                </a:lnTo>
                <a:lnTo>
                  <a:pt x="10786977" y="1612899"/>
                </a:lnTo>
                <a:lnTo>
                  <a:pt x="10751994" y="1587499"/>
                </a:lnTo>
                <a:lnTo>
                  <a:pt x="10716413" y="1549399"/>
                </a:lnTo>
                <a:lnTo>
                  <a:pt x="10680234" y="1523999"/>
                </a:lnTo>
                <a:lnTo>
                  <a:pt x="10643458" y="1485899"/>
                </a:lnTo>
                <a:lnTo>
                  <a:pt x="10606083" y="1460499"/>
                </a:lnTo>
                <a:lnTo>
                  <a:pt x="10568110" y="1435099"/>
                </a:lnTo>
                <a:lnTo>
                  <a:pt x="10529539" y="1396999"/>
                </a:lnTo>
                <a:lnTo>
                  <a:pt x="10490370" y="1371599"/>
                </a:lnTo>
                <a:lnTo>
                  <a:pt x="10450604" y="1333499"/>
                </a:lnTo>
                <a:lnTo>
                  <a:pt x="10369276" y="1282700"/>
                </a:lnTo>
                <a:lnTo>
                  <a:pt x="10327716" y="1244600"/>
                </a:lnTo>
                <a:lnTo>
                  <a:pt x="10242800" y="1193800"/>
                </a:lnTo>
                <a:lnTo>
                  <a:pt x="10199445" y="1155700"/>
                </a:lnTo>
                <a:lnTo>
                  <a:pt x="10110942" y="1104900"/>
                </a:lnTo>
                <a:lnTo>
                  <a:pt x="10065793" y="1079500"/>
                </a:lnTo>
                <a:lnTo>
                  <a:pt x="9910192" y="977900"/>
                </a:lnTo>
                <a:lnTo>
                  <a:pt x="9870652" y="965200"/>
                </a:lnTo>
                <a:lnTo>
                  <a:pt x="9750541" y="889000"/>
                </a:lnTo>
                <a:lnTo>
                  <a:pt x="9710017" y="876300"/>
                </a:lnTo>
                <a:lnTo>
                  <a:pt x="9628257" y="825500"/>
                </a:lnTo>
                <a:lnTo>
                  <a:pt x="9587027" y="812800"/>
                </a:lnTo>
                <a:lnTo>
                  <a:pt x="9503880" y="762000"/>
                </a:lnTo>
                <a:lnTo>
                  <a:pt x="9461970" y="749300"/>
                </a:lnTo>
                <a:lnTo>
                  <a:pt x="9419839" y="723900"/>
                </a:lnTo>
                <a:lnTo>
                  <a:pt x="9377490" y="711200"/>
                </a:lnTo>
                <a:lnTo>
                  <a:pt x="9334926" y="685800"/>
                </a:lnTo>
                <a:lnTo>
                  <a:pt x="9292151" y="673100"/>
                </a:lnTo>
                <a:lnTo>
                  <a:pt x="9249166" y="647700"/>
                </a:lnTo>
                <a:lnTo>
                  <a:pt x="9205975" y="635000"/>
                </a:lnTo>
                <a:lnTo>
                  <a:pt x="9162581" y="609600"/>
                </a:lnTo>
                <a:lnTo>
                  <a:pt x="9075195" y="584200"/>
                </a:lnTo>
                <a:lnTo>
                  <a:pt x="9031210" y="558800"/>
                </a:lnTo>
                <a:lnTo>
                  <a:pt x="8942667" y="533400"/>
                </a:lnTo>
                <a:lnTo>
                  <a:pt x="8898116" y="508000"/>
                </a:lnTo>
                <a:lnTo>
                  <a:pt x="8763380" y="469900"/>
                </a:lnTo>
                <a:lnTo>
                  <a:pt x="8718117" y="444500"/>
                </a:lnTo>
                <a:lnTo>
                  <a:pt x="8489298" y="381000"/>
                </a:lnTo>
                <a:lnTo>
                  <a:pt x="8443054" y="355600"/>
                </a:lnTo>
                <a:lnTo>
                  <a:pt x="8067842" y="254000"/>
                </a:lnTo>
                <a:close/>
              </a:path>
              <a:path w="11793220" h="7315200">
                <a:moveTo>
                  <a:pt x="7780910" y="190500"/>
                </a:moveTo>
                <a:lnTo>
                  <a:pt x="4011900" y="190500"/>
                </a:lnTo>
                <a:lnTo>
                  <a:pt x="3772483" y="254000"/>
                </a:lnTo>
                <a:lnTo>
                  <a:pt x="8020326" y="254000"/>
                </a:lnTo>
                <a:lnTo>
                  <a:pt x="7780910" y="190500"/>
                </a:lnTo>
                <a:close/>
              </a:path>
              <a:path w="11793220" h="7315200">
                <a:moveTo>
                  <a:pt x="7587345" y="152400"/>
                </a:moveTo>
                <a:lnTo>
                  <a:pt x="4205464" y="152400"/>
                </a:lnTo>
                <a:lnTo>
                  <a:pt x="4060131" y="190500"/>
                </a:lnTo>
                <a:lnTo>
                  <a:pt x="7732679" y="190500"/>
                </a:lnTo>
                <a:lnTo>
                  <a:pt x="7587345" y="152400"/>
                </a:lnTo>
                <a:close/>
              </a:path>
              <a:path w="11793220" h="7315200">
                <a:moveTo>
                  <a:pt x="7441110" y="127000"/>
                </a:moveTo>
                <a:lnTo>
                  <a:pt x="4351699" y="127000"/>
                </a:lnTo>
                <a:lnTo>
                  <a:pt x="4254113" y="152400"/>
                </a:lnTo>
                <a:lnTo>
                  <a:pt x="7538696" y="152400"/>
                </a:lnTo>
                <a:lnTo>
                  <a:pt x="7441110" y="127000"/>
                </a:lnTo>
                <a:close/>
              </a:path>
              <a:path w="11793220" h="7315200">
                <a:moveTo>
                  <a:pt x="7294054" y="101600"/>
                </a:moveTo>
                <a:lnTo>
                  <a:pt x="4498755" y="101600"/>
                </a:lnTo>
                <a:lnTo>
                  <a:pt x="4400630" y="127000"/>
                </a:lnTo>
                <a:lnTo>
                  <a:pt x="7392179" y="127000"/>
                </a:lnTo>
                <a:lnTo>
                  <a:pt x="7294054" y="101600"/>
                </a:lnTo>
                <a:close/>
              </a:path>
              <a:path w="11793220" h="7315200">
                <a:moveTo>
                  <a:pt x="7195600" y="88900"/>
                </a:moveTo>
                <a:lnTo>
                  <a:pt x="4597210" y="88900"/>
                </a:lnTo>
                <a:lnTo>
                  <a:pt x="4547943" y="101600"/>
                </a:lnTo>
                <a:lnTo>
                  <a:pt x="7244867" y="101600"/>
                </a:lnTo>
                <a:lnTo>
                  <a:pt x="7195600" y="88900"/>
                </a:lnTo>
                <a:close/>
              </a:path>
              <a:path w="11793220" h="7315200">
                <a:moveTo>
                  <a:pt x="7096839" y="76200"/>
                </a:moveTo>
                <a:lnTo>
                  <a:pt x="4695970" y="76200"/>
                </a:lnTo>
                <a:lnTo>
                  <a:pt x="4646553" y="88900"/>
                </a:lnTo>
                <a:lnTo>
                  <a:pt x="7146257" y="88900"/>
                </a:lnTo>
                <a:lnTo>
                  <a:pt x="7096839" y="76200"/>
                </a:lnTo>
                <a:close/>
              </a:path>
              <a:path w="11793220" h="7315200">
                <a:moveTo>
                  <a:pt x="6997796" y="63500"/>
                </a:moveTo>
                <a:lnTo>
                  <a:pt x="4795013" y="63500"/>
                </a:lnTo>
                <a:lnTo>
                  <a:pt x="4745458" y="76200"/>
                </a:lnTo>
                <a:lnTo>
                  <a:pt x="7047352" y="76200"/>
                </a:lnTo>
                <a:lnTo>
                  <a:pt x="6997796" y="63500"/>
                </a:lnTo>
                <a:close/>
              </a:path>
              <a:path w="11793220" h="7315200">
                <a:moveTo>
                  <a:pt x="6898494" y="50800"/>
                </a:moveTo>
                <a:lnTo>
                  <a:pt x="4894315" y="50800"/>
                </a:lnTo>
                <a:lnTo>
                  <a:pt x="4844633" y="63500"/>
                </a:lnTo>
                <a:lnTo>
                  <a:pt x="6948176" y="63500"/>
                </a:lnTo>
                <a:lnTo>
                  <a:pt x="6898494" y="50800"/>
                </a:lnTo>
                <a:close/>
              </a:path>
              <a:path w="11793220" h="7315200">
                <a:moveTo>
                  <a:pt x="6749107" y="38100"/>
                </a:moveTo>
                <a:lnTo>
                  <a:pt x="5043703" y="38100"/>
                </a:lnTo>
                <a:lnTo>
                  <a:pt x="4993853" y="50800"/>
                </a:lnTo>
                <a:lnTo>
                  <a:pt x="6798956" y="50800"/>
                </a:lnTo>
                <a:lnTo>
                  <a:pt x="6749107" y="38100"/>
                </a:lnTo>
                <a:close/>
              </a:path>
              <a:path w="11793220" h="7315200">
                <a:moveTo>
                  <a:pt x="6599269" y="25400"/>
                </a:moveTo>
                <a:lnTo>
                  <a:pt x="5193541" y="25400"/>
                </a:lnTo>
                <a:lnTo>
                  <a:pt x="5143550" y="38100"/>
                </a:lnTo>
                <a:lnTo>
                  <a:pt x="6649260" y="38100"/>
                </a:lnTo>
                <a:lnTo>
                  <a:pt x="6599269" y="25400"/>
                </a:lnTo>
                <a:close/>
              </a:path>
              <a:path w="11793220" h="7315200">
                <a:moveTo>
                  <a:pt x="6398921" y="12700"/>
                </a:moveTo>
                <a:lnTo>
                  <a:pt x="5393888" y="12700"/>
                </a:lnTo>
                <a:lnTo>
                  <a:pt x="5343750" y="25400"/>
                </a:lnTo>
                <a:lnTo>
                  <a:pt x="6449060" y="25400"/>
                </a:lnTo>
                <a:lnTo>
                  <a:pt x="6398921" y="12700"/>
                </a:lnTo>
                <a:close/>
              </a:path>
              <a:path w="11793220" h="7315200">
                <a:moveTo>
                  <a:pt x="6097576" y="0"/>
                </a:moveTo>
                <a:lnTo>
                  <a:pt x="5695233" y="0"/>
                </a:lnTo>
                <a:lnTo>
                  <a:pt x="5644963" y="12700"/>
                </a:lnTo>
                <a:lnTo>
                  <a:pt x="6147847" y="12700"/>
                </a:lnTo>
                <a:lnTo>
                  <a:pt x="6097576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1700" y="2524033"/>
            <a:ext cx="3639939" cy="317331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09800" y="2536863"/>
            <a:ext cx="3563739" cy="30968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232323"/>
                </a:solidFill>
                <a:latin typeface="HelveticaNeue-Thin"/>
                <a:cs typeface="HelveticaNeue-Thi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‹#›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232323"/>
                </a:solidFill>
                <a:latin typeface="HelveticaNeue-Thin"/>
                <a:cs typeface="HelveticaNeue-Thi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‹#›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‹#›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9304122"/>
            <a:ext cx="13004800" cy="44947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9316822"/>
            <a:ext cx="13004800" cy="43677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961878" y="9399790"/>
            <a:ext cx="1127125" cy="301625"/>
          </a:xfrm>
          <a:custGeom>
            <a:avLst/>
            <a:gdLst/>
            <a:ahLst/>
            <a:cxnLst/>
            <a:rect l="l" t="t" r="r" b="b"/>
            <a:pathLst>
              <a:path w="1127125" h="301625">
                <a:moveTo>
                  <a:pt x="301231" y="127292"/>
                </a:moveTo>
                <a:lnTo>
                  <a:pt x="286943" y="82410"/>
                </a:lnTo>
                <a:lnTo>
                  <a:pt x="258381" y="42849"/>
                </a:lnTo>
                <a:lnTo>
                  <a:pt x="218821" y="14287"/>
                </a:lnTo>
                <a:lnTo>
                  <a:pt x="173939" y="0"/>
                </a:lnTo>
                <a:lnTo>
                  <a:pt x="127292" y="0"/>
                </a:lnTo>
                <a:lnTo>
                  <a:pt x="82410" y="14287"/>
                </a:lnTo>
                <a:lnTo>
                  <a:pt x="42849" y="42849"/>
                </a:lnTo>
                <a:lnTo>
                  <a:pt x="14287" y="82410"/>
                </a:lnTo>
                <a:lnTo>
                  <a:pt x="0" y="127292"/>
                </a:lnTo>
                <a:lnTo>
                  <a:pt x="0" y="173939"/>
                </a:lnTo>
                <a:lnTo>
                  <a:pt x="14287" y="218821"/>
                </a:lnTo>
                <a:lnTo>
                  <a:pt x="42849" y="258381"/>
                </a:lnTo>
                <a:lnTo>
                  <a:pt x="82410" y="286943"/>
                </a:lnTo>
                <a:lnTo>
                  <a:pt x="127292" y="301231"/>
                </a:lnTo>
                <a:lnTo>
                  <a:pt x="173939" y="301231"/>
                </a:lnTo>
                <a:lnTo>
                  <a:pt x="218821" y="286943"/>
                </a:lnTo>
                <a:lnTo>
                  <a:pt x="258381" y="258381"/>
                </a:lnTo>
                <a:lnTo>
                  <a:pt x="286943" y="218821"/>
                </a:lnTo>
                <a:lnTo>
                  <a:pt x="301231" y="173939"/>
                </a:lnTo>
                <a:lnTo>
                  <a:pt x="301231" y="127292"/>
                </a:lnTo>
                <a:close/>
              </a:path>
              <a:path w="1127125" h="301625">
                <a:moveTo>
                  <a:pt x="1126731" y="127292"/>
                </a:moveTo>
                <a:lnTo>
                  <a:pt x="1112443" y="82410"/>
                </a:lnTo>
                <a:lnTo>
                  <a:pt x="1083881" y="42849"/>
                </a:lnTo>
                <a:lnTo>
                  <a:pt x="1044321" y="14287"/>
                </a:lnTo>
                <a:lnTo>
                  <a:pt x="999439" y="0"/>
                </a:lnTo>
                <a:lnTo>
                  <a:pt x="952792" y="0"/>
                </a:lnTo>
                <a:lnTo>
                  <a:pt x="907910" y="14287"/>
                </a:lnTo>
                <a:lnTo>
                  <a:pt x="868349" y="42849"/>
                </a:lnTo>
                <a:lnTo>
                  <a:pt x="839787" y="82410"/>
                </a:lnTo>
                <a:lnTo>
                  <a:pt x="825500" y="127292"/>
                </a:lnTo>
                <a:lnTo>
                  <a:pt x="825500" y="173939"/>
                </a:lnTo>
                <a:lnTo>
                  <a:pt x="839787" y="218821"/>
                </a:lnTo>
                <a:lnTo>
                  <a:pt x="868349" y="258381"/>
                </a:lnTo>
                <a:lnTo>
                  <a:pt x="907910" y="286943"/>
                </a:lnTo>
                <a:lnTo>
                  <a:pt x="952792" y="301231"/>
                </a:lnTo>
                <a:lnTo>
                  <a:pt x="999439" y="301231"/>
                </a:lnTo>
                <a:lnTo>
                  <a:pt x="1044321" y="286943"/>
                </a:lnTo>
                <a:lnTo>
                  <a:pt x="1083881" y="258381"/>
                </a:lnTo>
                <a:lnTo>
                  <a:pt x="1112443" y="218821"/>
                </a:lnTo>
                <a:lnTo>
                  <a:pt x="1126731" y="173939"/>
                </a:lnTo>
                <a:lnTo>
                  <a:pt x="1126731" y="127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533" y="408863"/>
            <a:ext cx="6666865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232323"/>
                </a:solidFill>
                <a:latin typeface="HelveticaNeue-Thin"/>
                <a:cs typeface="HelveticaNeue-Thi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9733" y="3031694"/>
            <a:ext cx="9145905" cy="432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Helvetica-Light"/>
                <a:cs typeface="Helvetica-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7710" y="9347987"/>
            <a:ext cx="676909" cy="35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‹#›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Nipuna.s@iit.ac.lk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1858" y="5239082"/>
            <a:ext cx="6263640" cy="0"/>
          </a:xfrm>
          <a:custGeom>
            <a:avLst/>
            <a:gdLst/>
            <a:ahLst/>
            <a:cxnLst/>
            <a:rect l="l" t="t" r="r" b="b"/>
            <a:pathLst>
              <a:path w="6263640">
                <a:moveTo>
                  <a:pt x="0" y="0"/>
                </a:moveTo>
                <a:lnTo>
                  <a:pt x="6263071" y="0"/>
                </a:lnTo>
              </a:path>
            </a:pathLst>
          </a:custGeom>
          <a:ln w="25399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81176" y="4491112"/>
            <a:ext cx="6303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  <a:latin typeface="Helvetica"/>
                <a:cs typeface="Helvetica"/>
              </a:rPr>
              <a:t>CM</a:t>
            </a:r>
            <a:r>
              <a:rPr sz="3600" spc="-2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sz="3600" dirty="0">
                <a:solidFill>
                  <a:srgbClr val="000000"/>
                </a:solidFill>
                <a:latin typeface="Helvetica"/>
                <a:cs typeface="Helvetica"/>
              </a:rPr>
              <a:t>2602 -</a:t>
            </a:r>
            <a:r>
              <a:rPr sz="3600" spc="-2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sz="3600" dirty="0">
                <a:solidFill>
                  <a:srgbClr val="000000"/>
                </a:solidFill>
                <a:latin typeface="Helvetica"/>
                <a:cs typeface="Helvetica"/>
              </a:rPr>
              <a:t>Artificial </a:t>
            </a:r>
            <a:r>
              <a:rPr sz="3600" spc="-10" dirty="0">
                <a:solidFill>
                  <a:srgbClr val="000000"/>
                </a:solidFill>
                <a:latin typeface="Helvetica"/>
                <a:cs typeface="Helvetica"/>
              </a:rPr>
              <a:t>Intelligence</a:t>
            </a:r>
            <a:endParaRPr sz="3600">
              <a:latin typeface="Helvetica"/>
              <a:cs typeface="Helvetic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3119" y="5388209"/>
            <a:ext cx="665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Helvetica Neue"/>
                <a:cs typeface="Helvetica Neue"/>
              </a:rPr>
              <a:t>INTRODUCTION</a:t>
            </a:r>
            <a:r>
              <a:rPr sz="2400" spc="-15" dirty="0">
                <a:latin typeface="Helvetica Neue"/>
                <a:cs typeface="Helvetica Neue"/>
              </a:rPr>
              <a:t> </a:t>
            </a:r>
            <a:r>
              <a:rPr sz="2400" dirty="0">
                <a:latin typeface="Helvetica Neue"/>
                <a:cs typeface="Helvetica Neue"/>
              </a:rPr>
              <a:t>TO</a:t>
            </a:r>
            <a:r>
              <a:rPr sz="2400" spc="-15" dirty="0">
                <a:latin typeface="Helvetica Neue"/>
                <a:cs typeface="Helvetica Neue"/>
              </a:rPr>
              <a:t> </a:t>
            </a:r>
            <a:r>
              <a:rPr sz="2400" dirty="0">
                <a:latin typeface="Helvetica Neue"/>
                <a:cs typeface="Helvetica Neue"/>
              </a:rPr>
              <a:t>ARTIFICIAL</a:t>
            </a:r>
            <a:r>
              <a:rPr sz="2400" spc="-15" dirty="0">
                <a:latin typeface="Helvetica Neue"/>
                <a:cs typeface="Helvetica Neue"/>
              </a:rPr>
              <a:t> </a:t>
            </a:r>
            <a:r>
              <a:rPr sz="2400" spc="-10" dirty="0">
                <a:latin typeface="Helvetica Neue"/>
                <a:cs typeface="Helvetica Neue"/>
              </a:rPr>
              <a:t>INTELLIGENCE</a:t>
            </a:r>
            <a:endParaRPr sz="2400">
              <a:latin typeface="Helvetica Neue"/>
              <a:cs typeface="Helvetica Neu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4951" y="1970765"/>
            <a:ext cx="5137927" cy="21579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277" y="1152791"/>
            <a:ext cx="10758246" cy="74480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095" y="1652828"/>
            <a:ext cx="12186608" cy="64479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400" y="10668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1177" y="4357240"/>
            <a:ext cx="7691223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9614" algn="l"/>
                <a:tab pos="3114040" algn="l"/>
                <a:tab pos="4333875" algn="l"/>
              </a:tabLst>
            </a:pPr>
            <a:r>
              <a:rPr spc="-20" dirty="0"/>
              <a:t>What</a:t>
            </a:r>
            <a:r>
              <a:rPr dirty="0"/>
              <a:t>	</a:t>
            </a:r>
            <a:r>
              <a:rPr spc="-25" dirty="0"/>
              <a:t>do</a:t>
            </a:r>
            <a:r>
              <a:rPr dirty="0"/>
              <a:t>	</a:t>
            </a:r>
            <a:r>
              <a:rPr spc="-25" dirty="0"/>
              <a:t>we</a:t>
            </a:r>
            <a:r>
              <a:rPr dirty="0"/>
              <a:t>	</a:t>
            </a:r>
            <a:r>
              <a:rPr spc="-10" dirty="0"/>
              <a:t>need?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6118" y="4357240"/>
            <a:ext cx="103301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3345" algn="l"/>
                <a:tab pos="3306445" algn="l"/>
                <a:tab pos="6612255" algn="l"/>
                <a:tab pos="10106660" algn="l"/>
              </a:tabLst>
            </a:pPr>
            <a:r>
              <a:rPr spc="-25" dirty="0"/>
              <a:t>We</a:t>
            </a:r>
            <a:r>
              <a:rPr dirty="0"/>
              <a:t>	</a:t>
            </a:r>
            <a:r>
              <a:rPr spc="-20" dirty="0"/>
              <a:t>need</a:t>
            </a:r>
            <a:r>
              <a:rPr dirty="0"/>
              <a:t>	</a:t>
            </a:r>
            <a:r>
              <a:rPr spc="-10" dirty="0"/>
              <a:t>intelligent</a:t>
            </a:r>
            <a:r>
              <a:rPr dirty="0"/>
              <a:t>	</a:t>
            </a:r>
            <a:r>
              <a:rPr spc="-10" dirty="0"/>
              <a:t>machines</a:t>
            </a:r>
            <a:r>
              <a:rPr dirty="0"/>
              <a:t>	</a:t>
            </a:r>
            <a:r>
              <a:rPr spc="-50" dirty="0"/>
              <a:t>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212" y="3858369"/>
            <a:ext cx="12152630" cy="3965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350645" algn="l"/>
                <a:tab pos="3293745" algn="l"/>
                <a:tab pos="6599555" algn="l"/>
                <a:tab pos="10093960" algn="l"/>
              </a:tabLst>
            </a:pPr>
            <a:r>
              <a:rPr spc="-25" dirty="0"/>
              <a:t>We</a:t>
            </a:r>
            <a:r>
              <a:rPr dirty="0"/>
              <a:t>	</a:t>
            </a:r>
            <a:r>
              <a:rPr spc="-20" dirty="0"/>
              <a:t>need</a:t>
            </a:r>
            <a:r>
              <a:rPr dirty="0"/>
              <a:t>	</a:t>
            </a:r>
            <a:r>
              <a:rPr spc="-10" dirty="0"/>
              <a:t>intelligent</a:t>
            </a:r>
            <a:r>
              <a:rPr dirty="0"/>
              <a:t>	</a:t>
            </a:r>
            <a:r>
              <a:rPr spc="-10" dirty="0"/>
              <a:t>machines</a:t>
            </a:r>
            <a:r>
              <a:rPr dirty="0"/>
              <a:t>	</a:t>
            </a:r>
            <a:r>
              <a:rPr spc="-50" dirty="0"/>
              <a:t>!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  <a:tabLst>
                <a:tab pos="2230120" algn="l"/>
                <a:tab pos="5017135" algn="l"/>
                <a:tab pos="6523355" algn="l"/>
                <a:tab pos="8601710" algn="l"/>
              </a:tabLst>
            </a:pPr>
            <a:br>
              <a:rPr lang="en-US" spc="-10" dirty="0"/>
            </a:br>
            <a:r>
              <a:rPr spc="-10" dirty="0"/>
              <a:t>Think,</a:t>
            </a:r>
            <a:r>
              <a:rPr dirty="0"/>
              <a:t>	</a:t>
            </a:r>
            <a:r>
              <a:rPr spc="-10" dirty="0"/>
              <a:t>Analyze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20" dirty="0"/>
              <a:t>Make</a:t>
            </a:r>
            <a:r>
              <a:rPr dirty="0"/>
              <a:t>	</a:t>
            </a:r>
            <a:r>
              <a:rPr spc="-10" dirty="0"/>
              <a:t>Decisions.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284" y="276602"/>
            <a:ext cx="113815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5040" algn="l"/>
                <a:tab pos="3673475" algn="l"/>
                <a:tab pos="5541645" algn="l"/>
                <a:tab pos="7980045" algn="l"/>
              </a:tabLst>
            </a:pPr>
            <a:r>
              <a:rPr spc="-525" dirty="0"/>
              <a:t>T</a:t>
            </a:r>
            <a:r>
              <a:rPr spc="90" dirty="0"/>
              <a:t>uring</a:t>
            </a:r>
            <a:r>
              <a:rPr dirty="0"/>
              <a:t>	</a:t>
            </a:r>
            <a:r>
              <a:rPr spc="-20" dirty="0"/>
              <a:t>test</a:t>
            </a:r>
            <a:r>
              <a:rPr dirty="0"/>
              <a:t>	</a:t>
            </a:r>
            <a:r>
              <a:rPr spc="-10" dirty="0"/>
              <a:t>(Alan</a:t>
            </a:r>
            <a:r>
              <a:rPr dirty="0"/>
              <a:t>	</a:t>
            </a:r>
            <a:r>
              <a:rPr spc="-540" dirty="0"/>
              <a:t>T</a:t>
            </a:r>
            <a:r>
              <a:rPr spc="75" dirty="0"/>
              <a:t>uring,</a:t>
            </a:r>
            <a:r>
              <a:rPr dirty="0"/>
              <a:t>	</a:t>
            </a:r>
            <a:r>
              <a:rPr spc="-10" dirty="0"/>
              <a:t>1950)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3265" y="1638300"/>
            <a:ext cx="7750835" cy="64768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036685"/>
            <a:ext cx="12450151" cy="4936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9614" algn="l"/>
                <a:tab pos="2753360" algn="l"/>
                <a:tab pos="5472430" algn="l"/>
              </a:tabLst>
            </a:pP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What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is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Artificial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Intelligence?</a:t>
            </a:r>
            <a:endParaRPr lang="en-US" sz="6400" spc="-10" dirty="0">
              <a:solidFill>
                <a:srgbClr val="232323"/>
              </a:solidFill>
              <a:latin typeface="HelveticaNeue-Thin"/>
              <a:cs typeface="HelveticaNeue-Thi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9614" algn="l"/>
                <a:tab pos="2753360" algn="l"/>
                <a:tab pos="5472430" algn="l"/>
              </a:tabLst>
            </a:pPr>
            <a:endParaRPr sz="6400" dirty="0">
              <a:latin typeface="HelveticaNeue-Thin"/>
              <a:cs typeface="HelveticaNeue-Thin"/>
            </a:endParaRPr>
          </a:p>
          <a:p>
            <a:pPr marL="698500" marR="5080">
              <a:lnSpc>
                <a:spcPts val="7800"/>
              </a:lnSpc>
              <a:spcBef>
                <a:spcPts val="100"/>
              </a:spcBef>
              <a:tabLst>
                <a:tab pos="2173605" algn="l"/>
                <a:tab pos="3649345" algn="l"/>
                <a:tab pos="5052060" algn="l"/>
                <a:tab pos="5442585" algn="l"/>
                <a:tab pos="5910580" algn="l"/>
                <a:tab pos="6948805" algn="l"/>
                <a:tab pos="8213090" algn="l"/>
                <a:tab pos="8561070" algn="l"/>
                <a:tab pos="9500870" algn="l"/>
              </a:tabLst>
            </a:pP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The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655" dirty="0">
                <a:solidFill>
                  <a:srgbClr val="232323"/>
                </a:solidFill>
                <a:latin typeface="HelveticaNeue-Thin"/>
                <a:cs typeface="HelveticaNeue-Thin"/>
              </a:rPr>
              <a:t> 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science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of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making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machines </a:t>
            </a: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that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can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think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and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5" dirty="0">
                <a:solidFill>
                  <a:srgbClr val="232323"/>
                </a:solidFill>
                <a:latin typeface="HelveticaNeue-Thin"/>
                <a:cs typeface="HelveticaNeue-Thin"/>
              </a:rPr>
              <a:t>act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20" dirty="0">
                <a:solidFill>
                  <a:srgbClr val="232323"/>
                </a:solidFill>
                <a:latin typeface="HelveticaNeue-Thin"/>
                <a:cs typeface="HelveticaNeue-Thin"/>
              </a:rPr>
              <a:t>like</a:t>
            </a:r>
            <a:r>
              <a:rPr sz="6400" dirty="0">
                <a:solidFill>
                  <a:srgbClr val="232323"/>
                </a:solidFill>
                <a:latin typeface="HelveticaNeue-Thin"/>
                <a:cs typeface="HelveticaNeue-Thin"/>
              </a:rPr>
              <a:t>	</a:t>
            </a:r>
            <a:r>
              <a:rPr sz="6400" spc="-50" dirty="0">
                <a:solidFill>
                  <a:srgbClr val="232323"/>
                </a:solidFill>
                <a:latin typeface="HelveticaNeue-Thin"/>
                <a:cs typeface="HelveticaNeue-Thin"/>
              </a:rPr>
              <a:t>a </a:t>
            </a:r>
            <a:r>
              <a:rPr sz="6400" spc="-10" dirty="0">
                <a:solidFill>
                  <a:srgbClr val="232323"/>
                </a:solidFill>
                <a:latin typeface="HelveticaNeue-Thin"/>
                <a:cs typeface="HelveticaNeue-Thin"/>
              </a:rPr>
              <a:t>humans.</a:t>
            </a:r>
            <a:endParaRPr sz="6400" dirty="0">
              <a:latin typeface="HelveticaNeue-Thin"/>
              <a:cs typeface="HelveticaNeue-Thi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4584" y="6730635"/>
            <a:ext cx="5008029" cy="26015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284" y="276602"/>
            <a:ext cx="122197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4330" algn="l"/>
                <a:tab pos="3805554" algn="l"/>
                <a:tab pos="4664075" algn="l"/>
                <a:tab pos="7383780" algn="l"/>
              </a:tabLst>
            </a:pPr>
            <a:r>
              <a:rPr spc="-25" dirty="0"/>
              <a:t>Sub</a:t>
            </a:r>
            <a:r>
              <a:rPr dirty="0"/>
              <a:t>	</a:t>
            </a:r>
            <a:r>
              <a:rPr spc="-10" dirty="0"/>
              <a:t>Fields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Artificial</a:t>
            </a:r>
            <a:r>
              <a:rPr dirty="0"/>
              <a:t>	</a:t>
            </a:r>
            <a:r>
              <a:rPr spc="-10" dirty="0"/>
              <a:t>Intelligence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2944" y="3511624"/>
            <a:ext cx="311785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89890">
              <a:lnSpc>
                <a:spcPts val="4300"/>
              </a:lnSpc>
              <a:spcBef>
                <a:spcPts val="219"/>
              </a:spcBef>
            </a:pPr>
            <a:r>
              <a:rPr sz="3600" spc="-10" dirty="0">
                <a:solidFill>
                  <a:srgbClr val="FFFFFF"/>
                </a:solidFill>
                <a:latin typeface="Helvetica-Light"/>
                <a:cs typeface="Helvetica-Light"/>
              </a:rPr>
              <a:t>Knowledge Representation</a:t>
            </a:r>
            <a:endParaRPr sz="3600">
              <a:latin typeface="Helvetica-Light"/>
              <a:cs typeface="Helvetica-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86500" y="2192121"/>
            <a:ext cx="3640454" cy="3173730"/>
            <a:chOff x="6286500" y="2192121"/>
            <a:chExt cx="3640454" cy="3173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6500" y="2192121"/>
              <a:ext cx="3639939" cy="31733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2204952"/>
              <a:ext cx="3563739" cy="309685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569462" y="3183533"/>
            <a:ext cx="3074035" cy="11201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481965">
              <a:lnSpc>
                <a:spcPts val="4300"/>
              </a:lnSpc>
              <a:spcBef>
                <a:spcPts val="220"/>
              </a:spcBef>
            </a:pPr>
            <a:r>
              <a:rPr sz="3600" spc="-10" dirty="0">
                <a:solidFill>
                  <a:srgbClr val="FFFFFF"/>
                </a:solidFill>
                <a:latin typeface="Helvetica-Light"/>
                <a:cs typeface="Helvetica-Light"/>
              </a:rPr>
              <a:t>Language Understanding</a:t>
            </a:r>
            <a:endParaRPr sz="3600">
              <a:latin typeface="Helvetica-Light"/>
              <a:cs typeface="Helvetica-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14700" y="5748122"/>
            <a:ext cx="3640454" cy="3173730"/>
            <a:chOff x="3314700" y="5748122"/>
            <a:chExt cx="3640454" cy="31737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4700" y="5748122"/>
              <a:ext cx="3639939" cy="31733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2800" y="5760952"/>
              <a:ext cx="3563739" cy="309685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65934" y="6735714"/>
            <a:ext cx="233807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5565" marR="5080" indent="-63500">
              <a:lnSpc>
                <a:spcPts val="4300"/>
              </a:lnSpc>
              <a:spcBef>
                <a:spcPts val="219"/>
              </a:spcBef>
            </a:pPr>
            <a:r>
              <a:rPr sz="3600" spc="-10" dirty="0">
                <a:solidFill>
                  <a:srgbClr val="FFFFFF"/>
                </a:solidFill>
                <a:latin typeface="Helvetica-Light"/>
                <a:cs typeface="Helvetica-Light"/>
              </a:rPr>
              <a:t>Knowledge Reasoning</a:t>
            </a:r>
            <a:endParaRPr sz="3600">
              <a:latin typeface="Helvetica-Light"/>
              <a:cs typeface="Helvetica-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12100" y="5138521"/>
            <a:ext cx="3640454" cy="3173730"/>
            <a:chOff x="7912100" y="5138521"/>
            <a:chExt cx="3640454" cy="317373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2100" y="5138521"/>
              <a:ext cx="3639939" cy="317331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0200" y="5151352"/>
              <a:ext cx="3563739" cy="309685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813195" y="6127751"/>
            <a:ext cx="1838325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9209">
              <a:lnSpc>
                <a:spcPts val="4300"/>
              </a:lnSpc>
              <a:spcBef>
                <a:spcPts val="219"/>
              </a:spcBef>
            </a:pPr>
            <a:r>
              <a:rPr sz="3600" spc="-10" dirty="0">
                <a:solidFill>
                  <a:srgbClr val="FFFFFF"/>
                </a:solidFill>
                <a:latin typeface="Helvetica-Light"/>
                <a:cs typeface="Helvetica-Light"/>
              </a:rPr>
              <a:t>Machine Learning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284" y="276602"/>
            <a:ext cx="122959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3680" algn="l"/>
                <a:tab pos="3716020" algn="l"/>
                <a:tab pos="4574540" algn="l"/>
                <a:tab pos="7294245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20" dirty="0"/>
              <a:t>Roots</a:t>
            </a:r>
            <a:r>
              <a:rPr dirty="0"/>
              <a:t>	</a:t>
            </a:r>
            <a:r>
              <a:rPr spc="-35" dirty="0"/>
              <a:t>of</a:t>
            </a:r>
            <a:r>
              <a:rPr dirty="0"/>
              <a:t>	</a:t>
            </a:r>
            <a:r>
              <a:rPr spc="-10" dirty="0"/>
              <a:t>Artificial</a:t>
            </a:r>
            <a:r>
              <a:rPr dirty="0"/>
              <a:t>	</a:t>
            </a:r>
            <a:r>
              <a:rPr spc="-10" dirty="0"/>
              <a:t>Intelligence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733" y="1470624"/>
            <a:ext cx="11398250" cy="76733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2105" marR="5080" indent="-320040">
              <a:lnSpc>
                <a:spcPts val="4300"/>
              </a:lnSpc>
              <a:spcBef>
                <a:spcPts val="260"/>
              </a:spcBef>
              <a:buChar char="•"/>
              <a:tabLst>
                <a:tab pos="332740" algn="l"/>
                <a:tab pos="840740" algn="l"/>
                <a:tab pos="2009139" algn="l"/>
                <a:tab pos="2093595" algn="l"/>
                <a:tab pos="4448175" algn="l"/>
                <a:tab pos="4584065" algn="l"/>
                <a:tab pos="5447665" algn="l"/>
                <a:tab pos="7810500" algn="l"/>
                <a:tab pos="8945880" algn="l"/>
                <a:tab pos="9429115" algn="l"/>
                <a:tab pos="9810115" algn="l"/>
              </a:tabLst>
            </a:pPr>
            <a:r>
              <a:rPr sz="3600" spc="-10" dirty="0">
                <a:latin typeface="Helvetica-Light"/>
                <a:cs typeface="Helvetica-Light"/>
              </a:rPr>
              <a:t>Artificial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10" dirty="0">
                <a:latin typeface="Helvetica-Light"/>
                <a:cs typeface="Helvetica-Light"/>
              </a:rPr>
              <a:t>Intelligence</a:t>
            </a:r>
            <a:r>
              <a:rPr sz="3600" dirty="0">
                <a:latin typeface="Helvetica-Light"/>
                <a:cs typeface="Helvetica-Light"/>
              </a:rPr>
              <a:t>		</a:t>
            </a:r>
            <a:r>
              <a:rPr sz="3600" spc="-25" dirty="0">
                <a:latin typeface="Helvetica-Light"/>
                <a:cs typeface="Helvetica-Light"/>
              </a:rPr>
              <a:t>has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identifiable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roots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in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50" dirty="0">
                <a:latin typeface="Helvetica-Light"/>
                <a:cs typeface="Helvetica-Light"/>
              </a:rPr>
              <a:t>a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number </a:t>
            </a:r>
            <a:r>
              <a:rPr sz="3600" spc="-25" dirty="0">
                <a:latin typeface="Helvetica-Light"/>
                <a:cs typeface="Helvetica-Light"/>
              </a:rPr>
              <a:t>of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older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disciplines,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particularly:</a:t>
            </a:r>
            <a:endParaRPr sz="3600" dirty="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Helvetica-Light"/>
              <a:buChar char="•"/>
            </a:pPr>
            <a:endParaRPr sz="3350" dirty="0">
              <a:latin typeface="Helvetica-Light"/>
              <a:cs typeface="Helvetica-Light"/>
            </a:endParaRPr>
          </a:p>
          <a:p>
            <a:pPr marL="1475740" lvl="1" indent="-320675">
              <a:lnSpc>
                <a:spcPct val="100000"/>
              </a:lnSpc>
              <a:buChar char="•"/>
              <a:tabLst>
                <a:tab pos="1475740" algn="l"/>
              </a:tabLst>
            </a:pPr>
            <a:r>
              <a:rPr sz="3600" spc="-10" dirty="0">
                <a:latin typeface="Helvetica-Light"/>
                <a:cs typeface="Helvetica-Light"/>
              </a:rPr>
              <a:t>Philosophy</a:t>
            </a:r>
            <a:endParaRPr sz="3600" dirty="0">
              <a:latin typeface="Helvetica-Light"/>
              <a:cs typeface="Helvetica-Ligh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Helvetica-Light"/>
              <a:buChar char="•"/>
            </a:pPr>
            <a:endParaRPr sz="3450" dirty="0">
              <a:latin typeface="Helvetica-Light"/>
              <a:cs typeface="Helvetica-Light"/>
            </a:endParaRPr>
          </a:p>
          <a:p>
            <a:pPr marL="1475740" lvl="1" indent="-320675">
              <a:lnSpc>
                <a:spcPct val="100000"/>
              </a:lnSpc>
              <a:buChar char="•"/>
              <a:tabLst>
                <a:tab pos="1475740" algn="l"/>
              </a:tabLst>
            </a:pPr>
            <a:r>
              <a:rPr sz="3600" spc="-10" dirty="0">
                <a:latin typeface="Helvetica-Light"/>
                <a:cs typeface="Helvetica-Light"/>
              </a:rPr>
              <a:t>Logic/Mathematics</a:t>
            </a:r>
            <a:endParaRPr sz="3600" dirty="0">
              <a:latin typeface="Helvetica-Light"/>
              <a:cs typeface="Helvetica-Ligh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Helvetica-Light"/>
              <a:buChar char="•"/>
            </a:pPr>
            <a:endParaRPr sz="3450" dirty="0">
              <a:latin typeface="Helvetica-Light"/>
              <a:cs typeface="Helvetica-Light"/>
            </a:endParaRPr>
          </a:p>
          <a:p>
            <a:pPr marL="1475740" lvl="1" indent="-320675">
              <a:lnSpc>
                <a:spcPct val="100000"/>
              </a:lnSpc>
              <a:buChar char="•"/>
              <a:tabLst>
                <a:tab pos="1475740" algn="l"/>
              </a:tabLst>
            </a:pPr>
            <a:r>
              <a:rPr sz="3600" spc="-10" dirty="0">
                <a:latin typeface="Helvetica-Light"/>
                <a:cs typeface="Helvetica-Light"/>
              </a:rPr>
              <a:t>Computation</a:t>
            </a:r>
            <a:endParaRPr sz="3600" dirty="0">
              <a:latin typeface="Helvetica-Light"/>
              <a:cs typeface="Helvetica-Ligh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Helvetica-Light"/>
              <a:buChar char="•"/>
            </a:pPr>
            <a:endParaRPr sz="3450" dirty="0">
              <a:latin typeface="Helvetica-Light"/>
              <a:cs typeface="Helvetica-Light"/>
            </a:endParaRPr>
          </a:p>
          <a:p>
            <a:pPr marL="1475740" lvl="1" indent="-320675">
              <a:lnSpc>
                <a:spcPct val="100000"/>
              </a:lnSpc>
              <a:buChar char="•"/>
              <a:tabLst>
                <a:tab pos="1475740" algn="l"/>
                <a:tab pos="6022975" algn="l"/>
              </a:tabLst>
            </a:pPr>
            <a:r>
              <a:rPr sz="3600" spc="-10" dirty="0">
                <a:latin typeface="Helvetica-Light"/>
                <a:cs typeface="Helvetica-Light"/>
              </a:rPr>
              <a:t>Psychology/Cognitive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Science</a:t>
            </a:r>
            <a:endParaRPr sz="3600" dirty="0">
              <a:latin typeface="Helvetica-Light"/>
              <a:cs typeface="Helvetica-Ligh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Helvetica-Light"/>
              <a:buChar char="•"/>
            </a:pPr>
            <a:endParaRPr sz="3450" dirty="0">
              <a:latin typeface="Helvetica-Light"/>
              <a:cs typeface="Helvetica-Light"/>
            </a:endParaRPr>
          </a:p>
          <a:p>
            <a:pPr marL="1475740" lvl="1" indent="-320675">
              <a:lnSpc>
                <a:spcPct val="100000"/>
              </a:lnSpc>
              <a:buChar char="•"/>
              <a:tabLst>
                <a:tab pos="1475740" algn="l"/>
              </a:tabLst>
            </a:pPr>
            <a:r>
              <a:rPr sz="3600" spc="-10" dirty="0">
                <a:latin typeface="Helvetica-Light"/>
                <a:cs typeface="Helvetica-Light"/>
              </a:rPr>
              <a:t>Biology/Neuroscience</a:t>
            </a:r>
            <a:endParaRPr sz="3600" dirty="0">
              <a:latin typeface="Helvetica-Light"/>
              <a:cs typeface="Helvetica-Ligh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Helvetica-Light"/>
              <a:buChar char="•"/>
            </a:pPr>
            <a:endParaRPr sz="3450" dirty="0">
              <a:latin typeface="Helvetica-Light"/>
              <a:cs typeface="Helvetica-Light"/>
            </a:endParaRPr>
          </a:p>
          <a:p>
            <a:pPr marL="1475740" lvl="1" indent="-320675">
              <a:lnSpc>
                <a:spcPct val="100000"/>
              </a:lnSpc>
              <a:buChar char="•"/>
              <a:tabLst>
                <a:tab pos="1475740" algn="l"/>
              </a:tabLst>
            </a:pPr>
            <a:r>
              <a:rPr sz="3600" spc="-10" dirty="0">
                <a:latin typeface="Helvetica-Light"/>
                <a:cs typeface="Helvetica-Light"/>
              </a:rPr>
              <a:t>Evolution</a:t>
            </a:r>
            <a:endParaRPr sz="3600" dirty="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33" y="183270"/>
            <a:ext cx="10854267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2460" algn="l"/>
                <a:tab pos="6608445" algn="l"/>
              </a:tabLst>
            </a:pPr>
            <a:r>
              <a:rPr spc="-560" dirty="0"/>
              <a:t>T</a:t>
            </a:r>
            <a:r>
              <a:rPr spc="55" dirty="0"/>
              <a:t>entative</a:t>
            </a:r>
            <a:r>
              <a:rPr dirty="0"/>
              <a:t>	</a:t>
            </a:r>
            <a:r>
              <a:rPr spc="-10" dirty="0"/>
              <a:t>Schedule</a:t>
            </a:r>
            <a:r>
              <a:rPr dirty="0"/>
              <a:t>	</a:t>
            </a:r>
            <a:r>
              <a:rPr spc="-10" dirty="0"/>
              <a:t>(202</a:t>
            </a:r>
            <a:r>
              <a:rPr lang="en-US" spc="-10" dirty="0"/>
              <a:t>3</a:t>
            </a:r>
            <a:r>
              <a:rPr spc="-10" dirty="0"/>
              <a:t>)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F9D4B977-1C4D-D7FE-A723-836E5BC92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064994"/>
              </p:ext>
            </p:extLst>
          </p:nvPr>
        </p:nvGraphicFramePr>
        <p:xfrm>
          <a:off x="863600" y="1823720"/>
          <a:ext cx="10363200" cy="648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981">
                  <a:extLst>
                    <a:ext uri="{9D8B030D-6E8A-4147-A177-3AD203B41FA5}">
                      <a16:colId xmlns:a16="http://schemas.microsoft.com/office/drawing/2014/main" val="1767359923"/>
                    </a:ext>
                  </a:extLst>
                </a:gridCol>
                <a:gridCol w="7084219">
                  <a:extLst>
                    <a:ext uri="{9D8B030D-6E8A-4147-A177-3AD203B41FA5}">
                      <a16:colId xmlns:a16="http://schemas.microsoft.com/office/drawing/2014/main" val="27048975"/>
                    </a:ext>
                  </a:extLst>
                </a:gridCol>
              </a:tblGrid>
              <a:tr h="4232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" pitchFamily="2" charset="0"/>
                        </a:rPr>
                        <a:t>Week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" pitchFamily="2" charset="0"/>
                        </a:rPr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74226"/>
                  </a:ext>
                </a:extLst>
              </a:tr>
              <a:tr h="4232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Introduction to AI, it’s branching and History</a:t>
                      </a:r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 </a:t>
                      </a:r>
                      <a:endParaRPr lang="en-US" sz="18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12004"/>
                  </a:ext>
                </a:extLst>
              </a:tr>
              <a:tr h="4232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Searching Strategies in AI Systems - I</a:t>
                      </a:r>
                      <a:endParaRPr lang="en-US" sz="18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624602"/>
                  </a:ext>
                </a:extLst>
              </a:tr>
              <a:tr h="4232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Searching Strategies in AI Systems - II</a:t>
                      </a:r>
                      <a:endParaRPr lang="en-US" sz="18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143523"/>
                  </a:ext>
                </a:extLst>
              </a:tr>
              <a:tr h="4232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Constraints Satisfaction</a:t>
                      </a:r>
                      <a:endParaRPr lang="en-US" sz="18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065239"/>
                  </a:ext>
                </a:extLst>
              </a:tr>
              <a:tr h="62617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Helvetica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Planning,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Helvetica" pitchFamily="2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Ethical and Professional Issues in AI</a:t>
                      </a:r>
                      <a:endParaRPr lang="en-US" sz="18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0010665"/>
                  </a:ext>
                </a:extLst>
              </a:tr>
              <a:tr h="4232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Engagement Week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497477"/>
                  </a:ext>
                </a:extLst>
              </a:tr>
              <a:tr h="4232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Cognitive Computing Overview</a:t>
                      </a:r>
                      <a:endParaRPr lang="en-US" sz="18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5305553"/>
                  </a:ext>
                </a:extLst>
              </a:tr>
              <a:tr h="41745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Ontology Engineering - Hands On</a:t>
                      </a:r>
                      <a:endParaRPr lang="en-US" sz="18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5399760"/>
                  </a:ext>
                </a:extLst>
              </a:tr>
              <a:tr h="4232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elvetica" pitchFamily="2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SPARQL and Reasoning in an Ontology</a:t>
                      </a:r>
                      <a:endParaRPr lang="en-US" sz="18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844457"/>
                  </a:ext>
                </a:extLst>
              </a:tr>
              <a:tr h="6957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itchFamily="2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Knowledge Representation – Prepositional / First Order</a:t>
                      </a:r>
                      <a:endParaRPr lang="en-US" sz="2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7439926"/>
                  </a:ext>
                </a:extLst>
              </a:tr>
              <a:tr h="45223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itchFamily="2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Multi Agent Systems - I</a:t>
                      </a:r>
                      <a:endParaRPr lang="en-US" sz="2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2310603"/>
                  </a:ext>
                </a:extLst>
              </a:tr>
              <a:tr h="45223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itchFamily="2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Multi Agent Systems - II</a:t>
                      </a:r>
                      <a:endParaRPr lang="en-US" sz="2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8679968"/>
                  </a:ext>
                </a:extLst>
              </a:tr>
              <a:tr h="452237">
                <a:tc>
                  <a:txBody>
                    <a:bodyPr/>
                    <a:lstStyle/>
                    <a:p>
                      <a:endParaRPr lang="en-US" sz="20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806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4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284" y="276602"/>
            <a:ext cx="127785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8519" algn="l"/>
                <a:tab pos="2426335" algn="l"/>
                <a:tab pos="6885305" algn="l"/>
                <a:tab pos="8888730" algn="l"/>
                <a:tab pos="10925810" algn="l"/>
              </a:tabLst>
            </a:pPr>
            <a:r>
              <a:rPr spc="-25" dirty="0"/>
              <a:t>AI</a:t>
            </a:r>
            <a:r>
              <a:rPr dirty="0"/>
              <a:t>	</a:t>
            </a:r>
            <a:r>
              <a:rPr spc="-25" dirty="0"/>
              <a:t>Has</a:t>
            </a:r>
            <a:r>
              <a:rPr dirty="0"/>
              <a:t>	</a:t>
            </a:r>
            <a:r>
              <a:rPr spc="-10" dirty="0"/>
              <a:t>Successfully</a:t>
            </a:r>
            <a:r>
              <a:rPr dirty="0"/>
              <a:t>	</a:t>
            </a:r>
            <a:r>
              <a:rPr spc="-20" dirty="0"/>
              <a:t>Been</a:t>
            </a:r>
            <a:r>
              <a:rPr dirty="0"/>
              <a:t>	</a:t>
            </a:r>
            <a:r>
              <a:rPr spc="-20" dirty="0"/>
              <a:t>Used</a:t>
            </a:r>
            <a:r>
              <a:rPr dirty="0"/>
              <a:t>	</a:t>
            </a:r>
            <a:r>
              <a:rPr spc="-25" dirty="0"/>
              <a:t>in: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5732" y="2123347"/>
            <a:ext cx="3996054" cy="603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•"/>
              <a:tabLst>
                <a:tab pos="332740" algn="l"/>
              </a:tabLst>
            </a:pPr>
            <a:r>
              <a:rPr sz="3600" spc="-10" dirty="0">
                <a:latin typeface="Helvetica-Light"/>
                <a:cs typeface="Helvetica-Light"/>
              </a:rPr>
              <a:t>Finance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•"/>
              <a:tabLst>
                <a:tab pos="332740" algn="l"/>
              </a:tabLst>
            </a:pPr>
            <a:r>
              <a:rPr sz="3600" spc="-10" dirty="0">
                <a:latin typeface="Helvetica-Light"/>
                <a:cs typeface="Helvetica-Light"/>
              </a:rPr>
              <a:t>Robotics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•"/>
              <a:tabLst>
                <a:tab pos="332740" algn="l"/>
              </a:tabLst>
            </a:pPr>
            <a:r>
              <a:rPr sz="3600" spc="-10" dirty="0">
                <a:latin typeface="Helvetica-Light"/>
                <a:cs typeface="Helvetica-Light"/>
              </a:rPr>
              <a:t>Games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•"/>
              <a:tabLst>
                <a:tab pos="332740" algn="l"/>
              </a:tabLst>
            </a:pPr>
            <a:r>
              <a:rPr sz="3600" spc="-10" dirty="0">
                <a:latin typeface="Helvetica-Light"/>
                <a:cs typeface="Helvetica-Light"/>
              </a:rPr>
              <a:t>Medicine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•"/>
              <a:tabLst>
                <a:tab pos="332740" algn="l"/>
                <a:tab pos="1222375" algn="l"/>
              </a:tabLst>
            </a:pPr>
            <a:r>
              <a:rPr sz="3600" spc="-25" dirty="0">
                <a:latin typeface="Helvetica-Light"/>
                <a:cs typeface="Helvetica-Light"/>
              </a:rPr>
              <a:t>The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5" dirty="0">
                <a:latin typeface="Helvetica-Light"/>
                <a:cs typeface="Helvetica-Light"/>
              </a:rPr>
              <a:t>Web</a:t>
            </a:r>
            <a:endParaRPr sz="360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Helvetica-Light"/>
              <a:buChar char="•"/>
            </a:pPr>
            <a:endParaRPr sz="3450">
              <a:latin typeface="Helvetica-Light"/>
              <a:cs typeface="Helvetica-Light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•"/>
              <a:tabLst>
                <a:tab pos="332740" algn="l"/>
                <a:tab pos="1247140" algn="l"/>
                <a:tab pos="2492375" algn="l"/>
              </a:tabLst>
            </a:pPr>
            <a:r>
              <a:rPr sz="3600" spc="-25" dirty="0">
                <a:latin typeface="Helvetica-Light"/>
                <a:cs typeface="Helvetica-Light"/>
              </a:rPr>
              <a:t>and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20" dirty="0">
                <a:latin typeface="Helvetica-Light"/>
                <a:cs typeface="Helvetica-Light"/>
              </a:rPr>
              <a:t>many</a:t>
            </a:r>
            <a:r>
              <a:rPr sz="3600" dirty="0">
                <a:latin typeface="Helvetica-Light"/>
                <a:cs typeface="Helvetica-Light"/>
              </a:rPr>
              <a:t>	</a:t>
            </a:r>
            <a:r>
              <a:rPr sz="3600" spc="-10" dirty="0">
                <a:latin typeface="Helvetica-Light"/>
                <a:cs typeface="Helvetica-Light"/>
              </a:rPr>
              <a:t>more…</a:t>
            </a:r>
            <a:endParaRPr sz="3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284" y="276602"/>
            <a:ext cx="56665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7620" algn="l"/>
                <a:tab pos="3405504" algn="l"/>
              </a:tabLst>
            </a:pPr>
            <a:r>
              <a:rPr spc="-10" dirty="0"/>
              <a:t>History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25" dirty="0"/>
              <a:t>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733" y="1475193"/>
            <a:ext cx="11293475" cy="6798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0825" indent="-238760">
              <a:lnSpc>
                <a:spcPts val="2515"/>
              </a:lnSpc>
              <a:spcBef>
                <a:spcPts val="110"/>
              </a:spcBef>
              <a:buClr>
                <a:srgbClr val="333399"/>
              </a:buClr>
              <a:buChar char="o"/>
              <a:tabLst>
                <a:tab pos="251460" algn="l"/>
              </a:tabLst>
            </a:pPr>
            <a:r>
              <a:rPr sz="2100" b="1" dirty="0">
                <a:latin typeface="Helvetica Neue"/>
                <a:cs typeface="Helvetica Neue"/>
              </a:rPr>
              <a:t>1940-1950: Early </a:t>
            </a:r>
            <a:r>
              <a:rPr sz="2100" b="1" spc="-20" dirty="0">
                <a:latin typeface="Helvetica Neue"/>
                <a:cs typeface="Helvetica Neue"/>
              </a:rPr>
              <a:t>days</a:t>
            </a:r>
            <a:endParaRPr sz="2100" dirty="0">
              <a:latin typeface="Helvetica Neue"/>
              <a:cs typeface="Helvetica Neue"/>
            </a:endParaRPr>
          </a:p>
          <a:p>
            <a:pPr marL="469900" marR="4033520">
              <a:lnSpc>
                <a:spcPts val="2500"/>
              </a:lnSpc>
              <a:spcBef>
                <a:spcPts val="95"/>
              </a:spcBef>
            </a:pPr>
            <a:r>
              <a:rPr sz="2100" dirty="0">
                <a:latin typeface="Helvetica Neue"/>
                <a:cs typeface="Helvetica Neue"/>
              </a:rPr>
              <a:t>o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1943:</a:t>
            </a:r>
            <a:r>
              <a:rPr sz="2100" spc="-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McCulloch</a:t>
            </a:r>
            <a:r>
              <a:rPr sz="2100" spc="-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&amp;</a:t>
            </a:r>
            <a:r>
              <a:rPr sz="2100" spc="-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Pitts:</a:t>
            </a:r>
            <a:r>
              <a:rPr sz="2100" spc="-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Boolean</a:t>
            </a:r>
            <a:r>
              <a:rPr sz="2100" spc="-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circuit</a:t>
            </a:r>
            <a:r>
              <a:rPr sz="2100" spc="-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model</a:t>
            </a:r>
            <a:r>
              <a:rPr sz="2100" spc="-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of</a:t>
            </a:r>
            <a:r>
              <a:rPr sz="2100" spc="-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brain </a:t>
            </a:r>
            <a:r>
              <a:rPr sz="2100" dirty="0">
                <a:latin typeface="Helvetica Neue"/>
                <a:cs typeface="Helvetica Neue"/>
              </a:rPr>
              <a:t>o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1950:</a:t>
            </a:r>
            <a:r>
              <a:rPr sz="2100" spc="-2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Turing's</a:t>
            </a:r>
            <a:r>
              <a:rPr sz="2100" spc="-2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“Computing</a:t>
            </a:r>
            <a:r>
              <a:rPr sz="2100" spc="-2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Machinery</a:t>
            </a:r>
            <a:r>
              <a:rPr sz="2100" spc="-2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and</a:t>
            </a:r>
            <a:r>
              <a:rPr sz="2100" spc="-2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Intelligence”</a:t>
            </a:r>
            <a:endParaRPr sz="210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Helvetica Neue"/>
              <a:cs typeface="Helvetica Neue"/>
            </a:endParaRPr>
          </a:p>
          <a:p>
            <a:pPr marL="250825" indent="-238760">
              <a:lnSpc>
                <a:spcPts val="2515"/>
              </a:lnSpc>
              <a:buClr>
                <a:srgbClr val="333399"/>
              </a:buClr>
              <a:buChar char="o"/>
              <a:tabLst>
                <a:tab pos="251460" algn="l"/>
              </a:tabLst>
            </a:pPr>
            <a:r>
              <a:rPr sz="2100" b="1" dirty="0">
                <a:latin typeface="Helvetica Neue"/>
                <a:cs typeface="Helvetica Neue"/>
              </a:rPr>
              <a:t>1950—70: Excitement: Look, Ma, no </a:t>
            </a:r>
            <a:r>
              <a:rPr sz="2100" b="1" spc="-10" dirty="0">
                <a:latin typeface="Helvetica Neue"/>
                <a:cs typeface="Helvetica Neue"/>
              </a:rPr>
              <a:t>hands!</a:t>
            </a:r>
            <a:endParaRPr sz="2100" dirty="0">
              <a:latin typeface="Helvetica Neue"/>
              <a:cs typeface="Helvetica Neue"/>
            </a:endParaRPr>
          </a:p>
          <a:p>
            <a:pPr marL="469900" marR="5080">
              <a:lnSpc>
                <a:spcPts val="2500"/>
              </a:lnSpc>
              <a:spcBef>
                <a:spcPts val="95"/>
              </a:spcBef>
            </a:pPr>
            <a:r>
              <a:rPr sz="2100" dirty="0">
                <a:latin typeface="Helvetica Neue"/>
                <a:cs typeface="Helvetica Neue"/>
              </a:rPr>
              <a:t>o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1950s:</a:t>
            </a:r>
            <a:r>
              <a:rPr sz="2100" spc="-2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Early</a:t>
            </a:r>
            <a:r>
              <a:rPr sz="2100" spc="-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AI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programs,</a:t>
            </a:r>
            <a:r>
              <a:rPr sz="2100" spc="-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including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Samuel's</a:t>
            </a:r>
            <a:r>
              <a:rPr sz="2100" spc="-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checkers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program,</a:t>
            </a:r>
            <a:r>
              <a:rPr sz="2100" spc="-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Newell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&amp;</a:t>
            </a:r>
            <a:r>
              <a:rPr sz="2100" spc="-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Simon's</a:t>
            </a:r>
            <a:r>
              <a:rPr sz="2100" spc="-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Logic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Theorist,</a:t>
            </a:r>
            <a:r>
              <a:rPr sz="2100" spc="1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Gelernter's</a:t>
            </a:r>
            <a:r>
              <a:rPr sz="2100" spc="1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Geometry</a:t>
            </a:r>
            <a:r>
              <a:rPr sz="2100" spc="1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Engine</a:t>
            </a:r>
            <a:endParaRPr sz="2100" dirty="0">
              <a:latin typeface="Helvetica Neue"/>
              <a:cs typeface="Helvetica Neue"/>
            </a:endParaRPr>
          </a:p>
          <a:p>
            <a:pPr marL="469900" marR="3681095">
              <a:lnSpc>
                <a:spcPts val="2500"/>
              </a:lnSpc>
            </a:pPr>
            <a:r>
              <a:rPr sz="2100" dirty="0">
                <a:latin typeface="Helvetica Neue"/>
                <a:cs typeface="Helvetica Neue"/>
              </a:rPr>
              <a:t>o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1956: Dartmouth meeting: “Artificial Intelligence” 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adopted </a:t>
            </a:r>
            <a:r>
              <a:rPr sz="2100" dirty="0">
                <a:latin typeface="Helvetica Neue"/>
                <a:cs typeface="Helvetica Neue"/>
              </a:rPr>
              <a:t>o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1965: Robinson's complete algorithm for logical 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reasoning</a:t>
            </a:r>
            <a:endParaRPr sz="210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Helvetica Neue"/>
              <a:cs typeface="Helvetica Neue"/>
            </a:endParaRPr>
          </a:p>
          <a:p>
            <a:pPr marL="250825" indent="-238760">
              <a:lnSpc>
                <a:spcPts val="2515"/>
              </a:lnSpc>
              <a:buClr>
                <a:srgbClr val="333399"/>
              </a:buClr>
              <a:buChar char="o"/>
              <a:tabLst>
                <a:tab pos="251460" algn="l"/>
              </a:tabLst>
            </a:pPr>
            <a:r>
              <a:rPr sz="2100" b="1" dirty="0">
                <a:latin typeface="Helvetica Neue"/>
                <a:cs typeface="Helvetica Neue"/>
              </a:rPr>
              <a:t>1970—90: Knowledge-based </a:t>
            </a:r>
            <a:r>
              <a:rPr sz="2100" b="1" spc="-10" dirty="0">
                <a:latin typeface="Helvetica Neue"/>
                <a:cs typeface="Helvetica Neue"/>
              </a:rPr>
              <a:t>approaches</a:t>
            </a:r>
            <a:endParaRPr sz="2100" dirty="0">
              <a:latin typeface="Helvetica Neue"/>
              <a:cs typeface="Helvetica Neue"/>
            </a:endParaRPr>
          </a:p>
          <a:p>
            <a:pPr marL="469900" marR="3521710">
              <a:lnSpc>
                <a:spcPts val="2500"/>
              </a:lnSpc>
              <a:spcBef>
                <a:spcPts val="95"/>
              </a:spcBef>
            </a:pPr>
            <a:r>
              <a:rPr sz="2100" dirty="0">
                <a:latin typeface="Helvetica Neue"/>
                <a:cs typeface="Helvetica Neue"/>
              </a:rPr>
              <a:t>o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1969—79: Early development of knowledge-based 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systems </a:t>
            </a:r>
            <a:r>
              <a:rPr sz="2100" dirty="0">
                <a:latin typeface="Helvetica Neue"/>
                <a:cs typeface="Helvetica Neue"/>
              </a:rPr>
              <a:t>o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1980—88: Expert systems industry 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booms</a:t>
            </a:r>
            <a:endParaRPr sz="2100" dirty="0">
              <a:latin typeface="Helvetica Neue"/>
              <a:cs typeface="Helvetica Neue"/>
            </a:endParaRPr>
          </a:p>
          <a:p>
            <a:pPr marL="469900">
              <a:lnSpc>
                <a:spcPts val="2420"/>
              </a:lnSpc>
            </a:pPr>
            <a:r>
              <a:rPr sz="2100" dirty="0">
                <a:latin typeface="Helvetica Neue"/>
                <a:cs typeface="Helvetica Neue"/>
              </a:rPr>
              <a:t>o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1988—93: Expert systems industry busts: “AI 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Winter”</a:t>
            </a:r>
            <a:endParaRPr sz="210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Helvetica Neue"/>
              <a:cs typeface="Helvetica Neue"/>
            </a:endParaRPr>
          </a:p>
          <a:p>
            <a:pPr marL="250825" indent="-238760">
              <a:lnSpc>
                <a:spcPts val="2515"/>
              </a:lnSpc>
              <a:buClr>
                <a:srgbClr val="333399"/>
              </a:buClr>
              <a:buChar char="o"/>
              <a:tabLst>
                <a:tab pos="251460" algn="l"/>
              </a:tabLst>
            </a:pPr>
            <a:r>
              <a:rPr sz="2100" b="1" dirty="0">
                <a:latin typeface="Helvetica Neue"/>
                <a:cs typeface="Helvetica Neue"/>
              </a:rPr>
              <a:t>1990—: Statistical </a:t>
            </a:r>
            <a:r>
              <a:rPr sz="2100" b="1" spc="-10" dirty="0">
                <a:latin typeface="Helvetica Neue"/>
                <a:cs typeface="Helvetica Neue"/>
              </a:rPr>
              <a:t>approaches</a:t>
            </a:r>
            <a:endParaRPr sz="2100" dirty="0">
              <a:latin typeface="Helvetica Neue"/>
              <a:cs typeface="Helvetica Neue"/>
            </a:endParaRPr>
          </a:p>
          <a:p>
            <a:pPr marL="469900" marR="5020310">
              <a:lnSpc>
                <a:spcPts val="2500"/>
              </a:lnSpc>
              <a:spcBef>
                <a:spcPts val="95"/>
              </a:spcBef>
            </a:pPr>
            <a:r>
              <a:rPr sz="2100" dirty="0">
                <a:latin typeface="Helvetica Neue"/>
                <a:cs typeface="Helvetica Neue"/>
              </a:rPr>
              <a:t>o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Resurgence</a:t>
            </a:r>
            <a:r>
              <a:rPr sz="2100" spc="-4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of</a:t>
            </a:r>
            <a:r>
              <a:rPr sz="2100" spc="-3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probability,</a:t>
            </a:r>
            <a:r>
              <a:rPr sz="2100" spc="-2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focus</a:t>
            </a:r>
            <a:r>
              <a:rPr sz="2100" spc="-3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on</a:t>
            </a:r>
            <a:r>
              <a:rPr sz="2100" spc="-2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uncertainty </a:t>
            </a:r>
            <a:r>
              <a:rPr sz="2100" dirty="0">
                <a:latin typeface="Helvetica Neue"/>
                <a:cs typeface="Helvetica Neue"/>
              </a:rPr>
              <a:t>o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General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increase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in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technical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 depth</a:t>
            </a:r>
            <a:endParaRPr sz="2100" dirty="0">
              <a:latin typeface="Helvetica Neue"/>
              <a:cs typeface="Helvetica Neue"/>
            </a:endParaRPr>
          </a:p>
          <a:p>
            <a:pPr marL="469900">
              <a:lnSpc>
                <a:spcPts val="2420"/>
              </a:lnSpc>
            </a:pPr>
            <a:r>
              <a:rPr sz="2100" dirty="0">
                <a:latin typeface="Helvetica Neue"/>
                <a:cs typeface="Helvetica Neue"/>
              </a:rPr>
              <a:t>o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Agents</a:t>
            </a:r>
            <a:r>
              <a:rPr sz="2100" spc="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and</a:t>
            </a:r>
            <a:r>
              <a:rPr sz="2100" spc="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learning</a:t>
            </a:r>
            <a:r>
              <a:rPr sz="2100" spc="1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systems…</a:t>
            </a:r>
            <a:r>
              <a:rPr sz="2100" spc="5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dirty="0">
                <a:solidFill>
                  <a:srgbClr val="404040"/>
                </a:solidFill>
                <a:latin typeface="Helvetica Neue"/>
                <a:cs typeface="Helvetica Neue"/>
              </a:rPr>
              <a:t>“AI</a:t>
            </a:r>
            <a:r>
              <a:rPr sz="2100" spc="10" dirty="0">
                <a:solidFill>
                  <a:srgbClr val="404040"/>
                </a:solidFill>
                <a:latin typeface="Helvetica Neue"/>
                <a:cs typeface="Helvetica Neue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Helvetica Neue"/>
                <a:cs typeface="Helvetica Neue"/>
              </a:rPr>
              <a:t>Spring”?</a:t>
            </a:r>
            <a:endParaRPr sz="210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Helvetica Neue"/>
              <a:cs typeface="Helvetica Neue"/>
            </a:endParaRPr>
          </a:p>
          <a:p>
            <a:pPr marL="250825" indent="-238760">
              <a:lnSpc>
                <a:spcPct val="100000"/>
              </a:lnSpc>
              <a:buClr>
                <a:srgbClr val="333399"/>
              </a:buClr>
              <a:buChar char="o"/>
              <a:tabLst>
                <a:tab pos="251460" algn="l"/>
              </a:tabLst>
            </a:pPr>
            <a:r>
              <a:rPr sz="2100" b="1" dirty="0">
                <a:latin typeface="Helvetica Neue"/>
                <a:cs typeface="Helvetica Neue"/>
              </a:rPr>
              <a:t>2021—:</a:t>
            </a:r>
            <a:r>
              <a:rPr sz="2100" b="1" spc="-20" dirty="0">
                <a:latin typeface="Helvetica Neue"/>
                <a:cs typeface="Helvetica Neue"/>
              </a:rPr>
              <a:t> </a:t>
            </a:r>
            <a:r>
              <a:rPr sz="2100" b="1" dirty="0">
                <a:latin typeface="Helvetica Neue"/>
                <a:cs typeface="Helvetica Neue"/>
              </a:rPr>
              <a:t>Where</a:t>
            </a:r>
            <a:r>
              <a:rPr sz="2100" b="1" spc="-20" dirty="0">
                <a:latin typeface="Helvetica Neue"/>
                <a:cs typeface="Helvetica Neue"/>
              </a:rPr>
              <a:t> </a:t>
            </a:r>
            <a:r>
              <a:rPr sz="2100" b="1" dirty="0">
                <a:latin typeface="Helvetica Neue"/>
                <a:cs typeface="Helvetica Neue"/>
              </a:rPr>
              <a:t>are</a:t>
            </a:r>
            <a:r>
              <a:rPr sz="2100" b="1" spc="-20" dirty="0">
                <a:latin typeface="Helvetica Neue"/>
                <a:cs typeface="Helvetica Neue"/>
              </a:rPr>
              <a:t> </a:t>
            </a:r>
            <a:r>
              <a:rPr sz="2100" b="1" dirty="0">
                <a:latin typeface="Helvetica Neue"/>
                <a:cs typeface="Helvetica Neue"/>
              </a:rPr>
              <a:t>we</a:t>
            </a:r>
            <a:r>
              <a:rPr sz="2100" b="1" spc="-20" dirty="0">
                <a:latin typeface="Helvetica Neue"/>
                <a:cs typeface="Helvetica Neue"/>
              </a:rPr>
              <a:t> now?</a:t>
            </a:r>
            <a:endParaRPr sz="2100" dirty="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284" y="276602"/>
            <a:ext cx="10162316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9614" algn="l"/>
                <a:tab pos="2845435" algn="l"/>
                <a:tab pos="4321810" algn="l"/>
                <a:tab pos="5436235" algn="l"/>
                <a:tab pos="6278880" algn="l"/>
              </a:tabLst>
            </a:pPr>
            <a:r>
              <a:rPr spc="-20" dirty="0"/>
              <a:t>What</a:t>
            </a:r>
            <a:r>
              <a:rPr dirty="0"/>
              <a:t>	</a:t>
            </a:r>
            <a:r>
              <a:rPr spc="-25" dirty="0"/>
              <a:t>AI</a:t>
            </a:r>
            <a:r>
              <a:rPr dirty="0"/>
              <a:t>	</a:t>
            </a:r>
            <a:r>
              <a:rPr spc="-25" dirty="0"/>
              <a:t>can</a:t>
            </a:r>
            <a:r>
              <a:rPr dirty="0"/>
              <a:t>	</a:t>
            </a:r>
            <a:r>
              <a:rPr spc="-25" dirty="0"/>
              <a:t>do</a:t>
            </a:r>
            <a:r>
              <a:rPr dirty="0"/>
              <a:t>	</a:t>
            </a:r>
            <a:r>
              <a:rPr spc="-25" dirty="0"/>
              <a:t>at</a:t>
            </a:r>
            <a:r>
              <a:rPr dirty="0"/>
              <a:t>	</a:t>
            </a:r>
            <a:r>
              <a:rPr spc="-10" dirty="0"/>
              <a:t>present?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•"/>
              <a:tabLst>
                <a:tab pos="332740" algn="l"/>
                <a:tab pos="1221740" algn="l"/>
                <a:tab pos="2847975" algn="l"/>
                <a:tab pos="3712210" algn="l"/>
                <a:tab pos="5236845" algn="l"/>
                <a:tab pos="5744845" algn="l"/>
              </a:tabLst>
            </a:pPr>
            <a:r>
              <a:rPr sz="3600" spc="-25" dirty="0"/>
              <a:t>Win</a:t>
            </a:r>
            <a:r>
              <a:rPr sz="3600" dirty="0"/>
              <a:t>	</a:t>
            </a:r>
            <a:r>
              <a:rPr sz="3600" spc="-10" dirty="0"/>
              <a:t>against</a:t>
            </a:r>
            <a:r>
              <a:rPr sz="3600" dirty="0"/>
              <a:t>	</a:t>
            </a:r>
            <a:r>
              <a:rPr sz="3600" spc="-25" dirty="0"/>
              <a:t>any</a:t>
            </a:r>
            <a:r>
              <a:rPr sz="3600" dirty="0"/>
              <a:t>	</a:t>
            </a:r>
            <a:r>
              <a:rPr sz="3600" spc="-10" dirty="0"/>
              <a:t>human</a:t>
            </a:r>
            <a:r>
              <a:rPr sz="3600" dirty="0"/>
              <a:t>	</a:t>
            </a:r>
            <a:r>
              <a:rPr sz="3600" spc="-25" dirty="0"/>
              <a:t>at</a:t>
            </a:r>
            <a:r>
              <a:rPr sz="3600" dirty="0"/>
              <a:t>	</a:t>
            </a:r>
            <a:r>
              <a:rPr sz="3600" spc="-10" dirty="0"/>
              <a:t>chess?</a:t>
            </a:r>
            <a:endParaRPr sz="3600"/>
          </a:p>
          <a:p>
            <a:pPr>
              <a:lnSpc>
                <a:spcPct val="100000"/>
              </a:lnSpc>
              <a:spcBef>
                <a:spcPts val="5"/>
              </a:spcBef>
              <a:buFont typeface="Helvetica-Light"/>
              <a:buChar char="•"/>
            </a:pPr>
            <a:endParaRPr sz="4250"/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•"/>
              <a:tabLst>
                <a:tab pos="332740" algn="l"/>
                <a:tab pos="1501140" algn="l"/>
                <a:tab pos="1882139" algn="l"/>
                <a:tab pos="3948429" algn="l"/>
                <a:tab pos="4863465" algn="l"/>
                <a:tab pos="5777865" algn="l"/>
                <a:tab pos="6565900" algn="l"/>
                <a:tab pos="6921500" algn="l"/>
                <a:tab pos="7557134" algn="l"/>
                <a:tab pos="7938134" algn="l"/>
              </a:tabLst>
            </a:pPr>
            <a:r>
              <a:rPr sz="3600" spc="-20" dirty="0"/>
              <a:t>Grab</a:t>
            </a:r>
            <a:r>
              <a:rPr sz="3600" dirty="0"/>
              <a:t>	</a:t>
            </a:r>
            <a:r>
              <a:rPr sz="3600" spc="-50" dirty="0"/>
              <a:t>a</a:t>
            </a:r>
            <a:r>
              <a:rPr sz="3600" dirty="0"/>
              <a:t>	</a:t>
            </a:r>
            <a:r>
              <a:rPr sz="3600" spc="-10" dirty="0"/>
              <a:t>particular</a:t>
            </a:r>
            <a:r>
              <a:rPr sz="3600" dirty="0"/>
              <a:t>	</a:t>
            </a:r>
            <a:r>
              <a:rPr sz="3600" spc="-25" dirty="0"/>
              <a:t>cup</a:t>
            </a:r>
            <a:r>
              <a:rPr sz="3600" dirty="0"/>
              <a:t>	</a:t>
            </a:r>
            <a:r>
              <a:rPr sz="3600" spc="-25" dirty="0"/>
              <a:t>and</a:t>
            </a:r>
            <a:r>
              <a:rPr sz="3600" dirty="0"/>
              <a:t>	</a:t>
            </a:r>
            <a:r>
              <a:rPr sz="3600" spc="-25" dirty="0"/>
              <a:t>put</a:t>
            </a:r>
            <a:r>
              <a:rPr sz="3600" dirty="0"/>
              <a:t>	</a:t>
            </a:r>
            <a:r>
              <a:rPr sz="3600" spc="-25" dirty="0"/>
              <a:t>it</a:t>
            </a:r>
            <a:r>
              <a:rPr sz="3600" dirty="0"/>
              <a:t>	</a:t>
            </a:r>
            <a:r>
              <a:rPr sz="3600" spc="-35" dirty="0"/>
              <a:t>on</a:t>
            </a:r>
            <a:r>
              <a:rPr sz="3600" dirty="0"/>
              <a:t>	</a:t>
            </a:r>
            <a:r>
              <a:rPr sz="3600" spc="-50" dirty="0"/>
              <a:t>a</a:t>
            </a:r>
            <a:r>
              <a:rPr sz="3600" dirty="0"/>
              <a:t>	</a:t>
            </a:r>
            <a:r>
              <a:rPr sz="3600" spc="-10" dirty="0"/>
              <a:t>shelf?</a:t>
            </a:r>
            <a:endParaRPr sz="3600"/>
          </a:p>
          <a:p>
            <a:pPr>
              <a:lnSpc>
                <a:spcPct val="100000"/>
              </a:lnSpc>
              <a:spcBef>
                <a:spcPts val="10"/>
              </a:spcBef>
              <a:buFont typeface="Helvetica-Light"/>
              <a:buChar char="•"/>
            </a:pPr>
            <a:endParaRPr sz="4600"/>
          </a:p>
          <a:p>
            <a:pPr marL="332740" indent="-320040">
              <a:lnSpc>
                <a:spcPct val="100000"/>
              </a:lnSpc>
              <a:buChar char="•"/>
              <a:tabLst>
                <a:tab pos="332740" algn="l"/>
                <a:tab pos="1492885" algn="l"/>
                <a:tab pos="2128520" algn="l"/>
                <a:tab pos="4669155" algn="l"/>
                <a:tab pos="5915025" algn="l"/>
              </a:tabLst>
            </a:pPr>
            <a:r>
              <a:rPr sz="3600" spc="-10" dirty="0"/>
              <a:t>Write</a:t>
            </a:r>
            <a:r>
              <a:rPr sz="3600" dirty="0"/>
              <a:t>	</a:t>
            </a:r>
            <a:r>
              <a:rPr sz="3600" spc="-25" dirty="0"/>
              <a:t>an</a:t>
            </a:r>
            <a:r>
              <a:rPr sz="3600" dirty="0"/>
              <a:t>	</a:t>
            </a:r>
            <a:r>
              <a:rPr sz="3600" spc="-10" dirty="0"/>
              <a:t>intentionally</a:t>
            </a:r>
            <a:r>
              <a:rPr sz="3600" dirty="0"/>
              <a:t>	</a:t>
            </a:r>
            <a:r>
              <a:rPr sz="3600" spc="-10" dirty="0"/>
              <a:t>funny</a:t>
            </a:r>
            <a:r>
              <a:rPr sz="3600" dirty="0"/>
              <a:t>	</a:t>
            </a:r>
            <a:r>
              <a:rPr sz="3600" spc="-10" dirty="0"/>
              <a:t>story?</a:t>
            </a:r>
            <a:endParaRPr sz="3600"/>
          </a:p>
          <a:p>
            <a:pPr>
              <a:lnSpc>
                <a:spcPct val="100000"/>
              </a:lnSpc>
              <a:spcBef>
                <a:spcPts val="15"/>
              </a:spcBef>
              <a:buFont typeface="Helvetica-Light"/>
              <a:buChar char="•"/>
            </a:pPr>
            <a:endParaRPr sz="4600"/>
          </a:p>
          <a:p>
            <a:pPr marL="332740" indent="-320040">
              <a:lnSpc>
                <a:spcPct val="100000"/>
              </a:lnSpc>
              <a:buChar char="•"/>
              <a:tabLst>
                <a:tab pos="332740" algn="l"/>
                <a:tab pos="1525905" algn="l"/>
                <a:tab pos="2847340" algn="l"/>
                <a:tab pos="3329940" algn="l"/>
                <a:tab pos="4092575" algn="l"/>
                <a:tab pos="4956175" algn="l"/>
                <a:tab pos="6218555" algn="l"/>
                <a:tab pos="6727190" algn="l"/>
              </a:tabLst>
            </a:pPr>
            <a:r>
              <a:rPr sz="3600" spc="-10" dirty="0"/>
              <a:t>Drive</a:t>
            </a:r>
            <a:r>
              <a:rPr sz="3600" dirty="0"/>
              <a:t>	</a:t>
            </a:r>
            <a:r>
              <a:rPr sz="3600" spc="-10" dirty="0"/>
              <a:t>safely</a:t>
            </a:r>
            <a:r>
              <a:rPr sz="3600" dirty="0"/>
              <a:t>	</a:t>
            </a:r>
            <a:r>
              <a:rPr sz="3600" spc="-25" dirty="0"/>
              <a:t>in</a:t>
            </a:r>
            <a:r>
              <a:rPr sz="3600" dirty="0"/>
              <a:t>	</a:t>
            </a:r>
            <a:r>
              <a:rPr sz="3600" spc="-25" dirty="0"/>
              <a:t>the</a:t>
            </a:r>
            <a:r>
              <a:rPr sz="3600" dirty="0"/>
              <a:t>	</a:t>
            </a:r>
            <a:r>
              <a:rPr sz="3600" spc="-20" dirty="0"/>
              <a:t>first</a:t>
            </a:r>
            <a:r>
              <a:rPr sz="3600" dirty="0"/>
              <a:t>	</a:t>
            </a:r>
            <a:r>
              <a:rPr sz="3600" spc="-10" dirty="0"/>
              <a:t>street</a:t>
            </a:r>
            <a:r>
              <a:rPr sz="3600" dirty="0"/>
              <a:t>	</a:t>
            </a:r>
            <a:r>
              <a:rPr sz="3600" spc="-25" dirty="0"/>
              <a:t>of</a:t>
            </a:r>
            <a:r>
              <a:rPr sz="3600" dirty="0"/>
              <a:t>	</a:t>
            </a:r>
            <a:r>
              <a:rPr sz="3600" spc="-10" dirty="0"/>
              <a:t>Pattah?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7985573" y="2927001"/>
            <a:ext cx="668020" cy="638175"/>
            <a:chOff x="7985573" y="2927001"/>
            <a:chExt cx="668020" cy="6381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5573" y="2927001"/>
              <a:ext cx="667502" cy="6380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23673" y="2939868"/>
              <a:ext cx="591267" cy="55881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924558" y="4140148"/>
            <a:ext cx="668020" cy="638175"/>
            <a:chOff x="9924558" y="4140148"/>
            <a:chExt cx="668020" cy="6381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4558" y="4140148"/>
              <a:ext cx="667502" cy="6380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2658" y="4153015"/>
              <a:ext cx="591267" cy="55881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934366" y="5353294"/>
            <a:ext cx="598805" cy="693420"/>
            <a:chOff x="7934366" y="5353294"/>
            <a:chExt cx="598805" cy="6934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4366" y="5353294"/>
              <a:ext cx="598519" cy="6934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2466" y="5365995"/>
              <a:ext cx="522314" cy="61858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9043991" y="6621757"/>
            <a:ext cx="598805" cy="693420"/>
            <a:chOff x="9043991" y="6621757"/>
            <a:chExt cx="598805" cy="69342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3991" y="6621757"/>
              <a:ext cx="598519" cy="6934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82091" y="6634457"/>
              <a:ext cx="522314" cy="6185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32" y="408863"/>
            <a:ext cx="8644467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9290" algn="l"/>
                <a:tab pos="6222365" algn="l"/>
              </a:tabLst>
            </a:pPr>
            <a:r>
              <a:rPr spc="-10" dirty="0"/>
              <a:t>Essential</a:t>
            </a:r>
            <a:r>
              <a:rPr dirty="0"/>
              <a:t>	</a:t>
            </a:r>
            <a:r>
              <a:rPr spc="-10" dirty="0"/>
              <a:t>Reading</a:t>
            </a:r>
            <a:r>
              <a:rPr dirty="0"/>
              <a:t>	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201" y="2259742"/>
            <a:ext cx="11732895" cy="63487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00990" marR="368935" indent="-212725">
              <a:lnSpc>
                <a:spcPct val="101699"/>
              </a:lnSpc>
              <a:spcBef>
                <a:spcPts val="65"/>
              </a:spcBef>
              <a:buChar char="•"/>
              <a:tabLst>
                <a:tab pos="301625" algn="l"/>
              </a:tabLst>
            </a:pPr>
            <a:r>
              <a:rPr sz="2950" dirty="0">
                <a:latin typeface="Helvetica Neue"/>
                <a:cs typeface="Helvetica Neue"/>
              </a:rPr>
              <a:t>Russell,</a:t>
            </a:r>
            <a:r>
              <a:rPr sz="2950" spc="5" dirty="0">
                <a:latin typeface="Helvetica Neue"/>
                <a:cs typeface="Helvetica Neue"/>
              </a:rPr>
              <a:t> </a:t>
            </a:r>
            <a:r>
              <a:rPr sz="2950" dirty="0">
                <a:latin typeface="Helvetica Neue"/>
                <a:cs typeface="Helvetica Neue"/>
              </a:rPr>
              <a:t>S.</a:t>
            </a:r>
            <a:r>
              <a:rPr sz="2950" spc="5" dirty="0">
                <a:latin typeface="Helvetica Neue"/>
                <a:cs typeface="Helvetica Neue"/>
              </a:rPr>
              <a:t> </a:t>
            </a:r>
            <a:r>
              <a:rPr sz="2950" dirty="0">
                <a:latin typeface="Helvetica Neue"/>
                <a:cs typeface="Helvetica Neue"/>
              </a:rPr>
              <a:t>and</a:t>
            </a:r>
            <a:r>
              <a:rPr sz="2950" spc="5" dirty="0">
                <a:latin typeface="Helvetica Neue"/>
                <a:cs typeface="Helvetica Neue"/>
              </a:rPr>
              <a:t> </a:t>
            </a:r>
            <a:r>
              <a:rPr sz="2950" dirty="0">
                <a:latin typeface="Helvetica Neue"/>
                <a:cs typeface="Helvetica Neue"/>
              </a:rPr>
              <a:t>Norvig,</a:t>
            </a:r>
            <a:r>
              <a:rPr sz="2950" spc="5" dirty="0">
                <a:latin typeface="Helvetica Neue"/>
                <a:cs typeface="Helvetica Neue"/>
              </a:rPr>
              <a:t> </a:t>
            </a:r>
            <a:r>
              <a:rPr sz="2950" spc="-535" dirty="0">
                <a:latin typeface="Helvetica Neue"/>
                <a:cs typeface="Helvetica Neue"/>
              </a:rPr>
              <a:t>P</a:t>
            </a:r>
            <a:r>
              <a:rPr sz="2950" dirty="0">
                <a:latin typeface="Helvetica Neue"/>
                <a:cs typeface="Helvetica Neue"/>
              </a:rPr>
              <a:t>.</a:t>
            </a:r>
            <a:r>
              <a:rPr sz="2950" spc="5" dirty="0">
                <a:latin typeface="Helvetica Neue"/>
                <a:cs typeface="Helvetica Neue"/>
              </a:rPr>
              <a:t> </a:t>
            </a:r>
            <a:r>
              <a:rPr sz="2950" dirty="0">
                <a:latin typeface="Helvetica Neue"/>
                <a:cs typeface="Helvetica Neue"/>
              </a:rPr>
              <a:t>2010.</a:t>
            </a:r>
            <a:r>
              <a:rPr sz="2950" spc="5" dirty="0">
                <a:latin typeface="Helvetica Neue"/>
                <a:cs typeface="Helvetica Neue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Artificial</a:t>
            </a:r>
            <a:r>
              <a:rPr sz="2950" b="1" i="1" spc="5" dirty="0">
                <a:latin typeface="HelveticaNeue-BoldItalic"/>
                <a:cs typeface="HelveticaNeue-BoldItalic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Intelligence:</a:t>
            </a:r>
            <a:r>
              <a:rPr sz="2950" b="1" i="1" spc="5" dirty="0">
                <a:latin typeface="HelveticaNeue-BoldItalic"/>
                <a:cs typeface="HelveticaNeue-BoldItalic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A</a:t>
            </a:r>
            <a:r>
              <a:rPr sz="2950" b="1" i="1" spc="5" dirty="0">
                <a:latin typeface="HelveticaNeue-BoldItalic"/>
                <a:cs typeface="HelveticaNeue-BoldItalic"/>
              </a:rPr>
              <a:t> </a:t>
            </a:r>
            <a:r>
              <a:rPr sz="2950" b="1" i="1" spc="-10" dirty="0">
                <a:latin typeface="HelveticaNeue-BoldItalic"/>
                <a:cs typeface="HelveticaNeue-BoldItalic"/>
              </a:rPr>
              <a:t>Modern </a:t>
            </a:r>
            <a:r>
              <a:rPr sz="2950" b="1" i="1" dirty="0">
                <a:latin typeface="HelveticaNeue-BoldItalic"/>
                <a:cs typeface="HelveticaNeue-BoldItalic"/>
              </a:rPr>
              <a:t>Approach.</a:t>
            </a:r>
            <a:r>
              <a:rPr sz="2950" b="1" i="1" spc="-30" dirty="0">
                <a:latin typeface="HelveticaNeue-BoldItalic"/>
                <a:cs typeface="HelveticaNeue-BoldItalic"/>
              </a:rPr>
              <a:t> </a:t>
            </a:r>
            <a:r>
              <a:rPr sz="2950" dirty="0">
                <a:latin typeface="Helvetica Neue"/>
                <a:cs typeface="Helvetica Neue"/>
              </a:rPr>
              <a:t>3</a:t>
            </a:r>
            <a:r>
              <a:rPr sz="2925" baseline="19943" dirty="0">
                <a:latin typeface="Helvetica Neue"/>
                <a:cs typeface="Helvetica Neue"/>
              </a:rPr>
              <a:t>rd</a:t>
            </a:r>
            <a:r>
              <a:rPr sz="2925" spc="367" baseline="19943" dirty="0">
                <a:latin typeface="Helvetica Neue"/>
                <a:cs typeface="Helvetica Neue"/>
              </a:rPr>
              <a:t> </a:t>
            </a:r>
            <a:r>
              <a:rPr sz="2950" dirty="0">
                <a:latin typeface="Helvetica Neue"/>
                <a:cs typeface="Helvetica Neue"/>
              </a:rPr>
              <a:t>ed.</a:t>
            </a:r>
            <a:r>
              <a:rPr sz="2950" spc="-25" dirty="0">
                <a:latin typeface="Helvetica Neue"/>
                <a:cs typeface="Helvetica Neue"/>
              </a:rPr>
              <a:t> </a:t>
            </a:r>
            <a:r>
              <a:rPr sz="2950" dirty="0">
                <a:latin typeface="Helvetica Neue"/>
                <a:cs typeface="Helvetica Neue"/>
              </a:rPr>
              <a:t>Prentice</a:t>
            </a:r>
            <a:r>
              <a:rPr sz="2950" spc="-30" dirty="0">
                <a:latin typeface="Helvetica Neue"/>
                <a:cs typeface="Helvetica Neue"/>
              </a:rPr>
              <a:t> </a:t>
            </a:r>
            <a:r>
              <a:rPr sz="2950" spc="-10" dirty="0">
                <a:latin typeface="Helvetica Neue"/>
                <a:cs typeface="Helvetica Neue"/>
              </a:rPr>
              <a:t>Hall.</a:t>
            </a:r>
            <a:endParaRPr sz="295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Helvetica Neue"/>
              <a:buChar char="•"/>
            </a:pPr>
            <a:endParaRPr sz="2900" dirty="0">
              <a:latin typeface="Helvetica Neue"/>
              <a:cs typeface="Helvetica Neue"/>
            </a:endParaRPr>
          </a:p>
          <a:p>
            <a:pPr marL="300990" marR="81280" indent="-212725">
              <a:lnSpc>
                <a:spcPct val="101699"/>
              </a:lnSpc>
              <a:buChar char="•"/>
              <a:tabLst>
                <a:tab pos="301625" algn="l"/>
              </a:tabLst>
            </a:pPr>
            <a:r>
              <a:rPr sz="2950" spc="-20" dirty="0">
                <a:latin typeface="Helvetica Neue"/>
                <a:cs typeface="Helvetica Neue"/>
              </a:rPr>
              <a:t>Luger,</a:t>
            </a:r>
            <a:r>
              <a:rPr sz="2950" spc="-50" dirty="0">
                <a:latin typeface="Helvetica Neue"/>
                <a:cs typeface="Helvetica Neue"/>
              </a:rPr>
              <a:t> </a:t>
            </a:r>
            <a:r>
              <a:rPr sz="2950" spc="-90" dirty="0">
                <a:latin typeface="Helvetica Neue"/>
                <a:cs typeface="Helvetica Neue"/>
              </a:rPr>
              <a:t>G.F.</a:t>
            </a:r>
            <a:r>
              <a:rPr sz="2950" spc="-50" dirty="0">
                <a:latin typeface="Helvetica Neue"/>
                <a:cs typeface="Helvetica Neue"/>
              </a:rPr>
              <a:t> </a:t>
            </a:r>
            <a:r>
              <a:rPr sz="2950" dirty="0">
                <a:latin typeface="Helvetica Neue"/>
                <a:cs typeface="Helvetica Neue"/>
              </a:rPr>
              <a:t>2009.</a:t>
            </a:r>
            <a:r>
              <a:rPr sz="2950" spc="-45" dirty="0">
                <a:latin typeface="Helvetica Neue"/>
                <a:cs typeface="Helvetica Neue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Artificial</a:t>
            </a:r>
            <a:r>
              <a:rPr sz="2950" b="1" i="1" spc="-50" dirty="0">
                <a:latin typeface="HelveticaNeue-BoldItalic"/>
                <a:cs typeface="HelveticaNeue-BoldItalic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Intelligence:</a:t>
            </a:r>
            <a:r>
              <a:rPr sz="2950" b="1" i="1" spc="-50" dirty="0">
                <a:latin typeface="HelveticaNeue-BoldItalic"/>
                <a:cs typeface="HelveticaNeue-BoldItalic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Structures</a:t>
            </a:r>
            <a:r>
              <a:rPr sz="2950" b="1" i="1" spc="-45" dirty="0">
                <a:latin typeface="HelveticaNeue-BoldItalic"/>
                <a:cs typeface="HelveticaNeue-BoldItalic"/>
              </a:rPr>
              <a:t> </a:t>
            </a:r>
            <a:r>
              <a:rPr sz="2950" b="1" i="1" spc="-25" dirty="0">
                <a:latin typeface="HelveticaNeue-BoldItalic"/>
                <a:cs typeface="HelveticaNeue-BoldItalic"/>
              </a:rPr>
              <a:t>and </a:t>
            </a:r>
            <a:r>
              <a:rPr sz="2950" b="1" i="1" dirty="0">
                <a:latin typeface="HelveticaNeue-BoldItalic"/>
                <a:cs typeface="HelveticaNeue-BoldItalic"/>
              </a:rPr>
              <a:t>Strategies for Complex Problem Solving. </a:t>
            </a:r>
            <a:r>
              <a:rPr sz="2950" dirty="0">
                <a:latin typeface="Helvetica Neue"/>
                <a:cs typeface="Helvetica Neue"/>
              </a:rPr>
              <a:t>6</a:t>
            </a:r>
            <a:r>
              <a:rPr sz="2925" baseline="19943" dirty="0">
                <a:latin typeface="Helvetica Neue"/>
                <a:cs typeface="Helvetica Neue"/>
              </a:rPr>
              <a:t>th</a:t>
            </a:r>
            <a:r>
              <a:rPr sz="2925" spc="412" baseline="19943" dirty="0">
                <a:latin typeface="Helvetica Neue"/>
                <a:cs typeface="Helvetica Neue"/>
              </a:rPr>
              <a:t> </a:t>
            </a:r>
            <a:r>
              <a:rPr sz="2950" dirty="0">
                <a:latin typeface="Helvetica Neue"/>
                <a:cs typeface="Helvetica Neue"/>
              </a:rPr>
              <a:t>ed. Addison </a:t>
            </a:r>
            <a:r>
              <a:rPr sz="2950" spc="-10" dirty="0">
                <a:latin typeface="Helvetica Neue"/>
                <a:cs typeface="Helvetica Neue"/>
              </a:rPr>
              <a:t>Wesley.</a:t>
            </a:r>
            <a:endParaRPr sz="295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buFont typeface="Helvetica Neue"/>
              <a:buChar char="•"/>
            </a:pPr>
            <a:endParaRPr sz="3100" dirty="0">
              <a:latin typeface="Helvetica Neue"/>
              <a:cs typeface="Helvetica Neue"/>
            </a:endParaRPr>
          </a:p>
          <a:p>
            <a:pPr marL="300990" marR="344805" indent="-212725">
              <a:lnSpc>
                <a:spcPts val="3510"/>
              </a:lnSpc>
              <a:spcBef>
                <a:spcPts val="5"/>
              </a:spcBef>
              <a:buChar char="•"/>
              <a:tabLst>
                <a:tab pos="301625" algn="l"/>
              </a:tabLst>
            </a:pPr>
            <a:r>
              <a:rPr sz="2950" dirty="0">
                <a:latin typeface="Helvetica Neue"/>
                <a:cs typeface="Helvetica Neue"/>
              </a:rPr>
              <a:t>Millington,</a:t>
            </a:r>
            <a:r>
              <a:rPr sz="2950" spc="-5" dirty="0">
                <a:latin typeface="Helvetica Neue"/>
                <a:cs typeface="Helvetica Neue"/>
              </a:rPr>
              <a:t> </a:t>
            </a:r>
            <a:r>
              <a:rPr sz="2950" dirty="0">
                <a:latin typeface="Helvetica Neue"/>
                <a:cs typeface="Helvetica Neue"/>
              </a:rPr>
              <a:t>I. 2019.</a:t>
            </a:r>
            <a:r>
              <a:rPr sz="2950" spc="5" dirty="0">
                <a:latin typeface="Helvetica Neue"/>
                <a:cs typeface="Helvetica Neue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Artificial Intelligence</a:t>
            </a:r>
            <a:r>
              <a:rPr sz="2950" b="1" i="1" spc="5" dirty="0">
                <a:latin typeface="HelveticaNeue-BoldItalic"/>
                <a:cs typeface="HelveticaNeue-BoldItalic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for Games.</a:t>
            </a:r>
            <a:r>
              <a:rPr sz="2950" b="1" i="1" spc="5" dirty="0">
                <a:latin typeface="HelveticaNeue-BoldItalic"/>
                <a:cs typeface="HelveticaNeue-BoldItalic"/>
              </a:rPr>
              <a:t> </a:t>
            </a:r>
            <a:r>
              <a:rPr sz="2950" dirty="0">
                <a:latin typeface="Helvetica Neue"/>
                <a:cs typeface="Helvetica Neue"/>
              </a:rPr>
              <a:t>3</a:t>
            </a:r>
            <a:r>
              <a:rPr sz="2925" baseline="19943" dirty="0">
                <a:latin typeface="Helvetica Neue"/>
                <a:cs typeface="Helvetica Neue"/>
              </a:rPr>
              <a:t>rd</a:t>
            </a:r>
            <a:r>
              <a:rPr sz="2925" spc="412" baseline="19943" dirty="0">
                <a:latin typeface="Helvetica Neue"/>
                <a:cs typeface="Helvetica Neue"/>
              </a:rPr>
              <a:t> </a:t>
            </a:r>
            <a:r>
              <a:rPr sz="2950" dirty="0">
                <a:latin typeface="Helvetica Neue"/>
                <a:cs typeface="Helvetica Neue"/>
              </a:rPr>
              <a:t>ed.</a:t>
            </a:r>
            <a:r>
              <a:rPr sz="2950" spc="5" dirty="0">
                <a:latin typeface="Helvetica Neue"/>
                <a:cs typeface="Helvetica Neue"/>
              </a:rPr>
              <a:t> </a:t>
            </a:r>
            <a:r>
              <a:rPr sz="2950" spc="-25" dirty="0">
                <a:latin typeface="Helvetica Neue"/>
                <a:cs typeface="Helvetica Neue"/>
              </a:rPr>
              <a:t>CRC </a:t>
            </a:r>
            <a:r>
              <a:rPr sz="2950" spc="-10" dirty="0">
                <a:latin typeface="Helvetica Neue"/>
                <a:cs typeface="Helvetica Neue"/>
              </a:rPr>
              <a:t>Press.</a:t>
            </a:r>
            <a:endParaRPr sz="295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Helvetica Neue"/>
              <a:buChar char="•"/>
            </a:pPr>
            <a:endParaRPr sz="2800" dirty="0">
              <a:latin typeface="Helvetica Neue"/>
              <a:cs typeface="Helvetica Neue"/>
            </a:endParaRPr>
          </a:p>
          <a:p>
            <a:pPr marL="300990" marR="709930" indent="-212725">
              <a:lnSpc>
                <a:spcPct val="101699"/>
              </a:lnSpc>
              <a:buChar char="•"/>
              <a:tabLst>
                <a:tab pos="301625" algn="l"/>
              </a:tabLst>
            </a:pPr>
            <a:r>
              <a:rPr sz="2950" dirty="0">
                <a:latin typeface="Helvetica Neue"/>
                <a:cs typeface="Helvetica Neue"/>
              </a:rPr>
              <a:t>Bourg,</a:t>
            </a:r>
            <a:r>
              <a:rPr sz="2950" spc="-15" dirty="0">
                <a:latin typeface="Helvetica Neue"/>
                <a:cs typeface="Helvetica Neue"/>
              </a:rPr>
              <a:t> </a:t>
            </a:r>
            <a:r>
              <a:rPr sz="2950" dirty="0">
                <a:latin typeface="Helvetica Neue"/>
                <a:cs typeface="Helvetica Neue"/>
              </a:rPr>
              <a:t>D.</a:t>
            </a:r>
            <a:r>
              <a:rPr sz="2950" spc="-10" dirty="0">
                <a:latin typeface="Helvetica Neue"/>
                <a:cs typeface="Helvetica Neue"/>
              </a:rPr>
              <a:t> </a:t>
            </a:r>
            <a:r>
              <a:rPr sz="2950" dirty="0">
                <a:latin typeface="Helvetica Neue"/>
                <a:cs typeface="Helvetica Neue"/>
              </a:rPr>
              <a:t>2004.</a:t>
            </a:r>
            <a:r>
              <a:rPr sz="2950" spc="-15" dirty="0">
                <a:latin typeface="Helvetica Neue"/>
                <a:cs typeface="Helvetica Neue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AI</a:t>
            </a:r>
            <a:r>
              <a:rPr sz="2950" b="1" i="1" spc="-10" dirty="0">
                <a:latin typeface="HelveticaNeue-BoldItalic"/>
                <a:cs typeface="HelveticaNeue-BoldItalic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for</a:t>
            </a:r>
            <a:r>
              <a:rPr sz="2950" b="1" i="1" spc="-15" dirty="0">
                <a:latin typeface="HelveticaNeue-BoldItalic"/>
                <a:cs typeface="HelveticaNeue-BoldItalic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Game</a:t>
            </a:r>
            <a:r>
              <a:rPr sz="2950" b="1" i="1" spc="-10" dirty="0">
                <a:latin typeface="HelveticaNeue-BoldItalic"/>
                <a:cs typeface="HelveticaNeue-BoldItalic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Developers:</a:t>
            </a:r>
            <a:r>
              <a:rPr sz="2950" b="1" i="1" spc="-15" dirty="0">
                <a:latin typeface="HelveticaNeue-BoldItalic"/>
                <a:cs typeface="HelveticaNeue-BoldItalic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Creating</a:t>
            </a:r>
            <a:r>
              <a:rPr sz="2950" b="1" i="1" spc="-10" dirty="0">
                <a:latin typeface="HelveticaNeue-BoldItalic"/>
                <a:cs typeface="HelveticaNeue-BoldItalic"/>
              </a:rPr>
              <a:t> Intelligent </a:t>
            </a:r>
            <a:r>
              <a:rPr sz="2950" b="1" i="1" dirty="0">
                <a:latin typeface="HelveticaNeue-BoldItalic"/>
                <a:cs typeface="HelveticaNeue-BoldItalic"/>
              </a:rPr>
              <a:t>Behaviour</a:t>
            </a:r>
            <a:r>
              <a:rPr sz="2950" b="1" i="1" spc="5" dirty="0">
                <a:latin typeface="HelveticaNeue-BoldItalic"/>
                <a:cs typeface="HelveticaNeue-BoldItalic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in</a:t>
            </a:r>
            <a:r>
              <a:rPr sz="2950" b="1" i="1" spc="5" dirty="0">
                <a:latin typeface="HelveticaNeue-BoldItalic"/>
                <a:cs typeface="HelveticaNeue-BoldItalic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Games.</a:t>
            </a:r>
            <a:r>
              <a:rPr sz="2950" b="1" i="1" spc="5" dirty="0">
                <a:latin typeface="HelveticaNeue-BoldItalic"/>
                <a:cs typeface="HelveticaNeue-BoldItalic"/>
              </a:rPr>
              <a:t> </a:t>
            </a:r>
            <a:r>
              <a:rPr sz="2950" spc="-10" dirty="0">
                <a:latin typeface="Helvetica Neue"/>
                <a:cs typeface="Helvetica Neue"/>
              </a:rPr>
              <a:t>O’Reilly.</a:t>
            </a:r>
            <a:endParaRPr sz="295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Helvetica Neue"/>
              <a:buChar char="•"/>
            </a:pPr>
            <a:endParaRPr sz="2950" dirty="0">
              <a:latin typeface="Helvetica Neue"/>
              <a:cs typeface="Helvetica Neue"/>
            </a:endParaRPr>
          </a:p>
          <a:p>
            <a:pPr marL="300990" indent="-212725">
              <a:lnSpc>
                <a:spcPts val="3525"/>
              </a:lnSpc>
              <a:buChar char="•"/>
              <a:tabLst>
                <a:tab pos="301625" algn="l"/>
              </a:tabLst>
            </a:pPr>
            <a:r>
              <a:rPr sz="2950" dirty="0">
                <a:latin typeface="Helvetica Neue"/>
                <a:cs typeface="Helvetica Neue"/>
              </a:rPr>
              <a:t>Buckland,</a:t>
            </a:r>
            <a:r>
              <a:rPr sz="2950" spc="-5" dirty="0">
                <a:latin typeface="Helvetica Neue"/>
                <a:cs typeface="Helvetica Neue"/>
              </a:rPr>
              <a:t> </a:t>
            </a:r>
            <a:r>
              <a:rPr sz="2950" dirty="0">
                <a:latin typeface="Helvetica Neue"/>
                <a:cs typeface="Helvetica Neue"/>
              </a:rPr>
              <a:t>M.</a:t>
            </a:r>
            <a:r>
              <a:rPr sz="2950" spc="-5" dirty="0">
                <a:latin typeface="Helvetica Neue"/>
                <a:cs typeface="Helvetica Neue"/>
              </a:rPr>
              <a:t> </a:t>
            </a:r>
            <a:r>
              <a:rPr sz="2950" dirty="0">
                <a:latin typeface="Helvetica Neue"/>
                <a:cs typeface="Helvetica Neue"/>
              </a:rPr>
              <a:t>2004. </a:t>
            </a:r>
            <a:r>
              <a:rPr sz="2950" b="1" i="1" dirty="0">
                <a:latin typeface="HelveticaNeue-BoldItalic"/>
                <a:cs typeface="HelveticaNeue-BoldItalic"/>
              </a:rPr>
              <a:t>Programming</a:t>
            </a:r>
            <a:r>
              <a:rPr sz="2950" b="1" i="1" spc="-5" dirty="0">
                <a:latin typeface="HelveticaNeue-BoldItalic"/>
                <a:cs typeface="HelveticaNeue-BoldItalic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Game AI</a:t>
            </a:r>
            <a:r>
              <a:rPr sz="2950" b="1" i="1" spc="-5" dirty="0">
                <a:latin typeface="HelveticaNeue-BoldItalic"/>
                <a:cs typeface="HelveticaNeue-BoldItalic"/>
              </a:rPr>
              <a:t> </a:t>
            </a:r>
            <a:r>
              <a:rPr sz="2950" b="1" i="1" dirty="0">
                <a:latin typeface="HelveticaNeue-BoldItalic"/>
                <a:cs typeface="HelveticaNeue-BoldItalic"/>
              </a:rPr>
              <a:t>by </a:t>
            </a:r>
            <a:r>
              <a:rPr sz="2950" b="1" i="1" spc="-10" dirty="0">
                <a:latin typeface="HelveticaNeue-BoldItalic"/>
                <a:cs typeface="HelveticaNeue-BoldItalic"/>
              </a:rPr>
              <a:t>Example.</a:t>
            </a:r>
            <a:endParaRPr sz="2950" dirty="0">
              <a:latin typeface="HelveticaNeue-BoldItalic"/>
              <a:cs typeface="HelveticaNeue-BoldItalic"/>
            </a:endParaRPr>
          </a:p>
          <a:p>
            <a:pPr marL="300990">
              <a:lnSpc>
                <a:spcPts val="3525"/>
              </a:lnSpc>
            </a:pPr>
            <a:r>
              <a:rPr sz="2950" spc="-10" dirty="0">
                <a:latin typeface="Helvetica Neue"/>
                <a:cs typeface="Helvetica Neue"/>
              </a:rPr>
              <a:t>Wordware</a:t>
            </a:r>
            <a:r>
              <a:rPr sz="2950" spc="-195" dirty="0">
                <a:latin typeface="Helvetica Neue"/>
                <a:cs typeface="Helvetica Neue"/>
              </a:rPr>
              <a:t> </a:t>
            </a:r>
            <a:r>
              <a:rPr sz="2950" spc="-10" dirty="0">
                <a:latin typeface="Helvetica Neue"/>
                <a:cs typeface="Helvetica Neue"/>
              </a:rPr>
              <a:t>Publishing.</a:t>
            </a:r>
            <a:endParaRPr sz="2950" dirty="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33" y="408863"/>
            <a:ext cx="8568267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0705" algn="l"/>
              </a:tabLst>
            </a:pPr>
            <a:r>
              <a:rPr spc="-10" dirty="0"/>
              <a:t>Learning</a:t>
            </a:r>
            <a:r>
              <a:rPr dirty="0"/>
              <a:t>	</a:t>
            </a:r>
            <a:r>
              <a:rPr spc="-10" dirty="0"/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401" y="2261204"/>
            <a:ext cx="11365865" cy="5821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3800"/>
              </a:lnSpc>
              <a:spcBef>
                <a:spcPts val="260"/>
              </a:spcBef>
              <a:buSzPct val="96875"/>
              <a:buAutoNum type="arabicPeriod"/>
              <a:tabLst>
                <a:tab pos="352425" algn="l"/>
              </a:tabLst>
            </a:pPr>
            <a:r>
              <a:rPr sz="3200" dirty="0">
                <a:latin typeface="Helvetica-Light"/>
                <a:cs typeface="Helvetica-Light"/>
              </a:rPr>
              <a:t>Describe</a:t>
            </a:r>
            <a:r>
              <a:rPr sz="3200" spc="-10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intelligent</a:t>
            </a:r>
            <a:r>
              <a:rPr sz="3200" spc="5" dirty="0">
                <a:latin typeface="Helvetica-Light"/>
                <a:cs typeface="Helvetica-Light"/>
              </a:rPr>
              <a:t> </a:t>
            </a:r>
            <a:r>
              <a:rPr sz="3200" spc="-10" dirty="0">
                <a:latin typeface="Helvetica-Light"/>
                <a:cs typeface="Helvetica-Light"/>
              </a:rPr>
              <a:t>problem-</a:t>
            </a:r>
            <a:r>
              <a:rPr sz="3200" dirty="0">
                <a:latin typeface="Helvetica-Light"/>
                <a:cs typeface="Helvetica-Light"/>
              </a:rPr>
              <a:t>solving</a:t>
            </a:r>
            <a:r>
              <a:rPr sz="3200" spc="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methods</a:t>
            </a:r>
            <a:r>
              <a:rPr sz="3200" spc="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and</a:t>
            </a:r>
            <a:r>
              <a:rPr sz="3200" spc="5" dirty="0">
                <a:latin typeface="Helvetica-Light"/>
                <a:cs typeface="Helvetica-Light"/>
              </a:rPr>
              <a:t> </a:t>
            </a:r>
            <a:r>
              <a:rPr sz="3200" spc="-10" dirty="0">
                <a:latin typeface="Helvetica-Light"/>
                <a:cs typeface="Helvetica-Light"/>
              </a:rPr>
              <a:t>their </a:t>
            </a:r>
            <a:r>
              <a:rPr sz="3200" dirty="0">
                <a:latin typeface="Helvetica-Light"/>
                <a:cs typeface="Helvetica-Light"/>
              </a:rPr>
              <a:t>applications underpinned by AI's philosophical and </a:t>
            </a:r>
            <a:r>
              <a:rPr sz="3200" spc="-10" dirty="0">
                <a:latin typeface="Helvetica-Light"/>
                <a:cs typeface="Helvetica-Light"/>
              </a:rPr>
              <a:t>cognitive theory.</a:t>
            </a:r>
            <a:endParaRPr sz="3200" dirty="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Helvetica-Light"/>
              <a:buAutoNum type="arabicPeriod"/>
            </a:pPr>
            <a:endParaRPr sz="3050" dirty="0">
              <a:latin typeface="Helvetica-Light"/>
              <a:cs typeface="Helvetica-Light"/>
            </a:endParaRPr>
          </a:p>
          <a:p>
            <a:pPr marL="241300" marR="1276350" indent="-228600">
              <a:lnSpc>
                <a:spcPts val="3800"/>
              </a:lnSpc>
              <a:buSzPct val="96875"/>
              <a:buAutoNum type="arabicPeriod"/>
              <a:tabLst>
                <a:tab pos="352425" algn="l"/>
              </a:tabLst>
            </a:pPr>
            <a:r>
              <a:rPr sz="3200" dirty="0">
                <a:latin typeface="Helvetica-Light"/>
                <a:cs typeface="Helvetica-Light"/>
              </a:rPr>
              <a:t>Compare</a:t>
            </a:r>
            <a:r>
              <a:rPr sz="3200" spc="-3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and</a:t>
            </a:r>
            <a:r>
              <a:rPr sz="3200" spc="-2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contrast</a:t>
            </a:r>
            <a:r>
              <a:rPr sz="3200" spc="-2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reasoning</a:t>
            </a:r>
            <a:r>
              <a:rPr sz="3200" spc="-2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and</a:t>
            </a:r>
            <a:r>
              <a:rPr sz="3200" spc="-20" dirty="0">
                <a:latin typeface="Helvetica-Light"/>
                <a:cs typeface="Helvetica-Light"/>
              </a:rPr>
              <a:t> </a:t>
            </a:r>
            <a:r>
              <a:rPr sz="3200" spc="-10" dirty="0">
                <a:latin typeface="Helvetica-Light"/>
                <a:cs typeface="Helvetica-Light"/>
              </a:rPr>
              <a:t>knowledge </a:t>
            </a:r>
            <a:r>
              <a:rPr sz="3200" dirty="0">
                <a:latin typeface="Helvetica-Light"/>
                <a:cs typeface="Helvetica-Light"/>
              </a:rPr>
              <a:t>representation</a:t>
            </a:r>
            <a:r>
              <a:rPr sz="3200" spc="-1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strategies</a:t>
            </a:r>
            <a:r>
              <a:rPr sz="3200" spc="-1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used</a:t>
            </a:r>
            <a:r>
              <a:rPr sz="3200" spc="-10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in</a:t>
            </a:r>
            <a:r>
              <a:rPr sz="3200" spc="-1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Artificial</a:t>
            </a:r>
            <a:r>
              <a:rPr sz="3200" spc="-10" dirty="0">
                <a:latin typeface="Helvetica-Light"/>
                <a:cs typeface="Helvetica-Light"/>
              </a:rPr>
              <a:t> Intelligence.</a:t>
            </a:r>
            <a:endParaRPr sz="3200" dirty="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Helvetica-Light"/>
              <a:buAutoNum type="arabicPeriod"/>
            </a:pPr>
            <a:endParaRPr sz="3050" dirty="0">
              <a:latin typeface="Helvetica-Light"/>
              <a:cs typeface="Helvetica-Light"/>
            </a:endParaRPr>
          </a:p>
          <a:p>
            <a:pPr marL="241300" marR="1067435" indent="-228600">
              <a:lnSpc>
                <a:spcPts val="3800"/>
              </a:lnSpc>
              <a:buSzPct val="96875"/>
              <a:buAutoNum type="arabicPeriod"/>
              <a:tabLst>
                <a:tab pos="352425" algn="l"/>
              </a:tabLst>
            </a:pPr>
            <a:r>
              <a:rPr sz="3200" spc="-10" dirty="0">
                <a:latin typeface="Helvetica-Light"/>
                <a:cs typeface="Helvetica-Light"/>
              </a:rPr>
              <a:t>Identify,</a:t>
            </a:r>
            <a:r>
              <a:rPr sz="3200" spc="-5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contrast</a:t>
            </a:r>
            <a:r>
              <a:rPr sz="3200" spc="-4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and</a:t>
            </a:r>
            <a:r>
              <a:rPr sz="3200" spc="-4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apply</a:t>
            </a:r>
            <a:r>
              <a:rPr sz="3200" spc="-4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suitable</a:t>
            </a:r>
            <a:r>
              <a:rPr sz="3200" spc="-4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search</a:t>
            </a:r>
            <a:r>
              <a:rPr sz="3200" spc="-40" dirty="0">
                <a:latin typeface="Helvetica-Light"/>
                <a:cs typeface="Helvetica-Light"/>
              </a:rPr>
              <a:t> </a:t>
            </a:r>
            <a:r>
              <a:rPr sz="3200" spc="-10" dirty="0">
                <a:latin typeface="Helvetica-Light"/>
                <a:cs typeface="Helvetica-Light"/>
              </a:rPr>
              <a:t>techniques </a:t>
            </a:r>
            <a:r>
              <a:rPr sz="3200" dirty="0">
                <a:latin typeface="Helvetica-Light"/>
                <a:cs typeface="Helvetica-Light"/>
              </a:rPr>
              <a:t>related</a:t>
            </a:r>
            <a:r>
              <a:rPr sz="3200" spc="-30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to</a:t>
            </a:r>
            <a:r>
              <a:rPr sz="3200" spc="-30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AI</a:t>
            </a:r>
            <a:r>
              <a:rPr sz="3200" spc="-30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problem</a:t>
            </a:r>
            <a:r>
              <a:rPr sz="3200" spc="-30" dirty="0">
                <a:latin typeface="Helvetica-Light"/>
                <a:cs typeface="Helvetica-Light"/>
              </a:rPr>
              <a:t> </a:t>
            </a:r>
            <a:r>
              <a:rPr sz="3200" spc="-10" dirty="0">
                <a:latin typeface="Helvetica-Light"/>
                <a:cs typeface="Helvetica-Light"/>
              </a:rPr>
              <a:t>solving.</a:t>
            </a:r>
            <a:endParaRPr sz="3200" dirty="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Helvetica-Light"/>
              <a:buAutoNum type="arabicPeriod"/>
            </a:pPr>
            <a:endParaRPr sz="3050" dirty="0">
              <a:latin typeface="Helvetica-Light"/>
              <a:cs typeface="Helvetica-Light"/>
            </a:endParaRPr>
          </a:p>
          <a:p>
            <a:pPr marL="241300" marR="81915" indent="-228600">
              <a:lnSpc>
                <a:spcPts val="3800"/>
              </a:lnSpc>
              <a:spcBef>
                <a:spcPts val="5"/>
              </a:spcBef>
              <a:buSzPct val="96875"/>
              <a:buAutoNum type="arabicPeriod"/>
              <a:tabLst>
                <a:tab pos="352425" algn="l"/>
              </a:tabLst>
            </a:pPr>
            <a:r>
              <a:rPr sz="3200" dirty="0">
                <a:latin typeface="Helvetica-Light"/>
                <a:cs typeface="Helvetica-Light"/>
              </a:rPr>
              <a:t>Analyse</a:t>
            </a:r>
            <a:r>
              <a:rPr sz="3200" spc="-20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legal,</a:t>
            </a:r>
            <a:r>
              <a:rPr sz="3200" spc="-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ethical,</a:t>
            </a:r>
            <a:r>
              <a:rPr sz="3200" spc="-10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and</a:t>
            </a:r>
            <a:r>
              <a:rPr sz="3200" spc="-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professional</a:t>
            </a:r>
            <a:r>
              <a:rPr sz="3200" spc="-10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issues</a:t>
            </a:r>
            <a:r>
              <a:rPr sz="3200" spc="-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in</a:t>
            </a:r>
            <a:r>
              <a:rPr sz="3200" spc="-10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the</a:t>
            </a:r>
            <a:r>
              <a:rPr sz="3200" spc="-5" dirty="0">
                <a:latin typeface="Helvetica-Light"/>
                <a:cs typeface="Helvetica-Light"/>
              </a:rPr>
              <a:t> </a:t>
            </a:r>
            <a:r>
              <a:rPr sz="3200" spc="-10" dirty="0">
                <a:latin typeface="Helvetica-Light"/>
                <a:cs typeface="Helvetica-Light"/>
              </a:rPr>
              <a:t>context </a:t>
            </a:r>
            <a:r>
              <a:rPr sz="3200" dirty="0">
                <a:latin typeface="Helvetica-Light"/>
                <a:cs typeface="Helvetica-Light"/>
              </a:rPr>
              <a:t>of</a:t>
            </a:r>
            <a:r>
              <a:rPr sz="3200" spc="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intelligent</a:t>
            </a:r>
            <a:r>
              <a:rPr sz="3200" spc="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systems</a:t>
            </a:r>
            <a:r>
              <a:rPr sz="3200" spc="10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solutions</a:t>
            </a:r>
            <a:r>
              <a:rPr sz="3200" spc="5" dirty="0">
                <a:latin typeface="Helvetica-Light"/>
                <a:cs typeface="Helvetica-Light"/>
              </a:rPr>
              <a:t> </a:t>
            </a:r>
            <a:r>
              <a:rPr sz="3200" dirty="0">
                <a:latin typeface="Helvetica-Light"/>
                <a:cs typeface="Helvetica-Light"/>
              </a:rPr>
              <a:t>for</a:t>
            </a:r>
            <a:r>
              <a:rPr sz="3200" spc="5" dirty="0">
                <a:latin typeface="Helvetica-Light"/>
                <a:cs typeface="Helvetica-Light"/>
              </a:rPr>
              <a:t> </a:t>
            </a:r>
            <a:r>
              <a:rPr sz="3200" spc="-20" dirty="0">
                <a:latin typeface="Helvetica-Light"/>
                <a:cs typeface="Helvetica-Light"/>
              </a:rPr>
              <a:t>real-</a:t>
            </a:r>
            <a:r>
              <a:rPr sz="3200" dirty="0">
                <a:latin typeface="Helvetica-Light"/>
                <a:cs typeface="Helvetica-Light"/>
              </a:rPr>
              <a:t>world</a:t>
            </a:r>
            <a:r>
              <a:rPr sz="3200" spc="10" dirty="0">
                <a:latin typeface="Helvetica-Light"/>
                <a:cs typeface="Helvetica-Light"/>
              </a:rPr>
              <a:t> </a:t>
            </a:r>
            <a:r>
              <a:rPr sz="3200" spc="-10" dirty="0">
                <a:latin typeface="Helvetica-Light"/>
                <a:cs typeface="Helvetica-Light"/>
              </a:rPr>
              <a:t>applications.</a:t>
            </a:r>
            <a:endParaRPr sz="3200" dirty="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Assessment</a:t>
            </a:r>
          </a:p>
        </p:txBody>
      </p:sp>
      <p:sp>
        <p:nvSpPr>
          <p:cNvPr id="3" name="object 3"/>
          <p:cNvSpPr/>
          <p:nvPr/>
        </p:nvSpPr>
        <p:spPr>
          <a:xfrm>
            <a:off x="1663700" y="3009899"/>
            <a:ext cx="9690100" cy="1241425"/>
          </a:xfrm>
          <a:custGeom>
            <a:avLst/>
            <a:gdLst/>
            <a:ahLst/>
            <a:cxnLst/>
            <a:rect l="l" t="t" r="r" b="b"/>
            <a:pathLst>
              <a:path w="9690100" h="1241425">
                <a:moveTo>
                  <a:pt x="9690100" y="0"/>
                </a:moveTo>
                <a:lnTo>
                  <a:pt x="7267575" y="0"/>
                </a:lnTo>
                <a:lnTo>
                  <a:pt x="4845050" y="0"/>
                </a:lnTo>
                <a:lnTo>
                  <a:pt x="2422525" y="0"/>
                </a:lnTo>
                <a:lnTo>
                  <a:pt x="0" y="0"/>
                </a:lnTo>
                <a:lnTo>
                  <a:pt x="0" y="1240891"/>
                </a:lnTo>
                <a:lnTo>
                  <a:pt x="2422525" y="1240891"/>
                </a:lnTo>
                <a:lnTo>
                  <a:pt x="4845050" y="1240891"/>
                </a:lnTo>
                <a:lnTo>
                  <a:pt x="7267575" y="1240891"/>
                </a:lnTo>
                <a:lnTo>
                  <a:pt x="9690100" y="1240891"/>
                </a:lnTo>
                <a:lnTo>
                  <a:pt x="969010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3700" y="5491670"/>
            <a:ext cx="9690100" cy="1241425"/>
          </a:xfrm>
          <a:custGeom>
            <a:avLst/>
            <a:gdLst/>
            <a:ahLst/>
            <a:cxnLst/>
            <a:rect l="l" t="t" r="r" b="b"/>
            <a:pathLst>
              <a:path w="9690100" h="1241425">
                <a:moveTo>
                  <a:pt x="9690100" y="0"/>
                </a:moveTo>
                <a:lnTo>
                  <a:pt x="7267575" y="0"/>
                </a:lnTo>
                <a:lnTo>
                  <a:pt x="4845050" y="0"/>
                </a:lnTo>
                <a:lnTo>
                  <a:pt x="2422525" y="0"/>
                </a:lnTo>
                <a:lnTo>
                  <a:pt x="0" y="0"/>
                </a:lnTo>
                <a:lnTo>
                  <a:pt x="0" y="1240891"/>
                </a:lnTo>
                <a:lnTo>
                  <a:pt x="2422525" y="1240891"/>
                </a:lnTo>
                <a:lnTo>
                  <a:pt x="4845050" y="1240891"/>
                </a:lnTo>
                <a:lnTo>
                  <a:pt x="7267575" y="1240891"/>
                </a:lnTo>
                <a:lnTo>
                  <a:pt x="9690100" y="1240891"/>
                </a:lnTo>
                <a:lnTo>
                  <a:pt x="969010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02178" y="3213360"/>
            <a:ext cx="1958975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5445" marR="5080" indent="-386080">
              <a:lnSpc>
                <a:spcPts val="3100"/>
              </a:lnSpc>
              <a:spcBef>
                <a:spcPts val="220"/>
              </a:spcBef>
            </a:pPr>
            <a:r>
              <a:rPr sz="2600" b="1" spc="-10" dirty="0">
                <a:solidFill>
                  <a:srgbClr val="FFFFFF"/>
                </a:solidFill>
                <a:latin typeface="Helvetica"/>
                <a:cs typeface="Helvetica"/>
              </a:rPr>
              <a:t>Assessment Method</a:t>
            </a:r>
            <a:endParaRPr sz="260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2621" y="3403860"/>
            <a:ext cx="16027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solidFill>
                  <a:srgbClr val="FFFFFF"/>
                </a:solidFill>
                <a:latin typeface="Helvetica"/>
                <a:cs typeface="Helvetica"/>
              </a:rPr>
              <a:t>Weighting</a:t>
            </a:r>
            <a:endParaRPr sz="2600">
              <a:latin typeface="Helvetica"/>
              <a:cs typeface="Helvetic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2650" y="3213360"/>
            <a:ext cx="1627505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6195" marR="5080" indent="-36830">
              <a:lnSpc>
                <a:spcPts val="3100"/>
              </a:lnSpc>
              <a:spcBef>
                <a:spcPts val="220"/>
              </a:spcBef>
            </a:pPr>
            <a:r>
              <a:rPr sz="2600" b="1" spc="-10" dirty="0">
                <a:solidFill>
                  <a:srgbClr val="FFFFFF"/>
                </a:solidFill>
                <a:latin typeface="Helvetica"/>
                <a:cs typeface="Helvetica"/>
              </a:rPr>
              <a:t>Outcomes Assessed</a:t>
            </a:r>
            <a:endParaRPr sz="260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4326" y="3403860"/>
            <a:ext cx="18294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solidFill>
                  <a:srgbClr val="FFFFFF"/>
                </a:solidFill>
                <a:latin typeface="Helvetica"/>
                <a:cs typeface="Helvetica"/>
              </a:rPr>
              <a:t>Description</a:t>
            </a:r>
            <a:endParaRPr sz="2600">
              <a:latin typeface="Helvetica"/>
              <a:cs typeface="Helvetic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3127" y="4460590"/>
            <a:ext cx="182372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49910">
              <a:lnSpc>
                <a:spcPts val="3100"/>
              </a:lnSpc>
              <a:spcBef>
                <a:spcPts val="219"/>
              </a:spcBef>
            </a:pPr>
            <a:r>
              <a:rPr sz="2600" spc="-10" dirty="0">
                <a:latin typeface="Helvetica-Light"/>
                <a:cs typeface="Helvetica-Light"/>
              </a:rPr>
              <a:t>Final Examination</a:t>
            </a:r>
            <a:endParaRPr sz="2600">
              <a:latin typeface="Helvetica-Light"/>
              <a:cs typeface="Helvetica-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4422" y="4651090"/>
            <a:ext cx="6864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Helvetica-Light"/>
                <a:cs typeface="Helvetica-Light"/>
              </a:rPr>
              <a:t>60%</a:t>
            </a:r>
            <a:endParaRPr sz="2600">
              <a:latin typeface="Helvetica-Light"/>
              <a:cs typeface="Helvetica-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1925" y="4651090"/>
            <a:ext cx="5765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Helvetica-Light"/>
                <a:cs typeface="Helvetica-Light"/>
              </a:rPr>
              <a:t>1, </a:t>
            </a:r>
            <a:r>
              <a:rPr sz="2600" spc="-50" dirty="0">
                <a:latin typeface="Helvetica-Light"/>
                <a:cs typeface="Helvetica-Light"/>
              </a:rPr>
              <a:t>2</a:t>
            </a:r>
            <a:endParaRPr sz="2600">
              <a:latin typeface="Helvetica-Light"/>
              <a:cs typeface="Helvetica-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94050" y="4460590"/>
            <a:ext cx="189738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8419" marR="5080" indent="-46355">
              <a:lnSpc>
                <a:spcPts val="3100"/>
              </a:lnSpc>
              <a:spcBef>
                <a:spcPts val="219"/>
              </a:spcBef>
            </a:pPr>
            <a:r>
              <a:rPr sz="2600" dirty="0">
                <a:latin typeface="Helvetica-Light"/>
                <a:cs typeface="Helvetica-Light"/>
              </a:rPr>
              <a:t>Closed </a:t>
            </a:r>
            <a:r>
              <a:rPr sz="2600" spc="-20" dirty="0">
                <a:latin typeface="Helvetica-Light"/>
                <a:cs typeface="Helvetica-Light"/>
              </a:rPr>
              <a:t>book </a:t>
            </a:r>
            <a:r>
              <a:rPr sz="2600" spc="-10" dirty="0">
                <a:latin typeface="Helvetica-Light"/>
                <a:cs typeface="Helvetica-Light"/>
              </a:rPr>
              <a:t>examination</a:t>
            </a:r>
            <a:endParaRPr sz="2600">
              <a:latin typeface="Helvetica-Light"/>
              <a:cs typeface="Helvetica-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4319" y="5898325"/>
            <a:ext cx="177418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Helvetica-Light"/>
                <a:cs typeface="Helvetica-Light"/>
              </a:rPr>
              <a:t>Coursework</a:t>
            </a:r>
            <a:endParaRPr sz="2600">
              <a:latin typeface="Helvetica-Light"/>
              <a:cs typeface="Helvetica-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7122" y="5898325"/>
            <a:ext cx="6737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Helvetica-Light"/>
                <a:cs typeface="Helvetica-Light"/>
              </a:rPr>
              <a:t>40%</a:t>
            </a:r>
            <a:endParaRPr sz="2600">
              <a:latin typeface="Helvetica-Light"/>
              <a:cs typeface="Helvetica-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4625" y="5898325"/>
            <a:ext cx="5638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Helvetica-Light"/>
                <a:cs typeface="Helvetica-Light"/>
              </a:rPr>
              <a:t>3, </a:t>
            </a:r>
            <a:r>
              <a:rPr sz="2600" spc="-50" dirty="0">
                <a:latin typeface="Helvetica-Light"/>
                <a:cs typeface="Helvetica-Light"/>
              </a:rPr>
              <a:t>4</a:t>
            </a:r>
            <a:endParaRPr sz="2600">
              <a:latin typeface="Helvetica-Light"/>
              <a:cs typeface="Helvetica-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1894" y="5695125"/>
            <a:ext cx="1774189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R="5080" indent="165100">
              <a:lnSpc>
                <a:spcPts val="3100"/>
              </a:lnSpc>
              <a:spcBef>
                <a:spcPts val="219"/>
              </a:spcBef>
            </a:pPr>
            <a:r>
              <a:rPr sz="2600" spc="-10" dirty="0">
                <a:latin typeface="Helvetica-Light"/>
                <a:cs typeface="Helvetica-Light"/>
              </a:rPr>
              <a:t>Individual Coursework</a:t>
            </a:r>
            <a:endParaRPr sz="2600">
              <a:latin typeface="Helvetica-Light"/>
              <a:cs typeface="Helvetica-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72533" y="408863"/>
            <a:ext cx="8111067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7825" algn="l"/>
              </a:tabLst>
            </a:pPr>
            <a:r>
              <a:rPr spc="-10" dirty="0"/>
              <a:t>Contact</a:t>
            </a:r>
            <a:r>
              <a:rPr dirty="0"/>
              <a:t>	</a:t>
            </a:r>
            <a:r>
              <a:rPr spc="-10" dirty="0"/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5657" y="3403959"/>
            <a:ext cx="4055321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latin typeface="Helvetica-Light"/>
                <a:cs typeface="Helvetica-Light"/>
                <a:hlinkClick r:id="rId2"/>
              </a:rPr>
              <a:t>nipuna.s@iit.ac.lk</a:t>
            </a:r>
            <a:endParaRPr lang="en-US" sz="3200" spc="-10" dirty="0">
              <a:latin typeface="Helvetica-Light"/>
              <a:cs typeface="Helvetica-Ligh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Helvetica-Light"/>
              <a:cs typeface="Helvetica-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78776" y="3435146"/>
            <a:ext cx="774700" cy="513080"/>
            <a:chOff x="1478776" y="3435146"/>
            <a:chExt cx="774700" cy="5130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8776" y="3435146"/>
              <a:ext cx="774468" cy="5128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16876" y="3447846"/>
              <a:ext cx="698500" cy="436880"/>
            </a:xfrm>
            <a:custGeom>
              <a:avLst/>
              <a:gdLst/>
              <a:ahLst/>
              <a:cxnLst/>
              <a:rect l="l" t="t" r="r" b="b"/>
              <a:pathLst>
                <a:path w="698500" h="436879">
                  <a:moveTo>
                    <a:pt x="57" y="2994"/>
                  </a:moveTo>
                  <a:lnTo>
                    <a:pt x="0" y="435018"/>
                  </a:lnTo>
                  <a:lnTo>
                    <a:pt x="1658" y="436676"/>
                  </a:lnTo>
                  <a:lnTo>
                    <a:pt x="696608" y="436676"/>
                  </a:lnTo>
                  <a:lnTo>
                    <a:pt x="698267" y="435018"/>
                  </a:lnTo>
                  <a:lnTo>
                    <a:pt x="698267" y="268330"/>
                  </a:lnTo>
                  <a:lnTo>
                    <a:pt x="347084" y="268329"/>
                  </a:lnTo>
                  <a:lnTo>
                    <a:pt x="345029" y="267684"/>
                  </a:lnTo>
                  <a:lnTo>
                    <a:pt x="57" y="2994"/>
                  </a:lnTo>
                  <a:close/>
                </a:path>
                <a:path w="698500" h="436879">
                  <a:moveTo>
                    <a:pt x="698267" y="9964"/>
                  </a:moveTo>
                  <a:lnTo>
                    <a:pt x="353140" y="267693"/>
                  </a:lnTo>
                  <a:lnTo>
                    <a:pt x="351141" y="268330"/>
                  </a:lnTo>
                  <a:lnTo>
                    <a:pt x="698267" y="268330"/>
                  </a:lnTo>
                  <a:lnTo>
                    <a:pt x="698267" y="9964"/>
                  </a:lnTo>
                  <a:close/>
                </a:path>
                <a:path w="698500" h="436879">
                  <a:moveTo>
                    <a:pt x="679780" y="0"/>
                  </a:moveTo>
                  <a:lnTo>
                    <a:pt x="27471" y="0"/>
                  </a:lnTo>
                  <a:lnTo>
                    <a:pt x="349191" y="246847"/>
                  </a:lnTo>
                  <a:lnTo>
                    <a:pt x="67978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68" y="18292"/>
            <a:ext cx="12955778" cy="93771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10627" y="9347987"/>
            <a:ext cx="19304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Helvetica Neue"/>
                <a:cs typeface="Helvetica Neue"/>
              </a:rPr>
              <a:t>&lt;</a:t>
            </a:r>
            <a:endParaRPr sz="2200">
              <a:latin typeface="Helvetica Neue"/>
              <a:cs typeface="Helvetica Neu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  <a:tabLst>
                <a:tab pos="495934" algn="l"/>
              </a:tabLst>
            </a:pPr>
            <a:fld id="{81D60167-4931-47E6-BA6A-407CBD079E47}" type="slidenum">
              <a:rPr sz="2100" spc="-37" baseline="1984" dirty="0"/>
              <a:t>7</a:t>
            </a:fld>
            <a:r>
              <a:rPr sz="2100" baseline="1984" dirty="0"/>
              <a:t>	</a:t>
            </a:r>
            <a:r>
              <a:rPr sz="2200" b="0" spc="-50" dirty="0">
                <a:solidFill>
                  <a:srgbClr val="000000"/>
                </a:solidFill>
                <a:latin typeface="Helvetica Neue"/>
                <a:cs typeface="Helvetica Neue"/>
              </a:rPr>
              <a:t>&gt;</a:t>
            </a:r>
            <a:endParaRPr sz="2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59839"/>
            <a:ext cx="13004800" cy="7233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53427"/>
            <a:ext cx="13004800" cy="74685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690</Words>
  <Application>Microsoft Macintosh PowerPoint</Application>
  <PresentationFormat>Custom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Helvetica</vt:lpstr>
      <vt:lpstr>Helvetica Neue</vt:lpstr>
      <vt:lpstr>Helvetica-Light</vt:lpstr>
      <vt:lpstr>HelveticaNeue-BoldItalic</vt:lpstr>
      <vt:lpstr>HelveticaNeue-Thin</vt:lpstr>
      <vt:lpstr>Office Theme</vt:lpstr>
      <vt:lpstr>CM 2602 - Artificial Intelligence</vt:lpstr>
      <vt:lpstr>Tentative Schedule (2023)</vt:lpstr>
      <vt:lpstr>Essential Reading List</vt:lpstr>
      <vt:lpstr>Learning Outcomes</vt:lpstr>
      <vt:lpstr>Assessment</vt:lpstr>
      <vt:lpstr>Contact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we need?</vt:lpstr>
      <vt:lpstr>We need intelligent machines !</vt:lpstr>
      <vt:lpstr>We need intelligent machines !  Think, Analyze and Make Decisions.</vt:lpstr>
      <vt:lpstr>Turing test (Alan Turing, 1950)</vt:lpstr>
      <vt:lpstr>PowerPoint Presentation</vt:lpstr>
      <vt:lpstr>Sub Fields of Artificial Intelligence</vt:lpstr>
      <vt:lpstr>The Roots of Artificial Intelligence</vt:lpstr>
      <vt:lpstr>AI Has Successfully Been Used in:</vt:lpstr>
      <vt:lpstr>History of AI</vt:lpstr>
      <vt:lpstr>What AI can do at present?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Lecture_01</dc:title>
  <cp:lastModifiedBy>Senanayake Rallage Nipuna Senanayake</cp:lastModifiedBy>
  <cp:revision>3</cp:revision>
  <dcterms:created xsi:type="dcterms:W3CDTF">2022-09-26T06:51:41Z</dcterms:created>
  <dcterms:modified xsi:type="dcterms:W3CDTF">2023-09-29T04:54:49Z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2021-10-07T00:00:00Z</vt:filetime>
  </property>
  <property fmtid="{D5CDD505-2E9C-101B-9397-08002B2CF9AE}" pid="3" name="Creator">
    <vt:lpwstr>Keynote</vt:lpwstr>
  </property>
  <property fmtid="{D5CDD505-2E9C-101B-9397-08002B2CF9AE}" pid="4" name="LastSaved">
    <vt:filetime>2022-09-26T00:00:00Z</vt:filetime>
  </property>
  <property fmtid="{D5CDD505-2E9C-101B-9397-08002B2CF9AE}" pid="5" name="Producer">
    <vt:lpwstr>macOS Version 10.15.6 (Build 19G73) Quartz PDFContext</vt:lpwstr>
  </property>
</Properties>
</file>