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71" d="100"/>
          <a:sy n="71" d="100"/>
        </p:scale>
        <p:origin x="19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304122"/>
            <a:ext cx="13004800" cy="4494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316822"/>
            <a:ext cx="13004800" cy="4367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961878" y="9399790"/>
            <a:ext cx="1127125" cy="301625"/>
          </a:xfrm>
          <a:custGeom>
            <a:avLst/>
            <a:gdLst/>
            <a:ahLst/>
            <a:cxnLst/>
            <a:rect l="l" t="t" r="r" b="b"/>
            <a:pathLst>
              <a:path w="1127125" h="301625">
                <a:moveTo>
                  <a:pt x="301231" y="127292"/>
                </a:moveTo>
                <a:lnTo>
                  <a:pt x="286943" y="82410"/>
                </a:lnTo>
                <a:lnTo>
                  <a:pt x="258381" y="42849"/>
                </a:lnTo>
                <a:lnTo>
                  <a:pt x="218821" y="14287"/>
                </a:lnTo>
                <a:lnTo>
                  <a:pt x="173939" y="0"/>
                </a:lnTo>
                <a:lnTo>
                  <a:pt x="127292" y="0"/>
                </a:lnTo>
                <a:lnTo>
                  <a:pt x="82410" y="14287"/>
                </a:lnTo>
                <a:lnTo>
                  <a:pt x="42849" y="42849"/>
                </a:lnTo>
                <a:lnTo>
                  <a:pt x="14287" y="82410"/>
                </a:lnTo>
                <a:lnTo>
                  <a:pt x="0" y="127292"/>
                </a:lnTo>
                <a:lnTo>
                  <a:pt x="0" y="173939"/>
                </a:lnTo>
                <a:lnTo>
                  <a:pt x="14287" y="218821"/>
                </a:lnTo>
                <a:lnTo>
                  <a:pt x="42849" y="258381"/>
                </a:lnTo>
                <a:lnTo>
                  <a:pt x="82410" y="286943"/>
                </a:lnTo>
                <a:lnTo>
                  <a:pt x="127292" y="301231"/>
                </a:lnTo>
                <a:lnTo>
                  <a:pt x="173939" y="301231"/>
                </a:lnTo>
                <a:lnTo>
                  <a:pt x="218821" y="286943"/>
                </a:lnTo>
                <a:lnTo>
                  <a:pt x="258381" y="258381"/>
                </a:lnTo>
                <a:lnTo>
                  <a:pt x="286943" y="218821"/>
                </a:lnTo>
                <a:lnTo>
                  <a:pt x="301231" y="173939"/>
                </a:lnTo>
                <a:lnTo>
                  <a:pt x="301231" y="127292"/>
                </a:lnTo>
                <a:close/>
              </a:path>
              <a:path w="1127125" h="301625">
                <a:moveTo>
                  <a:pt x="1126731" y="127292"/>
                </a:moveTo>
                <a:lnTo>
                  <a:pt x="1112443" y="82410"/>
                </a:lnTo>
                <a:lnTo>
                  <a:pt x="1083881" y="42849"/>
                </a:lnTo>
                <a:lnTo>
                  <a:pt x="1044321" y="14287"/>
                </a:lnTo>
                <a:lnTo>
                  <a:pt x="999439" y="0"/>
                </a:lnTo>
                <a:lnTo>
                  <a:pt x="952792" y="0"/>
                </a:lnTo>
                <a:lnTo>
                  <a:pt x="907910" y="14287"/>
                </a:lnTo>
                <a:lnTo>
                  <a:pt x="868349" y="42849"/>
                </a:lnTo>
                <a:lnTo>
                  <a:pt x="839787" y="82410"/>
                </a:lnTo>
                <a:lnTo>
                  <a:pt x="825500" y="127292"/>
                </a:lnTo>
                <a:lnTo>
                  <a:pt x="825500" y="173939"/>
                </a:lnTo>
                <a:lnTo>
                  <a:pt x="839787" y="218821"/>
                </a:lnTo>
                <a:lnTo>
                  <a:pt x="868349" y="258381"/>
                </a:lnTo>
                <a:lnTo>
                  <a:pt x="907910" y="286943"/>
                </a:lnTo>
                <a:lnTo>
                  <a:pt x="952792" y="301231"/>
                </a:lnTo>
                <a:lnTo>
                  <a:pt x="999439" y="301231"/>
                </a:lnTo>
                <a:lnTo>
                  <a:pt x="1044321" y="286943"/>
                </a:lnTo>
                <a:lnTo>
                  <a:pt x="1083881" y="258381"/>
                </a:lnTo>
                <a:lnTo>
                  <a:pt x="1112443" y="218821"/>
                </a:lnTo>
                <a:lnTo>
                  <a:pt x="1126731" y="173939"/>
                </a:lnTo>
                <a:lnTo>
                  <a:pt x="1126731" y="12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223" y="3432199"/>
            <a:ext cx="2470175" cy="294000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3323" y="3444899"/>
            <a:ext cx="2393878" cy="286380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4827" y="1941685"/>
            <a:ext cx="5921028" cy="59210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53123" y="1957213"/>
            <a:ext cx="5844434" cy="58420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3222197" y="3600846"/>
            <a:ext cx="3714750" cy="0"/>
          </a:xfrm>
          <a:custGeom>
            <a:avLst/>
            <a:gdLst/>
            <a:ahLst/>
            <a:cxnLst/>
            <a:rect l="l" t="t" r="r" b="b"/>
            <a:pathLst>
              <a:path w="3714750">
                <a:moveTo>
                  <a:pt x="3714483" y="0"/>
                </a:moveTo>
                <a:lnTo>
                  <a:pt x="50800" y="0"/>
                </a:lnTo>
                <a:lnTo>
                  <a:pt x="0" y="0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76758" y="3402726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396240" y="0"/>
                </a:moveTo>
                <a:lnTo>
                  <a:pt x="0" y="198120"/>
                </a:lnTo>
                <a:lnTo>
                  <a:pt x="396240" y="396239"/>
                </a:lnTo>
                <a:lnTo>
                  <a:pt x="396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152080" y="6110961"/>
            <a:ext cx="3508375" cy="0"/>
          </a:xfrm>
          <a:custGeom>
            <a:avLst/>
            <a:gdLst/>
            <a:ahLst/>
            <a:cxnLst/>
            <a:rect l="l" t="t" r="r" b="b"/>
            <a:pathLst>
              <a:path w="3508375">
                <a:moveTo>
                  <a:pt x="0" y="0"/>
                </a:moveTo>
                <a:lnTo>
                  <a:pt x="3457555" y="0"/>
                </a:lnTo>
                <a:lnTo>
                  <a:pt x="3508355" y="0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09636" y="5912841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0" y="0"/>
                </a:moveTo>
                <a:lnTo>
                  <a:pt x="0" y="396239"/>
                </a:lnTo>
                <a:lnTo>
                  <a:pt x="396240" y="198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8739" y="2822196"/>
            <a:ext cx="12960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304122"/>
            <a:ext cx="13004800" cy="4494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316822"/>
            <a:ext cx="13004800" cy="4367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961878" y="9399790"/>
            <a:ext cx="1127125" cy="301625"/>
          </a:xfrm>
          <a:custGeom>
            <a:avLst/>
            <a:gdLst/>
            <a:ahLst/>
            <a:cxnLst/>
            <a:rect l="l" t="t" r="r" b="b"/>
            <a:pathLst>
              <a:path w="1127125" h="301625">
                <a:moveTo>
                  <a:pt x="301231" y="127292"/>
                </a:moveTo>
                <a:lnTo>
                  <a:pt x="286943" y="82410"/>
                </a:lnTo>
                <a:lnTo>
                  <a:pt x="258381" y="42849"/>
                </a:lnTo>
                <a:lnTo>
                  <a:pt x="218821" y="14287"/>
                </a:lnTo>
                <a:lnTo>
                  <a:pt x="173939" y="0"/>
                </a:lnTo>
                <a:lnTo>
                  <a:pt x="127292" y="0"/>
                </a:lnTo>
                <a:lnTo>
                  <a:pt x="82410" y="14287"/>
                </a:lnTo>
                <a:lnTo>
                  <a:pt x="42849" y="42849"/>
                </a:lnTo>
                <a:lnTo>
                  <a:pt x="14287" y="82410"/>
                </a:lnTo>
                <a:lnTo>
                  <a:pt x="0" y="127292"/>
                </a:lnTo>
                <a:lnTo>
                  <a:pt x="0" y="173939"/>
                </a:lnTo>
                <a:lnTo>
                  <a:pt x="14287" y="218821"/>
                </a:lnTo>
                <a:lnTo>
                  <a:pt x="42849" y="258381"/>
                </a:lnTo>
                <a:lnTo>
                  <a:pt x="82410" y="286943"/>
                </a:lnTo>
                <a:lnTo>
                  <a:pt x="127292" y="301231"/>
                </a:lnTo>
                <a:lnTo>
                  <a:pt x="173939" y="301231"/>
                </a:lnTo>
                <a:lnTo>
                  <a:pt x="218821" y="286943"/>
                </a:lnTo>
                <a:lnTo>
                  <a:pt x="258381" y="258381"/>
                </a:lnTo>
                <a:lnTo>
                  <a:pt x="286943" y="218821"/>
                </a:lnTo>
                <a:lnTo>
                  <a:pt x="301231" y="173939"/>
                </a:lnTo>
                <a:lnTo>
                  <a:pt x="301231" y="127292"/>
                </a:lnTo>
                <a:close/>
              </a:path>
              <a:path w="1127125" h="301625">
                <a:moveTo>
                  <a:pt x="1126731" y="127292"/>
                </a:moveTo>
                <a:lnTo>
                  <a:pt x="1112443" y="82410"/>
                </a:lnTo>
                <a:lnTo>
                  <a:pt x="1083881" y="42849"/>
                </a:lnTo>
                <a:lnTo>
                  <a:pt x="1044321" y="14287"/>
                </a:lnTo>
                <a:lnTo>
                  <a:pt x="999439" y="0"/>
                </a:lnTo>
                <a:lnTo>
                  <a:pt x="952792" y="0"/>
                </a:lnTo>
                <a:lnTo>
                  <a:pt x="907910" y="14287"/>
                </a:lnTo>
                <a:lnTo>
                  <a:pt x="868349" y="42849"/>
                </a:lnTo>
                <a:lnTo>
                  <a:pt x="839787" y="82410"/>
                </a:lnTo>
                <a:lnTo>
                  <a:pt x="825500" y="127292"/>
                </a:lnTo>
                <a:lnTo>
                  <a:pt x="825500" y="173939"/>
                </a:lnTo>
                <a:lnTo>
                  <a:pt x="839787" y="218821"/>
                </a:lnTo>
                <a:lnTo>
                  <a:pt x="868349" y="258381"/>
                </a:lnTo>
                <a:lnTo>
                  <a:pt x="907910" y="286943"/>
                </a:lnTo>
                <a:lnTo>
                  <a:pt x="952792" y="301231"/>
                </a:lnTo>
                <a:lnTo>
                  <a:pt x="999439" y="301231"/>
                </a:lnTo>
                <a:lnTo>
                  <a:pt x="1044321" y="286943"/>
                </a:lnTo>
                <a:lnTo>
                  <a:pt x="1083881" y="258381"/>
                </a:lnTo>
                <a:lnTo>
                  <a:pt x="1112443" y="218821"/>
                </a:lnTo>
                <a:lnTo>
                  <a:pt x="1126731" y="173939"/>
                </a:lnTo>
                <a:lnTo>
                  <a:pt x="1126731" y="12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7466" y="2847596"/>
            <a:ext cx="167703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733" y="3491424"/>
            <a:ext cx="10229850" cy="275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7710" y="9347987"/>
            <a:ext cx="676909" cy="35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1858" y="5239082"/>
            <a:ext cx="6263640" cy="0"/>
          </a:xfrm>
          <a:custGeom>
            <a:avLst/>
            <a:gdLst/>
            <a:ahLst/>
            <a:cxnLst/>
            <a:rect l="l" t="t" r="r" b="b"/>
            <a:pathLst>
              <a:path w="6263640">
                <a:moveTo>
                  <a:pt x="0" y="0"/>
                </a:moveTo>
                <a:lnTo>
                  <a:pt x="6263071" y="0"/>
                </a:lnTo>
              </a:path>
            </a:pathLst>
          </a:custGeom>
          <a:ln w="2539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296400"/>
            <a:ext cx="13004800" cy="457200"/>
            <a:chOff x="0" y="9296400"/>
            <a:chExt cx="130048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296400"/>
              <a:ext cx="13004800" cy="457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9309100"/>
              <a:ext cx="13004800" cy="444500"/>
            </a:xfrm>
            <a:custGeom>
              <a:avLst/>
              <a:gdLst/>
              <a:ahLst/>
              <a:cxnLst/>
              <a:rect l="l" t="t" r="r" b="b"/>
              <a:pathLst>
                <a:path w="13004800" h="444500">
                  <a:moveTo>
                    <a:pt x="13004800" y="0"/>
                  </a:moveTo>
                  <a:lnTo>
                    <a:pt x="0" y="0"/>
                  </a:lnTo>
                  <a:lnTo>
                    <a:pt x="0" y="444500"/>
                  </a:lnTo>
                  <a:lnTo>
                    <a:pt x="13004800" y="4445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61878" y="9399790"/>
              <a:ext cx="1127125" cy="301625"/>
            </a:xfrm>
            <a:custGeom>
              <a:avLst/>
              <a:gdLst/>
              <a:ahLst/>
              <a:cxnLst/>
              <a:rect l="l" t="t" r="r" b="b"/>
              <a:pathLst>
                <a:path w="1127125" h="301625">
                  <a:moveTo>
                    <a:pt x="301231" y="127292"/>
                  </a:moveTo>
                  <a:lnTo>
                    <a:pt x="286943" y="82410"/>
                  </a:lnTo>
                  <a:lnTo>
                    <a:pt x="258381" y="42849"/>
                  </a:lnTo>
                  <a:lnTo>
                    <a:pt x="218821" y="14287"/>
                  </a:lnTo>
                  <a:lnTo>
                    <a:pt x="173939" y="0"/>
                  </a:lnTo>
                  <a:lnTo>
                    <a:pt x="127292" y="0"/>
                  </a:lnTo>
                  <a:lnTo>
                    <a:pt x="82410" y="14287"/>
                  </a:lnTo>
                  <a:lnTo>
                    <a:pt x="42849" y="42849"/>
                  </a:lnTo>
                  <a:lnTo>
                    <a:pt x="14287" y="82410"/>
                  </a:lnTo>
                  <a:lnTo>
                    <a:pt x="0" y="127292"/>
                  </a:lnTo>
                  <a:lnTo>
                    <a:pt x="0" y="173939"/>
                  </a:lnTo>
                  <a:lnTo>
                    <a:pt x="14287" y="218821"/>
                  </a:lnTo>
                  <a:lnTo>
                    <a:pt x="42849" y="258381"/>
                  </a:lnTo>
                  <a:lnTo>
                    <a:pt x="82410" y="286943"/>
                  </a:lnTo>
                  <a:lnTo>
                    <a:pt x="127292" y="301231"/>
                  </a:lnTo>
                  <a:lnTo>
                    <a:pt x="173939" y="301231"/>
                  </a:lnTo>
                  <a:lnTo>
                    <a:pt x="218821" y="286943"/>
                  </a:lnTo>
                  <a:lnTo>
                    <a:pt x="258381" y="258381"/>
                  </a:lnTo>
                  <a:lnTo>
                    <a:pt x="286943" y="218821"/>
                  </a:lnTo>
                  <a:lnTo>
                    <a:pt x="301231" y="173939"/>
                  </a:lnTo>
                  <a:lnTo>
                    <a:pt x="301231" y="127292"/>
                  </a:lnTo>
                  <a:close/>
                </a:path>
                <a:path w="1127125" h="301625">
                  <a:moveTo>
                    <a:pt x="1126731" y="127292"/>
                  </a:moveTo>
                  <a:lnTo>
                    <a:pt x="1112443" y="82410"/>
                  </a:lnTo>
                  <a:lnTo>
                    <a:pt x="1083881" y="42849"/>
                  </a:lnTo>
                  <a:lnTo>
                    <a:pt x="1044321" y="14287"/>
                  </a:lnTo>
                  <a:lnTo>
                    <a:pt x="999439" y="0"/>
                  </a:lnTo>
                  <a:lnTo>
                    <a:pt x="952792" y="0"/>
                  </a:lnTo>
                  <a:lnTo>
                    <a:pt x="907910" y="14287"/>
                  </a:lnTo>
                  <a:lnTo>
                    <a:pt x="868349" y="42849"/>
                  </a:lnTo>
                  <a:lnTo>
                    <a:pt x="839787" y="82410"/>
                  </a:lnTo>
                  <a:lnTo>
                    <a:pt x="825500" y="127292"/>
                  </a:lnTo>
                  <a:lnTo>
                    <a:pt x="825500" y="173939"/>
                  </a:lnTo>
                  <a:lnTo>
                    <a:pt x="839787" y="218821"/>
                  </a:lnTo>
                  <a:lnTo>
                    <a:pt x="868349" y="258381"/>
                  </a:lnTo>
                  <a:lnTo>
                    <a:pt x="907910" y="286943"/>
                  </a:lnTo>
                  <a:lnTo>
                    <a:pt x="952792" y="301231"/>
                  </a:lnTo>
                  <a:lnTo>
                    <a:pt x="999439" y="301231"/>
                  </a:lnTo>
                  <a:lnTo>
                    <a:pt x="1044321" y="286943"/>
                  </a:lnTo>
                  <a:lnTo>
                    <a:pt x="1083881" y="258381"/>
                  </a:lnTo>
                  <a:lnTo>
                    <a:pt x="1112443" y="218821"/>
                  </a:lnTo>
                  <a:lnTo>
                    <a:pt x="1126731" y="173939"/>
                  </a:lnTo>
                  <a:lnTo>
                    <a:pt x="1126731" y="1272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10627" y="9342450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  <a:tab pos="862965" algn="l"/>
              </a:tabLst>
            </a:pPr>
            <a:r>
              <a:rPr sz="3300" spc="-75" baseline="1262" dirty="0">
                <a:latin typeface="Helvetica Neue"/>
                <a:cs typeface="Helvetica Neue"/>
              </a:rPr>
              <a:t>&lt;</a:t>
            </a:r>
            <a:r>
              <a:rPr sz="3300" baseline="1262" dirty="0">
                <a:latin typeface="Helvetica Neue"/>
                <a:cs typeface="Helvetica Neue"/>
              </a:rPr>
              <a:t>	</a:t>
            </a:r>
            <a:r>
              <a:rPr sz="1400" spc="-50" dirty="0">
                <a:solidFill>
                  <a:srgbClr val="FFFFFF"/>
                </a:solidFill>
                <a:latin typeface="Helvetica Neue"/>
                <a:cs typeface="Helvetica Neue"/>
              </a:rPr>
              <a:t>1</a:t>
            </a:r>
            <a:r>
              <a:rPr sz="1400" dirty="0">
                <a:solidFill>
                  <a:srgbClr val="FFFFFF"/>
                </a:solidFill>
                <a:latin typeface="Helvetica Neue"/>
                <a:cs typeface="Helvetica Neue"/>
              </a:rPr>
              <a:t>	</a:t>
            </a:r>
            <a:r>
              <a:rPr sz="3300" spc="-75" baseline="1262" dirty="0">
                <a:latin typeface="Helvetica Neue"/>
                <a:cs typeface="Helvetica Neue"/>
              </a:rPr>
              <a:t>&gt;</a:t>
            </a:r>
            <a:endParaRPr sz="3300" baseline="1262">
              <a:latin typeface="Helvetica Neue"/>
              <a:cs typeface="Helvetica Neu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1176" y="4491112"/>
            <a:ext cx="630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Helvetica"/>
                <a:cs typeface="Helvetica"/>
              </a:rPr>
              <a:t>CM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2602 -</a:t>
            </a:r>
            <a:r>
              <a:rPr spc="-20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Artificial </a:t>
            </a:r>
            <a:r>
              <a:rPr spc="-10" dirty="0">
                <a:latin typeface="Helvetica"/>
                <a:cs typeface="Helvetica"/>
              </a:rPr>
              <a:t>Intelligence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87678" y="5388209"/>
            <a:ext cx="320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Helvetica Neue"/>
                <a:cs typeface="Helvetica Neue"/>
              </a:rPr>
              <a:t>INTELLIGENT </a:t>
            </a:r>
            <a:r>
              <a:rPr sz="2400" spc="-10" dirty="0">
                <a:latin typeface="Helvetica Neue"/>
                <a:cs typeface="Helvetica Neue"/>
              </a:rPr>
              <a:t>AGENTS</a:t>
            </a:r>
            <a:endParaRPr sz="2400">
              <a:latin typeface="Helvetica Neue"/>
              <a:cs typeface="Helvetica Neu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4951" y="1970765"/>
            <a:ext cx="5137927" cy="21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1076" y="2716926"/>
            <a:ext cx="4455795" cy="396240"/>
            <a:chOff x="4801076" y="2716926"/>
            <a:chExt cx="4455795" cy="396240"/>
          </a:xfrm>
        </p:grpSpPr>
        <p:sp>
          <p:nvSpPr>
            <p:cNvPr id="3" name="object 3"/>
            <p:cNvSpPr/>
            <p:nvPr/>
          </p:nvSpPr>
          <p:spPr>
            <a:xfrm>
              <a:off x="5146516" y="2915046"/>
              <a:ext cx="4110354" cy="0"/>
            </a:xfrm>
            <a:custGeom>
              <a:avLst/>
              <a:gdLst/>
              <a:ahLst/>
              <a:cxnLst/>
              <a:rect l="l" t="t" r="r" b="b"/>
              <a:pathLst>
                <a:path w="4110354">
                  <a:moveTo>
                    <a:pt x="410990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1076" y="27169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39" y="0"/>
                  </a:moveTo>
                  <a:lnTo>
                    <a:pt x="0" y="198120"/>
                  </a:lnTo>
                  <a:lnTo>
                    <a:pt x="396239" y="396241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90345" y="2212596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Sensors</a:t>
            </a:r>
            <a:endParaRPr sz="3600">
              <a:latin typeface="Helvetica-Light"/>
              <a:cs typeface="Helvetica-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640" y="4574796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Actuators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40508" y="1363960"/>
            <a:ext cx="3085465" cy="5705475"/>
            <a:chOff x="9440508" y="1363960"/>
            <a:chExt cx="3085465" cy="5705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0508" y="1363960"/>
              <a:ext cx="3085405" cy="5704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8608" y="1376660"/>
              <a:ext cx="3009205" cy="56286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478608" y="13766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Environment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01076" y="5150841"/>
            <a:ext cx="4507865" cy="396240"/>
            <a:chOff x="4801076" y="5150841"/>
            <a:chExt cx="4507865" cy="396240"/>
          </a:xfrm>
        </p:grpSpPr>
        <p:sp>
          <p:nvSpPr>
            <p:cNvPr id="12" name="object 12"/>
            <p:cNvSpPr/>
            <p:nvPr/>
          </p:nvSpPr>
          <p:spPr>
            <a:xfrm>
              <a:off x="4801076" y="5348961"/>
              <a:ext cx="4162425" cy="0"/>
            </a:xfrm>
            <a:custGeom>
              <a:avLst/>
              <a:gdLst/>
              <a:ahLst/>
              <a:cxnLst/>
              <a:rect l="l" t="t" r="r" b="b"/>
              <a:pathLst>
                <a:path w="4162425">
                  <a:moveTo>
                    <a:pt x="0" y="0"/>
                  </a:moveTo>
                  <a:lnTo>
                    <a:pt x="4111604" y="0"/>
                  </a:lnTo>
                  <a:lnTo>
                    <a:pt x="416240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12681" y="51508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40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3486" y="2294036"/>
            <a:ext cx="4241800" cy="3794125"/>
            <a:chOff x="453486" y="2294036"/>
            <a:chExt cx="4241800" cy="3794125"/>
          </a:xfrm>
        </p:grpSpPr>
        <p:sp>
          <p:nvSpPr>
            <p:cNvPr id="15" name="object 15"/>
            <p:cNvSpPr/>
            <p:nvPr/>
          </p:nvSpPr>
          <p:spPr>
            <a:xfrm>
              <a:off x="516986" y="2357536"/>
              <a:ext cx="4114800" cy="3667125"/>
            </a:xfrm>
            <a:custGeom>
              <a:avLst/>
              <a:gdLst/>
              <a:ahLst/>
              <a:cxnLst/>
              <a:rect l="l" t="t" r="r" b="b"/>
              <a:pathLst>
                <a:path w="4114800" h="3667125">
                  <a:moveTo>
                    <a:pt x="0" y="0"/>
                  </a:moveTo>
                  <a:lnTo>
                    <a:pt x="4114403" y="0"/>
                  </a:lnTo>
                  <a:lnTo>
                    <a:pt x="4114403" y="3666926"/>
                  </a:lnTo>
                  <a:lnTo>
                    <a:pt x="0" y="3666926"/>
                  </a:lnTo>
                  <a:lnTo>
                    <a:pt x="0" y="0"/>
                  </a:lnTo>
                  <a:close/>
                </a:path>
              </a:pathLst>
            </a:custGeom>
            <a:ln w="127000">
              <a:solidFill>
                <a:srgbClr val="0088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7220" y="2899710"/>
              <a:ext cx="909955" cy="2404110"/>
            </a:xfrm>
            <a:custGeom>
              <a:avLst/>
              <a:gdLst/>
              <a:ahLst/>
              <a:cxnLst/>
              <a:rect l="l" t="t" r="r" b="b"/>
              <a:pathLst>
                <a:path w="909954" h="2404110">
                  <a:moveTo>
                    <a:pt x="909630" y="2403673"/>
                  </a:moveTo>
                  <a:lnTo>
                    <a:pt x="860722" y="2371085"/>
                  </a:lnTo>
                  <a:lnTo>
                    <a:pt x="813164" y="2338475"/>
                  </a:lnTo>
                  <a:lnTo>
                    <a:pt x="766959" y="2305842"/>
                  </a:lnTo>
                  <a:lnTo>
                    <a:pt x="722105" y="2273187"/>
                  </a:lnTo>
                  <a:lnTo>
                    <a:pt x="678602" y="2240510"/>
                  </a:lnTo>
                  <a:lnTo>
                    <a:pt x="636450" y="2207810"/>
                  </a:lnTo>
                  <a:lnTo>
                    <a:pt x="595650" y="2175088"/>
                  </a:lnTo>
                  <a:lnTo>
                    <a:pt x="556202" y="2142343"/>
                  </a:lnTo>
                  <a:lnTo>
                    <a:pt x="518105" y="2109576"/>
                  </a:lnTo>
                  <a:lnTo>
                    <a:pt x="481359" y="2076786"/>
                  </a:lnTo>
                  <a:lnTo>
                    <a:pt x="445965" y="2043974"/>
                  </a:lnTo>
                  <a:lnTo>
                    <a:pt x="411922" y="2011139"/>
                  </a:lnTo>
                  <a:lnTo>
                    <a:pt x="379231" y="1978282"/>
                  </a:lnTo>
                  <a:lnTo>
                    <a:pt x="347891" y="1945403"/>
                  </a:lnTo>
                  <a:lnTo>
                    <a:pt x="317902" y="1912501"/>
                  </a:lnTo>
                  <a:lnTo>
                    <a:pt x="289265" y="1879577"/>
                  </a:lnTo>
                  <a:lnTo>
                    <a:pt x="261979" y="1846630"/>
                  </a:lnTo>
                  <a:lnTo>
                    <a:pt x="236045" y="1813661"/>
                  </a:lnTo>
                  <a:lnTo>
                    <a:pt x="211462" y="1780669"/>
                  </a:lnTo>
                  <a:lnTo>
                    <a:pt x="188231" y="1747655"/>
                  </a:lnTo>
                  <a:lnTo>
                    <a:pt x="166351" y="1714619"/>
                  </a:lnTo>
                  <a:lnTo>
                    <a:pt x="145822" y="1681560"/>
                  </a:lnTo>
                  <a:lnTo>
                    <a:pt x="126645" y="1648479"/>
                  </a:lnTo>
                  <a:lnTo>
                    <a:pt x="92345" y="1582248"/>
                  </a:lnTo>
                  <a:lnTo>
                    <a:pt x="63451" y="1515929"/>
                  </a:lnTo>
                  <a:lnTo>
                    <a:pt x="39962" y="1449519"/>
                  </a:lnTo>
                  <a:lnTo>
                    <a:pt x="21879" y="1383020"/>
                  </a:lnTo>
                  <a:lnTo>
                    <a:pt x="9202" y="1316430"/>
                  </a:lnTo>
                  <a:lnTo>
                    <a:pt x="1930" y="1249751"/>
                  </a:lnTo>
                  <a:lnTo>
                    <a:pt x="64" y="1182983"/>
                  </a:lnTo>
                  <a:lnTo>
                    <a:pt x="1158" y="1149565"/>
                  </a:lnTo>
                  <a:lnTo>
                    <a:pt x="7401" y="1082661"/>
                  </a:lnTo>
                  <a:lnTo>
                    <a:pt x="19050" y="1015668"/>
                  </a:lnTo>
                  <a:lnTo>
                    <a:pt x="36104" y="948585"/>
                  </a:lnTo>
                  <a:lnTo>
                    <a:pt x="58563" y="881413"/>
                  </a:lnTo>
                  <a:lnTo>
                    <a:pt x="86429" y="814150"/>
                  </a:lnTo>
                  <a:lnTo>
                    <a:pt x="119700" y="746798"/>
                  </a:lnTo>
                  <a:lnTo>
                    <a:pt x="138363" y="713088"/>
                  </a:lnTo>
                  <a:lnTo>
                    <a:pt x="158377" y="679356"/>
                  </a:lnTo>
                  <a:lnTo>
                    <a:pt x="179742" y="645602"/>
                  </a:lnTo>
                  <a:lnTo>
                    <a:pt x="202459" y="611825"/>
                  </a:lnTo>
                  <a:lnTo>
                    <a:pt x="226528" y="578025"/>
                  </a:lnTo>
                  <a:lnTo>
                    <a:pt x="251948" y="544203"/>
                  </a:lnTo>
                  <a:lnTo>
                    <a:pt x="278719" y="510359"/>
                  </a:lnTo>
                  <a:lnTo>
                    <a:pt x="306842" y="476492"/>
                  </a:lnTo>
                  <a:lnTo>
                    <a:pt x="336316" y="442603"/>
                  </a:lnTo>
                  <a:lnTo>
                    <a:pt x="367141" y="408691"/>
                  </a:lnTo>
                  <a:lnTo>
                    <a:pt x="399318" y="374757"/>
                  </a:lnTo>
                  <a:lnTo>
                    <a:pt x="432847" y="340800"/>
                  </a:lnTo>
                  <a:lnTo>
                    <a:pt x="467727" y="306821"/>
                  </a:lnTo>
                  <a:lnTo>
                    <a:pt x="503958" y="272819"/>
                  </a:lnTo>
                  <a:lnTo>
                    <a:pt x="541540" y="238795"/>
                  </a:lnTo>
                  <a:lnTo>
                    <a:pt x="580475" y="204749"/>
                  </a:lnTo>
                  <a:lnTo>
                    <a:pt x="620760" y="170680"/>
                  </a:lnTo>
                  <a:lnTo>
                    <a:pt x="662397" y="136589"/>
                  </a:lnTo>
                  <a:lnTo>
                    <a:pt x="705385" y="102475"/>
                  </a:lnTo>
                  <a:lnTo>
                    <a:pt x="749725" y="68339"/>
                  </a:lnTo>
                  <a:lnTo>
                    <a:pt x="795416" y="34181"/>
                  </a:lnTo>
                  <a:lnTo>
                    <a:pt x="842459" y="0"/>
                  </a:lnTo>
                </a:path>
              </a:pathLst>
            </a:custGeom>
            <a:ln w="76199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51583" y="1501396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10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3242" y="3578505"/>
            <a:ext cx="5219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dirty="0">
                <a:solidFill>
                  <a:srgbClr val="C82506"/>
                </a:solidFill>
                <a:latin typeface="Helvetica"/>
                <a:cs typeface="Helvetica"/>
              </a:rPr>
              <a:t>?</a:t>
            </a:r>
            <a:endParaRPr sz="6400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5725" y="8715709"/>
            <a:ext cx="5226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  <a:tab pos="2621280" algn="l"/>
                <a:tab pos="4044315" algn="l"/>
              </a:tabLst>
            </a:pPr>
            <a:r>
              <a:rPr sz="3600" spc="-10" dirty="0">
                <a:latin typeface="Helvetica-Light"/>
                <a:cs typeface="Helvetica-Light"/>
              </a:rPr>
              <a:t>Perception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-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Cycle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04163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9614" algn="l"/>
                <a:tab pos="2753360" algn="l"/>
                <a:tab pos="3385185" algn="l"/>
                <a:tab pos="6278245" algn="l"/>
              </a:tabLst>
            </a:pP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What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is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50" dirty="0">
                <a:solidFill>
                  <a:srgbClr val="232323"/>
                </a:solidFill>
                <a:latin typeface="HelveticaNeue-Thin"/>
                <a:cs typeface="HelveticaNeue-Thin"/>
              </a:rPr>
              <a:t>a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Rational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Agent?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11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958533"/>
            <a:ext cx="11222355" cy="16662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20"/>
              </a:spcBef>
              <a:buChar char="•"/>
              <a:tabLst>
                <a:tab pos="332740" algn="l"/>
                <a:tab pos="764540" algn="l"/>
                <a:tab pos="1348740" algn="l"/>
                <a:tab pos="2390775" algn="l"/>
                <a:tab pos="3255010" algn="l"/>
                <a:tab pos="3873500" algn="l"/>
                <a:tab pos="4346575" algn="l"/>
                <a:tab pos="5093335" algn="l"/>
                <a:tab pos="5236210" algn="l"/>
                <a:tab pos="6125845" algn="l"/>
                <a:tab pos="6254115" algn="l"/>
                <a:tab pos="6711315" algn="l"/>
                <a:tab pos="7117080" algn="l"/>
                <a:tab pos="7726680" algn="l"/>
                <a:tab pos="8336915" algn="l"/>
                <a:tab pos="8845550" algn="l"/>
                <a:tab pos="9193530" algn="l"/>
                <a:tab pos="9956165" algn="l"/>
                <a:tab pos="10573385" algn="l"/>
              </a:tabLst>
            </a:pP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rational</a:t>
            </a:r>
            <a:r>
              <a:rPr sz="3600" b="1" spc="-20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agent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that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acts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so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achieve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 </a:t>
            </a:r>
            <a:r>
              <a:rPr sz="3600" spc="-20" dirty="0">
                <a:latin typeface="Helvetica-Light"/>
                <a:cs typeface="Helvetica-Light"/>
              </a:rPr>
              <a:t>best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outcome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or,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when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there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uncertainty,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best </a:t>
            </a:r>
            <a:r>
              <a:rPr sz="3600" spc="-10" dirty="0">
                <a:latin typeface="Helvetica-Light"/>
                <a:cs typeface="Helvetica-Light"/>
              </a:rPr>
              <a:t>expected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outcome.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26515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1805" algn="l"/>
                <a:tab pos="6281420" algn="l"/>
                <a:tab pos="7139940" algn="l"/>
                <a:tab pos="1003236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Realistic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Definition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Rational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12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691833"/>
            <a:ext cx="11169650" cy="22129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20"/>
              </a:spcBef>
              <a:buChar char="•"/>
              <a:tabLst>
                <a:tab pos="332740" algn="l"/>
                <a:tab pos="764540" algn="l"/>
                <a:tab pos="2060575" algn="l"/>
                <a:tab pos="3330575" algn="l"/>
                <a:tab pos="3482340" algn="l"/>
                <a:tab pos="3686175" algn="l"/>
                <a:tab pos="4211955" algn="l"/>
                <a:tab pos="4397375" algn="l"/>
                <a:tab pos="4575810" algn="l"/>
                <a:tab pos="4669155" algn="l"/>
                <a:tab pos="5261610" algn="l"/>
                <a:tab pos="5659755" algn="l"/>
                <a:tab pos="6151245" algn="l"/>
                <a:tab pos="7286625" algn="l"/>
                <a:tab pos="7751445" algn="l"/>
                <a:tab pos="8514080" algn="l"/>
                <a:tab pos="9022080" algn="l"/>
                <a:tab pos="9961880" algn="l"/>
              </a:tabLst>
            </a:pP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(software)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0" dirty="0">
                <a:latin typeface="Helvetica-Light"/>
                <a:cs typeface="Helvetica-Light"/>
              </a:rPr>
              <a:t>said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885" dirty="0">
                <a:latin typeface="Helvetica-Light"/>
                <a:cs typeface="Helvetica-Light"/>
              </a:rPr>
              <a:t> </a:t>
            </a:r>
            <a:r>
              <a:rPr sz="3600" dirty="0">
                <a:latin typeface="Helvetica-Light"/>
                <a:cs typeface="Helvetica-Light"/>
              </a:rPr>
              <a:t>have	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artificial 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intelligence</a:t>
            </a:r>
            <a:r>
              <a:rPr sz="3600" b="1" spc="-45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spc="-25" dirty="0">
                <a:latin typeface="Helvetica-Light"/>
                <a:cs typeface="Helvetica-Light"/>
              </a:rPr>
              <a:t>if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can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interpret</a:t>
            </a:r>
            <a:r>
              <a:rPr sz="3600" b="1" spc="-30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data</a:t>
            </a:r>
            <a:r>
              <a:rPr sz="3600" spc="-10" dirty="0">
                <a:latin typeface="Helvetica-Light"/>
                <a:cs typeface="Helvetica-Light"/>
              </a:rPr>
              <a:t>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potentially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learn 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from</a:t>
            </a:r>
            <a:r>
              <a:rPr sz="3600" b="1" spc="-5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the</a:t>
            </a:r>
            <a:r>
              <a:rPr sz="3600" b="1" spc="-5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data</a:t>
            </a:r>
            <a:r>
              <a:rPr sz="3600" spc="-10" dirty="0">
                <a:latin typeface="Helvetica-Light"/>
                <a:cs typeface="Helvetica-Light"/>
              </a:rPr>
              <a:t>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use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that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knowledge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adapt </a:t>
            </a:r>
            <a:r>
              <a:rPr sz="3600" spc="-25" dirty="0">
                <a:latin typeface="Helvetica-Light"/>
                <a:cs typeface="Helvetica-Light"/>
              </a:rPr>
              <a:t>and 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achieve</a:t>
            </a:r>
            <a:r>
              <a:rPr sz="3600" b="1" spc="-35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specific</a:t>
            </a:r>
            <a:r>
              <a:rPr sz="3600" b="1" spc="-30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goals</a:t>
            </a:r>
            <a:r>
              <a:rPr sz="3600" spc="-10" dirty="0">
                <a:latin typeface="Helvetica-Light"/>
                <a:cs typeface="Helvetica-Light"/>
              </a:rPr>
              <a:t>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01877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2670" algn="l"/>
                <a:tab pos="647573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Designing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Rational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13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412430"/>
            <a:ext cx="11398885" cy="27590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60"/>
              </a:spcBef>
              <a:buChar char="•"/>
              <a:tabLst>
                <a:tab pos="332740" algn="l"/>
                <a:tab pos="840740" algn="l"/>
                <a:tab pos="1932939" algn="l"/>
                <a:tab pos="2695575" algn="l"/>
                <a:tab pos="3000375" algn="l"/>
                <a:tab pos="3635375" algn="l"/>
                <a:tab pos="3661410" algn="l"/>
                <a:tab pos="5059045" algn="l"/>
                <a:tab pos="5821680" algn="l"/>
                <a:tab pos="6295390" algn="l"/>
                <a:tab pos="6685280" algn="l"/>
                <a:tab pos="6905625" algn="l"/>
                <a:tab pos="7701280" algn="l"/>
                <a:tab pos="7845425" algn="l"/>
                <a:tab pos="8455660" algn="l"/>
                <a:tab pos="8819515" algn="l"/>
                <a:tab pos="10343515" algn="l"/>
                <a:tab pos="11004550" algn="l"/>
              </a:tabLst>
            </a:pP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designing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first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step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must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always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35" dirty="0">
                <a:latin typeface="Helvetica-Light"/>
                <a:cs typeface="Helvetica-Light"/>
              </a:rPr>
              <a:t>be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 </a:t>
            </a:r>
            <a:r>
              <a:rPr sz="3600" spc="-10" dirty="0">
                <a:latin typeface="Helvetica-Light"/>
                <a:cs typeface="Helvetica-Light"/>
              </a:rPr>
              <a:t>specify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task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fully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possible.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105" marR="1986914" indent="-320040">
              <a:lnSpc>
                <a:spcPts val="4300"/>
              </a:lnSpc>
              <a:buChar char="•"/>
              <a:tabLst>
                <a:tab pos="332740" algn="l"/>
                <a:tab pos="1111885" algn="l"/>
                <a:tab pos="2280920" algn="l"/>
                <a:tab pos="2568575" algn="l"/>
                <a:tab pos="4525010" algn="l"/>
                <a:tab pos="6718300" algn="l"/>
              </a:tabLst>
            </a:pPr>
            <a:r>
              <a:rPr sz="3600" spc="-25" dirty="0">
                <a:latin typeface="Helvetica-Light"/>
                <a:cs typeface="Helvetica-Light"/>
              </a:rPr>
              <a:t>We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need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PEAS</a:t>
            </a:r>
            <a:r>
              <a:rPr sz="3600" b="1" spc="-15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spc="-10" dirty="0">
                <a:latin typeface="Helvetica-Light"/>
                <a:cs typeface="Helvetica-Light"/>
              </a:rPr>
              <a:t>(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P</a:t>
            </a:r>
            <a:r>
              <a:rPr sz="3600" spc="-10" dirty="0">
                <a:latin typeface="Helvetica-Light"/>
                <a:cs typeface="Helvetica-Light"/>
              </a:rPr>
              <a:t>erformance,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E</a:t>
            </a:r>
            <a:r>
              <a:rPr sz="3600" spc="-10" dirty="0">
                <a:latin typeface="Helvetica-Light"/>
                <a:cs typeface="Helvetica-Light"/>
              </a:rPr>
              <a:t>nvironment, 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A</a:t>
            </a:r>
            <a:r>
              <a:rPr sz="3600" spc="-10" dirty="0">
                <a:latin typeface="Helvetica-Light"/>
                <a:cs typeface="Helvetica-Light"/>
              </a:rPr>
              <a:t>ctuators,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S</a:t>
            </a:r>
            <a:r>
              <a:rPr sz="3600" spc="-10" dirty="0">
                <a:latin typeface="Helvetica-Light"/>
                <a:cs typeface="Helvetica-Light"/>
              </a:rPr>
              <a:t>ensors)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description.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0366" y="3402726"/>
            <a:ext cx="4455795" cy="396240"/>
            <a:chOff x="4930366" y="3402726"/>
            <a:chExt cx="4455795" cy="396240"/>
          </a:xfrm>
        </p:grpSpPr>
        <p:sp>
          <p:nvSpPr>
            <p:cNvPr id="3" name="object 3"/>
            <p:cNvSpPr/>
            <p:nvPr/>
          </p:nvSpPr>
          <p:spPr>
            <a:xfrm>
              <a:off x="5275806" y="3600846"/>
              <a:ext cx="4110354" cy="0"/>
            </a:xfrm>
            <a:custGeom>
              <a:avLst/>
              <a:gdLst/>
              <a:ahLst/>
              <a:cxnLst/>
              <a:rect l="l" t="t" r="r" b="b"/>
              <a:pathLst>
                <a:path w="4110354">
                  <a:moveTo>
                    <a:pt x="410990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0366" y="34027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39" y="0"/>
                  </a:moveTo>
                  <a:lnTo>
                    <a:pt x="0" y="198120"/>
                  </a:lnTo>
                  <a:lnTo>
                    <a:pt x="396239" y="39623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98654" y="2898396"/>
            <a:ext cx="271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1562735" algn="l"/>
              </a:tabLst>
            </a:pPr>
            <a:r>
              <a:rPr sz="3600" spc="-10" dirty="0">
                <a:latin typeface="Helvetica-Light"/>
                <a:cs typeface="Helvetica-Light"/>
              </a:rPr>
              <a:t>Rates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/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News</a:t>
            </a:r>
            <a:endParaRPr sz="3600">
              <a:latin typeface="Helvetica-Light"/>
              <a:cs typeface="Helvetica-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4965" y="5260596"/>
            <a:ext cx="140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Helvetica-Light"/>
                <a:cs typeface="Helvetica-Light"/>
              </a:rPr>
              <a:t>Trades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69796" y="2049760"/>
            <a:ext cx="3085465" cy="5705475"/>
            <a:chOff x="9569796" y="2049760"/>
            <a:chExt cx="3085465" cy="5705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9796" y="2049760"/>
              <a:ext cx="3085405" cy="5704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7896" y="2062460"/>
              <a:ext cx="3009205" cy="56286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607896" y="20624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50">
              <a:latin typeface="Times New Roman"/>
              <a:cs typeface="Times New Roman"/>
            </a:endParaRPr>
          </a:p>
          <a:p>
            <a:pPr marL="81280" marR="73660" algn="ctr">
              <a:lnSpc>
                <a:spcPct val="199100"/>
              </a:lnSpc>
            </a:pPr>
            <a:r>
              <a:rPr sz="3600" b="1" dirty="0">
                <a:solidFill>
                  <a:srgbClr val="FFFFFF"/>
                </a:solidFill>
                <a:latin typeface="Helvetica"/>
                <a:cs typeface="Helvetica"/>
              </a:rPr>
              <a:t>Stock</a:t>
            </a:r>
            <a:r>
              <a:rPr sz="3600" b="1" spc="-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Market Bonds</a:t>
            </a:r>
            <a:endParaRPr sz="3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Helvetica"/>
              <a:cs typeface="Helvetica"/>
            </a:endParaRPr>
          </a:p>
          <a:p>
            <a:pPr marL="462915" marR="455295" algn="ctr">
              <a:lnSpc>
                <a:spcPts val="4300"/>
              </a:lnSpc>
            </a:pP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Company Profiles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366" y="5836641"/>
            <a:ext cx="4507865" cy="396240"/>
            <a:chOff x="4930366" y="5836641"/>
            <a:chExt cx="4507865" cy="396240"/>
          </a:xfrm>
        </p:grpSpPr>
        <p:sp>
          <p:nvSpPr>
            <p:cNvPr id="12" name="object 12"/>
            <p:cNvSpPr/>
            <p:nvPr/>
          </p:nvSpPr>
          <p:spPr>
            <a:xfrm>
              <a:off x="4930366" y="6034761"/>
              <a:ext cx="4162425" cy="0"/>
            </a:xfrm>
            <a:custGeom>
              <a:avLst/>
              <a:gdLst/>
              <a:ahLst/>
              <a:cxnLst/>
              <a:rect l="l" t="t" r="r" b="b"/>
              <a:pathLst>
                <a:path w="4162425">
                  <a:moveTo>
                    <a:pt x="0" y="0"/>
                  </a:moveTo>
                  <a:lnTo>
                    <a:pt x="4111604" y="0"/>
                  </a:lnTo>
                  <a:lnTo>
                    <a:pt x="416240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41970" y="58366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40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46275" y="3043336"/>
            <a:ext cx="4114800" cy="3667125"/>
          </a:xfrm>
          <a:custGeom>
            <a:avLst/>
            <a:gdLst/>
            <a:ahLst/>
            <a:cxnLst/>
            <a:rect l="l" t="t" r="r" b="b"/>
            <a:pathLst>
              <a:path w="4114800" h="3667125">
                <a:moveTo>
                  <a:pt x="0" y="0"/>
                </a:moveTo>
                <a:lnTo>
                  <a:pt x="4114403" y="0"/>
                </a:lnTo>
                <a:lnTo>
                  <a:pt x="4114403" y="3666926"/>
                </a:lnTo>
                <a:lnTo>
                  <a:pt x="0" y="3666926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0841" y="4490630"/>
            <a:ext cx="3865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5675" algn="l"/>
              </a:tabLst>
            </a:pPr>
            <a:r>
              <a:rPr sz="4800" spc="-10" dirty="0">
                <a:latin typeface="Helvetica-Light"/>
                <a:cs typeface="Helvetica-Light"/>
              </a:rPr>
              <a:t>Trading</a:t>
            </a:r>
            <a:r>
              <a:rPr sz="4800" dirty="0">
                <a:latin typeface="Helvetica-Light"/>
                <a:cs typeface="Helvetica-Light"/>
              </a:rPr>
              <a:t>	</a:t>
            </a:r>
            <a:r>
              <a:rPr sz="4800" spc="-10" dirty="0">
                <a:latin typeface="Helvetica-Light"/>
                <a:cs typeface="Helvetica-Light"/>
              </a:rPr>
              <a:t>Agent</a:t>
            </a:r>
            <a:endParaRPr sz="4800">
              <a:latin typeface="Helvetica-Light"/>
              <a:cs typeface="Helvetica-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14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6284" y="125263"/>
            <a:ext cx="11705590" cy="178625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858519" algn="l"/>
                <a:tab pos="1642745" algn="l"/>
              </a:tabLst>
            </a:pP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AI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in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Finance:</a:t>
            </a:r>
            <a:endParaRPr sz="6400">
              <a:latin typeface="HelveticaNeue-Thin"/>
              <a:cs typeface="HelveticaNeue-Thin"/>
            </a:endParaRPr>
          </a:p>
          <a:p>
            <a:pPr marL="479425">
              <a:lnSpc>
                <a:spcPct val="100000"/>
              </a:lnSpc>
              <a:spcBef>
                <a:spcPts val="670"/>
              </a:spcBef>
              <a:tabLst>
                <a:tab pos="1749425" algn="l"/>
                <a:tab pos="4814570" algn="l"/>
                <a:tab pos="7626984" algn="l"/>
                <a:tab pos="9863455" algn="l"/>
              </a:tabLst>
            </a:pPr>
            <a:r>
              <a:rPr spc="-20" dirty="0"/>
              <a:t>PEAS</a:t>
            </a:r>
            <a:r>
              <a:rPr dirty="0"/>
              <a:t>	</a:t>
            </a:r>
            <a:r>
              <a:rPr spc="-10" dirty="0"/>
              <a:t>(</a:t>
            </a:r>
            <a:r>
              <a:rPr b="1" spc="-10" dirty="0">
                <a:solidFill>
                  <a:srgbClr val="B36AE2"/>
                </a:solidFill>
                <a:latin typeface="Helvetica"/>
                <a:cs typeface="Helvetica"/>
              </a:rPr>
              <a:t>P</a:t>
            </a:r>
            <a:r>
              <a:rPr spc="-10" dirty="0"/>
              <a:t>erformance,</a:t>
            </a:r>
            <a:r>
              <a:rPr dirty="0"/>
              <a:t>	</a:t>
            </a:r>
            <a:r>
              <a:rPr b="1" spc="-10" dirty="0">
                <a:solidFill>
                  <a:srgbClr val="B36AE2"/>
                </a:solidFill>
                <a:latin typeface="Helvetica"/>
                <a:cs typeface="Helvetica"/>
              </a:rPr>
              <a:t>E</a:t>
            </a:r>
            <a:r>
              <a:rPr spc="-10" dirty="0"/>
              <a:t>nvironment,</a:t>
            </a:r>
            <a:r>
              <a:rPr dirty="0"/>
              <a:t>	</a:t>
            </a:r>
            <a:r>
              <a:rPr b="1" spc="-10" dirty="0">
                <a:solidFill>
                  <a:srgbClr val="B36AE2"/>
                </a:solidFill>
                <a:latin typeface="Helvetica"/>
                <a:cs typeface="Helvetica"/>
              </a:rPr>
              <a:t>A</a:t>
            </a:r>
            <a:r>
              <a:rPr spc="-10" dirty="0"/>
              <a:t>ctuators,</a:t>
            </a:r>
            <a:r>
              <a:rPr dirty="0"/>
              <a:t>	</a:t>
            </a:r>
            <a:r>
              <a:rPr b="1" spc="-10" dirty="0">
                <a:solidFill>
                  <a:srgbClr val="B36AE2"/>
                </a:solidFill>
                <a:latin typeface="Helvetica"/>
                <a:cs typeface="Helvetica"/>
              </a:rPr>
              <a:t>S</a:t>
            </a:r>
            <a:r>
              <a:rPr spc="-10" dirty="0"/>
              <a:t>ensors)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24258" y="3711196"/>
            <a:ext cx="266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3600" spc="-10" dirty="0">
                <a:latin typeface="Helvetica-Light"/>
                <a:cs typeface="Helvetica-Light"/>
              </a:rPr>
              <a:t>Social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Media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0366" y="3402726"/>
            <a:ext cx="4455795" cy="396240"/>
            <a:chOff x="4930366" y="3402726"/>
            <a:chExt cx="4455795" cy="396240"/>
          </a:xfrm>
        </p:grpSpPr>
        <p:sp>
          <p:nvSpPr>
            <p:cNvPr id="3" name="object 3"/>
            <p:cNvSpPr/>
            <p:nvPr/>
          </p:nvSpPr>
          <p:spPr>
            <a:xfrm>
              <a:off x="5275806" y="3600846"/>
              <a:ext cx="4110354" cy="0"/>
            </a:xfrm>
            <a:custGeom>
              <a:avLst/>
              <a:gdLst/>
              <a:ahLst/>
              <a:cxnLst/>
              <a:rect l="l" t="t" r="r" b="b"/>
              <a:pathLst>
                <a:path w="4110354">
                  <a:moveTo>
                    <a:pt x="410990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0366" y="34027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39" y="0"/>
                  </a:moveTo>
                  <a:lnTo>
                    <a:pt x="0" y="198120"/>
                  </a:lnTo>
                  <a:lnTo>
                    <a:pt x="396239" y="39623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23749" y="2898396"/>
            <a:ext cx="1668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Pictures</a:t>
            </a:r>
            <a:endParaRPr sz="3600">
              <a:latin typeface="Helvetica-Light"/>
              <a:cs typeface="Helvetica-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6735" y="5260596"/>
            <a:ext cx="142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Motors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69796" y="2049760"/>
            <a:ext cx="3085465" cy="5705475"/>
            <a:chOff x="9569796" y="2049760"/>
            <a:chExt cx="3085465" cy="5705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9796" y="2049760"/>
              <a:ext cx="3085405" cy="5704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7896" y="2062460"/>
              <a:ext cx="3009205" cy="56286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607896" y="20624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267970" marR="260350" indent="588645">
              <a:lnSpc>
                <a:spcPct val="199100"/>
              </a:lnSpc>
              <a:spcBef>
                <a:spcPts val="3010"/>
              </a:spcBef>
            </a:pPr>
            <a:r>
              <a:rPr sz="3600" b="1" spc="-20" dirty="0">
                <a:solidFill>
                  <a:srgbClr val="FFFFFF"/>
                </a:solidFill>
                <a:latin typeface="Helvetica"/>
                <a:cs typeface="Helvetica"/>
              </a:rPr>
              <a:t>Room </a:t>
            </a:r>
            <a:r>
              <a:rPr sz="3600" b="1" dirty="0">
                <a:solidFill>
                  <a:srgbClr val="FFFFFF"/>
                </a:solidFill>
                <a:latin typeface="Helvetica"/>
                <a:cs typeface="Helvetica"/>
              </a:rPr>
              <a:t>Living</a:t>
            </a:r>
            <a:r>
              <a:rPr sz="3600" b="1" spc="-14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Helvetica"/>
                <a:cs typeface="Helvetica"/>
              </a:rPr>
              <a:t>Area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366" y="5836641"/>
            <a:ext cx="4507865" cy="396240"/>
            <a:chOff x="4930366" y="5836641"/>
            <a:chExt cx="4507865" cy="396240"/>
          </a:xfrm>
        </p:grpSpPr>
        <p:sp>
          <p:nvSpPr>
            <p:cNvPr id="12" name="object 12"/>
            <p:cNvSpPr/>
            <p:nvPr/>
          </p:nvSpPr>
          <p:spPr>
            <a:xfrm>
              <a:off x="4930366" y="6034761"/>
              <a:ext cx="4162425" cy="0"/>
            </a:xfrm>
            <a:custGeom>
              <a:avLst/>
              <a:gdLst/>
              <a:ahLst/>
              <a:cxnLst/>
              <a:rect l="l" t="t" r="r" b="b"/>
              <a:pathLst>
                <a:path w="4162425">
                  <a:moveTo>
                    <a:pt x="0" y="0"/>
                  </a:moveTo>
                  <a:lnTo>
                    <a:pt x="4111604" y="0"/>
                  </a:lnTo>
                  <a:lnTo>
                    <a:pt x="416240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41970" y="58366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40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46275" y="3043336"/>
            <a:ext cx="4114800" cy="3667125"/>
          </a:xfrm>
          <a:custGeom>
            <a:avLst/>
            <a:gdLst/>
            <a:ahLst/>
            <a:cxnLst/>
            <a:rect l="l" t="t" r="r" b="b"/>
            <a:pathLst>
              <a:path w="4114800" h="3667125">
                <a:moveTo>
                  <a:pt x="0" y="0"/>
                </a:moveTo>
                <a:lnTo>
                  <a:pt x="4114403" y="0"/>
                </a:lnTo>
                <a:lnTo>
                  <a:pt x="4114403" y="3666926"/>
                </a:lnTo>
                <a:lnTo>
                  <a:pt x="0" y="3666926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1272" y="4122330"/>
            <a:ext cx="246443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18465" marR="5080" indent="-406400">
              <a:lnSpc>
                <a:spcPct val="100699"/>
              </a:lnSpc>
              <a:spcBef>
                <a:spcPts val="60"/>
              </a:spcBef>
            </a:pPr>
            <a:r>
              <a:rPr sz="4800" spc="-10" dirty="0">
                <a:latin typeface="Helvetica-Light"/>
                <a:cs typeface="Helvetica-Light"/>
              </a:rPr>
              <a:t>Cleaning Agent</a:t>
            </a:r>
            <a:endParaRPr sz="4800">
              <a:latin typeface="Helvetica-Light"/>
              <a:cs typeface="Helvetica-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15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6284" y="102686"/>
            <a:ext cx="11705590" cy="182118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858519" algn="l"/>
                <a:tab pos="1642745" algn="l"/>
              </a:tabLst>
            </a:pP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AI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in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Robotics:</a:t>
            </a:r>
            <a:endParaRPr sz="6400">
              <a:latin typeface="HelveticaNeue-Thin"/>
              <a:cs typeface="HelveticaNeue-Thin"/>
            </a:endParaRPr>
          </a:p>
          <a:p>
            <a:pPr marL="479425">
              <a:lnSpc>
                <a:spcPct val="100000"/>
              </a:lnSpc>
              <a:spcBef>
                <a:spcPts val="770"/>
              </a:spcBef>
              <a:tabLst>
                <a:tab pos="1749425" algn="l"/>
                <a:tab pos="4814570" algn="l"/>
                <a:tab pos="7626984" algn="l"/>
                <a:tab pos="9863455" algn="l"/>
              </a:tabLst>
            </a:pPr>
            <a:r>
              <a:rPr spc="-20" dirty="0"/>
              <a:t>PEAS</a:t>
            </a:r>
            <a:r>
              <a:rPr dirty="0"/>
              <a:t>	</a:t>
            </a:r>
            <a:r>
              <a:rPr spc="-10" dirty="0"/>
              <a:t>(</a:t>
            </a:r>
            <a:r>
              <a:rPr b="1" spc="-10" dirty="0">
                <a:solidFill>
                  <a:srgbClr val="B36AE2"/>
                </a:solidFill>
                <a:latin typeface="Helvetica"/>
                <a:cs typeface="Helvetica"/>
              </a:rPr>
              <a:t>P</a:t>
            </a:r>
            <a:r>
              <a:rPr spc="-10" dirty="0"/>
              <a:t>erformance,</a:t>
            </a:r>
            <a:r>
              <a:rPr dirty="0"/>
              <a:t>	</a:t>
            </a:r>
            <a:r>
              <a:rPr b="1" spc="-10" dirty="0">
                <a:solidFill>
                  <a:srgbClr val="B36AE2"/>
                </a:solidFill>
                <a:latin typeface="Helvetica"/>
                <a:cs typeface="Helvetica"/>
              </a:rPr>
              <a:t>E</a:t>
            </a:r>
            <a:r>
              <a:rPr spc="-10" dirty="0"/>
              <a:t>nvironment,</a:t>
            </a:r>
            <a:r>
              <a:rPr dirty="0"/>
              <a:t>	</a:t>
            </a:r>
            <a:r>
              <a:rPr b="1" spc="-10" dirty="0">
                <a:solidFill>
                  <a:srgbClr val="B36AE2"/>
                </a:solidFill>
                <a:latin typeface="Helvetica"/>
                <a:cs typeface="Helvetica"/>
              </a:rPr>
              <a:t>A</a:t>
            </a:r>
            <a:r>
              <a:rPr spc="-10" dirty="0"/>
              <a:t>ctuators,</a:t>
            </a:r>
            <a:r>
              <a:rPr dirty="0"/>
              <a:t>	</a:t>
            </a:r>
            <a:r>
              <a:rPr b="1" spc="-10" dirty="0">
                <a:solidFill>
                  <a:srgbClr val="B36AE2"/>
                </a:solidFill>
                <a:latin typeface="Helvetica"/>
                <a:cs typeface="Helvetica"/>
              </a:rPr>
              <a:t>S</a:t>
            </a:r>
            <a:r>
              <a:rPr spc="-10" dirty="0"/>
              <a:t>ensors)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70383" y="3711196"/>
            <a:ext cx="157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Sounds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33" y="408863"/>
            <a:ext cx="1168208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6010" algn="l"/>
                <a:tab pos="4493895" algn="l"/>
                <a:tab pos="610425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Properties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task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16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2226281"/>
            <a:ext cx="8161020" cy="630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Fully</a:t>
            </a:r>
            <a:r>
              <a:rPr sz="3200" b="1" spc="-25" dirty="0">
                <a:latin typeface="Helvetica"/>
                <a:cs typeface="Helvetica"/>
              </a:rPr>
              <a:t> </a:t>
            </a:r>
            <a:r>
              <a:rPr sz="3200" b="1" dirty="0">
                <a:latin typeface="Helvetica"/>
                <a:cs typeface="Helvetica"/>
              </a:rPr>
              <a:t>Observable</a:t>
            </a:r>
            <a:r>
              <a:rPr sz="3200" b="1" spc="-20" dirty="0">
                <a:latin typeface="Helvetica"/>
                <a:cs typeface="Helvetica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vs</a:t>
            </a:r>
            <a:r>
              <a:rPr sz="3200" spc="-15" dirty="0">
                <a:latin typeface="Helvetica-Light"/>
                <a:cs typeface="Helvetica-Light"/>
              </a:rPr>
              <a:t> </a:t>
            </a:r>
            <a:r>
              <a:rPr sz="3200" b="1" dirty="0">
                <a:latin typeface="Helvetica"/>
                <a:cs typeface="Helvetica"/>
              </a:rPr>
              <a:t>Partially</a:t>
            </a:r>
            <a:r>
              <a:rPr sz="3200" b="1" spc="-15" dirty="0">
                <a:latin typeface="Helvetica"/>
                <a:cs typeface="Helvetica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Observable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Deterministic</a:t>
            </a:r>
            <a:r>
              <a:rPr sz="3200" b="1" spc="-20" dirty="0">
                <a:latin typeface="Helvetica"/>
                <a:cs typeface="Helvetica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vs</a:t>
            </a:r>
            <a:r>
              <a:rPr sz="3200" spc="-10" dirty="0">
                <a:latin typeface="Helvetica-Light"/>
                <a:cs typeface="Helvetica-Light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Stochastic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Static</a:t>
            </a:r>
            <a:r>
              <a:rPr sz="3200" b="1" spc="-5" dirty="0">
                <a:latin typeface="Helvetica"/>
                <a:cs typeface="Helvetica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vs</a:t>
            </a:r>
            <a:r>
              <a:rPr sz="3200" spc="-5" dirty="0">
                <a:latin typeface="Helvetica-Light"/>
                <a:cs typeface="Helvetica-Light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Dynamic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Discrete</a:t>
            </a:r>
            <a:r>
              <a:rPr sz="3200" b="1" spc="-20" dirty="0">
                <a:latin typeface="Helvetica"/>
                <a:cs typeface="Helvetica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vs</a:t>
            </a:r>
            <a:r>
              <a:rPr sz="3200" spc="-5" dirty="0">
                <a:latin typeface="Helvetica-Light"/>
                <a:cs typeface="Helvetica-Light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Continuous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Benign</a:t>
            </a:r>
            <a:r>
              <a:rPr sz="3200" b="1" spc="-15" dirty="0">
                <a:latin typeface="Helvetica"/>
                <a:cs typeface="Helvetica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vs</a:t>
            </a:r>
            <a:r>
              <a:rPr sz="3200" spc="-130" dirty="0">
                <a:latin typeface="Helvetica-Light"/>
                <a:cs typeface="Helvetica-Light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Adversarial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Episodic</a:t>
            </a:r>
            <a:r>
              <a:rPr sz="3200" b="1" spc="-25" dirty="0">
                <a:latin typeface="Helvetica"/>
                <a:cs typeface="Helvetica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vs</a:t>
            </a:r>
            <a:r>
              <a:rPr sz="3200" spc="-15" dirty="0">
                <a:latin typeface="Helvetica-Light"/>
                <a:cs typeface="Helvetica-Light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Sequential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Single</a:t>
            </a:r>
            <a:r>
              <a:rPr sz="3200" b="1" spc="-20" dirty="0">
                <a:latin typeface="Helvetica"/>
                <a:cs typeface="Helvetica"/>
              </a:rPr>
              <a:t> </a:t>
            </a:r>
            <a:r>
              <a:rPr sz="3200" b="1" dirty="0">
                <a:latin typeface="Helvetica"/>
                <a:cs typeface="Helvetica"/>
              </a:rPr>
              <a:t>agent</a:t>
            </a:r>
            <a:r>
              <a:rPr sz="3200" b="1" spc="-10" dirty="0">
                <a:latin typeface="Helvetica"/>
                <a:cs typeface="Helvetica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vs</a:t>
            </a:r>
            <a:r>
              <a:rPr sz="3200" spc="-15" dirty="0">
                <a:latin typeface="Helvetica-Light"/>
                <a:cs typeface="Helvetica-Light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Multiagent</a:t>
            </a:r>
            <a:endParaRPr sz="3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13671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2275" algn="l"/>
                <a:tab pos="580009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Fully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Observable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17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958530"/>
            <a:ext cx="11367135" cy="16662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20"/>
              </a:spcBef>
              <a:buChar char="•"/>
              <a:tabLst>
                <a:tab pos="332740" algn="l"/>
                <a:tab pos="713740" algn="l"/>
                <a:tab pos="1170940" algn="l"/>
                <a:tab pos="1349375" algn="l"/>
                <a:tab pos="1450975" algn="l"/>
                <a:tab pos="1958975" algn="l"/>
                <a:tab pos="2060575" algn="l"/>
                <a:tab pos="2721610" algn="l"/>
                <a:tab pos="2823210" algn="l"/>
                <a:tab pos="2941320" algn="l"/>
                <a:tab pos="3789045" algn="l"/>
                <a:tab pos="4669155" algn="l"/>
                <a:tab pos="5356225" algn="l"/>
                <a:tab pos="5660390" algn="l"/>
                <a:tab pos="5864225" algn="l"/>
                <a:tab pos="6015990" algn="l"/>
                <a:tab pos="6423025" algn="l"/>
                <a:tab pos="6880225" algn="l"/>
                <a:tab pos="7008495" algn="l"/>
                <a:tab pos="7616825" algn="l"/>
                <a:tab pos="8125459" algn="l"/>
                <a:tab pos="8152130" algn="l"/>
                <a:tab pos="8634730" algn="l"/>
                <a:tab pos="8888095" algn="l"/>
                <a:tab pos="9752330" algn="l"/>
                <a:tab pos="10769600" algn="l"/>
              </a:tabLst>
            </a:pPr>
            <a:r>
              <a:rPr sz="3600" spc="-25" dirty="0">
                <a:latin typeface="Helvetica-Light"/>
                <a:cs typeface="Helvetica-Light"/>
              </a:rPr>
              <a:t>If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agent’s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sensors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give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access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complete state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each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point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time,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then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we say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that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0" dirty="0">
                <a:latin typeface="Helvetica-Light"/>
                <a:cs typeface="Helvetica-Light"/>
              </a:rPr>
              <a:t>task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latin typeface="Helvetica"/>
                <a:cs typeface="Helvetica"/>
              </a:rPr>
              <a:t>fully</a:t>
            </a:r>
            <a:r>
              <a:rPr sz="3600" b="1" spc="-15" dirty="0">
                <a:latin typeface="Helvetica"/>
                <a:cs typeface="Helvetica"/>
              </a:rPr>
              <a:t> </a:t>
            </a:r>
            <a:r>
              <a:rPr sz="3600" spc="-10" dirty="0">
                <a:latin typeface="Helvetica-Light"/>
                <a:cs typeface="Helvetica-Light"/>
              </a:rPr>
              <a:t>observable.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116802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5656580" algn="l"/>
                <a:tab pos="976439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Fully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Observable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91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18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21689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4945" algn="l"/>
                <a:tab pos="684339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Partially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Observable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19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145733"/>
            <a:ext cx="11551920" cy="3304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2105" marR="360045" indent="-320040">
              <a:lnSpc>
                <a:spcPts val="4300"/>
              </a:lnSpc>
              <a:spcBef>
                <a:spcPts val="260"/>
              </a:spcBef>
              <a:buChar char="•"/>
              <a:tabLst>
                <a:tab pos="332740" algn="l"/>
                <a:tab pos="1018540" algn="l"/>
                <a:tab pos="1509395" algn="l"/>
                <a:tab pos="2017395" algn="l"/>
                <a:tab pos="2238375" algn="l"/>
                <a:tab pos="2747010" algn="l"/>
                <a:tab pos="2780030" algn="l"/>
                <a:tab pos="3653154" algn="l"/>
                <a:tab pos="3898265" algn="l"/>
                <a:tab pos="3940810" algn="l"/>
                <a:tab pos="4678045" algn="l"/>
                <a:tab pos="4855845" algn="l"/>
                <a:tab pos="4923155" algn="l"/>
                <a:tab pos="5583555" algn="l"/>
                <a:tab pos="7143115" algn="l"/>
                <a:tab pos="8870950" algn="l"/>
                <a:tab pos="9404350" algn="l"/>
              </a:tabLst>
            </a:pP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might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be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latin typeface="Helvetica"/>
                <a:cs typeface="Helvetica"/>
              </a:rPr>
              <a:t>partially</a:t>
            </a:r>
            <a:r>
              <a:rPr sz="3600" b="1" spc="-20" dirty="0">
                <a:latin typeface="Helvetica"/>
                <a:cs typeface="Helvetica"/>
              </a:rPr>
              <a:t> </a:t>
            </a:r>
            <a:r>
              <a:rPr sz="3600" spc="-10" dirty="0">
                <a:latin typeface="Helvetica-Light"/>
                <a:cs typeface="Helvetica-Light"/>
              </a:rPr>
              <a:t>observable because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noisy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inaccurate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sensors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or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because parts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state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simply.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105" marR="5080" indent="-320040">
              <a:lnSpc>
                <a:spcPts val="4300"/>
              </a:lnSpc>
              <a:buChar char="•"/>
              <a:tabLst>
                <a:tab pos="332740" algn="l"/>
                <a:tab pos="840740" algn="l"/>
                <a:tab pos="1094740" algn="l"/>
                <a:tab pos="2085975" algn="l"/>
                <a:tab pos="2391410" algn="l"/>
                <a:tab pos="2899410" algn="l"/>
                <a:tab pos="4144645" algn="l"/>
                <a:tab pos="4907280" algn="l"/>
                <a:tab pos="4949190" algn="l"/>
                <a:tab pos="5813425" algn="l"/>
                <a:tab pos="5923280" algn="l"/>
                <a:tab pos="6982459" algn="l"/>
                <a:tab pos="7778115" algn="l"/>
                <a:tab pos="8768715" algn="l"/>
                <a:tab pos="9404350" algn="l"/>
                <a:tab pos="10166985" algn="l"/>
                <a:tab pos="11157585" algn="l"/>
              </a:tabLst>
            </a:pP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those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environments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you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need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memory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side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 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make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best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possible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decision.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Inputs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1734" y="5387596"/>
            <a:ext cx="183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Reaction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120586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6699250" algn="l"/>
                <a:tab pos="1080706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Partially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Observable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20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01974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104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Deterministic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lang="en-US"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 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21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971230"/>
            <a:ext cx="10197465" cy="166623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713740" algn="l"/>
                <a:tab pos="1476375" algn="l"/>
                <a:tab pos="2365375" algn="l"/>
                <a:tab pos="2467610" algn="l"/>
                <a:tab pos="2804795" algn="l"/>
                <a:tab pos="3000375" algn="l"/>
                <a:tab pos="3439795" algn="l"/>
                <a:tab pos="3585845" algn="l"/>
                <a:tab pos="3763010" algn="l"/>
                <a:tab pos="4094479" algn="l"/>
                <a:tab pos="4202430" algn="l"/>
                <a:tab pos="4857115" algn="l"/>
                <a:tab pos="5769610" algn="l"/>
                <a:tab pos="6887845" algn="l"/>
                <a:tab pos="7491095" algn="l"/>
                <a:tab pos="7802880" algn="l"/>
                <a:tab pos="7948295" algn="l"/>
                <a:tab pos="8565515" algn="l"/>
              </a:tabLst>
            </a:pPr>
            <a:r>
              <a:rPr sz="3600" spc="-25" dirty="0">
                <a:latin typeface="Helvetica-Light"/>
                <a:cs typeface="Helvetica-Light"/>
              </a:rPr>
              <a:t>If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next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state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completely determined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current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state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action executed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1122152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851471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Deterministic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lang="en-US"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 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91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22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98829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2854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Stochastic</a:t>
            </a:r>
            <a:r>
              <a:rPr lang="en-US"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 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23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691830"/>
            <a:ext cx="11256010" cy="2212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713740" algn="l"/>
                <a:tab pos="967105" algn="l"/>
                <a:tab pos="1094740" algn="l"/>
                <a:tab pos="1476375" algn="l"/>
                <a:tab pos="1729739" algn="l"/>
                <a:tab pos="1755775" algn="l"/>
                <a:tab pos="2085975" algn="l"/>
                <a:tab pos="2467610" algn="l"/>
                <a:tab pos="3043555" algn="l"/>
                <a:tab pos="3297554" algn="l"/>
                <a:tab pos="3500754" algn="l"/>
                <a:tab pos="3585845" algn="l"/>
                <a:tab pos="4094479" algn="l"/>
                <a:tab pos="4415790" algn="l"/>
                <a:tab pos="4857115" algn="l"/>
                <a:tab pos="5033645" algn="l"/>
                <a:tab pos="5330190" algn="l"/>
                <a:tab pos="6092825" algn="l"/>
                <a:tab pos="6685915" algn="l"/>
                <a:tab pos="7193915" algn="l"/>
                <a:tab pos="7465695" algn="l"/>
                <a:tab pos="7491095" algn="l"/>
                <a:tab pos="7948295" algn="l"/>
                <a:tab pos="8710930" algn="l"/>
                <a:tab pos="9498965" algn="l"/>
                <a:tab pos="9591040" algn="l"/>
                <a:tab pos="10133965" algn="l"/>
              </a:tabLst>
            </a:pPr>
            <a:r>
              <a:rPr sz="3600" spc="-25" dirty="0">
                <a:latin typeface="Helvetica-Light"/>
                <a:cs typeface="Helvetica-Light"/>
              </a:rPr>
              <a:t>If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next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state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not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determined </a:t>
            </a:r>
            <a:r>
              <a:rPr sz="3600" spc="-25" dirty="0">
                <a:latin typeface="Helvetica-Light"/>
                <a:cs typeface="Helvetica-Light"/>
              </a:rPr>
              <a:t>by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current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state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executed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 </a:t>
            </a:r>
            <a:r>
              <a:rPr sz="3600" spc="-10" dirty="0">
                <a:latin typeface="Helvetica-Light"/>
                <a:cs typeface="Helvetica-Light"/>
              </a:rPr>
              <a:t>agent.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0" dirty="0">
                <a:latin typeface="Helvetica-Light"/>
                <a:cs typeface="Helvetica-Light"/>
              </a:rPr>
              <a:t>There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certain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amount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uncertainty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involves 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0" dirty="0">
                <a:latin typeface="Helvetica-Light"/>
                <a:cs typeface="Helvetica-Light"/>
              </a:rPr>
              <a:t>next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state.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1122152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775652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Stochastic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398" y="1818695"/>
            <a:ext cx="9156002" cy="61162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24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86637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296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Static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25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237930"/>
            <a:ext cx="1113790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713740" algn="l"/>
                <a:tab pos="1476375" algn="l"/>
                <a:tab pos="3025140" algn="l"/>
                <a:tab pos="4041775" algn="l"/>
                <a:tab pos="4110354" algn="l"/>
                <a:tab pos="4753610" algn="l"/>
                <a:tab pos="5253990" algn="l"/>
                <a:tab pos="5591810" algn="l"/>
                <a:tab pos="6016625" algn="l"/>
                <a:tab pos="6354445" algn="l"/>
                <a:tab pos="7694295" algn="l"/>
                <a:tab pos="8862695" algn="l"/>
                <a:tab pos="8989060" algn="l"/>
                <a:tab pos="9446260" algn="l"/>
                <a:tab pos="9498330" algn="l"/>
                <a:tab pos="10794365" algn="l"/>
              </a:tabLst>
            </a:pPr>
            <a:r>
              <a:rPr sz="3600" spc="-25" dirty="0">
                <a:latin typeface="Helvetica-Light"/>
                <a:cs typeface="Helvetica-Light"/>
              </a:rPr>
              <a:t>If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0" dirty="0">
                <a:latin typeface="Helvetica-Light"/>
                <a:cs typeface="Helvetica-Light"/>
              </a:rPr>
              <a:t>does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not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change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while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 </a:t>
            </a:r>
            <a:r>
              <a:rPr sz="3600" spc="-10" dirty="0">
                <a:latin typeface="Helvetica-Light"/>
                <a:cs typeface="Helvetica-Light"/>
              </a:rPr>
              <a:t>deliberating,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then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we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say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static.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94704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609663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Static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91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26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96543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Dynamic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27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237930"/>
            <a:ext cx="1133983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713740" algn="l"/>
                <a:tab pos="1476375" algn="l"/>
                <a:tab pos="3025140" algn="l"/>
                <a:tab pos="4041775" algn="l"/>
                <a:tab pos="4110354" algn="l"/>
                <a:tab pos="4753610" algn="l"/>
                <a:tab pos="5000625" algn="l"/>
                <a:tab pos="5591810" algn="l"/>
                <a:tab pos="6354445" algn="l"/>
                <a:tab pos="6677659" algn="l"/>
                <a:tab pos="7846695" algn="l"/>
                <a:tab pos="8481695" algn="l"/>
                <a:tab pos="8989060" algn="l"/>
                <a:tab pos="9446260" algn="l"/>
                <a:tab pos="9778365" algn="l"/>
              </a:tabLst>
            </a:pPr>
            <a:r>
              <a:rPr sz="3600" spc="-25" dirty="0">
                <a:latin typeface="Helvetica-Light"/>
                <a:cs typeface="Helvetica-Light"/>
              </a:rPr>
              <a:t>If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can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change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while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 </a:t>
            </a:r>
            <a:r>
              <a:rPr sz="3600" spc="-10" dirty="0">
                <a:latin typeface="Helvetica-Light"/>
                <a:cs typeface="Helvetica-Light"/>
              </a:rPr>
              <a:t>deliberating,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then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we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say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dynamic.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97305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713867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Dynamic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28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89685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894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Discrete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29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237930"/>
            <a:ext cx="1117155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764540" algn="l"/>
                <a:tab pos="1577340" algn="l"/>
                <a:tab pos="2534920" algn="l"/>
                <a:tab pos="5168900" algn="l"/>
                <a:tab pos="5626100" algn="l"/>
                <a:tab pos="6515734" algn="l"/>
                <a:tab pos="7879715" algn="l"/>
                <a:tab pos="8743950" algn="l"/>
                <a:tab pos="9862185" algn="l"/>
              </a:tabLst>
            </a:pP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discrete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where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you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have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finitely </a:t>
            </a:r>
            <a:r>
              <a:rPr sz="3600" spc="-20" dirty="0">
                <a:latin typeface="Helvetica-Light"/>
                <a:cs typeface="Helvetica-Light"/>
              </a:rPr>
              <a:t>many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choices.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223" y="3402726"/>
            <a:ext cx="7635875" cy="2969895"/>
            <a:chOff x="785223" y="3402726"/>
            <a:chExt cx="7635875" cy="2969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223" y="3432199"/>
              <a:ext cx="2470175" cy="29400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323" y="3444899"/>
              <a:ext cx="2393878" cy="28638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07318" y="3600846"/>
              <a:ext cx="4963160" cy="0"/>
            </a:xfrm>
            <a:custGeom>
              <a:avLst/>
              <a:gdLst/>
              <a:ahLst/>
              <a:cxnLst/>
              <a:rect l="l" t="t" r="r" b="b"/>
              <a:pathLst>
                <a:path w="4963159">
                  <a:moveTo>
                    <a:pt x="496254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1877" y="34027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40" y="0"/>
                  </a:moveTo>
                  <a:lnTo>
                    <a:pt x="0" y="198120"/>
                  </a:lnTo>
                  <a:lnTo>
                    <a:pt x="396240" y="396239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Inputs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00885" y="5438396"/>
            <a:ext cx="183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Reaction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70900" y="2049760"/>
            <a:ext cx="3085465" cy="5705475"/>
            <a:chOff x="8470900" y="2049760"/>
            <a:chExt cx="3085465" cy="57054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0900" y="2049760"/>
              <a:ext cx="3085405" cy="5704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9000" y="2062460"/>
              <a:ext cx="3009205" cy="56286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09000" y="20624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Environment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52080" y="5887441"/>
            <a:ext cx="5308600" cy="396240"/>
            <a:chOff x="3152080" y="5887441"/>
            <a:chExt cx="5308600" cy="396240"/>
          </a:xfrm>
        </p:grpSpPr>
        <p:sp>
          <p:nvSpPr>
            <p:cNvPr id="14" name="object 14"/>
            <p:cNvSpPr/>
            <p:nvPr/>
          </p:nvSpPr>
          <p:spPr>
            <a:xfrm>
              <a:off x="3152080" y="6085561"/>
              <a:ext cx="4963160" cy="0"/>
            </a:xfrm>
            <a:custGeom>
              <a:avLst/>
              <a:gdLst/>
              <a:ahLst/>
              <a:cxnLst/>
              <a:rect l="l" t="t" r="r" b="b"/>
              <a:pathLst>
                <a:path w="4963159">
                  <a:moveTo>
                    <a:pt x="0" y="0"/>
                  </a:moveTo>
                  <a:lnTo>
                    <a:pt x="4911744" y="0"/>
                  </a:lnTo>
                  <a:lnTo>
                    <a:pt x="496254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3825" y="58874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39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91656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695261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Discrete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91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30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04163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908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Continuous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31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237930"/>
            <a:ext cx="1071245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2186940" algn="l"/>
                <a:tab pos="3787775" algn="l"/>
                <a:tab pos="4321175" algn="l"/>
                <a:tab pos="5693410" algn="l"/>
                <a:tab pos="6557645" algn="l"/>
                <a:tab pos="7828280" algn="l"/>
                <a:tab pos="9175115" algn="l"/>
                <a:tab pos="10165715" algn="l"/>
              </a:tabLst>
            </a:pPr>
            <a:r>
              <a:rPr sz="3600" spc="-10" dirty="0">
                <a:latin typeface="Helvetica-Light"/>
                <a:cs typeface="Helvetica-Light"/>
              </a:rPr>
              <a:t>Possible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actions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or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things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you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could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sense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may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35" dirty="0">
                <a:latin typeface="Helvetica-Light"/>
                <a:cs typeface="Helvetica-Light"/>
              </a:rPr>
              <a:t>be </a:t>
            </a:r>
            <a:r>
              <a:rPr sz="3600" spc="-10" dirty="0">
                <a:latin typeface="Helvetica-Light"/>
                <a:cs typeface="Helvetica-Light"/>
              </a:rPr>
              <a:t>infinite.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5" y="244157"/>
            <a:ext cx="11047481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807275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Continuous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440" y="1880613"/>
            <a:ext cx="5451616" cy="7150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32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84351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889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Benign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33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237930"/>
            <a:ext cx="1029906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1222375" algn="l"/>
                <a:tab pos="2136775" algn="l"/>
                <a:tab pos="3228975" algn="l"/>
                <a:tab pos="3856354" algn="l"/>
                <a:tab pos="4592955" algn="l"/>
                <a:tab pos="4720590" algn="l"/>
                <a:tab pos="5356225" algn="l"/>
                <a:tab pos="5871210" algn="l"/>
                <a:tab pos="6379845" algn="l"/>
                <a:tab pos="7338059" algn="l"/>
                <a:tab pos="8227695" algn="l"/>
                <a:tab pos="9573895" algn="l"/>
              </a:tabLst>
            </a:pP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has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no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objective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that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would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“go </a:t>
            </a:r>
            <a:r>
              <a:rPr sz="3600" spc="-10" dirty="0">
                <a:latin typeface="Helvetica-Light"/>
                <a:cs typeface="Helvetica-Light"/>
              </a:rPr>
              <a:t>against”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what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you're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trying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accomplish.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76800"/>
            <a:ext cx="115278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569468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Benign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814" y="1773407"/>
            <a:ext cx="10861870" cy="62067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34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98829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366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Adversarial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35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237930"/>
            <a:ext cx="1080706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1222375" algn="l"/>
                <a:tab pos="1696085" algn="l"/>
                <a:tab pos="2974340" algn="l"/>
                <a:tab pos="3482975" algn="l"/>
                <a:tab pos="3856354" algn="l"/>
                <a:tab pos="5863590" algn="l"/>
                <a:tab pos="6727825" algn="l"/>
                <a:tab pos="7642225" algn="l"/>
                <a:tab pos="9827895" algn="l"/>
              </a:tabLst>
            </a:pP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observes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you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contradict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what </a:t>
            </a:r>
            <a:r>
              <a:rPr sz="3600" spc="-10" dirty="0">
                <a:latin typeface="Helvetica-Light"/>
                <a:cs typeface="Helvetica-Light"/>
              </a:rPr>
              <a:t>you're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trying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achieve.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106896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784796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Adversarial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91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36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91209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975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Episodic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37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2879030"/>
            <a:ext cx="10890885" cy="38506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60"/>
              </a:spcBef>
              <a:buChar char="•"/>
              <a:tabLst>
                <a:tab pos="332740" algn="l"/>
                <a:tab pos="840740" algn="l"/>
                <a:tab pos="1476375" algn="l"/>
                <a:tab pos="2110740" algn="l"/>
                <a:tab pos="2304415" algn="l"/>
                <a:tab pos="2686050" algn="l"/>
                <a:tab pos="2746375" algn="l"/>
                <a:tab pos="2873375" algn="l"/>
                <a:tab pos="3203575" algn="l"/>
                <a:tab pos="3355975" algn="l"/>
                <a:tab pos="4032250" algn="l"/>
                <a:tab pos="4169410" algn="l"/>
                <a:tab pos="4321810" algn="l"/>
                <a:tab pos="4854575" algn="l"/>
                <a:tab pos="5718810" algn="l"/>
                <a:tab pos="6015990" algn="l"/>
                <a:tab pos="6397625" algn="l"/>
                <a:tab pos="7083425" algn="l"/>
                <a:tab pos="7218045" algn="l"/>
                <a:tab pos="7846059" algn="l"/>
                <a:tab pos="8117205" algn="l"/>
                <a:tab pos="9032240" algn="l"/>
                <a:tab pos="9352280" algn="l"/>
                <a:tab pos="9860280" algn="l"/>
              </a:tabLst>
            </a:pP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episodic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task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agent’s experience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divided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into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atomic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episodes.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each </a:t>
            </a:r>
            <a:r>
              <a:rPr sz="3600" spc="-10" dirty="0">
                <a:latin typeface="Helvetica-Light"/>
                <a:cs typeface="Helvetica-Light"/>
              </a:rPr>
              <a:t>episode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receives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percept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then </a:t>
            </a:r>
            <a:r>
              <a:rPr sz="3600" spc="-10" dirty="0">
                <a:latin typeface="Helvetica-Light"/>
                <a:cs typeface="Helvetica-Light"/>
              </a:rPr>
              <a:t>performs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single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action.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105" marR="122555" indent="-320040">
              <a:lnSpc>
                <a:spcPts val="4300"/>
              </a:lnSpc>
              <a:spcBef>
                <a:spcPts val="5"/>
              </a:spcBef>
              <a:buChar char="•"/>
              <a:tabLst>
                <a:tab pos="332740" algn="l"/>
                <a:tab pos="1933575" algn="l"/>
                <a:tab pos="2322830" algn="l"/>
                <a:tab pos="3085465" algn="l"/>
                <a:tab pos="3178810" algn="l"/>
                <a:tab pos="3661410" algn="l"/>
                <a:tab pos="4076065" algn="l"/>
                <a:tab pos="5533390" algn="l"/>
                <a:tab pos="5854700" algn="l"/>
                <a:tab pos="6998334" algn="l"/>
                <a:tab pos="7760970" algn="l"/>
                <a:tab pos="9488805" algn="l"/>
                <a:tab pos="10124440" algn="l"/>
              </a:tabLst>
            </a:pPr>
            <a:r>
              <a:rPr sz="3600" spc="-10" dirty="0">
                <a:latin typeface="Helvetica-Light"/>
                <a:cs typeface="Helvetica-Light"/>
              </a:rPr>
              <a:t>Crucially,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next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episode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does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not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depend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 </a:t>
            </a:r>
            <a:r>
              <a:rPr sz="3600" spc="-10" dirty="0">
                <a:latin typeface="Helvetica-Light"/>
                <a:cs typeface="Helvetica-Light"/>
              </a:rPr>
              <a:t>actions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taken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previous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episodes.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76800"/>
            <a:ext cx="120612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622554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Episodic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724" y="2458787"/>
            <a:ext cx="9672050" cy="48360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38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98829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952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Sequential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39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237930"/>
            <a:ext cx="1057910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840740" algn="l"/>
                <a:tab pos="1899920" algn="l"/>
                <a:tab pos="3077210" algn="l"/>
                <a:tab pos="3754754" algn="l"/>
                <a:tab pos="5024755" algn="l"/>
                <a:tab pos="6066790" algn="l"/>
                <a:tab pos="6287770" algn="l"/>
                <a:tab pos="6702425" algn="l"/>
                <a:tab pos="6871970" algn="l"/>
                <a:tab pos="7465059" algn="l"/>
                <a:tab pos="8160384" algn="l"/>
                <a:tab pos="8634095" algn="l"/>
                <a:tab pos="9930130" algn="l"/>
              </a:tabLst>
            </a:pP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sequential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environments,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other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hand,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 </a:t>
            </a:r>
            <a:r>
              <a:rPr sz="3600" spc="-10" dirty="0">
                <a:latin typeface="Helvetica-Light"/>
                <a:cs typeface="Helvetica-Light"/>
              </a:rPr>
              <a:t>current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decision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could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affect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all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future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decisions.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223" y="2049760"/>
            <a:ext cx="10771505" cy="5705475"/>
            <a:chOff x="785223" y="2049760"/>
            <a:chExt cx="10771505" cy="5705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223" y="3432199"/>
              <a:ext cx="2470175" cy="29400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323" y="3444899"/>
              <a:ext cx="2393878" cy="28638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07318" y="3600846"/>
              <a:ext cx="4963160" cy="0"/>
            </a:xfrm>
            <a:custGeom>
              <a:avLst/>
              <a:gdLst/>
              <a:ahLst/>
              <a:cxnLst/>
              <a:rect l="l" t="t" r="r" b="b"/>
              <a:pathLst>
                <a:path w="4963159">
                  <a:moveTo>
                    <a:pt x="496254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1877" y="34027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40" y="0"/>
                  </a:moveTo>
                  <a:lnTo>
                    <a:pt x="0" y="198120"/>
                  </a:lnTo>
                  <a:lnTo>
                    <a:pt x="396240" y="396239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0899" y="2049760"/>
              <a:ext cx="3085405" cy="5704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8999" y="2062460"/>
              <a:ext cx="3009205" cy="56286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Sensors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1088" y="5387596"/>
            <a:ext cx="183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Reaction</a:t>
            </a:r>
            <a:endParaRPr sz="3600">
              <a:latin typeface="Helvetica-Light"/>
              <a:cs typeface="Helvetica-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9000" y="20624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Environment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52080" y="5887441"/>
            <a:ext cx="5308600" cy="396240"/>
            <a:chOff x="3152080" y="5887441"/>
            <a:chExt cx="5308600" cy="396240"/>
          </a:xfrm>
        </p:grpSpPr>
        <p:sp>
          <p:nvSpPr>
            <p:cNvPr id="13" name="object 13"/>
            <p:cNvSpPr/>
            <p:nvPr/>
          </p:nvSpPr>
          <p:spPr>
            <a:xfrm>
              <a:off x="3152080" y="6085561"/>
              <a:ext cx="4963160" cy="0"/>
            </a:xfrm>
            <a:custGeom>
              <a:avLst/>
              <a:gdLst/>
              <a:ahLst/>
              <a:cxnLst/>
              <a:rect l="l" t="t" r="r" b="b"/>
              <a:pathLst>
                <a:path w="4963159">
                  <a:moveTo>
                    <a:pt x="0" y="0"/>
                  </a:moveTo>
                  <a:lnTo>
                    <a:pt x="4911744" y="0"/>
                  </a:lnTo>
                  <a:lnTo>
                    <a:pt x="496254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3825" y="58874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39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10854441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774382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Sequential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91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40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04163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3780" algn="l"/>
                <a:tab pos="442658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Single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agent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41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971230"/>
            <a:ext cx="11238230" cy="166623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713740" algn="l"/>
                <a:tab pos="1678939" algn="l"/>
                <a:tab pos="2415540" algn="l"/>
                <a:tab pos="2569210" algn="l"/>
                <a:tab pos="2974975" algn="l"/>
                <a:tab pos="3051175" algn="l"/>
                <a:tab pos="3865245" algn="l"/>
                <a:tab pos="4117975" algn="l"/>
                <a:tab pos="4322445" algn="l"/>
                <a:tab pos="5134610" algn="l"/>
                <a:tab pos="6151880" algn="l"/>
                <a:tab pos="6252845" algn="l"/>
                <a:tab pos="6634480" algn="l"/>
                <a:tab pos="6888480" algn="l"/>
                <a:tab pos="7270115" algn="l"/>
                <a:tab pos="9523095" algn="l"/>
                <a:tab pos="9980295" algn="l"/>
                <a:tab pos="10031095" algn="l"/>
              </a:tabLst>
            </a:pPr>
            <a:r>
              <a:rPr sz="3600" spc="-25" dirty="0">
                <a:latin typeface="Helvetica-Light"/>
                <a:cs typeface="Helvetica-Light"/>
              </a:rPr>
              <a:t>If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only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involved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3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environment,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and </a:t>
            </a:r>
            <a:r>
              <a:rPr sz="3600" spc="-10" dirty="0">
                <a:latin typeface="Helvetica-Light"/>
                <a:cs typeface="Helvetica-Light"/>
              </a:rPr>
              <a:t>operating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by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itself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then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such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called single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147603"/>
            <a:ext cx="1122152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6267450" algn="l"/>
                <a:tab pos="839089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Single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247" y="1533279"/>
            <a:ext cx="5442264" cy="6600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42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104163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Multiagent</a:t>
            </a:r>
            <a:r>
              <a:rPr lang="en-US"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 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Environments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43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971230"/>
            <a:ext cx="10594975" cy="166623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19"/>
              </a:spcBef>
              <a:buChar char="•"/>
              <a:tabLst>
                <a:tab pos="332740" algn="l"/>
                <a:tab pos="713740" algn="l"/>
                <a:tab pos="1349375" algn="l"/>
                <a:tab pos="2440940" algn="l"/>
                <a:tab pos="2467610" algn="l"/>
                <a:tab pos="3103245" algn="l"/>
                <a:tab pos="3965575" algn="l"/>
                <a:tab pos="4745355" algn="l"/>
                <a:tab pos="5737225" algn="l"/>
                <a:tab pos="6194425" algn="l"/>
                <a:tab pos="6828790" algn="l"/>
                <a:tab pos="7311390" algn="l"/>
                <a:tab pos="7566659" algn="l"/>
                <a:tab pos="7947025" algn="l"/>
              </a:tabLst>
            </a:pPr>
            <a:r>
              <a:rPr sz="3600" spc="-25" dirty="0">
                <a:latin typeface="Helvetica-Light"/>
                <a:cs typeface="Helvetica-Light"/>
              </a:rPr>
              <a:t>If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multiple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operating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3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environment, </a:t>
            </a:r>
            <a:r>
              <a:rPr sz="3600" spc="-20" dirty="0">
                <a:latin typeface="Helvetica-Light"/>
                <a:cs typeface="Helvetica-Light"/>
              </a:rPr>
              <a:t>then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such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called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multi-</a:t>
            </a:r>
            <a:r>
              <a:rPr sz="3600" spc="-10" dirty="0">
                <a:latin typeface="Helvetica-Light"/>
                <a:cs typeface="Helvetica-Light"/>
              </a:rPr>
              <a:t>agent environment.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89134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0" algn="l"/>
                <a:tab pos="3976370" algn="l"/>
                <a:tab pos="766254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Multiagent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Env</a:t>
            </a:r>
            <a:endParaRPr sz="640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9100"/>
            <a:ext cx="13004800" cy="731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44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96" y="361533"/>
            <a:ext cx="114592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7554" algn="l"/>
                <a:tab pos="4156075" algn="l"/>
                <a:tab pos="5436235" algn="l"/>
                <a:tab pos="8328659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Structure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3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the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Rational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45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2388795"/>
            <a:ext cx="11459210" cy="494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Helvetica-Light"/>
              <a:buChar char="•"/>
              <a:tabLst>
                <a:tab pos="332740" algn="l"/>
              </a:tabLst>
            </a:pPr>
            <a:r>
              <a:rPr sz="3600" b="1" dirty="0">
                <a:latin typeface="Helvetica"/>
                <a:cs typeface="Helvetica"/>
              </a:rPr>
              <a:t>Agent</a:t>
            </a:r>
            <a:r>
              <a:rPr sz="3600" b="1" spc="-25" dirty="0">
                <a:latin typeface="Helvetica"/>
                <a:cs typeface="Helvetica"/>
              </a:rPr>
              <a:t> </a:t>
            </a:r>
            <a:r>
              <a:rPr sz="3600" b="1" dirty="0">
                <a:latin typeface="Helvetica"/>
                <a:cs typeface="Helvetica"/>
              </a:rPr>
              <a:t>=</a:t>
            </a:r>
            <a:r>
              <a:rPr sz="3600" b="1" spc="-140" dirty="0">
                <a:latin typeface="Helvetica"/>
                <a:cs typeface="Helvetica"/>
              </a:rPr>
              <a:t> </a:t>
            </a:r>
            <a:r>
              <a:rPr sz="3600" b="1" dirty="0">
                <a:latin typeface="Helvetica"/>
                <a:cs typeface="Helvetica"/>
              </a:rPr>
              <a:t>Architecture</a:t>
            </a:r>
            <a:r>
              <a:rPr sz="3600" b="1" spc="-5" dirty="0">
                <a:latin typeface="Helvetica"/>
                <a:cs typeface="Helvetica"/>
              </a:rPr>
              <a:t> </a:t>
            </a:r>
            <a:r>
              <a:rPr sz="3600" b="1" dirty="0">
                <a:latin typeface="Helvetica"/>
                <a:cs typeface="Helvetica"/>
              </a:rPr>
              <a:t>+</a:t>
            </a:r>
            <a:r>
              <a:rPr sz="3600" b="1" spc="-5" dirty="0">
                <a:latin typeface="Helvetica"/>
                <a:cs typeface="Helvetica"/>
              </a:rPr>
              <a:t> </a:t>
            </a:r>
            <a:r>
              <a:rPr sz="3600" b="1" spc="-10" dirty="0">
                <a:latin typeface="Helvetica"/>
                <a:cs typeface="Helvetica"/>
              </a:rPr>
              <a:t>program</a:t>
            </a:r>
            <a:endParaRPr sz="3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Helvetica-Light"/>
              <a:buChar char="•"/>
            </a:pPr>
            <a:endParaRPr sz="3700">
              <a:latin typeface="Helvetica"/>
              <a:cs typeface="Helvetica"/>
            </a:endParaRPr>
          </a:p>
          <a:p>
            <a:pPr marL="332105" marR="5080" indent="-320040">
              <a:lnSpc>
                <a:spcPts val="4300"/>
              </a:lnSpc>
              <a:buFont typeface="Helvetica-Light"/>
              <a:buChar char="•"/>
              <a:tabLst>
                <a:tab pos="332740" algn="l"/>
                <a:tab pos="1094740" algn="l"/>
                <a:tab pos="1476375" algn="l"/>
                <a:tab pos="1933575" algn="l"/>
                <a:tab pos="2212340" algn="l"/>
                <a:tab pos="2314575" algn="l"/>
                <a:tab pos="2466340" algn="l"/>
                <a:tab pos="2847975" algn="l"/>
                <a:tab pos="3609975" algn="l"/>
                <a:tab pos="3813810" algn="l"/>
                <a:tab pos="4372610" algn="l"/>
                <a:tab pos="4754245" algn="l"/>
                <a:tab pos="5262245" algn="l"/>
                <a:tab pos="5643880" algn="l"/>
                <a:tab pos="6481445" algn="l"/>
                <a:tab pos="6642100" algn="l"/>
                <a:tab pos="7396480" algn="l"/>
                <a:tab pos="7447915" algn="l"/>
                <a:tab pos="7531734" algn="l"/>
                <a:tab pos="7828915" algn="l"/>
                <a:tab pos="8294370" algn="l"/>
                <a:tab pos="9556750" algn="l"/>
                <a:tab pos="9590405" algn="l"/>
              </a:tabLst>
            </a:pPr>
            <a:r>
              <a:rPr sz="3600" b="1" dirty="0">
                <a:latin typeface="Helvetica"/>
                <a:cs typeface="Helvetica"/>
              </a:rPr>
              <a:t>Architecture</a:t>
            </a:r>
            <a:r>
              <a:rPr sz="3600" b="1" spc="-15" dirty="0">
                <a:latin typeface="Helvetica"/>
                <a:cs typeface="Helvetica"/>
              </a:rPr>
              <a:t> 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machinery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that</a:t>
            </a:r>
            <a:r>
              <a:rPr sz="3600" dirty="0">
                <a:latin typeface="Helvetica-Light"/>
                <a:cs typeface="Helvetica-Light"/>
              </a:rPr>
              <a:t>		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executes </a:t>
            </a:r>
            <a:r>
              <a:rPr sz="3600" spc="-25" dirty="0">
                <a:latin typeface="Helvetica-Light"/>
                <a:cs typeface="Helvetica-Light"/>
              </a:rPr>
              <a:t>on.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device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with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sensors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actuators,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for </a:t>
            </a:r>
            <a:r>
              <a:rPr sz="3600" spc="-10" dirty="0">
                <a:latin typeface="Helvetica-Light"/>
                <a:cs typeface="Helvetica-Light"/>
              </a:rPr>
              <a:t>example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: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robotic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885" dirty="0">
                <a:latin typeface="Helvetica-Light"/>
                <a:cs typeface="Helvetica-Light"/>
              </a:rPr>
              <a:t> </a:t>
            </a:r>
            <a:r>
              <a:rPr sz="3600" dirty="0">
                <a:latin typeface="Helvetica-Light"/>
                <a:cs typeface="Helvetica-Light"/>
              </a:rPr>
              <a:t>car,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camera,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PC.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105" marR="56515" indent="-320040">
              <a:lnSpc>
                <a:spcPts val="4300"/>
              </a:lnSpc>
              <a:buFont typeface="Helvetica-Light"/>
              <a:buChar char="•"/>
              <a:tabLst>
                <a:tab pos="332740" algn="l"/>
                <a:tab pos="2389505" algn="l"/>
                <a:tab pos="2492375" algn="l"/>
                <a:tab pos="3001010" algn="l"/>
                <a:tab pos="3075940" algn="l"/>
                <a:tab pos="3636645" algn="l"/>
                <a:tab pos="4193540" algn="l"/>
                <a:tab pos="4371975" algn="l"/>
                <a:tab pos="4829175" algn="l"/>
                <a:tab pos="6125845" algn="l"/>
                <a:tab pos="6583045" algn="l"/>
                <a:tab pos="6964045" algn="l"/>
                <a:tab pos="8005445" algn="l"/>
                <a:tab pos="8081009" algn="l"/>
                <a:tab pos="8589645" algn="l"/>
                <a:tab pos="9039225" algn="l"/>
                <a:tab pos="9224645" algn="l"/>
                <a:tab pos="9801860" algn="l"/>
              </a:tabLst>
            </a:pPr>
            <a:r>
              <a:rPr sz="3600" b="1" dirty="0">
                <a:latin typeface="Helvetica"/>
                <a:cs typeface="Helvetica"/>
              </a:rPr>
              <a:t>Agent</a:t>
            </a:r>
            <a:r>
              <a:rPr sz="3600" b="1" spc="-20" dirty="0">
                <a:latin typeface="Helvetica"/>
                <a:cs typeface="Helvetica"/>
              </a:rPr>
              <a:t> </a:t>
            </a:r>
            <a:r>
              <a:rPr sz="3600" b="1" dirty="0">
                <a:latin typeface="Helvetica"/>
                <a:cs typeface="Helvetica"/>
              </a:rPr>
              <a:t>program</a:t>
            </a:r>
            <a:r>
              <a:rPr sz="3600" b="1" spc="-10" dirty="0">
                <a:latin typeface="Helvetica"/>
                <a:cs typeface="Helvetica"/>
              </a:rPr>
              <a:t> 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implementation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spc="-10" dirty="0">
                <a:latin typeface="Helvetica"/>
                <a:cs typeface="Helvetica"/>
              </a:rPr>
              <a:t>agent function</a:t>
            </a:r>
            <a:r>
              <a:rPr sz="3600" spc="-10" dirty="0">
                <a:latin typeface="Helvetica-Light"/>
                <a:cs typeface="Helvetica-Light"/>
              </a:rPr>
              <a:t>.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3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function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map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from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percept </a:t>
            </a:r>
            <a:r>
              <a:rPr sz="3600" spc="-10" dirty="0">
                <a:latin typeface="Helvetica-Light"/>
                <a:cs typeface="Helvetica-Light"/>
              </a:rPr>
              <a:t>sequence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action.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33" y="408863"/>
            <a:ext cx="9787467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  <a:tab pos="3065780" algn="l"/>
                <a:tab pos="5958840" algn="l"/>
              </a:tabLst>
            </a:pPr>
            <a:r>
              <a:rPr sz="6400" spc="-505" dirty="0">
                <a:solidFill>
                  <a:srgbClr val="232323"/>
                </a:solidFill>
                <a:latin typeface="HelveticaNeue-Thin"/>
                <a:cs typeface="HelveticaNeue-Thin"/>
              </a:rPr>
              <a:t>T</a:t>
            </a:r>
            <a:r>
              <a:rPr sz="6400" spc="110" dirty="0">
                <a:solidFill>
                  <a:srgbClr val="232323"/>
                </a:solidFill>
                <a:latin typeface="HelveticaNeue-Thin"/>
                <a:cs typeface="HelveticaNeue-Thin"/>
              </a:rPr>
              <a:t>ypes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Rational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46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2810478"/>
            <a:ext cx="5660390" cy="437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Simple</a:t>
            </a:r>
            <a:r>
              <a:rPr sz="3200" b="1" spc="-15" dirty="0">
                <a:latin typeface="Helvetica"/>
                <a:cs typeface="Helvetica"/>
              </a:rPr>
              <a:t> </a:t>
            </a:r>
            <a:r>
              <a:rPr sz="3200" b="1" dirty="0">
                <a:latin typeface="Helvetica"/>
                <a:cs typeface="Helvetica"/>
              </a:rPr>
              <a:t>Reflex</a:t>
            </a:r>
            <a:r>
              <a:rPr sz="3200" b="1" spc="-125" dirty="0">
                <a:latin typeface="Helvetica"/>
                <a:cs typeface="Helvetica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Agents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Model</a:t>
            </a:r>
            <a:r>
              <a:rPr sz="3200" b="1" spc="-25" dirty="0">
                <a:latin typeface="Helvetica"/>
                <a:cs typeface="Helvetica"/>
              </a:rPr>
              <a:t> </a:t>
            </a:r>
            <a:r>
              <a:rPr sz="3200" b="1" dirty="0">
                <a:latin typeface="Helvetica"/>
                <a:cs typeface="Helvetica"/>
              </a:rPr>
              <a:t>Based</a:t>
            </a:r>
            <a:r>
              <a:rPr sz="3200" b="1" spc="-10" dirty="0">
                <a:latin typeface="Helvetica"/>
                <a:cs typeface="Helvetica"/>
              </a:rPr>
              <a:t> </a:t>
            </a:r>
            <a:r>
              <a:rPr sz="3200" b="1" dirty="0">
                <a:latin typeface="Helvetica"/>
                <a:cs typeface="Helvetica"/>
              </a:rPr>
              <a:t>Reflex</a:t>
            </a:r>
            <a:r>
              <a:rPr sz="3200" b="1" spc="-120" dirty="0">
                <a:latin typeface="Helvetica"/>
                <a:cs typeface="Helvetica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Agents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Goal</a:t>
            </a:r>
            <a:r>
              <a:rPr sz="3200" b="1" spc="-15" dirty="0">
                <a:latin typeface="Helvetica"/>
                <a:cs typeface="Helvetica"/>
              </a:rPr>
              <a:t> </a:t>
            </a:r>
            <a:r>
              <a:rPr sz="3200" b="1" dirty="0">
                <a:latin typeface="Helvetica"/>
                <a:cs typeface="Helvetica"/>
              </a:rPr>
              <a:t>Based</a:t>
            </a:r>
            <a:r>
              <a:rPr sz="3200" b="1" spc="-120" dirty="0">
                <a:latin typeface="Helvetica"/>
                <a:cs typeface="Helvetica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Agents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Utility</a:t>
            </a:r>
            <a:r>
              <a:rPr sz="3200" b="1" spc="-10" dirty="0">
                <a:latin typeface="Helvetica"/>
                <a:cs typeface="Helvetica"/>
              </a:rPr>
              <a:t> </a:t>
            </a:r>
            <a:r>
              <a:rPr sz="3200" b="1" dirty="0">
                <a:latin typeface="Helvetica"/>
                <a:cs typeface="Helvetica"/>
              </a:rPr>
              <a:t>Based</a:t>
            </a:r>
            <a:r>
              <a:rPr sz="3200" b="1" spc="-125" dirty="0">
                <a:latin typeface="Helvetica"/>
                <a:cs typeface="Helvetica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Agents</a:t>
            </a:r>
            <a:endParaRPr sz="3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3150">
              <a:latin typeface="Helvetica"/>
              <a:cs typeface="Helvetica"/>
            </a:endParaRPr>
          </a:p>
          <a:p>
            <a:pPr marL="332740" indent="-320040">
              <a:lnSpc>
                <a:spcPct val="100000"/>
              </a:lnSpc>
              <a:buFont typeface="Helvetica-Light"/>
              <a:buChar char="•"/>
              <a:tabLst>
                <a:tab pos="332740" algn="l"/>
              </a:tabLst>
            </a:pPr>
            <a:r>
              <a:rPr sz="3200" b="1" dirty="0">
                <a:latin typeface="Helvetica"/>
                <a:cs typeface="Helvetica"/>
              </a:rPr>
              <a:t>Learning</a:t>
            </a:r>
            <a:r>
              <a:rPr sz="3200" b="1" spc="-140" dirty="0">
                <a:latin typeface="Helvetica"/>
                <a:cs typeface="Helvetica"/>
              </a:rPr>
              <a:t> </a:t>
            </a:r>
            <a:r>
              <a:rPr sz="3200" b="1" spc="-10" dirty="0">
                <a:latin typeface="Helvetica"/>
                <a:cs typeface="Helvetica"/>
              </a:rPr>
              <a:t>Agents</a:t>
            </a:r>
            <a:endParaRPr sz="3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86637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4445" algn="l"/>
                <a:tab pos="479298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Simple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Reflex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47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315001"/>
            <a:ext cx="11348085" cy="385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  <a:tab pos="1222375" algn="l"/>
                <a:tab pos="3051175" algn="l"/>
                <a:tab pos="4041775" algn="l"/>
                <a:tab pos="4549775" algn="l"/>
                <a:tab pos="5846445" algn="l"/>
                <a:tab pos="6303645" algn="l"/>
                <a:tab pos="7066280" algn="l"/>
              </a:tabLst>
            </a:pP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simplest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kind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latin typeface="Helvetica"/>
                <a:cs typeface="Helvetica"/>
              </a:rPr>
              <a:t>simple</a:t>
            </a:r>
            <a:r>
              <a:rPr sz="3600" b="1" spc="-25" dirty="0">
                <a:latin typeface="Helvetica"/>
                <a:cs typeface="Helvetica"/>
              </a:rPr>
              <a:t> </a:t>
            </a:r>
            <a:r>
              <a:rPr sz="3600" b="1" dirty="0">
                <a:latin typeface="Helvetica"/>
                <a:cs typeface="Helvetica"/>
              </a:rPr>
              <a:t>reflex</a:t>
            </a:r>
            <a:r>
              <a:rPr sz="3600" b="1" spc="-25" dirty="0">
                <a:latin typeface="Helvetica"/>
                <a:cs typeface="Helvetica"/>
              </a:rPr>
              <a:t> </a:t>
            </a:r>
            <a:r>
              <a:rPr sz="3600" b="1" spc="-10" dirty="0">
                <a:latin typeface="Helvetica"/>
                <a:cs typeface="Helvetica"/>
              </a:rPr>
              <a:t>agent</a:t>
            </a:r>
            <a:r>
              <a:rPr sz="3600" spc="-10" dirty="0">
                <a:latin typeface="Helvetica-Light"/>
                <a:cs typeface="Helvetica-Light"/>
              </a:rPr>
              <a:t>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1374140" algn="l"/>
                <a:tab pos="2339975" algn="l"/>
                <a:tab pos="2975610" algn="l"/>
                <a:tab pos="3738245" algn="l"/>
                <a:tab pos="4957445" algn="l"/>
                <a:tab pos="5466080" algn="l"/>
                <a:tab pos="7033259" algn="l"/>
              </a:tabLst>
            </a:pPr>
            <a:r>
              <a:rPr sz="3600" spc="-20" dirty="0">
                <a:latin typeface="Helvetica-Light"/>
                <a:cs typeface="Helvetica-Light"/>
              </a:rPr>
              <a:t>Acts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only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basis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current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perception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  <a:tab pos="1772285" algn="l"/>
                <a:tab pos="2534920" algn="l"/>
                <a:tab pos="3416300" algn="l"/>
                <a:tab pos="3924300" algn="l"/>
                <a:tab pos="4686935" algn="l"/>
                <a:tab pos="6406515" algn="l"/>
              </a:tabLst>
            </a:pPr>
            <a:r>
              <a:rPr sz="3600" spc="-10" dirty="0">
                <a:latin typeface="Helvetica-Light"/>
                <a:cs typeface="Helvetica-Light"/>
              </a:rPr>
              <a:t>Ignore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rest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percept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history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  <a:tab pos="1780539" algn="l"/>
                <a:tab pos="2416175" algn="l"/>
                <a:tab pos="3178810" algn="l"/>
                <a:tab pos="5262245" algn="l"/>
                <a:tab pos="6685915" algn="l"/>
              </a:tabLst>
            </a:pPr>
            <a:r>
              <a:rPr sz="3600" spc="-10" dirty="0">
                <a:latin typeface="Helvetica-Light"/>
                <a:cs typeface="Helvetica-Light"/>
              </a:rPr>
              <a:t>Based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Condition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Rule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71704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4445" algn="l"/>
                <a:tab pos="479298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Simple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Reflex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515069"/>
            <a:ext cx="10421996" cy="67181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48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3" y="314106"/>
            <a:ext cx="117013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4445" algn="l"/>
                <a:tab pos="4792980" algn="l"/>
                <a:tab pos="760857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Simple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Reflex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Agents: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49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861097"/>
            <a:ext cx="3725545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</a:tabLst>
            </a:pPr>
            <a:r>
              <a:rPr sz="3600" dirty="0">
                <a:latin typeface="Helvetica-Light"/>
                <a:cs typeface="Helvetica-Light"/>
              </a:rPr>
              <a:t>Tic-</a:t>
            </a:r>
            <a:r>
              <a:rPr sz="3600" spc="-100" dirty="0">
                <a:latin typeface="Helvetica-Light"/>
                <a:cs typeface="Helvetica-Light"/>
              </a:rPr>
              <a:t>Tac-</a:t>
            </a:r>
            <a:r>
              <a:rPr sz="3600" spc="-25" dirty="0">
                <a:latin typeface="Helvetica-Light"/>
                <a:cs typeface="Helvetica-Light"/>
              </a:rPr>
              <a:t>Toe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2415540" algn="l"/>
              </a:tabLst>
            </a:pPr>
            <a:r>
              <a:rPr sz="3600" spc="-10" dirty="0">
                <a:latin typeface="Helvetica-Light"/>
                <a:cs typeface="Helvetica-Light"/>
              </a:rPr>
              <a:t>Checkers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Game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  <a:tab pos="2111375" algn="l"/>
              </a:tabLst>
            </a:pPr>
            <a:r>
              <a:rPr sz="3600" spc="-10" dirty="0">
                <a:latin typeface="Helvetica-Light"/>
                <a:cs typeface="Helvetica-Light"/>
              </a:rPr>
              <a:t>Vacuum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Cleaner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223" y="2049760"/>
            <a:ext cx="10771505" cy="5705475"/>
            <a:chOff x="785223" y="2049760"/>
            <a:chExt cx="10771505" cy="5705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223" y="3432199"/>
              <a:ext cx="2470175" cy="29400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323" y="3444899"/>
              <a:ext cx="2393878" cy="28638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07318" y="3600846"/>
              <a:ext cx="4963160" cy="0"/>
            </a:xfrm>
            <a:custGeom>
              <a:avLst/>
              <a:gdLst/>
              <a:ahLst/>
              <a:cxnLst/>
              <a:rect l="l" t="t" r="r" b="b"/>
              <a:pathLst>
                <a:path w="4963159">
                  <a:moveTo>
                    <a:pt x="496254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1877" y="34027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40" y="0"/>
                  </a:moveTo>
                  <a:lnTo>
                    <a:pt x="0" y="198120"/>
                  </a:lnTo>
                  <a:lnTo>
                    <a:pt x="396240" y="396239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0899" y="2049760"/>
              <a:ext cx="3085405" cy="5704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8999" y="2062460"/>
              <a:ext cx="3009205" cy="56286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Sensors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4965" y="5387596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Actuators</a:t>
            </a:r>
            <a:endParaRPr sz="3600">
              <a:latin typeface="Helvetica-Light"/>
              <a:cs typeface="Helvetica-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9000" y="20624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Environment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52080" y="5887441"/>
            <a:ext cx="5308600" cy="396240"/>
            <a:chOff x="3152080" y="5887441"/>
            <a:chExt cx="5308600" cy="396240"/>
          </a:xfrm>
        </p:grpSpPr>
        <p:sp>
          <p:nvSpPr>
            <p:cNvPr id="13" name="object 13"/>
            <p:cNvSpPr/>
            <p:nvPr/>
          </p:nvSpPr>
          <p:spPr>
            <a:xfrm>
              <a:off x="3152080" y="6085561"/>
              <a:ext cx="4963160" cy="0"/>
            </a:xfrm>
            <a:custGeom>
              <a:avLst/>
              <a:gdLst/>
              <a:ahLst/>
              <a:cxnLst/>
              <a:rect l="l" t="t" r="r" b="b"/>
              <a:pathLst>
                <a:path w="4963159">
                  <a:moveTo>
                    <a:pt x="0" y="0"/>
                  </a:moveTo>
                  <a:lnTo>
                    <a:pt x="4911744" y="0"/>
                  </a:lnTo>
                  <a:lnTo>
                    <a:pt x="496254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3825" y="58874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39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86637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4445" algn="l"/>
                <a:tab pos="479298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Simple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Reflex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50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2665924"/>
            <a:ext cx="9077325" cy="439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4310"/>
              </a:lnSpc>
              <a:spcBef>
                <a:spcPts val="100"/>
              </a:spcBef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Pros:</a:t>
            </a:r>
            <a:endParaRPr sz="3600">
              <a:latin typeface="Helvetica-Light"/>
              <a:cs typeface="Helvetica-Light"/>
            </a:endParaRPr>
          </a:p>
          <a:p>
            <a:pPr marL="1018540" lvl="1" indent="-320675">
              <a:lnSpc>
                <a:spcPts val="4300"/>
              </a:lnSpc>
              <a:buChar char="•"/>
              <a:tabLst>
                <a:tab pos="1018540" algn="l"/>
              </a:tabLst>
            </a:pPr>
            <a:r>
              <a:rPr sz="3600" spc="-10" dirty="0">
                <a:latin typeface="Helvetica-Light"/>
                <a:cs typeface="Helvetica-Light"/>
              </a:rPr>
              <a:t>Simple</a:t>
            </a:r>
            <a:endParaRPr sz="3600">
              <a:latin typeface="Helvetica-Light"/>
              <a:cs typeface="Helvetica-Light"/>
            </a:endParaRPr>
          </a:p>
          <a:p>
            <a:pPr marL="1018540" lvl="1" indent="-320675">
              <a:lnSpc>
                <a:spcPts val="4300"/>
              </a:lnSpc>
              <a:buChar char="•"/>
              <a:tabLst>
                <a:tab pos="1018540" algn="l"/>
              </a:tabLst>
            </a:pPr>
            <a:r>
              <a:rPr sz="3600" spc="-10" dirty="0">
                <a:latin typeface="Helvetica-Light"/>
                <a:cs typeface="Helvetica-Light"/>
              </a:rPr>
              <a:t>Quick</a:t>
            </a:r>
            <a:endParaRPr sz="3600">
              <a:latin typeface="Helvetica-Light"/>
              <a:cs typeface="Helvetica-Light"/>
            </a:endParaRPr>
          </a:p>
          <a:p>
            <a:pPr marL="1018540" lvl="1" indent="-320675">
              <a:lnSpc>
                <a:spcPts val="4310"/>
              </a:lnSpc>
              <a:buChar char="•"/>
              <a:tabLst>
                <a:tab pos="1018540" algn="l"/>
                <a:tab pos="2136140" algn="l"/>
                <a:tab pos="2644140" algn="l"/>
              </a:tabLst>
            </a:pPr>
            <a:r>
              <a:rPr sz="3600" spc="-20" dirty="0">
                <a:latin typeface="Helvetica-Light"/>
                <a:cs typeface="Helvetica-Light"/>
              </a:rPr>
              <a:t>Easy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implement</a:t>
            </a:r>
            <a:endParaRPr sz="360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ts val="4310"/>
              </a:lnSpc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Cons:</a:t>
            </a:r>
            <a:endParaRPr sz="3600">
              <a:latin typeface="Helvetica-Light"/>
              <a:cs typeface="Helvetica-Light"/>
            </a:endParaRPr>
          </a:p>
          <a:p>
            <a:pPr marL="1018540" lvl="1" indent="-320675">
              <a:lnSpc>
                <a:spcPts val="4300"/>
              </a:lnSpc>
              <a:buChar char="•"/>
              <a:tabLst>
                <a:tab pos="1018540" algn="l"/>
                <a:tab pos="3677920" algn="l"/>
                <a:tab pos="5177155" algn="l"/>
                <a:tab pos="5837555" algn="l"/>
                <a:tab pos="6777355" algn="l"/>
              </a:tabLst>
            </a:pP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should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fully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observable</a:t>
            </a:r>
            <a:endParaRPr sz="3600">
              <a:latin typeface="Helvetica-Light"/>
              <a:cs typeface="Helvetica-Light"/>
            </a:endParaRPr>
          </a:p>
          <a:p>
            <a:pPr marL="1018540" lvl="1" indent="-320675">
              <a:lnSpc>
                <a:spcPts val="4310"/>
              </a:lnSpc>
              <a:buChar char="•"/>
              <a:tabLst>
                <a:tab pos="1018540" algn="l"/>
                <a:tab pos="2644140" algn="l"/>
              </a:tabLst>
            </a:pPr>
            <a:r>
              <a:rPr sz="3600" spc="-10" dirty="0">
                <a:latin typeface="Helvetica-Light"/>
                <a:cs typeface="Helvetica-Light"/>
              </a:rPr>
              <a:t>Limited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intelligence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3" y="314106"/>
            <a:ext cx="10850383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2515" algn="l"/>
                <a:tab pos="4751705" algn="l"/>
                <a:tab pos="700087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Model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Reflex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51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83" y="2934613"/>
            <a:ext cx="11534140" cy="38512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2105" marR="393700" indent="-320040">
              <a:lnSpc>
                <a:spcPts val="4300"/>
              </a:lnSpc>
              <a:spcBef>
                <a:spcPts val="260"/>
              </a:spcBef>
              <a:buChar char="•"/>
              <a:tabLst>
                <a:tab pos="332740" algn="l"/>
                <a:tab pos="2186940" algn="l"/>
                <a:tab pos="2822575" algn="l"/>
                <a:tab pos="7117080" algn="l"/>
                <a:tab pos="7574280" algn="l"/>
                <a:tab pos="9479915" algn="l"/>
                <a:tab pos="10114915" algn="l"/>
              </a:tabLst>
            </a:pPr>
            <a:r>
              <a:rPr sz="3600" spc="-10" dirty="0">
                <a:latin typeface="Helvetica-Light"/>
                <a:cs typeface="Helvetica-Light"/>
              </a:rPr>
              <a:t>Maintain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latin typeface="Helvetica"/>
                <a:cs typeface="Helvetica"/>
              </a:rPr>
              <a:t>internal</a:t>
            </a:r>
            <a:r>
              <a:rPr sz="3600" b="1" spc="-15" dirty="0">
                <a:latin typeface="Helvetica"/>
                <a:cs typeface="Helvetica"/>
              </a:rPr>
              <a:t> </a:t>
            </a:r>
            <a:r>
              <a:rPr sz="3600" b="1" dirty="0">
                <a:latin typeface="Helvetica"/>
                <a:cs typeface="Helvetica"/>
              </a:rPr>
              <a:t>state</a:t>
            </a:r>
            <a:r>
              <a:rPr sz="3600" b="1" spc="-10" dirty="0">
                <a:latin typeface="Helvetica"/>
                <a:cs typeface="Helvetica"/>
              </a:rPr>
              <a:t> </a:t>
            </a:r>
            <a:r>
              <a:rPr sz="3600" spc="-10" dirty="0">
                <a:latin typeface="Helvetica-Light"/>
                <a:cs typeface="Helvetica-Light"/>
              </a:rPr>
              <a:t>which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adjusted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each </a:t>
            </a:r>
            <a:r>
              <a:rPr sz="3600" spc="-10" dirty="0">
                <a:latin typeface="Helvetica-Light"/>
                <a:cs typeface="Helvetica-Light"/>
              </a:rPr>
              <a:t>percept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Helvetica-Light"/>
              <a:buChar char="•"/>
            </a:pPr>
            <a:endParaRPr sz="3350">
              <a:latin typeface="Helvetica-Light"/>
              <a:cs typeface="Helvetica-Light"/>
            </a:endParaRPr>
          </a:p>
          <a:p>
            <a:pPr marL="332740" indent="-320040">
              <a:lnSpc>
                <a:spcPts val="4310"/>
              </a:lnSpc>
              <a:buChar char="•"/>
              <a:tabLst>
                <a:tab pos="332740" algn="l"/>
                <a:tab pos="1297940" algn="l"/>
                <a:tab pos="1958339" algn="l"/>
                <a:tab pos="3101975" algn="l"/>
                <a:tab pos="3610610" algn="l"/>
                <a:tab pos="5135245" algn="l"/>
                <a:tab pos="6540500" algn="l"/>
                <a:tab pos="9258935" algn="l"/>
                <a:tab pos="9893935" algn="l"/>
                <a:tab pos="10758170" algn="l"/>
                <a:tab pos="11266170" algn="l"/>
              </a:tabLst>
            </a:pPr>
            <a:r>
              <a:rPr sz="3600" spc="-25" dirty="0">
                <a:latin typeface="Helvetica-Light"/>
                <a:cs typeface="Helvetica-Light"/>
              </a:rPr>
              <a:t>Can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used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handle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partial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observability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use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endParaRPr sz="3600">
              <a:latin typeface="Helvetica-Light"/>
              <a:cs typeface="Helvetica-Light"/>
            </a:endParaRPr>
          </a:p>
          <a:p>
            <a:pPr marL="332105">
              <a:lnSpc>
                <a:spcPts val="4310"/>
              </a:lnSpc>
              <a:tabLst>
                <a:tab pos="3101975" algn="l"/>
                <a:tab pos="3864610" algn="l"/>
              </a:tabLst>
            </a:pPr>
            <a:r>
              <a:rPr sz="3600" b="1" dirty="0">
                <a:latin typeface="Helvetica"/>
                <a:cs typeface="Helvetica"/>
              </a:rPr>
              <a:t>model </a:t>
            </a:r>
            <a:r>
              <a:rPr sz="3600" spc="-10" dirty="0">
                <a:latin typeface="Helvetica-Light"/>
                <a:cs typeface="Helvetica-Light"/>
              </a:rPr>
              <a:t>about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world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1374140" algn="l"/>
                <a:tab pos="2035175" algn="l"/>
                <a:tab pos="3407410" algn="l"/>
                <a:tab pos="5363845" algn="l"/>
                <a:tab pos="5999480" algn="l"/>
                <a:tab pos="7041515" algn="l"/>
                <a:tab pos="9150350" algn="l"/>
              </a:tabLst>
            </a:pPr>
            <a:r>
              <a:rPr sz="3600" spc="-20" dirty="0">
                <a:latin typeface="Helvetica-Light"/>
                <a:cs typeface="Helvetica-Light"/>
              </a:rPr>
              <a:t>Rule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for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depends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both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latin typeface="Helvetica"/>
                <a:cs typeface="Helvetica"/>
              </a:rPr>
              <a:t>state</a:t>
            </a:r>
            <a:r>
              <a:rPr sz="3600" b="1" spc="-5" dirty="0">
                <a:latin typeface="Helvetica"/>
                <a:cs typeface="Helvetica"/>
              </a:rPr>
              <a:t> 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spc="-10" dirty="0">
                <a:latin typeface="Helvetica"/>
                <a:cs typeface="Helvetica"/>
              </a:rPr>
              <a:t>percept</a:t>
            </a:r>
            <a:endParaRPr sz="3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106134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2515" algn="l"/>
                <a:tab pos="4751705" algn="l"/>
                <a:tab pos="700087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Model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Reflex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2188" y="1575793"/>
            <a:ext cx="10170657" cy="65913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52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631606"/>
            <a:ext cx="11559316" cy="1991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7800"/>
              </a:lnSpc>
              <a:spcBef>
                <a:spcPts val="80"/>
              </a:spcBef>
              <a:tabLst>
                <a:tab pos="2342515" algn="l"/>
                <a:tab pos="4751705" algn="l"/>
                <a:tab pos="700087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Model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Reflex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Agents: Examples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53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407197"/>
            <a:ext cx="4970145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  <a:tab pos="1780539" algn="l"/>
                <a:tab pos="3736975" algn="l"/>
              </a:tabLst>
            </a:pPr>
            <a:r>
              <a:rPr sz="3600" spc="-10" dirty="0">
                <a:latin typeface="Helvetica-Light"/>
                <a:cs typeface="Helvetica-Light"/>
              </a:rPr>
              <a:t>House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Cleaning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Robot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1475105" algn="l"/>
              </a:tabLst>
            </a:pPr>
            <a:r>
              <a:rPr sz="3600" spc="-20" dirty="0">
                <a:latin typeface="Helvetica-Light"/>
                <a:cs typeface="Helvetica-Light"/>
              </a:rPr>
              <a:t>Mars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Lander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1102442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2515" algn="l"/>
                <a:tab pos="4751705" algn="l"/>
                <a:tab pos="700087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Model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Reflex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54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212024"/>
            <a:ext cx="1060958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4310"/>
              </a:lnSpc>
              <a:spcBef>
                <a:spcPts val="100"/>
              </a:spcBef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Pros:</a:t>
            </a:r>
            <a:endParaRPr sz="3600">
              <a:latin typeface="Helvetica-Light"/>
              <a:cs typeface="Helvetica-Light"/>
            </a:endParaRPr>
          </a:p>
          <a:p>
            <a:pPr marL="1018540" lvl="1" indent="-320675">
              <a:lnSpc>
                <a:spcPts val="4310"/>
              </a:lnSpc>
              <a:buChar char="•"/>
              <a:tabLst>
                <a:tab pos="1018540" algn="l"/>
                <a:tab pos="1983739" algn="l"/>
                <a:tab pos="3075940" algn="l"/>
                <a:tab pos="3711575" algn="l"/>
                <a:tab pos="5447030" algn="l"/>
                <a:tab pos="7860665" algn="l"/>
              </a:tabLst>
            </a:pPr>
            <a:r>
              <a:rPr sz="3600" spc="-25" dirty="0">
                <a:latin typeface="Helvetica-Light"/>
                <a:cs typeface="Helvetica-Light"/>
              </a:rPr>
              <a:t>Can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work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Partially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observable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environments</a:t>
            </a:r>
            <a:endParaRPr sz="360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ts val="4310"/>
              </a:lnSpc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Cons:</a:t>
            </a:r>
            <a:endParaRPr sz="3600">
              <a:latin typeface="Helvetica-Light"/>
              <a:cs typeface="Helvetica-Light"/>
            </a:endParaRPr>
          </a:p>
          <a:p>
            <a:pPr marL="1017905" marR="258445" lvl="1" indent="-320040">
              <a:lnSpc>
                <a:spcPts val="4300"/>
              </a:lnSpc>
              <a:spcBef>
                <a:spcPts val="110"/>
              </a:spcBef>
              <a:buChar char="•"/>
              <a:tabLst>
                <a:tab pos="1018540" algn="l"/>
                <a:tab pos="3380740" algn="l"/>
                <a:tab pos="3888740" algn="l"/>
                <a:tab pos="5286375" algn="l"/>
                <a:tab pos="6049010" algn="l"/>
                <a:tab pos="7292975" algn="l"/>
                <a:tab pos="9554845" algn="l"/>
              </a:tabLst>
            </a:pPr>
            <a:r>
              <a:rPr sz="3600" spc="-10" dirty="0">
                <a:latin typeface="Helvetica-Light"/>
                <a:cs typeface="Helvetica-Light"/>
              </a:rPr>
              <a:t>Impossible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model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world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accurately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and </a:t>
            </a:r>
            <a:r>
              <a:rPr sz="3600" spc="-10" dirty="0">
                <a:latin typeface="Helvetica-Light"/>
                <a:cs typeface="Helvetica-Light"/>
              </a:rPr>
              <a:t>reliably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96543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9910" algn="l"/>
                <a:tab pos="4229100" algn="l"/>
              </a:tabLst>
            </a:pP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Goal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55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83" y="2388509"/>
            <a:ext cx="11526520" cy="494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  <a:tab pos="2593975" algn="l"/>
                <a:tab pos="3101975" algn="l"/>
                <a:tab pos="4498975" algn="l"/>
                <a:tab pos="5947410" algn="l"/>
                <a:tab pos="7345045" algn="l"/>
              </a:tabLst>
            </a:pPr>
            <a:r>
              <a:rPr sz="3600" spc="-10" dirty="0">
                <a:latin typeface="Helvetica-Light"/>
                <a:cs typeface="Helvetica-Light"/>
              </a:rPr>
              <a:t>Expansion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Model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Based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Reflex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agents.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Helvetica-Light"/>
              <a:buChar char="•"/>
            </a:pPr>
            <a:endParaRPr sz="3600">
              <a:latin typeface="Helvetica-Light"/>
              <a:cs typeface="Helvetica-Light"/>
            </a:endParaRPr>
          </a:p>
          <a:p>
            <a:pPr marL="332105" marR="5080" indent="-320040">
              <a:lnSpc>
                <a:spcPts val="4300"/>
              </a:lnSpc>
              <a:buChar char="•"/>
              <a:tabLst>
                <a:tab pos="332740" algn="l"/>
                <a:tab pos="2237740" algn="l"/>
                <a:tab pos="3660775" algn="l"/>
                <a:tab pos="3787140" algn="l"/>
                <a:tab pos="4295775" algn="l"/>
                <a:tab pos="5261610" algn="l"/>
                <a:tab pos="5922645" algn="l"/>
                <a:tab pos="6327775" algn="l"/>
                <a:tab pos="6913880" algn="l"/>
                <a:tab pos="7693025" algn="l"/>
                <a:tab pos="9590405" algn="l"/>
                <a:tab pos="10624185" algn="l"/>
              </a:tabLst>
            </a:pPr>
            <a:r>
              <a:rPr sz="3600" spc="-10" dirty="0">
                <a:latin typeface="Helvetica-Light"/>
                <a:cs typeface="Helvetica-Light"/>
              </a:rPr>
              <a:t>Decision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based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how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far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they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currently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from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their goal(description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desirable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situations).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105" marR="614045" indent="-320040">
              <a:lnSpc>
                <a:spcPts val="4300"/>
              </a:lnSpc>
              <a:buChar char="•"/>
              <a:tabLst>
                <a:tab pos="332740" algn="l"/>
                <a:tab pos="1984375" algn="l"/>
                <a:tab pos="2763520" algn="l"/>
                <a:tab pos="4695190" algn="l"/>
                <a:tab pos="5203190" algn="l"/>
                <a:tab pos="6770370" algn="l"/>
                <a:tab pos="7355205" algn="l"/>
                <a:tab pos="9235440" algn="l"/>
                <a:tab pos="10268585" algn="l"/>
              </a:tabLst>
            </a:pPr>
            <a:r>
              <a:rPr sz="3600" spc="-10" dirty="0">
                <a:latin typeface="Helvetica-Light"/>
                <a:cs typeface="Helvetica-Light"/>
              </a:rPr>
              <a:t>Actions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are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intended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reduce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its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distance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from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 </a:t>
            </a:r>
            <a:r>
              <a:rPr sz="3600" spc="-10" dirty="0">
                <a:latin typeface="Helvetica-Light"/>
                <a:cs typeface="Helvetica-Light"/>
              </a:rPr>
              <a:t>goal.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Helvetica-Light"/>
              <a:buChar char="•"/>
            </a:pPr>
            <a:endParaRPr sz="33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1679575" algn="l"/>
                <a:tab pos="2440940" algn="l"/>
                <a:tab pos="4220210" algn="l"/>
                <a:tab pos="4881245" algn="l"/>
                <a:tab pos="5643880" algn="l"/>
              </a:tabLst>
            </a:pP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will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account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for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future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66059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9910" algn="l"/>
                <a:tab pos="4229100" algn="l"/>
              </a:tabLst>
            </a:pP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Goal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812" y="1334689"/>
            <a:ext cx="10639054" cy="70786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56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113307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9910" algn="l"/>
                <a:tab pos="4229100" algn="l"/>
                <a:tab pos="7044690" algn="l"/>
              </a:tabLst>
            </a:pP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Goal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Agents: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57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407197"/>
            <a:ext cx="3580129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  <a:tab pos="2118360" algn="l"/>
              </a:tabLst>
            </a:pPr>
            <a:r>
              <a:rPr sz="3600" spc="-10" dirty="0">
                <a:latin typeface="Helvetica-Light"/>
                <a:cs typeface="Helvetica-Light"/>
              </a:rPr>
              <a:t>Delivery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Agents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1654175" algn="l"/>
              </a:tabLst>
            </a:pPr>
            <a:r>
              <a:rPr sz="3600" spc="-10" dirty="0">
                <a:latin typeface="Helvetica-Light"/>
                <a:cs typeface="Helvetica-Light"/>
              </a:rPr>
              <a:t>Route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Finding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88161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9910" algn="l"/>
                <a:tab pos="4229100" algn="l"/>
              </a:tabLst>
            </a:pP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Goal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58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491424"/>
            <a:ext cx="7121525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4310"/>
              </a:lnSpc>
              <a:spcBef>
                <a:spcPts val="100"/>
              </a:spcBef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Pros:</a:t>
            </a:r>
            <a:endParaRPr sz="3600">
              <a:latin typeface="Helvetica-Light"/>
              <a:cs typeface="Helvetica-Light"/>
            </a:endParaRPr>
          </a:p>
          <a:p>
            <a:pPr marL="1018540" lvl="1" indent="-320675">
              <a:lnSpc>
                <a:spcPts val="4310"/>
              </a:lnSpc>
              <a:buChar char="•"/>
              <a:tabLst>
                <a:tab pos="1018540" algn="l"/>
              </a:tabLst>
            </a:pPr>
            <a:r>
              <a:rPr sz="3600" spc="-10" dirty="0">
                <a:latin typeface="Helvetica-Light"/>
                <a:cs typeface="Helvetica-Light"/>
              </a:rPr>
              <a:t>Flexible</a:t>
            </a:r>
            <a:endParaRPr sz="360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ts val="4310"/>
              </a:lnSpc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Cons:</a:t>
            </a:r>
            <a:endParaRPr sz="3600">
              <a:latin typeface="Helvetica-Light"/>
              <a:cs typeface="Helvetica-Light"/>
            </a:endParaRPr>
          </a:p>
          <a:p>
            <a:pPr marL="1018540" lvl="1" indent="-320675">
              <a:lnSpc>
                <a:spcPts val="4310"/>
              </a:lnSpc>
              <a:buChar char="•"/>
              <a:tabLst>
                <a:tab pos="1018540" algn="l"/>
                <a:tab pos="2263140" algn="l"/>
                <a:tab pos="4414520" algn="l"/>
                <a:tab pos="5329555" algn="l"/>
              </a:tabLst>
            </a:pPr>
            <a:r>
              <a:rPr sz="3600" spc="-20" dirty="0">
                <a:latin typeface="Helvetica-Light"/>
                <a:cs typeface="Helvetica-Light"/>
              </a:rPr>
              <a:t>Need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searching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planning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93495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6120" algn="l"/>
                <a:tab pos="438531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Utility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59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83" y="2667909"/>
            <a:ext cx="11314430" cy="439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  <a:tab pos="2720340" algn="l"/>
                <a:tab pos="4829175" algn="l"/>
                <a:tab pos="5591810" algn="l"/>
                <a:tab pos="7260590" algn="l"/>
                <a:tab pos="8276590" algn="l"/>
                <a:tab pos="8733790" algn="l"/>
                <a:tab pos="9496425" algn="l"/>
              </a:tabLst>
            </a:pPr>
            <a:r>
              <a:rPr sz="3600" spc="-10" dirty="0">
                <a:latin typeface="Helvetica-Light"/>
                <a:cs typeface="Helvetica-Light"/>
              </a:rPr>
              <a:t>Sometimes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achieving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desired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goal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not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enough.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  <a:tab pos="1679575" algn="l"/>
                <a:tab pos="3940810" algn="l"/>
                <a:tab pos="5440045" algn="l"/>
                <a:tab pos="6100445" algn="l"/>
                <a:tab pos="7345680" algn="l"/>
                <a:tab pos="8209915" algn="l"/>
              </a:tabLst>
            </a:pP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happiness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should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taken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into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consideration.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  <a:tab pos="1576705" algn="l"/>
                <a:tab pos="3736340" algn="l"/>
                <a:tab pos="4701540" algn="l"/>
                <a:tab pos="6480175" algn="l"/>
                <a:tab pos="7242809" algn="l"/>
                <a:tab pos="8538845" algn="l"/>
              </a:tabLst>
            </a:pPr>
            <a:r>
              <a:rPr sz="3600" spc="-10" dirty="0">
                <a:latin typeface="Helvetica-Light"/>
                <a:cs typeface="Helvetica-Light"/>
              </a:rPr>
              <a:t>Utility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describes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how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“happy”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is.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550">
              <a:latin typeface="Helvetica-Light"/>
              <a:cs typeface="Helvetica-Light"/>
            </a:endParaRPr>
          </a:p>
          <a:p>
            <a:pPr marL="332105" marR="5080" indent="-320040">
              <a:lnSpc>
                <a:spcPts val="4300"/>
              </a:lnSpc>
              <a:buChar char="•"/>
              <a:tabLst>
                <a:tab pos="332740" algn="l"/>
                <a:tab pos="764540" algn="l"/>
                <a:tab pos="1653539" algn="l"/>
                <a:tab pos="1932939" algn="l"/>
                <a:tab pos="3686810" algn="l"/>
                <a:tab pos="3813175" algn="l"/>
                <a:tab pos="4575810" algn="l"/>
                <a:tab pos="4956810" algn="l"/>
                <a:tab pos="5338445" algn="l"/>
                <a:tab pos="6456680" algn="l"/>
                <a:tab pos="6938645" algn="l"/>
                <a:tab pos="7473315" algn="l"/>
                <a:tab pos="7854950" algn="l"/>
                <a:tab pos="8531225" algn="l"/>
                <a:tab pos="8735695" algn="l"/>
                <a:tab pos="9039860" algn="l"/>
              </a:tabLst>
            </a:pP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utility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function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maps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state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onto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real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number which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describes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associated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degree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happiness.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0366" y="3402726"/>
            <a:ext cx="4455795" cy="396240"/>
            <a:chOff x="4930366" y="3402726"/>
            <a:chExt cx="4455795" cy="396240"/>
          </a:xfrm>
        </p:grpSpPr>
        <p:sp>
          <p:nvSpPr>
            <p:cNvPr id="3" name="object 3"/>
            <p:cNvSpPr/>
            <p:nvPr/>
          </p:nvSpPr>
          <p:spPr>
            <a:xfrm>
              <a:off x="5275806" y="3600846"/>
              <a:ext cx="4110354" cy="0"/>
            </a:xfrm>
            <a:custGeom>
              <a:avLst/>
              <a:gdLst/>
              <a:ahLst/>
              <a:cxnLst/>
              <a:rect l="l" t="t" r="r" b="b"/>
              <a:pathLst>
                <a:path w="4110354">
                  <a:moveTo>
                    <a:pt x="410990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0366" y="34027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39" y="0"/>
                  </a:moveTo>
                  <a:lnTo>
                    <a:pt x="0" y="198120"/>
                  </a:lnTo>
                  <a:lnTo>
                    <a:pt x="396239" y="39623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9634" y="2898396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Sensors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6929" y="5260596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Actuators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69796" y="2049760"/>
            <a:ext cx="3085465" cy="5705475"/>
            <a:chOff x="9569796" y="2049760"/>
            <a:chExt cx="3085465" cy="5705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9796" y="2049760"/>
              <a:ext cx="3085405" cy="5704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7896" y="2062460"/>
              <a:ext cx="3009205" cy="56286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607896" y="20624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Environment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366" y="5836641"/>
            <a:ext cx="4507865" cy="396240"/>
            <a:chOff x="4930366" y="5836641"/>
            <a:chExt cx="4507865" cy="396240"/>
          </a:xfrm>
        </p:grpSpPr>
        <p:sp>
          <p:nvSpPr>
            <p:cNvPr id="12" name="object 12"/>
            <p:cNvSpPr/>
            <p:nvPr/>
          </p:nvSpPr>
          <p:spPr>
            <a:xfrm>
              <a:off x="4930366" y="6034761"/>
              <a:ext cx="4162425" cy="0"/>
            </a:xfrm>
            <a:custGeom>
              <a:avLst/>
              <a:gdLst/>
              <a:ahLst/>
              <a:cxnLst/>
              <a:rect l="l" t="t" r="r" b="b"/>
              <a:pathLst>
                <a:path w="4162425">
                  <a:moveTo>
                    <a:pt x="0" y="0"/>
                  </a:moveTo>
                  <a:lnTo>
                    <a:pt x="4111604" y="0"/>
                  </a:lnTo>
                  <a:lnTo>
                    <a:pt x="416240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41970" y="58366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40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62233" y="3376019"/>
            <a:ext cx="4584065" cy="3712845"/>
            <a:chOff x="162233" y="3376019"/>
            <a:chExt cx="4584065" cy="371284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33" y="3376019"/>
              <a:ext cx="4584044" cy="37127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333" y="3388719"/>
              <a:ext cx="4507844" cy="363656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6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67621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6120" algn="l"/>
                <a:tab pos="438531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Utility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745" y="1314649"/>
            <a:ext cx="10750259" cy="71243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60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3" y="314106"/>
            <a:ext cx="117013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6120" algn="l"/>
                <a:tab pos="4385310" algn="l"/>
                <a:tab pos="720090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Utility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Agents: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Examples</a:t>
            </a:r>
            <a:endParaRPr sz="640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61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4407197"/>
            <a:ext cx="3580129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  <a:tab pos="2118360" algn="l"/>
              </a:tabLst>
            </a:pPr>
            <a:r>
              <a:rPr sz="3600" spc="-10" dirty="0">
                <a:latin typeface="Helvetica-Light"/>
                <a:cs typeface="Helvetica-Light"/>
              </a:rPr>
              <a:t>Delivery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Agents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1654175" algn="l"/>
              </a:tabLst>
            </a:pPr>
            <a:r>
              <a:rPr sz="3600" spc="-10" dirty="0">
                <a:latin typeface="Helvetica-Light"/>
                <a:cs typeface="Helvetica-Light"/>
              </a:rPr>
              <a:t>Route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Finding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85875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6120" algn="l"/>
                <a:tab pos="4385310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Utility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Based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62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4310"/>
              </a:lnSpc>
              <a:spcBef>
                <a:spcPts val="100"/>
              </a:spcBef>
              <a:buChar char="•"/>
              <a:tabLst>
                <a:tab pos="332740" algn="l"/>
              </a:tabLst>
            </a:pPr>
            <a:r>
              <a:rPr spc="-10" dirty="0"/>
              <a:t>Pros:</a:t>
            </a:r>
          </a:p>
          <a:p>
            <a:pPr marL="1018540" lvl="1" indent="-320675">
              <a:lnSpc>
                <a:spcPts val="4310"/>
              </a:lnSpc>
              <a:buChar char="•"/>
              <a:tabLst>
                <a:tab pos="1018540" algn="l"/>
                <a:tab pos="2407285" algn="l"/>
                <a:tab pos="3042920" algn="l"/>
                <a:tab pos="5278755" algn="l"/>
                <a:tab pos="6523990" algn="l"/>
                <a:tab pos="7057390" algn="l"/>
                <a:tab pos="9098915" algn="l"/>
              </a:tabLst>
            </a:pPr>
            <a:r>
              <a:rPr sz="3600" spc="-10" dirty="0">
                <a:latin typeface="Helvetica-Light"/>
                <a:cs typeface="Helvetica-Light"/>
              </a:rPr>
              <a:t>Works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conflicting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goals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or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uncertain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goals</a:t>
            </a:r>
            <a:endParaRPr sz="360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/>
          </a:p>
          <a:p>
            <a:pPr marL="332740" indent="-320040">
              <a:lnSpc>
                <a:spcPts val="4310"/>
              </a:lnSpc>
              <a:buChar char="•"/>
              <a:tabLst>
                <a:tab pos="332740" algn="l"/>
              </a:tabLst>
            </a:pPr>
            <a:r>
              <a:rPr spc="-10" dirty="0"/>
              <a:t>Cons:</a:t>
            </a:r>
          </a:p>
          <a:p>
            <a:pPr marL="1018540" lvl="1" indent="-320675">
              <a:lnSpc>
                <a:spcPts val="4310"/>
              </a:lnSpc>
              <a:buChar char="•"/>
              <a:tabLst>
                <a:tab pos="1018540" algn="l"/>
                <a:tab pos="2262505" algn="l"/>
              </a:tabLst>
            </a:pPr>
            <a:r>
              <a:rPr sz="3600" spc="-10" dirty="0">
                <a:latin typeface="Helvetica-Light"/>
                <a:cs typeface="Helvetica-Light"/>
              </a:rPr>
              <a:t>Utility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function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314106"/>
            <a:ext cx="81303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070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Learning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63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83" y="1602373"/>
            <a:ext cx="11557000" cy="730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95"/>
              </a:spcBef>
              <a:buChar char="•"/>
              <a:tabLst>
                <a:tab pos="310515" algn="l"/>
              </a:tabLst>
            </a:pPr>
            <a:r>
              <a:rPr sz="3350" dirty="0">
                <a:latin typeface="Helvetica-Light"/>
                <a:cs typeface="Helvetica-Light"/>
              </a:rPr>
              <a:t>Let</a:t>
            </a:r>
            <a:r>
              <a:rPr sz="3350" spc="-8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the</a:t>
            </a:r>
            <a:r>
              <a:rPr sz="3350" spc="-7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agent</a:t>
            </a:r>
            <a:r>
              <a:rPr sz="3350" spc="-8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figure</a:t>
            </a:r>
            <a:r>
              <a:rPr sz="3350" spc="-7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things</a:t>
            </a:r>
            <a:r>
              <a:rPr sz="3350" spc="-8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out</a:t>
            </a:r>
            <a:r>
              <a:rPr sz="3350" spc="-7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by</a:t>
            </a:r>
            <a:r>
              <a:rPr sz="3350" spc="-75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itself!</a:t>
            </a:r>
            <a:endParaRPr sz="335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buFont typeface="Helvetica-Light"/>
              <a:buChar char="•"/>
            </a:pPr>
            <a:endParaRPr sz="3400">
              <a:latin typeface="Helvetica-Light"/>
              <a:cs typeface="Helvetica-Light"/>
            </a:endParaRPr>
          </a:p>
          <a:p>
            <a:pPr marL="309880" indent="-297815">
              <a:lnSpc>
                <a:spcPct val="100000"/>
              </a:lnSpc>
              <a:spcBef>
                <a:spcPts val="5"/>
              </a:spcBef>
              <a:buChar char="•"/>
              <a:tabLst>
                <a:tab pos="310515" algn="l"/>
              </a:tabLst>
            </a:pPr>
            <a:r>
              <a:rPr sz="3350" dirty="0">
                <a:latin typeface="Helvetica-Light"/>
                <a:cs typeface="Helvetica-Light"/>
              </a:rPr>
              <a:t>Learning</a:t>
            </a:r>
            <a:r>
              <a:rPr sz="3350" spc="-80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element</a:t>
            </a:r>
            <a:endParaRPr sz="3350">
              <a:latin typeface="Helvetica-Light"/>
              <a:cs typeface="Helvetica-Light"/>
            </a:endParaRPr>
          </a:p>
          <a:p>
            <a:pPr marL="1224280" lvl="1" indent="-298450">
              <a:lnSpc>
                <a:spcPct val="100000"/>
              </a:lnSpc>
              <a:spcBef>
                <a:spcPts val="80"/>
              </a:spcBef>
              <a:buChar char="•"/>
              <a:tabLst>
                <a:tab pos="1224915" algn="l"/>
              </a:tabLst>
            </a:pPr>
            <a:r>
              <a:rPr sz="3350" dirty="0">
                <a:latin typeface="Helvetica-Light"/>
                <a:cs typeface="Helvetica-Light"/>
              </a:rPr>
              <a:t>Makes</a:t>
            </a:r>
            <a:r>
              <a:rPr sz="3350" spc="-95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improvements</a:t>
            </a:r>
            <a:r>
              <a:rPr sz="3350" spc="-9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to</a:t>
            </a:r>
            <a:r>
              <a:rPr sz="3350" spc="-9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performance</a:t>
            </a:r>
            <a:r>
              <a:rPr sz="3350" spc="-95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element</a:t>
            </a:r>
            <a:endParaRPr sz="335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buFont typeface="Helvetica-Light"/>
              <a:buChar char="•"/>
            </a:pPr>
            <a:endParaRPr sz="3400">
              <a:latin typeface="Helvetica-Light"/>
              <a:cs typeface="Helvetica-Light"/>
            </a:endParaRPr>
          </a:p>
          <a:p>
            <a:pPr marL="309880" indent="-297815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sz="3350" dirty="0">
                <a:latin typeface="Helvetica-Light"/>
                <a:cs typeface="Helvetica-Light"/>
              </a:rPr>
              <a:t>Performance</a:t>
            </a:r>
            <a:r>
              <a:rPr sz="3350" spc="-80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element</a:t>
            </a:r>
            <a:endParaRPr sz="3350">
              <a:latin typeface="Helvetica-Light"/>
              <a:cs typeface="Helvetica-Light"/>
            </a:endParaRPr>
          </a:p>
          <a:p>
            <a:pPr marL="1224280" lvl="1" indent="-298450">
              <a:lnSpc>
                <a:spcPct val="100000"/>
              </a:lnSpc>
              <a:spcBef>
                <a:spcPts val="80"/>
              </a:spcBef>
              <a:buChar char="•"/>
              <a:tabLst>
                <a:tab pos="1224915" algn="l"/>
              </a:tabLst>
            </a:pPr>
            <a:r>
              <a:rPr sz="3350" dirty="0">
                <a:latin typeface="Helvetica-Light"/>
                <a:cs typeface="Helvetica-Light"/>
              </a:rPr>
              <a:t>Selects</a:t>
            </a:r>
            <a:r>
              <a:rPr sz="3350" spc="-114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actions</a:t>
            </a:r>
            <a:endParaRPr sz="3350">
              <a:latin typeface="Helvetica-Light"/>
              <a:cs typeface="Helvetica-Light"/>
            </a:endParaRPr>
          </a:p>
          <a:p>
            <a:pPr marL="1224280" lvl="1" indent="-298450">
              <a:lnSpc>
                <a:spcPct val="100000"/>
              </a:lnSpc>
              <a:spcBef>
                <a:spcPts val="80"/>
              </a:spcBef>
              <a:buChar char="•"/>
              <a:tabLst>
                <a:tab pos="1224915" algn="l"/>
              </a:tabLst>
            </a:pPr>
            <a:r>
              <a:rPr sz="3350" dirty="0">
                <a:latin typeface="Helvetica-Light"/>
                <a:cs typeface="Helvetica-Light"/>
              </a:rPr>
              <a:t>Previously</a:t>
            </a:r>
            <a:r>
              <a:rPr sz="3350" spc="-10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this</a:t>
            </a:r>
            <a:r>
              <a:rPr sz="3350" spc="-10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was</a:t>
            </a:r>
            <a:r>
              <a:rPr sz="3350" spc="-9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the</a:t>
            </a:r>
            <a:r>
              <a:rPr sz="3350" spc="-10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whole</a:t>
            </a:r>
            <a:r>
              <a:rPr sz="3350" spc="-95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agent</a:t>
            </a:r>
            <a:endParaRPr sz="3350">
              <a:latin typeface="Helvetica-Light"/>
              <a:cs typeface="Helvetica-Light"/>
            </a:endParaRPr>
          </a:p>
          <a:p>
            <a:pPr marL="309880" indent="-297815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3350" spc="-10" dirty="0">
                <a:latin typeface="Helvetica-Light"/>
                <a:cs typeface="Helvetica-Light"/>
              </a:rPr>
              <a:t>Critic</a:t>
            </a:r>
            <a:endParaRPr sz="3350">
              <a:latin typeface="Helvetica-Light"/>
              <a:cs typeface="Helvetica-Light"/>
            </a:endParaRPr>
          </a:p>
          <a:p>
            <a:pPr marL="1224280" lvl="1" indent="-298450">
              <a:lnSpc>
                <a:spcPct val="100000"/>
              </a:lnSpc>
              <a:spcBef>
                <a:spcPts val="80"/>
              </a:spcBef>
              <a:buChar char="•"/>
              <a:tabLst>
                <a:tab pos="1224915" algn="l"/>
              </a:tabLst>
            </a:pPr>
            <a:r>
              <a:rPr sz="3350" dirty="0">
                <a:latin typeface="Helvetica-Light"/>
                <a:cs typeface="Helvetica-Light"/>
              </a:rPr>
              <a:t>Gives</a:t>
            </a:r>
            <a:r>
              <a:rPr sz="3350" spc="-8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performance</a:t>
            </a:r>
            <a:r>
              <a:rPr sz="3350" spc="-8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feedback</a:t>
            </a:r>
            <a:r>
              <a:rPr sz="3350" spc="-8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to</a:t>
            </a:r>
            <a:r>
              <a:rPr sz="3350" spc="-8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learning</a:t>
            </a:r>
            <a:r>
              <a:rPr sz="3350" spc="-80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element</a:t>
            </a:r>
            <a:endParaRPr sz="3350">
              <a:latin typeface="Helvetica-Light"/>
              <a:cs typeface="Helvetica-Light"/>
            </a:endParaRPr>
          </a:p>
          <a:p>
            <a:pPr marL="1224280" lvl="1" indent="-298450">
              <a:lnSpc>
                <a:spcPct val="100000"/>
              </a:lnSpc>
              <a:spcBef>
                <a:spcPts val="80"/>
              </a:spcBef>
              <a:buChar char="•"/>
              <a:tabLst>
                <a:tab pos="1224915" algn="l"/>
              </a:tabLst>
            </a:pPr>
            <a:r>
              <a:rPr sz="3350" dirty="0">
                <a:latin typeface="Helvetica-Light"/>
                <a:cs typeface="Helvetica-Light"/>
              </a:rPr>
              <a:t>Needed</a:t>
            </a:r>
            <a:r>
              <a:rPr sz="3350" spc="-16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because</a:t>
            </a:r>
            <a:r>
              <a:rPr sz="3350" spc="-16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precepts</a:t>
            </a:r>
            <a:r>
              <a:rPr sz="3350" spc="-16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don’t</a:t>
            </a:r>
            <a:r>
              <a:rPr sz="3350" spc="-160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capture</a:t>
            </a:r>
            <a:r>
              <a:rPr sz="3350" spc="-160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performance</a:t>
            </a:r>
            <a:endParaRPr sz="335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buFont typeface="Helvetica-Light"/>
              <a:buChar char="•"/>
            </a:pPr>
            <a:endParaRPr sz="3400">
              <a:latin typeface="Helvetica-Light"/>
              <a:cs typeface="Helvetica-Light"/>
            </a:endParaRPr>
          </a:p>
          <a:p>
            <a:pPr marL="309880" indent="-297815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sz="3350" dirty="0">
                <a:latin typeface="Helvetica-Light"/>
                <a:cs typeface="Helvetica-Light"/>
              </a:rPr>
              <a:t>Problem</a:t>
            </a:r>
            <a:r>
              <a:rPr sz="3350" spc="-195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generator</a:t>
            </a:r>
            <a:endParaRPr sz="3350">
              <a:latin typeface="Helvetica-Light"/>
              <a:cs typeface="Helvetica-Light"/>
            </a:endParaRPr>
          </a:p>
          <a:p>
            <a:pPr marL="1224280" lvl="1" indent="-298450">
              <a:lnSpc>
                <a:spcPct val="100000"/>
              </a:lnSpc>
              <a:spcBef>
                <a:spcPts val="80"/>
              </a:spcBef>
              <a:buChar char="•"/>
              <a:tabLst>
                <a:tab pos="1224915" algn="l"/>
              </a:tabLst>
            </a:pPr>
            <a:r>
              <a:rPr sz="3350" dirty="0">
                <a:latin typeface="Helvetica-Light"/>
                <a:cs typeface="Helvetica-Light"/>
              </a:rPr>
              <a:t>Suggests</a:t>
            </a:r>
            <a:r>
              <a:rPr sz="3350" spc="-155" dirty="0">
                <a:latin typeface="Helvetica-Light"/>
                <a:cs typeface="Helvetica-Light"/>
              </a:rPr>
              <a:t> </a:t>
            </a:r>
            <a:r>
              <a:rPr sz="3350" dirty="0">
                <a:latin typeface="Helvetica-Light"/>
                <a:cs typeface="Helvetica-Light"/>
              </a:rPr>
              <a:t>innovative</a:t>
            </a:r>
            <a:r>
              <a:rPr sz="3350" spc="-150" dirty="0">
                <a:latin typeface="Helvetica-Light"/>
                <a:cs typeface="Helvetica-Light"/>
              </a:rPr>
              <a:t> </a:t>
            </a:r>
            <a:r>
              <a:rPr sz="3350" spc="-10" dirty="0">
                <a:latin typeface="Helvetica-Light"/>
                <a:cs typeface="Helvetica-Light"/>
              </a:rPr>
              <a:t>actions</a:t>
            </a:r>
            <a:endParaRPr sz="335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6" y="215879"/>
            <a:ext cx="71082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0705" algn="l"/>
              </a:tabLst>
            </a:pP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Learning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Agents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211" y="1250354"/>
            <a:ext cx="10041764" cy="72472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64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84" y="873502"/>
            <a:ext cx="881611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9614" algn="l"/>
                <a:tab pos="2753360" algn="l"/>
                <a:tab pos="3807460" algn="l"/>
              </a:tabLst>
            </a:pP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What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is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an</a:t>
            </a:r>
            <a:r>
              <a:rPr lang="en-US"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 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Agent?</a:t>
            </a:r>
            <a:endParaRPr sz="6400" dirty="0">
              <a:latin typeface="HelveticaNeue-Thin"/>
              <a:cs typeface="HelveticaNeue-Thi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7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33" y="3958533"/>
            <a:ext cx="11492230" cy="16668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20"/>
              </a:spcBef>
              <a:buChar char="•"/>
              <a:tabLst>
                <a:tab pos="332740" algn="l"/>
                <a:tab pos="916940" algn="l"/>
                <a:tab pos="1018540" algn="l"/>
                <a:tab pos="1222375" algn="l"/>
                <a:tab pos="2822575" algn="l"/>
                <a:tab pos="3856354" algn="l"/>
                <a:tab pos="4702810" algn="l"/>
                <a:tab pos="5481955" algn="l"/>
                <a:tab pos="5550535" algn="l"/>
                <a:tab pos="5592445" algn="l"/>
                <a:tab pos="6482080" algn="l"/>
                <a:tab pos="7143115" algn="l"/>
                <a:tab pos="8277225" algn="l"/>
                <a:tab pos="8717915" algn="l"/>
                <a:tab pos="9327515" algn="l"/>
                <a:tab pos="9674860" algn="l"/>
              </a:tabLst>
            </a:pPr>
            <a:r>
              <a:rPr sz="3600" spc="-25" dirty="0">
                <a:latin typeface="Helvetica-Light"/>
                <a:cs typeface="Helvetica-Light"/>
              </a:rPr>
              <a:t>An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agent </a:t>
            </a:r>
            <a:r>
              <a:rPr sz="3600" spc="-25" dirty="0">
                <a:latin typeface="Helvetica-Light"/>
                <a:cs typeface="Helvetica-Light"/>
              </a:rPr>
              <a:t>is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anything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that</a:t>
            </a:r>
            <a:r>
              <a:rPr sz="3600" dirty="0">
                <a:latin typeface="Helvetica-Light"/>
                <a:cs typeface="Helvetica-Light"/>
              </a:rPr>
              <a:t>			</a:t>
            </a:r>
            <a:r>
              <a:rPr sz="3600" spc="-25" dirty="0">
                <a:latin typeface="Helvetica-Light"/>
                <a:cs typeface="Helvetica-Light"/>
              </a:rPr>
              <a:t>can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be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viewed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as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perceiving </a:t>
            </a:r>
            <a:r>
              <a:rPr sz="3600" spc="-25" dirty="0">
                <a:latin typeface="Helvetica-Light"/>
                <a:cs typeface="Helvetica-Light"/>
              </a:rPr>
              <a:t>its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environment</a:t>
            </a:r>
            <a:r>
              <a:rPr sz="3600" b="1" spc="-5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spc="-10" dirty="0">
                <a:latin typeface="Helvetica-Light"/>
                <a:cs typeface="Helvetica-Light"/>
              </a:rPr>
              <a:t>through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b="1" dirty="0">
                <a:solidFill>
                  <a:srgbClr val="B36AE2"/>
                </a:solidFill>
                <a:latin typeface="Helvetica"/>
                <a:cs typeface="Helvetica"/>
              </a:rPr>
              <a:t>sensors</a:t>
            </a:r>
            <a:r>
              <a:rPr sz="3600" b="1" spc="-5" dirty="0">
                <a:solidFill>
                  <a:srgbClr val="B36AE2"/>
                </a:solidFill>
                <a:latin typeface="Helvetica"/>
                <a:cs typeface="Helvetica"/>
              </a:rPr>
              <a:t> </a:t>
            </a: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acting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upon that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environment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through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b="1" spc="-10" dirty="0">
                <a:solidFill>
                  <a:srgbClr val="B36AE2"/>
                </a:solidFill>
                <a:latin typeface="Helvetica"/>
                <a:cs typeface="Helvetica"/>
              </a:rPr>
              <a:t>actuators</a:t>
            </a:r>
            <a:r>
              <a:rPr sz="3600" spc="-10" dirty="0">
                <a:latin typeface="Helvetica-Light"/>
                <a:cs typeface="Helvetica-Light"/>
              </a:rPr>
              <a:t>.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0366" y="3402726"/>
            <a:ext cx="4455795" cy="396240"/>
            <a:chOff x="4930366" y="3402726"/>
            <a:chExt cx="4455795" cy="396240"/>
          </a:xfrm>
        </p:grpSpPr>
        <p:sp>
          <p:nvSpPr>
            <p:cNvPr id="3" name="object 3"/>
            <p:cNvSpPr/>
            <p:nvPr/>
          </p:nvSpPr>
          <p:spPr>
            <a:xfrm>
              <a:off x="5275806" y="3600846"/>
              <a:ext cx="4110354" cy="0"/>
            </a:xfrm>
            <a:custGeom>
              <a:avLst/>
              <a:gdLst/>
              <a:ahLst/>
              <a:cxnLst/>
              <a:rect l="l" t="t" r="r" b="b"/>
              <a:pathLst>
                <a:path w="4110354">
                  <a:moveTo>
                    <a:pt x="410990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0366" y="34027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39" y="0"/>
                  </a:moveTo>
                  <a:lnTo>
                    <a:pt x="0" y="198120"/>
                  </a:lnTo>
                  <a:lnTo>
                    <a:pt x="396239" y="39623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9634" y="2898396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Sensors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6929" y="5260596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Actuators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69796" y="2049760"/>
            <a:ext cx="3085465" cy="5705475"/>
            <a:chOff x="9569796" y="2049760"/>
            <a:chExt cx="3085465" cy="5705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9796" y="2049760"/>
              <a:ext cx="3085405" cy="5704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7896" y="2062460"/>
              <a:ext cx="3009205" cy="56286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607896" y="20624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Environment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366" y="5836641"/>
            <a:ext cx="4507865" cy="396240"/>
            <a:chOff x="4930366" y="5836641"/>
            <a:chExt cx="4507865" cy="396240"/>
          </a:xfrm>
        </p:grpSpPr>
        <p:sp>
          <p:nvSpPr>
            <p:cNvPr id="12" name="object 12"/>
            <p:cNvSpPr/>
            <p:nvPr/>
          </p:nvSpPr>
          <p:spPr>
            <a:xfrm>
              <a:off x="4930366" y="6034761"/>
              <a:ext cx="4162425" cy="0"/>
            </a:xfrm>
            <a:custGeom>
              <a:avLst/>
              <a:gdLst/>
              <a:ahLst/>
              <a:cxnLst/>
              <a:rect l="l" t="t" r="r" b="b"/>
              <a:pathLst>
                <a:path w="4162425">
                  <a:moveTo>
                    <a:pt x="0" y="0"/>
                  </a:moveTo>
                  <a:lnTo>
                    <a:pt x="4111604" y="0"/>
                  </a:lnTo>
                  <a:lnTo>
                    <a:pt x="416240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41970" y="58366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40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46275" y="3043336"/>
            <a:ext cx="4114800" cy="3667125"/>
          </a:xfrm>
          <a:custGeom>
            <a:avLst/>
            <a:gdLst/>
            <a:ahLst/>
            <a:cxnLst/>
            <a:rect l="l" t="t" r="r" b="b"/>
            <a:pathLst>
              <a:path w="4114800" h="3667125">
                <a:moveTo>
                  <a:pt x="0" y="0"/>
                </a:moveTo>
                <a:lnTo>
                  <a:pt x="4114403" y="0"/>
                </a:lnTo>
                <a:lnTo>
                  <a:pt x="4114403" y="3666926"/>
                </a:lnTo>
                <a:lnTo>
                  <a:pt x="0" y="3666926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77570" y="4490630"/>
            <a:ext cx="1652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Helvetica-Light"/>
                <a:cs typeface="Helvetica-Light"/>
              </a:rPr>
              <a:t>Agent</a:t>
            </a:r>
            <a:endParaRPr sz="4800">
              <a:latin typeface="Helvetica-Light"/>
              <a:cs typeface="Helvetica-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8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0366" y="3402726"/>
            <a:ext cx="4455795" cy="396240"/>
            <a:chOff x="4930366" y="3402726"/>
            <a:chExt cx="4455795" cy="396240"/>
          </a:xfrm>
        </p:grpSpPr>
        <p:sp>
          <p:nvSpPr>
            <p:cNvPr id="3" name="object 3"/>
            <p:cNvSpPr/>
            <p:nvPr/>
          </p:nvSpPr>
          <p:spPr>
            <a:xfrm>
              <a:off x="5275806" y="3600846"/>
              <a:ext cx="4110354" cy="0"/>
            </a:xfrm>
            <a:custGeom>
              <a:avLst/>
              <a:gdLst/>
              <a:ahLst/>
              <a:cxnLst/>
              <a:rect l="l" t="t" r="r" b="b"/>
              <a:pathLst>
                <a:path w="4110354">
                  <a:moveTo>
                    <a:pt x="4109904" y="0"/>
                  </a:moveTo>
                  <a:lnTo>
                    <a:pt x="50800" y="0"/>
                  </a:ln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0366" y="3402726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39" y="0"/>
                  </a:moveTo>
                  <a:lnTo>
                    <a:pt x="0" y="198120"/>
                  </a:lnTo>
                  <a:lnTo>
                    <a:pt x="396239" y="39623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19634" y="2898396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Sensors</a:t>
            </a:r>
            <a:endParaRPr sz="3600">
              <a:latin typeface="Helvetica-Light"/>
              <a:cs typeface="Helvetica-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6929" y="5260596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Helvetica-Light"/>
                <a:cs typeface="Helvetica-Light"/>
              </a:rPr>
              <a:t>Actuators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69796" y="2049760"/>
            <a:ext cx="3085465" cy="5705475"/>
            <a:chOff x="9569796" y="2049760"/>
            <a:chExt cx="3085465" cy="5705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9796" y="2049760"/>
              <a:ext cx="3085405" cy="5704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7896" y="2062460"/>
              <a:ext cx="3009205" cy="56286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607896" y="2062460"/>
            <a:ext cx="3009265" cy="562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3600" b="1" spc="-10" dirty="0">
                <a:solidFill>
                  <a:srgbClr val="FFFFFF"/>
                </a:solidFill>
                <a:latin typeface="Helvetica"/>
                <a:cs typeface="Helvetica"/>
              </a:rPr>
              <a:t>Environment</a:t>
            </a:r>
            <a:endParaRPr sz="3600">
              <a:latin typeface="Helvetica"/>
              <a:cs typeface="Helvetic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0366" y="5836641"/>
            <a:ext cx="4507865" cy="396240"/>
            <a:chOff x="4930366" y="5836641"/>
            <a:chExt cx="4507865" cy="396240"/>
          </a:xfrm>
        </p:grpSpPr>
        <p:sp>
          <p:nvSpPr>
            <p:cNvPr id="12" name="object 12"/>
            <p:cNvSpPr/>
            <p:nvPr/>
          </p:nvSpPr>
          <p:spPr>
            <a:xfrm>
              <a:off x="4930366" y="6034761"/>
              <a:ext cx="4162425" cy="0"/>
            </a:xfrm>
            <a:custGeom>
              <a:avLst/>
              <a:gdLst/>
              <a:ahLst/>
              <a:cxnLst/>
              <a:rect l="l" t="t" r="r" b="b"/>
              <a:pathLst>
                <a:path w="4162425">
                  <a:moveTo>
                    <a:pt x="0" y="0"/>
                  </a:moveTo>
                  <a:lnTo>
                    <a:pt x="4111604" y="0"/>
                  </a:lnTo>
                  <a:lnTo>
                    <a:pt x="4162404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41970" y="5836641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0" y="0"/>
                  </a:moveTo>
                  <a:lnTo>
                    <a:pt x="0" y="396239"/>
                  </a:lnTo>
                  <a:lnTo>
                    <a:pt x="396240" y="198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2775" y="2979836"/>
            <a:ext cx="4241800" cy="3794125"/>
            <a:chOff x="582775" y="2979836"/>
            <a:chExt cx="4241800" cy="3794125"/>
          </a:xfrm>
        </p:grpSpPr>
        <p:sp>
          <p:nvSpPr>
            <p:cNvPr id="15" name="object 15"/>
            <p:cNvSpPr/>
            <p:nvPr/>
          </p:nvSpPr>
          <p:spPr>
            <a:xfrm>
              <a:off x="646275" y="3043336"/>
              <a:ext cx="4114800" cy="3667125"/>
            </a:xfrm>
            <a:custGeom>
              <a:avLst/>
              <a:gdLst/>
              <a:ahLst/>
              <a:cxnLst/>
              <a:rect l="l" t="t" r="r" b="b"/>
              <a:pathLst>
                <a:path w="4114800" h="3667125">
                  <a:moveTo>
                    <a:pt x="0" y="0"/>
                  </a:moveTo>
                  <a:lnTo>
                    <a:pt x="4114403" y="0"/>
                  </a:lnTo>
                  <a:lnTo>
                    <a:pt x="4114403" y="3666926"/>
                  </a:lnTo>
                  <a:lnTo>
                    <a:pt x="0" y="3666926"/>
                  </a:lnTo>
                  <a:lnTo>
                    <a:pt x="0" y="0"/>
                  </a:lnTo>
                  <a:close/>
                </a:path>
              </a:pathLst>
            </a:custGeom>
            <a:ln w="127000">
              <a:solidFill>
                <a:srgbClr val="0088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66510" y="3585510"/>
              <a:ext cx="909955" cy="2404110"/>
            </a:xfrm>
            <a:custGeom>
              <a:avLst/>
              <a:gdLst/>
              <a:ahLst/>
              <a:cxnLst/>
              <a:rect l="l" t="t" r="r" b="b"/>
              <a:pathLst>
                <a:path w="909954" h="2404110">
                  <a:moveTo>
                    <a:pt x="909630" y="2403673"/>
                  </a:moveTo>
                  <a:lnTo>
                    <a:pt x="860722" y="2371085"/>
                  </a:lnTo>
                  <a:lnTo>
                    <a:pt x="813164" y="2338475"/>
                  </a:lnTo>
                  <a:lnTo>
                    <a:pt x="766959" y="2305842"/>
                  </a:lnTo>
                  <a:lnTo>
                    <a:pt x="722105" y="2273187"/>
                  </a:lnTo>
                  <a:lnTo>
                    <a:pt x="678602" y="2240510"/>
                  </a:lnTo>
                  <a:lnTo>
                    <a:pt x="636450" y="2207810"/>
                  </a:lnTo>
                  <a:lnTo>
                    <a:pt x="595650" y="2175088"/>
                  </a:lnTo>
                  <a:lnTo>
                    <a:pt x="556202" y="2142343"/>
                  </a:lnTo>
                  <a:lnTo>
                    <a:pt x="518105" y="2109576"/>
                  </a:lnTo>
                  <a:lnTo>
                    <a:pt x="481359" y="2076786"/>
                  </a:lnTo>
                  <a:lnTo>
                    <a:pt x="445965" y="2043974"/>
                  </a:lnTo>
                  <a:lnTo>
                    <a:pt x="411922" y="2011139"/>
                  </a:lnTo>
                  <a:lnTo>
                    <a:pt x="379231" y="1978282"/>
                  </a:lnTo>
                  <a:lnTo>
                    <a:pt x="347891" y="1945403"/>
                  </a:lnTo>
                  <a:lnTo>
                    <a:pt x="317902" y="1912501"/>
                  </a:lnTo>
                  <a:lnTo>
                    <a:pt x="289265" y="1879577"/>
                  </a:lnTo>
                  <a:lnTo>
                    <a:pt x="261979" y="1846630"/>
                  </a:lnTo>
                  <a:lnTo>
                    <a:pt x="236045" y="1813661"/>
                  </a:lnTo>
                  <a:lnTo>
                    <a:pt x="211462" y="1780669"/>
                  </a:lnTo>
                  <a:lnTo>
                    <a:pt x="188231" y="1747655"/>
                  </a:lnTo>
                  <a:lnTo>
                    <a:pt x="166351" y="1714619"/>
                  </a:lnTo>
                  <a:lnTo>
                    <a:pt x="145822" y="1681560"/>
                  </a:lnTo>
                  <a:lnTo>
                    <a:pt x="126645" y="1648479"/>
                  </a:lnTo>
                  <a:lnTo>
                    <a:pt x="92345" y="1582248"/>
                  </a:lnTo>
                  <a:lnTo>
                    <a:pt x="63451" y="1515929"/>
                  </a:lnTo>
                  <a:lnTo>
                    <a:pt x="39962" y="1449519"/>
                  </a:lnTo>
                  <a:lnTo>
                    <a:pt x="21879" y="1383020"/>
                  </a:lnTo>
                  <a:lnTo>
                    <a:pt x="9202" y="1316430"/>
                  </a:lnTo>
                  <a:lnTo>
                    <a:pt x="1930" y="1249751"/>
                  </a:lnTo>
                  <a:lnTo>
                    <a:pt x="64" y="1182983"/>
                  </a:lnTo>
                  <a:lnTo>
                    <a:pt x="1158" y="1149565"/>
                  </a:lnTo>
                  <a:lnTo>
                    <a:pt x="7401" y="1082661"/>
                  </a:lnTo>
                  <a:lnTo>
                    <a:pt x="19050" y="1015668"/>
                  </a:lnTo>
                  <a:lnTo>
                    <a:pt x="36104" y="948585"/>
                  </a:lnTo>
                  <a:lnTo>
                    <a:pt x="58563" y="881413"/>
                  </a:lnTo>
                  <a:lnTo>
                    <a:pt x="86429" y="814150"/>
                  </a:lnTo>
                  <a:lnTo>
                    <a:pt x="119700" y="746798"/>
                  </a:lnTo>
                  <a:lnTo>
                    <a:pt x="138363" y="713088"/>
                  </a:lnTo>
                  <a:lnTo>
                    <a:pt x="158377" y="679356"/>
                  </a:lnTo>
                  <a:lnTo>
                    <a:pt x="179742" y="645602"/>
                  </a:lnTo>
                  <a:lnTo>
                    <a:pt x="202459" y="611825"/>
                  </a:lnTo>
                  <a:lnTo>
                    <a:pt x="226528" y="578025"/>
                  </a:lnTo>
                  <a:lnTo>
                    <a:pt x="251948" y="544203"/>
                  </a:lnTo>
                  <a:lnTo>
                    <a:pt x="278719" y="510359"/>
                  </a:lnTo>
                  <a:lnTo>
                    <a:pt x="306842" y="476492"/>
                  </a:lnTo>
                  <a:lnTo>
                    <a:pt x="336316" y="442603"/>
                  </a:lnTo>
                  <a:lnTo>
                    <a:pt x="367141" y="408691"/>
                  </a:lnTo>
                  <a:lnTo>
                    <a:pt x="399318" y="374757"/>
                  </a:lnTo>
                  <a:lnTo>
                    <a:pt x="432847" y="340800"/>
                  </a:lnTo>
                  <a:lnTo>
                    <a:pt x="467727" y="306821"/>
                  </a:lnTo>
                  <a:lnTo>
                    <a:pt x="503958" y="272819"/>
                  </a:lnTo>
                  <a:lnTo>
                    <a:pt x="541540" y="238795"/>
                  </a:lnTo>
                  <a:lnTo>
                    <a:pt x="580475" y="204749"/>
                  </a:lnTo>
                  <a:lnTo>
                    <a:pt x="620760" y="170680"/>
                  </a:lnTo>
                  <a:lnTo>
                    <a:pt x="662397" y="136589"/>
                  </a:lnTo>
                  <a:lnTo>
                    <a:pt x="705385" y="102475"/>
                  </a:lnTo>
                  <a:lnTo>
                    <a:pt x="749725" y="68339"/>
                  </a:lnTo>
                  <a:lnTo>
                    <a:pt x="795416" y="34181"/>
                  </a:lnTo>
                  <a:lnTo>
                    <a:pt x="842459" y="0"/>
                  </a:lnTo>
                </a:path>
              </a:pathLst>
            </a:custGeom>
            <a:ln w="76199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80872" y="2187196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9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2531" y="4264305"/>
            <a:ext cx="5219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dirty="0">
                <a:solidFill>
                  <a:srgbClr val="C82506"/>
                </a:solidFill>
                <a:latin typeface="Helvetica"/>
                <a:cs typeface="Helvetica"/>
              </a:rPr>
              <a:t>?</a:t>
            </a:r>
            <a:endParaRPr sz="6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2045</Words>
  <Application>Microsoft Macintosh PowerPoint</Application>
  <PresentationFormat>Custom</PresentationFormat>
  <Paragraphs>394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Calibri</vt:lpstr>
      <vt:lpstr>Helvetica</vt:lpstr>
      <vt:lpstr>Helvetica Neue</vt:lpstr>
      <vt:lpstr>Helvetica-Light</vt:lpstr>
      <vt:lpstr>HelveticaNeue-Thin</vt:lpstr>
      <vt:lpstr>Times New Roman</vt:lpstr>
      <vt:lpstr>Office Theme</vt:lpstr>
      <vt:lpstr>CM 2602 - Artificial Intelligence</vt:lpstr>
      <vt:lpstr>Inputs</vt:lpstr>
      <vt:lpstr>Inputs</vt:lpstr>
      <vt:lpstr>Sensors</vt:lpstr>
      <vt:lpstr>Sensors</vt:lpstr>
      <vt:lpstr>Sensors</vt:lpstr>
      <vt:lpstr>What is an Agent?</vt:lpstr>
      <vt:lpstr>Sensors</vt:lpstr>
      <vt:lpstr>Agent</vt:lpstr>
      <vt:lpstr>Agent</vt:lpstr>
      <vt:lpstr>What is a Rational Agent?</vt:lpstr>
      <vt:lpstr>Realistic Definition of Rational Agent</vt:lpstr>
      <vt:lpstr>Designing Rational Agents</vt:lpstr>
      <vt:lpstr>AI in Finance: PEAS (Performance, Environment, Actuators, Sensors)</vt:lpstr>
      <vt:lpstr>AI in Robotics: PEAS (Performance, Environment, Actuators, Sensors)</vt:lpstr>
      <vt:lpstr>Properties of task environment</vt:lpstr>
      <vt:lpstr>Fully Observable Environments</vt:lpstr>
      <vt:lpstr>Example of Fully Observable Env</vt:lpstr>
      <vt:lpstr>Partially Observable Environments</vt:lpstr>
      <vt:lpstr>Example of Partially Observable Env</vt:lpstr>
      <vt:lpstr>Deterministic  Environments</vt:lpstr>
      <vt:lpstr>Example of Deterministic  Env</vt:lpstr>
      <vt:lpstr>Stochastic Environments</vt:lpstr>
      <vt:lpstr>Example of Stochastic Env</vt:lpstr>
      <vt:lpstr>Static Environments</vt:lpstr>
      <vt:lpstr>Example of Static Env</vt:lpstr>
      <vt:lpstr>Dynamic Environments</vt:lpstr>
      <vt:lpstr>Example of Dynamic Env</vt:lpstr>
      <vt:lpstr>Discrete Environments</vt:lpstr>
      <vt:lpstr>Example of Discrete Env</vt:lpstr>
      <vt:lpstr>Continuous Environments</vt:lpstr>
      <vt:lpstr>Example of Continuous Env</vt:lpstr>
      <vt:lpstr>Benign Environments</vt:lpstr>
      <vt:lpstr>Example Benign Environments</vt:lpstr>
      <vt:lpstr>Adversarial Environments</vt:lpstr>
      <vt:lpstr>Example of Adversarial Env</vt:lpstr>
      <vt:lpstr>Episodic Environments</vt:lpstr>
      <vt:lpstr>Example Episodic Environments</vt:lpstr>
      <vt:lpstr>Sequential Environments</vt:lpstr>
      <vt:lpstr>Example of Sequential Env</vt:lpstr>
      <vt:lpstr>Single agent environments</vt:lpstr>
      <vt:lpstr>Example of Single agent env</vt:lpstr>
      <vt:lpstr>Multiagent Environments</vt:lpstr>
      <vt:lpstr>Example of Multiagent Env</vt:lpstr>
      <vt:lpstr>Structure of the Rational Agent</vt:lpstr>
      <vt:lpstr>Types of Rational Agents</vt:lpstr>
      <vt:lpstr>Simple Reflex Agents</vt:lpstr>
      <vt:lpstr>Simple Reflex Agents</vt:lpstr>
      <vt:lpstr>Simple Reflex Agents: Examples</vt:lpstr>
      <vt:lpstr>Simple Reflex Agents</vt:lpstr>
      <vt:lpstr>Model Based Reflex Agents</vt:lpstr>
      <vt:lpstr>Model Based Reflex Agents</vt:lpstr>
      <vt:lpstr>Model Based Reflex Agents: Examples</vt:lpstr>
      <vt:lpstr>Model Based Reflex Agents</vt:lpstr>
      <vt:lpstr>Goal Based Agents</vt:lpstr>
      <vt:lpstr>Goal Based Agents</vt:lpstr>
      <vt:lpstr>Goal Based Agents: Examples</vt:lpstr>
      <vt:lpstr>Goal Based Agents</vt:lpstr>
      <vt:lpstr>Utility Based Agents</vt:lpstr>
      <vt:lpstr>Utility Based Agents</vt:lpstr>
      <vt:lpstr>Utility Based Agents: Examples</vt:lpstr>
      <vt:lpstr>Utility Based Agents</vt:lpstr>
      <vt:lpstr>Learning Agents</vt:lpstr>
      <vt:lpstr>Learning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Lecture_02</dc:title>
  <cp:lastModifiedBy>Senanayake Rallage Nipuna Senanayake</cp:lastModifiedBy>
  <cp:revision>3</cp:revision>
  <dcterms:created xsi:type="dcterms:W3CDTF">2022-10-07T07:20:54Z</dcterms:created>
  <dcterms:modified xsi:type="dcterms:W3CDTF">2023-09-29T04:49:43Z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2021-10-14T00:00:00Z</vt:filetime>
  </property>
  <property fmtid="{D5CDD505-2E9C-101B-9397-08002B2CF9AE}" pid="3" name="Creator">
    <vt:lpwstr>Keynote</vt:lpwstr>
  </property>
  <property fmtid="{D5CDD505-2E9C-101B-9397-08002B2CF9AE}" pid="4" name="LastSaved">
    <vt:filetime>2022-10-07T00:00:00Z</vt:filetime>
  </property>
  <property fmtid="{D5CDD505-2E9C-101B-9397-08002B2CF9AE}" pid="5" name="Producer">
    <vt:lpwstr>macOS Version 10.15.6 (Build 19G73) Quartz PDFContext</vt:lpwstr>
  </property>
</Properties>
</file>