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46" r:id="rId3"/>
    <p:sldId id="297" r:id="rId4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6" r:id="rId17"/>
    <p:sldId id="29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3" r:id="rId46"/>
    <p:sldId id="314" r:id="rId47"/>
    <p:sldId id="315" r:id="rId48"/>
    <p:sldId id="316" r:id="rId49"/>
    <p:sldId id="317" r:id="rId50"/>
    <p:sldId id="318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7" r:id="rId77"/>
    <p:sldId id="348" r:id="rId78"/>
    <p:sldId id="349" r:id="rId79"/>
    <p:sldId id="350" r:id="rId80"/>
    <p:sldId id="354" r:id="rId81"/>
    <p:sldId id="351" r:id="rId82"/>
    <p:sldId id="355" r:id="rId83"/>
    <p:sldId id="352" r:id="rId84"/>
    <p:sldId id="357" r:id="rId85"/>
    <p:sldId id="353" r:id="rId86"/>
    <p:sldId id="356" r:id="rId87"/>
    <p:sldId id="358" r:id="rId88"/>
    <p:sldId id="359" r:id="rId89"/>
    <p:sldId id="360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35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1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05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883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21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9170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860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76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804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37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1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63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6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3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82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866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6774-950E-40E5-8FDC-C9A63A9D1814}" type="datetimeFigureOut">
              <a:rPr lang="el-GR" smtClean="0"/>
              <a:t>20/11/2016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E3559E-A2AC-4CB8-B66C-6DC4930666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90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ikp@unipi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ikpanos/JavaIntr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122" y="4131945"/>
            <a:ext cx="6686549" cy="1600199"/>
          </a:xfrm>
        </p:spPr>
        <p:txBody>
          <a:bodyPr>
            <a:normAutofit/>
          </a:bodyPr>
          <a:lstStyle/>
          <a:p>
            <a:r>
              <a:rPr lang="el-GR" dirty="0"/>
              <a:t>Εισαγωγή στη </a:t>
            </a:r>
            <a:r>
              <a:rPr lang="en-US" dirty="0"/>
              <a:t>Java</a:t>
            </a:r>
            <a:br>
              <a:rPr lang="el-GR" dirty="0"/>
            </a:br>
            <a:endParaRPr lang="el-GR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848" y="6152759"/>
            <a:ext cx="5286204" cy="391886"/>
          </a:xfrm>
        </p:spPr>
        <p:txBody>
          <a:bodyPr>
            <a:normAutofit/>
          </a:bodyPr>
          <a:lstStyle/>
          <a:p>
            <a:r>
              <a:rPr lang="el-GR" dirty="0"/>
              <a:t>Νικητόπουλος Παναγιώτης	</a:t>
            </a:r>
            <a:r>
              <a:rPr lang="en-US" dirty="0">
                <a:hlinkClick r:id="rId2"/>
              </a:rPr>
              <a:t>nikp@unipi.gr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1461" y="6164036"/>
            <a:ext cx="19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/>
              <a:t>Νοέμβριος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15" y="814058"/>
            <a:ext cx="664962" cy="760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8122" y="1785257"/>
            <a:ext cx="668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ΠΑΝΕΠΙΣΤΗΜΙΟ ΠΕΙΡΑΙΩΣ</a:t>
            </a:r>
            <a:br>
              <a:rPr lang="el-GR" sz="2000" dirty="0"/>
            </a:br>
            <a:r>
              <a:rPr lang="el-GR" sz="2000" dirty="0"/>
              <a:t>ΤΜΗΜΑ ΨΗΦΙΑΚΩΝ ΣΥΣΤΗΜΑΤΩΝ</a:t>
            </a:r>
            <a:br>
              <a:rPr lang="el-GR" sz="2000" dirty="0"/>
            </a:br>
            <a:r>
              <a:rPr lang="el-GR" sz="2000" dirty="0"/>
              <a:t>Π.Μ.Σ «ΨΗΦΙΑΚΑ ΣΥΣΤΗΜΑΤΑ ΚΑΙ ΥΠΗΡΕΣΙΕΣ»</a:t>
            </a:r>
          </a:p>
        </p:txBody>
      </p:sp>
    </p:spTree>
    <p:extLst>
      <p:ext uri="{BB962C8B-B14F-4D97-AF65-F5344CB8AC3E}">
        <p14:creationId xmlns:p14="http://schemas.microsoft.com/office/powerpoint/2010/main" val="280609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αριστερό μέρος της οθόνης του </a:t>
            </a:r>
            <a:r>
              <a:rPr lang="en-US" dirty="0"/>
              <a:t>Eclipse, </a:t>
            </a:r>
            <a:r>
              <a:rPr lang="el-GR" dirty="0"/>
              <a:t>βρίσκονται τα αρχεία του </a:t>
            </a:r>
            <a:r>
              <a:rPr lang="en-US" dirty="0"/>
              <a:t>project </a:t>
            </a:r>
            <a:r>
              <a:rPr lang="el-GR" dirty="0"/>
              <a:t>που δημιουργήσαμε.</a:t>
            </a:r>
          </a:p>
          <a:p>
            <a:r>
              <a:rPr lang="el-GR" dirty="0"/>
              <a:t>Με δεξί κλικ στο όνομα του </a:t>
            </a:r>
            <a:r>
              <a:rPr lang="en-US" dirty="0"/>
              <a:t>project</a:t>
            </a:r>
            <a:br>
              <a:rPr lang="en-US" dirty="0"/>
            </a:br>
            <a:r>
              <a:rPr lang="el-GR" dirty="0"/>
              <a:t>που δημιουργήσαμε, επιλέγουμε</a:t>
            </a:r>
            <a:r>
              <a:rPr lang="en-US" dirty="0"/>
              <a:t>:</a:t>
            </a:r>
            <a:br>
              <a:rPr lang="el-GR" dirty="0"/>
            </a:br>
            <a:r>
              <a:rPr lang="en-US" dirty="0" err="1"/>
              <a:t>New</a:t>
            </a:r>
            <a:r>
              <a:rPr lang="en-US" dirty="0" err="1">
                <a:sym typeface="Wingdings" panose="05000000000000000000" pitchFamily="2" charset="2"/>
              </a:rPr>
              <a:t>Class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3" y="2926207"/>
            <a:ext cx="3622814" cy="260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61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10" y="2457450"/>
            <a:ext cx="3813431" cy="283321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Στο παράθυρο που ανοίγει, συμπληρώνουμε το όνομα του αρχείου που θα περιέχει τον κώδικα του προγράμματος </a:t>
            </a:r>
            <a:r>
              <a:rPr lang="en-US" dirty="0"/>
              <a:t>Java (HelloWorld)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Στη συνέχεια επιλέγουμε το </a:t>
            </a:r>
            <a:r>
              <a:rPr lang="en-US" dirty="0"/>
              <a:t>“public static void main(String[] </a:t>
            </a:r>
            <a:r>
              <a:rPr lang="en-US" dirty="0" err="1"/>
              <a:t>args</a:t>
            </a:r>
            <a:r>
              <a:rPr lang="el-GR" dirty="0"/>
              <a:t>)</a:t>
            </a:r>
            <a:r>
              <a:rPr lang="en-US" dirty="0"/>
              <a:t>” </a:t>
            </a:r>
            <a:r>
              <a:rPr lang="el-GR" dirty="0"/>
              <a:t>και πατάμε </a:t>
            </a:r>
            <a:r>
              <a:rPr lang="en-US" dirty="0"/>
              <a:t>“Finish”.</a:t>
            </a:r>
            <a:endParaRPr lang="el-G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40" y="2358271"/>
            <a:ext cx="2897842" cy="34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288857" y="3502570"/>
            <a:ext cx="609488" cy="1583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Oval 6"/>
          <p:cNvSpPr/>
          <p:nvPr/>
        </p:nvSpPr>
        <p:spPr>
          <a:xfrm>
            <a:off x="7429500" y="5516655"/>
            <a:ext cx="726141" cy="1613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72660" y="4644839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αρχείο που δημιουργήσαμε εμφανίζεται μέσα στο </a:t>
            </a:r>
            <a:r>
              <a:rPr lang="en-US" dirty="0"/>
              <a:t>Eclipse.</a:t>
            </a:r>
          </a:p>
          <a:p>
            <a:r>
              <a:rPr lang="el-GR" dirty="0"/>
              <a:t>Η εικόνα που ακολουθεί παρουσιάζει το αρχείο, όπως αυτό δημιουργήθηκε από το εργαλείο </a:t>
            </a:r>
            <a:r>
              <a:rPr lang="en-US" dirty="0"/>
              <a:t>Eclipse.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17" y="3585820"/>
            <a:ext cx="3321004" cy="160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Πληκτρολογούμε την εντολή: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>
                <a:cs typeface="Courier New" panose="02070309020205020404" pitchFamily="49" charset="0"/>
              </a:rPr>
              <a:t>Και αποθηκεύουμε το αρχείο πατώντας </a:t>
            </a:r>
            <a:r>
              <a:rPr lang="en-US" dirty="0" err="1">
                <a:cs typeface="Courier New" panose="02070309020205020404" pitchFamily="49" charset="0"/>
              </a:rPr>
              <a:t>Crtl</a:t>
            </a:r>
            <a:r>
              <a:rPr lang="en-US" dirty="0">
                <a:cs typeface="Courier New" panose="02070309020205020404" pitchFamily="49" charset="0"/>
              </a:rPr>
              <a:t> + S.</a:t>
            </a:r>
            <a:endParaRPr lang="el-GR" dirty="0"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02" y="3437195"/>
            <a:ext cx="3291797" cy="156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217899" y="4472270"/>
            <a:ext cx="11301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2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εκτέλεση του προγράμματος </a:t>
            </a:r>
            <a:r>
              <a:rPr lang="en-US" dirty="0"/>
              <a:t>Java</a:t>
            </a:r>
            <a:r>
              <a:rPr lang="el-GR" dirty="0"/>
              <a:t>, πατάμε το κουμπί </a:t>
            </a:r>
            <a:r>
              <a:rPr lang="en-US" dirty="0"/>
              <a:t>“Run” </a:t>
            </a:r>
            <a:r>
              <a:rPr lang="el-GR" dirty="0"/>
              <a:t>από την παλέτα εργαλείων του </a:t>
            </a:r>
            <a:r>
              <a:rPr lang="en-US" dirty="0"/>
              <a:t>Eclipse.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71" y="3376472"/>
            <a:ext cx="538638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827492" y="3704278"/>
            <a:ext cx="448124" cy="18528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9691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αποτέλεσμα της εκτέλεσης εμφανίζεται στο κάτω μέρος του </a:t>
            </a:r>
            <a:r>
              <a:rPr lang="en-US" dirty="0"/>
              <a:t>Eclipse, </a:t>
            </a:r>
            <a:r>
              <a:rPr lang="el-GR" dirty="0"/>
              <a:t>στο πεδίο </a:t>
            </a:r>
            <a:r>
              <a:rPr lang="en-US" dirty="0"/>
              <a:t>Console.</a:t>
            </a:r>
            <a:endParaRPr lang="el-GR" dirty="0"/>
          </a:p>
          <a:p>
            <a:r>
              <a:rPr lang="el-GR" dirty="0"/>
              <a:t>Αν η εκτέλεση</a:t>
            </a:r>
            <a:r>
              <a:rPr lang="en-US" dirty="0"/>
              <a:t> </a:t>
            </a:r>
            <a:r>
              <a:rPr lang="el-GR" dirty="0"/>
              <a:t>του προγράμματος </a:t>
            </a:r>
            <a:r>
              <a:rPr lang="en-US" dirty="0"/>
              <a:t>Java</a:t>
            </a:r>
            <a:r>
              <a:rPr lang="el-GR" dirty="0"/>
              <a:t> ήταν επιτυχής, θα εμφανιστεί το μήνυμα </a:t>
            </a:r>
            <a:r>
              <a:rPr lang="en-US" dirty="0"/>
              <a:t>“Hello World!” </a:t>
            </a:r>
            <a:r>
              <a:rPr lang="el-GR" dirty="0"/>
              <a:t>στο πεδίο </a:t>
            </a:r>
            <a:r>
              <a:rPr lang="en-US" dirty="0"/>
              <a:t>Console.</a:t>
            </a:r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90" y="3986843"/>
            <a:ext cx="6321798" cy="7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8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προγράμματος </a:t>
            </a:r>
            <a:r>
              <a:rPr lang="en-US" dirty="0"/>
              <a:t>Hello World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Το </a:t>
            </a:r>
            <a:r>
              <a:rPr lang="en-US" dirty="0"/>
              <a:t>eclipse (</a:t>
            </a:r>
            <a:r>
              <a:rPr lang="el-GR" dirty="0"/>
              <a:t>με τη βοήθεια του </a:t>
            </a:r>
            <a:r>
              <a:rPr lang="en-US" dirty="0"/>
              <a:t>JDK) </a:t>
            </a:r>
            <a:r>
              <a:rPr lang="el-GR" dirty="0"/>
              <a:t>μεταγλωττίζει αυτόματα τον κώδικα που περιέχουν τα </a:t>
            </a:r>
            <a:r>
              <a:rPr lang="en-US" dirty="0"/>
              <a:t>.java </a:t>
            </a:r>
            <a:r>
              <a:rPr lang="el-GR" dirty="0"/>
              <a:t>αρχεία, ώστε να δημιουργήσει τα αντίστοιχα </a:t>
            </a:r>
            <a:r>
              <a:rPr lang="en-US" dirty="0"/>
              <a:t>.class </a:t>
            </a:r>
            <a:r>
              <a:rPr lang="el-GR" dirty="0"/>
              <a:t>αρχεία.</a:t>
            </a:r>
          </a:p>
          <a:p>
            <a:endParaRPr lang="el-GR" dirty="0"/>
          </a:p>
          <a:p>
            <a:r>
              <a:rPr lang="el-GR" dirty="0"/>
              <a:t>Η δημιουργία των </a:t>
            </a:r>
            <a:r>
              <a:rPr lang="en-US" dirty="0"/>
              <a:t>.class </a:t>
            </a:r>
            <a:r>
              <a:rPr lang="el-GR" dirty="0"/>
              <a:t>αρχείων είναι απαραίτητη για την εκτέλεση των προγραμμάτων </a:t>
            </a:r>
            <a:r>
              <a:rPr lang="en-US" dirty="0"/>
              <a:t>Java, </a:t>
            </a:r>
            <a:r>
              <a:rPr lang="el-GR" dirty="0"/>
              <a:t>καθώς ο κώδικας </a:t>
            </a:r>
            <a:r>
              <a:rPr lang="en-US" dirty="0"/>
              <a:t>Java</a:t>
            </a:r>
            <a:r>
              <a:rPr lang="el-GR" dirty="0"/>
              <a:t> που περιέχεται στα </a:t>
            </a:r>
            <a:r>
              <a:rPr lang="en-US" dirty="0"/>
              <a:t>.java </a:t>
            </a:r>
            <a:r>
              <a:rPr lang="el-GR" dirty="0"/>
              <a:t>αρχεία</a:t>
            </a:r>
            <a:r>
              <a:rPr lang="en-US" dirty="0"/>
              <a:t> </a:t>
            </a:r>
            <a:r>
              <a:rPr lang="el-GR" dirty="0"/>
              <a:t>δεν είναι άμεσα εκτελέσιμος.</a:t>
            </a:r>
          </a:p>
          <a:p>
            <a:endParaRPr lang="el-GR" dirty="0"/>
          </a:p>
          <a:p>
            <a:r>
              <a:rPr lang="el-GR" dirty="0"/>
              <a:t>Για την εκτέλεση των προγραμμάτων </a:t>
            </a:r>
            <a:r>
              <a:rPr lang="en-US" dirty="0"/>
              <a:t>Java, </a:t>
            </a:r>
            <a:r>
              <a:rPr lang="el-GR" dirty="0"/>
              <a:t>χρησιμοποιείται ένα εργαλείο που ονομάζεται </a:t>
            </a:r>
            <a:r>
              <a:rPr lang="en-US" dirty="0"/>
              <a:t>Java Virtual Machine (JVM)</a:t>
            </a:r>
            <a:r>
              <a:rPr lang="el-GR" dirty="0"/>
              <a:t>, το οποίο εκτελεί αρχεία </a:t>
            </a:r>
            <a:r>
              <a:rPr lang="en-US" dirty="0"/>
              <a:t>.class.</a:t>
            </a:r>
          </a:p>
          <a:p>
            <a:pPr marL="342900" lvl="1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7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44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Βασικοί Τύποι Μεταβλητών </a:t>
            </a:r>
            <a:r>
              <a:rPr lang="en-US" dirty="0"/>
              <a:t>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Οι βασικοί τύποι μεταβλητών στη </a:t>
            </a:r>
            <a:r>
              <a:rPr lang="en-US" dirty="0"/>
              <a:t>Java, </a:t>
            </a:r>
            <a:r>
              <a:rPr lang="el-GR" dirty="0"/>
              <a:t>είναι οι ακόλουθοι: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Ακέραιοι αριθμοί 32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–2147483648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214748364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7]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Unicode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χαρακτήρες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16 bit (Multi language)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Πραγματικοί αριθμοί 64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(μεταβλητού εύρους)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Ακέραιοι αριθμοί 64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[-9223372036854775808, 9223372036854775807]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Λογικά δεδομένα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bit (true, false)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Πραγματικοί αριθμοί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(μεταβλητού εύρους)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Ακέραιοι αριθμοί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32768,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32767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Ακέραιοι αριθμοί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128,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127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4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Μεταβλητών </a:t>
            </a:r>
            <a:r>
              <a:rPr lang="en-US" dirty="0"/>
              <a:t>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δήλωση μεταβλητών: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70" y="2789172"/>
            <a:ext cx="5179346" cy="14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5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https://github.com/nikpanos/JavaIntro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3342425"/>
            <a:ext cx="5327518" cy="2838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0487" y="3342425"/>
            <a:ext cx="1879446" cy="5082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5238407" y="5468480"/>
            <a:ext cx="1879446" cy="5082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73881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Βασικοί Τελεστές </a:t>
            </a:r>
            <a:r>
              <a:rPr lang="en-US" dirty="0"/>
              <a:t>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Αριθμητικοί τελεστές: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+, -, *, /, %, ++, --</a:t>
            </a:r>
          </a:p>
          <a:p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/>
              <a:t>Σχεσιακοί τελεστές: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==, !=, &gt;, &lt;, &gt;=, &lt;=</a:t>
            </a:r>
          </a:p>
          <a:p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/>
              <a:t>Λογικοί τελεστές: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&amp;&amp;, ||, !</a:t>
            </a:r>
          </a:p>
          <a:p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/>
              <a:t>Τελεστές ανάθεσης: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=, +=, -=, *=, /=, %=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911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χρήσης τελεστών </a:t>
            </a:r>
            <a:r>
              <a:rPr lang="en-US" dirty="0"/>
              <a:t>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χρήση τελεστών: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10" y="2916666"/>
            <a:ext cx="4074143" cy="14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 από το πληκτρολόγιο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</a:t>
            </a:r>
            <a:r>
              <a:rPr lang="en-US" dirty="0"/>
              <a:t>Scanner: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761017"/>
            <a:ext cx="5390708" cy="37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ελέγχου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if: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784676"/>
            <a:ext cx="5085524" cy="26802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3421" y="4496025"/>
            <a:ext cx="5470264" cy="5082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509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ελέγχου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if…else: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15" y="2741774"/>
            <a:ext cx="4792532" cy="2932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3421" y="4810691"/>
            <a:ext cx="5470264" cy="427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0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ελέγχου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if…else if…else: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07" y="2804641"/>
            <a:ext cx="4517287" cy="305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1909" y="4762282"/>
            <a:ext cx="5470264" cy="427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6029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Δομές επανάληψης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while</a:t>
            </a:r>
            <a:r>
              <a:rPr lang="el-GR" dirty="0"/>
              <a:t>: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723622"/>
            <a:ext cx="4949318" cy="2337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8613" y="4383074"/>
            <a:ext cx="5470264" cy="6777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085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Δομές επανάληψης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do…while</a:t>
            </a:r>
            <a:r>
              <a:rPr lang="el-GR" dirty="0"/>
              <a:t>: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823927"/>
            <a:ext cx="5340953" cy="1744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9522" y="3739458"/>
            <a:ext cx="5470264" cy="7323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52746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Δομές επανάληψης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για χρήση της εντολής </a:t>
            </a:r>
            <a:r>
              <a:rPr lang="en-US" dirty="0"/>
              <a:t>for</a:t>
            </a:r>
            <a:r>
              <a:rPr lang="el-GR" dirty="0"/>
              <a:t>:</a:t>
            </a:r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782070"/>
            <a:ext cx="4811204" cy="24056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8274" y="4479517"/>
            <a:ext cx="5470264" cy="6296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19771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Αλφαριθμητικά </a:t>
            </a:r>
            <a:r>
              <a:rPr lang="en-US" dirty="0"/>
              <a:t>(Strings)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τη δήλωση </a:t>
            </a:r>
            <a:r>
              <a:rPr lang="en-US" dirty="0"/>
              <a:t>String </a:t>
            </a:r>
            <a:r>
              <a:rPr lang="el-GR" dirty="0"/>
              <a:t>μεταβλητής</a:t>
            </a:r>
            <a:r>
              <a:rPr lang="en-US" dirty="0"/>
              <a:t>: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14" y="2861114"/>
            <a:ext cx="4962906" cy="1279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1909" y="3650503"/>
            <a:ext cx="5470264" cy="6296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4413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 Tools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410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Αλφαριθμητικά </a:t>
            </a:r>
            <a:r>
              <a:rPr lang="en-US" dirty="0"/>
              <a:t>(Strings)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ανάγνωση </a:t>
            </a:r>
            <a:r>
              <a:rPr lang="en-US" dirty="0"/>
              <a:t>String </a:t>
            </a:r>
            <a:r>
              <a:rPr lang="el-GR" dirty="0"/>
              <a:t>μεταβλητής από το πληκτρολόγιο	</a:t>
            </a:r>
            <a:r>
              <a:rPr lang="en-US" dirty="0"/>
              <a:t>: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10" y="2751983"/>
            <a:ext cx="5142773" cy="1528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1909" y="3350333"/>
            <a:ext cx="5470264" cy="847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8583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Πίνακες (</a:t>
            </a:r>
            <a:r>
              <a:rPr lang="en-US" dirty="0"/>
              <a:t>Arrays)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τη δήλωση πίνακα</a:t>
            </a:r>
            <a:r>
              <a:rPr lang="en-US" dirty="0"/>
              <a:t>:</a:t>
            </a:r>
            <a:endParaRPr lang="el-GR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803796"/>
            <a:ext cx="3931766" cy="114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80543" y="3568177"/>
            <a:ext cx="5470264" cy="5528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8813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Σάρωση Πίνακα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τη σάρωση πίνακα με τη χρήση </a:t>
            </a:r>
            <a:r>
              <a:rPr lang="en-US" dirty="0"/>
              <a:t>for:</a:t>
            </a:r>
            <a:endParaRPr lang="el-GR" dirty="0"/>
          </a:p>
          <a:p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838797"/>
            <a:ext cx="5982364" cy="91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4748" y="3076009"/>
            <a:ext cx="6119525" cy="6858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6030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Σάρωση Πίνακα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τη σάρωση πίνακα με τη χρήση</a:t>
            </a:r>
            <a:r>
              <a:rPr lang="en-US" dirty="0"/>
              <a:t> enhanced</a:t>
            </a:r>
            <a:r>
              <a:rPr lang="el-GR" dirty="0"/>
              <a:t> </a:t>
            </a:r>
            <a:r>
              <a:rPr lang="en-US" dirty="0"/>
              <a:t>for: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835984"/>
            <a:ext cx="5659744" cy="1240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5089" y="3422949"/>
            <a:ext cx="6119525" cy="5889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579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Δημιουργία Πίνακα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Κώδικας </a:t>
            </a:r>
            <a:r>
              <a:rPr lang="en-US" dirty="0"/>
              <a:t>Java </a:t>
            </a:r>
            <a:r>
              <a:rPr lang="el-GR" dirty="0"/>
              <a:t>για τη δυναμική δημιουργία πίνακα</a:t>
            </a:r>
            <a:r>
              <a:rPr lang="en-US" dirty="0"/>
              <a:t>: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761689"/>
            <a:ext cx="4778931" cy="2491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2816" y="3285077"/>
            <a:ext cx="6119525" cy="20055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63068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28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 &amp; Objects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Η </a:t>
            </a:r>
            <a:r>
              <a:rPr lang="en-US" sz="1500" dirty="0"/>
              <a:t>Java </a:t>
            </a:r>
            <a:r>
              <a:rPr lang="el-GR" sz="1500" dirty="0"/>
              <a:t>ως αντικειμενοστραφής γλώσσα προγραμματισμού ακολουθεί το μοντέλο ανάπτυξης με χρήση κλάσεων.</a:t>
            </a:r>
          </a:p>
          <a:p>
            <a:endParaRPr lang="el-GR" sz="1500" dirty="0"/>
          </a:p>
          <a:p>
            <a:r>
              <a:rPr lang="el-GR" sz="1500" dirty="0"/>
              <a:t>Μια </a:t>
            </a:r>
            <a:r>
              <a:rPr lang="en-US" sz="1500" dirty="0"/>
              <a:t>Java class (</a:t>
            </a:r>
            <a:r>
              <a:rPr lang="el-GR" sz="1500" dirty="0"/>
              <a:t>κλάση</a:t>
            </a:r>
            <a:r>
              <a:rPr lang="en-US" sz="1500" dirty="0"/>
              <a:t>)</a:t>
            </a:r>
            <a:r>
              <a:rPr lang="el-GR" sz="1500" dirty="0"/>
              <a:t> είναι ένα σύνολο από κανόνες που ορίζουν τη συμπεριφορά των </a:t>
            </a:r>
            <a:r>
              <a:rPr lang="en-US" sz="1500" dirty="0"/>
              <a:t>Java objects (</a:t>
            </a:r>
            <a:r>
              <a:rPr lang="el-GR" sz="1500" dirty="0"/>
              <a:t>αντικειμένων</a:t>
            </a:r>
            <a:r>
              <a:rPr lang="en-US" sz="1500" dirty="0"/>
              <a:t>).</a:t>
            </a:r>
            <a:endParaRPr lang="el-GR" sz="1500" dirty="0"/>
          </a:p>
          <a:p>
            <a:endParaRPr lang="en-US" sz="1500" dirty="0"/>
          </a:p>
          <a:p>
            <a:r>
              <a:rPr lang="el-GR" sz="1500" dirty="0"/>
              <a:t>Ένα αντικείμενο αποτελεί ένα στιγμιότυπο μιας κλάσης.</a:t>
            </a:r>
          </a:p>
        </p:txBody>
      </p:sp>
    </p:spTree>
    <p:extLst>
      <p:ext uri="{BB962C8B-B14F-4D97-AF65-F5344CB8AC3E}">
        <p14:creationId xmlns:p14="http://schemas.microsoft.com/office/powerpoint/2010/main" val="305264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417" y="2457449"/>
            <a:ext cx="4154327" cy="2833217"/>
          </a:xfrm>
        </p:spPr>
        <p:txBody>
          <a:bodyPr>
            <a:normAutofit/>
          </a:bodyPr>
          <a:lstStyle/>
          <a:p>
            <a:r>
              <a:rPr lang="el-GR" sz="1500" dirty="0"/>
              <a:t>Παράδειγμα</a:t>
            </a:r>
            <a:r>
              <a:rPr lang="en-US" sz="1500" dirty="0"/>
              <a:t> </a:t>
            </a:r>
            <a:r>
              <a:rPr lang="el-GR" sz="1500" dirty="0"/>
              <a:t>δημιουργίας </a:t>
            </a:r>
            <a:r>
              <a:rPr lang="en-US" sz="1500" dirty="0"/>
              <a:t>Java class</a:t>
            </a:r>
            <a:r>
              <a:rPr lang="el-GR" sz="1500" dirty="0"/>
              <a:t> στο </a:t>
            </a:r>
            <a:r>
              <a:rPr lang="en-US" sz="1500" dirty="0"/>
              <a:t>Eclipse</a:t>
            </a:r>
            <a:r>
              <a:rPr lang="el-GR" sz="1500" dirty="0"/>
              <a:t>:</a:t>
            </a:r>
            <a:endParaRPr lang="en-US" sz="1500" dirty="0"/>
          </a:p>
          <a:p>
            <a:pPr lvl="1"/>
            <a:r>
              <a:rPr lang="el-GR" sz="1500" dirty="0"/>
              <a:t>Δεξί κλικ στο </a:t>
            </a:r>
            <a:r>
              <a:rPr lang="en-US" sz="1500" dirty="0"/>
              <a:t>project </a:t>
            </a:r>
            <a:r>
              <a:rPr lang="el-GR" sz="1500" dirty="0"/>
              <a:t>(από αριστερά) </a:t>
            </a:r>
            <a:r>
              <a:rPr lang="el-GR" sz="1500" dirty="0">
                <a:sym typeface="Wingdings" panose="05000000000000000000" pitchFamily="2" charset="2"/>
              </a:rPr>
              <a:t> </a:t>
            </a:r>
            <a:r>
              <a:rPr lang="en-US" sz="1500" dirty="0">
                <a:sym typeface="Wingdings" panose="05000000000000000000" pitchFamily="2" charset="2"/>
              </a:rPr>
              <a:t>New  Class</a:t>
            </a:r>
          </a:p>
          <a:p>
            <a:pPr lvl="1"/>
            <a:r>
              <a:rPr lang="el-GR" sz="1500" dirty="0">
                <a:sym typeface="Wingdings" panose="05000000000000000000" pitchFamily="2" charset="2"/>
              </a:rPr>
              <a:t>Συμπληρώνουμε το όνομα του νέου </a:t>
            </a:r>
            <a:r>
              <a:rPr lang="en-US" sz="1500" dirty="0">
                <a:sym typeface="Wingdings" panose="05000000000000000000" pitchFamily="2" charset="2"/>
              </a:rPr>
              <a:t>class: Dog</a:t>
            </a:r>
          </a:p>
          <a:p>
            <a:r>
              <a:rPr lang="el-GR" sz="1500" b="1" dirty="0">
                <a:sym typeface="Wingdings" panose="05000000000000000000" pitchFamily="2" charset="2"/>
              </a:rPr>
              <a:t>Σημείωση: </a:t>
            </a:r>
            <a:r>
              <a:rPr lang="el-GR" sz="1500" dirty="0">
                <a:sym typeface="Wingdings" panose="05000000000000000000" pitchFamily="2" charset="2"/>
              </a:rPr>
              <a:t>Καλό είναι όλα τα ονόματα των </a:t>
            </a:r>
            <a:r>
              <a:rPr lang="en-US" sz="1500" dirty="0">
                <a:sym typeface="Wingdings" panose="05000000000000000000" pitchFamily="2" charset="2"/>
              </a:rPr>
              <a:t>classes </a:t>
            </a:r>
            <a:r>
              <a:rPr lang="el-GR" sz="1500" dirty="0">
                <a:sym typeface="Wingdings" panose="05000000000000000000" pitchFamily="2" charset="2"/>
              </a:rPr>
              <a:t>να ξεκινούν με κεφαλαίο γράμμα</a:t>
            </a:r>
            <a:r>
              <a:rPr lang="en-US" sz="1500" dirty="0">
                <a:sym typeface="Wingdings" panose="05000000000000000000" pitchFamily="2" charset="2"/>
              </a:rPr>
              <a:t>: Dog </a:t>
            </a:r>
            <a:r>
              <a:rPr lang="el-GR" sz="1500" dirty="0">
                <a:sym typeface="Wingdings" panose="05000000000000000000" pitchFamily="2" charset="2"/>
              </a:rPr>
              <a:t>αντί για </a:t>
            </a:r>
            <a:r>
              <a:rPr lang="en-US" sz="1500" dirty="0">
                <a:sym typeface="Wingdings" panose="05000000000000000000" pitchFamily="2" charset="2"/>
              </a:rPr>
              <a:t>dog</a:t>
            </a:r>
            <a:endParaRPr lang="el-GR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07" y="2286000"/>
            <a:ext cx="2973389" cy="3500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52" y="4908182"/>
            <a:ext cx="1784928" cy="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80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</a:t>
            </a:r>
            <a:r>
              <a:rPr lang="en-US" sz="1500" dirty="0"/>
              <a:t> </a:t>
            </a:r>
            <a:r>
              <a:rPr lang="el-GR" sz="1500" dirty="0"/>
              <a:t>δημιουργίας </a:t>
            </a:r>
            <a:r>
              <a:rPr lang="en-US" sz="1500" dirty="0"/>
              <a:t>Java object</a:t>
            </a:r>
            <a:r>
              <a:rPr lang="el-GR" sz="1500" dirty="0"/>
              <a:t>:</a:t>
            </a:r>
          </a:p>
          <a:p>
            <a:pPr marL="0" indent="0">
              <a:buNone/>
            </a:pPr>
            <a:endParaRPr lang="el-GR" sz="1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71278" y="2782570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80" y="3140310"/>
            <a:ext cx="3415469" cy="1000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09" y="3052488"/>
            <a:ext cx="1784928" cy="764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57771" y="3454739"/>
            <a:ext cx="2567100" cy="2266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6619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Fields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</a:t>
            </a:r>
            <a:r>
              <a:rPr lang="en-US" sz="1500" dirty="0"/>
              <a:t> </a:t>
            </a:r>
            <a:r>
              <a:rPr lang="el-GR" sz="1500" dirty="0"/>
              <a:t>δημιουργίας </a:t>
            </a:r>
            <a:r>
              <a:rPr lang="en-US" sz="1500" dirty="0"/>
              <a:t>Java fields:</a:t>
            </a:r>
          </a:p>
          <a:p>
            <a:pPr marL="0" indent="0">
              <a:buNone/>
            </a:pP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45" y="2998022"/>
            <a:ext cx="2171700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8084" y="3228600"/>
            <a:ext cx="2567100" cy="6219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537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Διανομές </a:t>
            </a:r>
            <a:r>
              <a:rPr lang="en-US" dirty="0"/>
              <a:t>Java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457450"/>
            <a:ext cx="6686550" cy="32730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l-GR" dirty="0"/>
              <a:t>Η </a:t>
            </a:r>
            <a:r>
              <a:rPr lang="en-US" dirty="0"/>
              <a:t>Oracle Java </a:t>
            </a:r>
            <a:r>
              <a:rPr lang="el-GR" dirty="0"/>
              <a:t>διατίθεται σε 2 διανομές:</a:t>
            </a:r>
          </a:p>
          <a:p>
            <a:r>
              <a:rPr lang="en-US" dirty="0"/>
              <a:t>Java Development Kit (JDK)</a:t>
            </a:r>
            <a:r>
              <a:rPr lang="el-GR" dirty="0"/>
              <a:t>, ~180 </a:t>
            </a:r>
            <a:r>
              <a:rPr lang="en-US" dirty="0"/>
              <a:t>MBs</a:t>
            </a:r>
          </a:p>
          <a:p>
            <a:pPr lvl="1"/>
            <a:r>
              <a:rPr lang="el-GR" dirty="0"/>
              <a:t>Διαθέτει εργαλεία για τη μεταγλώττιση και εκτέλεση ενός προγράμματος </a:t>
            </a:r>
            <a:r>
              <a:rPr lang="en-US" dirty="0"/>
              <a:t>Java.</a:t>
            </a:r>
          </a:p>
          <a:p>
            <a:r>
              <a:rPr lang="en-US" dirty="0"/>
              <a:t>Java Runtime Environment (JRE), ~55 MBs</a:t>
            </a:r>
          </a:p>
          <a:p>
            <a:pPr lvl="1"/>
            <a:r>
              <a:rPr lang="el-GR" dirty="0"/>
              <a:t>Διαθέτει εργαλεία </a:t>
            </a:r>
            <a:r>
              <a:rPr lang="el-GR" b="1" dirty="0"/>
              <a:t>μόνο</a:t>
            </a:r>
            <a:r>
              <a:rPr lang="el-GR" dirty="0"/>
              <a:t> για την εκτέλεση ενός προγράμματος </a:t>
            </a:r>
            <a:r>
              <a:rPr lang="en-US" dirty="0"/>
              <a:t>Java.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Σύνδεσμος για λήψη των διανομών </a:t>
            </a:r>
            <a:r>
              <a:rPr lang="en-US" dirty="0"/>
              <a:t>Java: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http://www.oracle.com/technetwork/java/javase/downloads/index.html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Η</a:t>
            </a:r>
            <a:r>
              <a:rPr lang="en-US" dirty="0"/>
              <a:t> </a:t>
            </a:r>
            <a:r>
              <a:rPr lang="el-GR" dirty="0"/>
              <a:t>τελευταία σταθερή έκδοση της </a:t>
            </a:r>
            <a:r>
              <a:rPr lang="en-US" dirty="0"/>
              <a:t>Java </a:t>
            </a:r>
            <a:r>
              <a:rPr lang="el-GR" dirty="0"/>
              <a:t>είναι η 8 (</a:t>
            </a:r>
            <a:r>
              <a:rPr lang="en-US" dirty="0"/>
              <a:t>Java 1.8)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8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02" y="2998023"/>
            <a:ext cx="4363454" cy="1610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Fields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</a:t>
            </a:r>
            <a:r>
              <a:rPr lang="en-US" sz="1500" dirty="0"/>
              <a:t> </a:t>
            </a:r>
            <a:r>
              <a:rPr lang="el-GR" sz="1500" dirty="0"/>
              <a:t>χρήσης </a:t>
            </a:r>
            <a:r>
              <a:rPr lang="en-US" sz="1500" dirty="0"/>
              <a:t>Java fields:</a:t>
            </a:r>
          </a:p>
          <a:p>
            <a:pPr marL="0" indent="0">
              <a:buNone/>
            </a:pP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97" y="2998022"/>
            <a:ext cx="2171700" cy="114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494007" y="2726092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49819" y="3482394"/>
            <a:ext cx="3774637" cy="8119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0621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δημιουργίας </a:t>
            </a:r>
            <a:r>
              <a:rPr lang="en-US" sz="1500" dirty="0"/>
              <a:t>Java Method:</a:t>
            </a:r>
          </a:p>
          <a:p>
            <a:pPr marL="0" indent="0">
              <a:buNone/>
            </a:pP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1" y="2866789"/>
            <a:ext cx="3173074" cy="1734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0619" y="3817583"/>
            <a:ext cx="3545635" cy="5816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0889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47" y="2866789"/>
            <a:ext cx="3908959" cy="1734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χρήσης </a:t>
            </a:r>
            <a:r>
              <a:rPr lang="en-US" sz="1500" dirty="0"/>
              <a:t>Java Method:</a:t>
            </a:r>
          </a:p>
          <a:p>
            <a:pPr marL="0" indent="0">
              <a:buNone/>
            </a:pP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31" y="2866789"/>
            <a:ext cx="3173074" cy="1734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64382" y="4116819"/>
            <a:ext cx="1330780" cy="1775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5068234" y="2726092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31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χρήσης </a:t>
            </a:r>
            <a:r>
              <a:rPr lang="en-US" sz="1500" dirty="0"/>
              <a:t>Java Fields </a:t>
            </a:r>
            <a:r>
              <a:rPr lang="el-GR" sz="1500" dirty="0"/>
              <a:t>από </a:t>
            </a:r>
            <a:r>
              <a:rPr lang="en-US" sz="1500" dirty="0"/>
              <a:t>Java Methods:</a:t>
            </a:r>
          </a:p>
          <a:p>
            <a:pPr marL="0" indent="0">
              <a:buNone/>
            </a:pP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09" y="2820142"/>
            <a:ext cx="2535962" cy="241755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00276" y="2742228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82" y="2820142"/>
            <a:ext cx="4319555" cy="2272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3655" y="4374842"/>
            <a:ext cx="3848581" cy="3874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2193616" y="4128151"/>
            <a:ext cx="2195504" cy="9649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73576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Fields &amp; Methods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694" y="2197799"/>
            <a:ext cx="6686550" cy="2833217"/>
          </a:xfrm>
        </p:spPr>
        <p:txBody>
          <a:bodyPr>
            <a:normAutofit/>
          </a:bodyPr>
          <a:lstStyle/>
          <a:p>
            <a:r>
              <a:rPr lang="el-GR" sz="1500" dirty="0"/>
              <a:t>Τα </a:t>
            </a:r>
            <a:r>
              <a:rPr lang="en-US" sz="1500" dirty="0"/>
              <a:t>Fields </a:t>
            </a:r>
            <a:r>
              <a:rPr lang="el-GR" sz="1500" dirty="0"/>
              <a:t>είναι </a:t>
            </a:r>
            <a:r>
              <a:rPr lang="el-GR" sz="1500" dirty="0" err="1"/>
              <a:t>προσβάσιμα</a:t>
            </a:r>
            <a:r>
              <a:rPr lang="el-GR" sz="1500" dirty="0"/>
              <a:t> (</a:t>
            </a:r>
            <a:r>
              <a:rPr lang="en-US" sz="1500" dirty="0"/>
              <a:t>scope) </a:t>
            </a:r>
            <a:r>
              <a:rPr lang="el-GR" sz="1500" dirty="0"/>
              <a:t>από όλες τις μεθόδους της συγκεκριμένης κλάσης.</a:t>
            </a:r>
          </a:p>
          <a:p>
            <a:r>
              <a:rPr lang="el-GR" sz="1500" dirty="0"/>
              <a:t>Τα ορίσματα των μεθόδων είναι </a:t>
            </a:r>
            <a:r>
              <a:rPr lang="el-GR" sz="1500" dirty="0" err="1"/>
              <a:t>προσβάσιμα</a:t>
            </a:r>
            <a:r>
              <a:rPr lang="el-GR" sz="1500" dirty="0"/>
              <a:t> μόνο μέσα από στη μέθοδο που ορίζονται.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0" y="3155512"/>
            <a:ext cx="2899032" cy="2763668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4534351" y="4107180"/>
            <a:ext cx="161365" cy="155067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0" name="TextBox 9"/>
          <p:cNvSpPr txBox="1"/>
          <p:nvPr/>
        </p:nvSpPr>
        <p:spPr>
          <a:xfrm>
            <a:off x="3445231" y="4590799"/>
            <a:ext cx="1112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Methods</a:t>
            </a:r>
            <a:br>
              <a:rPr lang="el-GR" sz="1500" dirty="0"/>
            </a:br>
            <a:r>
              <a:rPr lang="en-US" sz="1500" dirty="0"/>
              <a:t>(</a:t>
            </a:r>
            <a:r>
              <a:rPr lang="el-GR" sz="1500" dirty="0"/>
              <a:t>Μέθοδοι</a:t>
            </a:r>
            <a:r>
              <a:rPr lang="en-US" sz="1500" dirty="0"/>
              <a:t>)</a:t>
            </a:r>
            <a:endParaRPr lang="el-GR" sz="1500" dirty="0"/>
          </a:p>
        </p:txBody>
      </p:sp>
      <p:sp>
        <p:nvSpPr>
          <p:cNvPr id="11" name="Left Brace 10"/>
          <p:cNvSpPr/>
          <p:nvPr/>
        </p:nvSpPr>
        <p:spPr>
          <a:xfrm>
            <a:off x="4534351" y="3395982"/>
            <a:ext cx="161365" cy="4707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2" name="TextBox 11"/>
          <p:cNvSpPr txBox="1"/>
          <p:nvPr/>
        </p:nvSpPr>
        <p:spPr>
          <a:xfrm>
            <a:off x="3711840" y="336588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Fields</a:t>
            </a:r>
            <a:br>
              <a:rPr lang="el-GR" sz="1500" dirty="0"/>
            </a:br>
            <a:r>
              <a:rPr lang="en-US" sz="1500" dirty="0"/>
              <a:t>(</a:t>
            </a:r>
            <a:r>
              <a:rPr lang="el-GR" sz="1500" dirty="0"/>
              <a:t>Πεδία</a:t>
            </a:r>
            <a:r>
              <a:rPr lang="en-US" sz="1500" dirty="0"/>
              <a:t>)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801071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Τελεστής </a:t>
            </a:r>
            <a:r>
              <a:rPr lang="en-US" dirty="0"/>
              <a:t>this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Ο τελεστής </a:t>
            </a:r>
            <a:r>
              <a:rPr lang="en-US" sz="1500" b="1" dirty="0"/>
              <a:t>this</a:t>
            </a:r>
            <a:r>
              <a:rPr lang="en-US" sz="1500" dirty="0"/>
              <a:t> </a:t>
            </a:r>
            <a:r>
              <a:rPr lang="el-GR" sz="1500" dirty="0"/>
              <a:t>μπορεί να χρησιμοποιηθεί στα </a:t>
            </a:r>
            <a:r>
              <a:rPr lang="en-US" sz="1500" dirty="0"/>
              <a:t>methods</a:t>
            </a:r>
            <a:r>
              <a:rPr lang="el-GR" sz="1500" dirty="0"/>
              <a:t> ενός </a:t>
            </a:r>
            <a:r>
              <a:rPr lang="en-US" sz="1500" dirty="0"/>
              <a:t>class </a:t>
            </a:r>
            <a:r>
              <a:rPr lang="el-GR" sz="1500" dirty="0"/>
              <a:t>για την αναφορά στο τρέχον </a:t>
            </a:r>
            <a:r>
              <a:rPr lang="en-US" sz="1500" dirty="0"/>
              <a:t>object </a:t>
            </a:r>
            <a:r>
              <a:rPr lang="el-GR" sz="1500" dirty="0"/>
              <a:t>του </a:t>
            </a:r>
            <a:r>
              <a:rPr lang="en-US" sz="1500" dirty="0"/>
              <a:t>class</a:t>
            </a:r>
            <a:r>
              <a:rPr lang="el-GR" sz="1500" dirty="0"/>
              <a:t>.</a:t>
            </a:r>
          </a:p>
          <a:p>
            <a:endParaRPr lang="en-US" sz="1500" dirty="0"/>
          </a:p>
          <a:p>
            <a:r>
              <a:rPr lang="el-GR" sz="1500" dirty="0"/>
              <a:t>Ο τελεστής </a:t>
            </a:r>
            <a:r>
              <a:rPr lang="en-US" sz="1500" b="1" dirty="0"/>
              <a:t>this</a:t>
            </a:r>
            <a:r>
              <a:rPr lang="en-US" sz="1500" dirty="0"/>
              <a:t> </a:t>
            </a:r>
            <a:r>
              <a:rPr lang="el-GR" sz="1500" dirty="0"/>
              <a:t>είναι χρήσιμος όταν θέλουμε να αναφερθούμε σε ένα </a:t>
            </a:r>
            <a:r>
              <a:rPr lang="en-US" sz="1500" dirty="0"/>
              <a:t>variable</a:t>
            </a:r>
            <a:r>
              <a:rPr lang="el-GR" sz="1500" dirty="0"/>
              <a:t> με ίδιο όνομα και διαφορετικό </a:t>
            </a:r>
            <a:r>
              <a:rPr lang="en-US" sz="1500" dirty="0"/>
              <a:t>scope.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468441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Τελεστής </a:t>
            </a:r>
            <a:r>
              <a:rPr lang="en-US" dirty="0"/>
              <a:t>this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Παραδείγματα</a:t>
            </a:r>
            <a:r>
              <a:rPr lang="en-US" sz="1500" dirty="0"/>
              <a:t> </a:t>
            </a:r>
            <a:r>
              <a:rPr lang="el-GR" sz="1500" dirty="0"/>
              <a:t>χρήσης του τελεστή </a:t>
            </a:r>
            <a:r>
              <a:rPr lang="en-US" sz="1500" b="1" dirty="0"/>
              <a:t>this</a:t>
            </a:r>
            <a:r>
              <a:rPr lang="en-US" sz="1500" dirty="0"/>
              <a:t>:</a:t>
            </a: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07" y="4370181"/>
            <a:ext cx="2277988" cy="1525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73" y="4370181"/>
            <a:ext cx="2471736" cy="16206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2851" y="5025045"/>
            <a:ext cx="1024666" cy="338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207" y="2758682"/>
            <a:ext cx="2277988" cy="1386602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772851" y="3210585"/>
            <a:ext cx="1024666" cy="3537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173" y="2758682"/>
            <a:ext cx="2323905" cy="13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3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Κάθε αντικείμενο, κατά την δημιουργία του, δεσμεύει ένα χώρο στη μνήμη </a:t>
            </a:r>
            <a:r>
              <a:rPr lang="en-US" sz="1500" dirty="0"/>
              <a:t>RAM </a:t>
            </a:r>
            <a:r>
              <a:rPr lang="el-GR" sz="1500" dirty="0"/>
              <a:t>για την αποθήκευση των</a:t>
            </a:r>
            <a:r>
              <a:rPr lang="en-US" sz="1500" dirty="0"/>
              <a:t> Fields</a:t>
            </a:r>
            <a:r>
              <a:rPr lang="el-GR" sz="1500" dirty="0"/>
              <a:t>.</a:t>
            </a:r>
            <a:endParaRPr lang="en-US" sz="1500" dirty="0"/>
          </a:p>
          <a:p>
            <a:r>
              <a:rPr lang="el-GR" sz="1500" dirty="0"/>
              <a:t>Τα </a:t>
            </a:r>
            <a:r>
              <a:rPr lang="en-US" sz="1500" dirty="0"/>
              <a:t>Fields </a:t>
            </a:r>
            <a:r>
              <a:rPr lang="el-GR" sz="1500" dirty="0"/>
              <a:t>κατά τη δέσμευση της μνήμης </a:t>
            </a:r>
            <a:r>
              <a:rPr lang="en-US" sz="1500" dirty="0"/>
              <a:t>RAM </a:t>
            </a:r>
            <a:r>
              <a:rPr lang="el-GR" sz="1500" dirty="0"/>
              <a:t>δεν </a:t>
            </a:r>
            <a:r>
              <a:rPr lang="el-GR" sz="1500" dirty="0" err="1"/>
              <a:t>αρχικοποιούνται</a:t>
            </a:r>
            <a:r>
              <a:rPr lang="el-GR" sz="1500" dirty="0"/>
              <a:t> με κάποια τιμή.</a:t>
            </a:r>
          </a:p>
          <a:p>
            <a:r>
              <a:rPr lang="el-GR" sz="1500" dirty="0"/>
              <a:t>Πχ. Για το παρακάτω τμήμα κώδικα είναι απροσδιόριστο το μήνυμα που θα εμφανιστεί</a:t>
            </a:r>
            <a:r>
              <a:rPr lang="en-US" sz="1500" dirty="0"/>
              <a:t>:</a:t>
            </a:r>
          </a:p>
          <a:p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88" y="4254480"/>
            <a:ext cx="2780576" cy="53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64" y="4254479"/>
            <a:ext cx="2171700" cy="114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11525" y="4254480"/>
            <a:ext cx="0" cy="1103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51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Η </a:t>
            </a:r>
            <a:r>
              <a:rPr lang="en-US" sz="1500" dirty="0"/>
              <a:t>Java </a:t>
            </a:r>
            <a:r>
              <a:rPr lang="el-GR" sz="1500" dirty="0"/>
              <a:t>μας δίνει τη δυνατότητα αρχικοποίησης των τιμών των </a:t>
            </a:r>
            <a:r>
              <a:rPr lang="en-US" sz="1500" dirty="0"/>
              <a:t>fields </a:t>
            </a:r>
            <a:r>
              <a:rPr lang="el-GR" sz="1500" dirty="0"/>
              <a:t>με τη χρήση των </a:t>
            </a:r>
            <a:r>
              <a:rPr lang="en-US" sz="1500" dirty="0"/>
              <a:t>constructors (</a:t>
            </a:r>
            <a:r>
              <a:rPr lang="el-GR" sz="1500" dirty="0"/>
              <a:t>κατασκευαστές).</a:t>
            </a:r>
          </a:p>
          <a:p>
            <a:r>
              <a:rPr lang="el-GR" sz="1500" dirty="0"/>
              <a:t>Ένας </a:t>
            </a:r>
            <a:r>
              <a:rPr lang="en-US" sz="1500" dirty="0"/>
              <a:t>Java constructor, </a:t>
            </a:r>
            <a:r>
              <a:rPr lang="el-GR" sz="1500" dirty="0"/>
              <a:t>ορίζεται χρησιμοποιώντας ως όνομα μεθόδου, το όνομα της κλάσης: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l-GR" sz="1500" dirty="0"/>
              <a:t>Αν δεν οριστεί από τον προγραμματιστή κάποιος </a:t>
            </a:r>
            <a:r>
              <a:rPr lang="en-US" sz="1500" dirty="0"/>
              <a:t>constructor, </a:t>
            </a:r>
            <a:r>
              <a:rPr lang="el-GR" sz="1500" dirty="0"/>
              <a:t>τότε η </a:t>
            </a:r>
            <a:r>
              <a:rPr lang="en-US" sz="1500" dirty="0"/>
              <a:t>Java </a:t>
            </a:r>
            <a:r>
              <a:rPr lang="el-GR" sz="1500" dirty="0"/>
              <a:t>ορίζει από μόνη της τον παραπάνω</a:t>
            </a:r>
            <a:r>
              <a:rPr lang="en-US" sz="1500" dirty="0"/>
              <a:t> </a:t>
            </a:r>
            <a:r>
              <a:rPr lang="el-GR" sz="1500" dirty="0"/>
              <a:t>ως</a:t>
            </a:r>
            <a:r>
              <a:rPr lang="en-US" sz="1500" dirty="0"/>
              <a:t> default constructor.</a:t>
            </a:r>
            <a:endParaRPr lang="el-GR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66" y="3533168"/>
            <a:ext cx="1755976" cy="945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6049" y="3721470"/>
            <a:ext cx="952052" cy="597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>
            <a:off x="4978102" y="3963516"/>
            <a:ext cx="895574" cy="5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73675" y="3813475"/>
            <a:ext cx="17924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Java Constructor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1003374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δημιουργίας </a:t>
            </a:r>
            <a:r>
              <a:rPr lang="en-US" sz="1500" dirty="0"/>
              <a:t>constructor:</a:t>
            </a:r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2" y="2869560"/>
            <a:ext cx="2398802" cy="2213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93" y="2869560"/>
            <a:ext cx="5361038" cy="165873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59473" y="2740042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Το εργαλείο </a:t>
            </a:r>
            <a:r>
              <a:rPr lang="en-US" dirty="0"/>
              <a:t>Eclipse </a:t>
            </a:r>
            <a:r>
              <a:rPr lang="el-GR" dirty="0"/>
              <a:t>χρησιμοποιείται για την ευκολότερη δημιουργία και εκτέλεση προγραμμάτων </a:t>
            </a:r>
            <a:r>
              <a:rPr lang="en-US" dirty="0"/>
              <a:t>Java.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Σύνδεσμος για λήψη του εργαλείου </a:t>
            </a:r>
            <a:r>
              <a:rPr lang="en-US" dirty="0"/>
              <a:t>Eclipse: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pPr marL="0" indent="0">
              <a:buNone/>
            </a:pPr>
            <a:r>
              <a:rPr lang="el-GR" dirty="0"/>
              <a:t>Από τον παραπάνω σύνδεσμο επιλέγετε το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Eclipse IDE for EE Developers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Μετά τη λήψη πρέπει να γίνει </a:t>
            </a:r>
            <a:r>
              <a:rPr lang="el-GR" dirty="0" err="1"/>
              <a:t>αποσυμπίεση</a:t>
            </a:r>
            <a:r>
              <a:rPr lang="el-GR" dirty="0"/>
              <a:t> και αποθήκευση του εργαλείου στην επιθυμητή τοποθεσία του συστήματος.</a:t>
            </a:r>
          </a:p>
        </p:txBody>
      </p:sp>
    </p:spTree>
    <p:extLst>
      <p:ext uri="{BB962C8B-B14F-4D97-AF65-F5344CB8AC3E}">
        <p14:creationId xmlns:p14="http://schemas.microsoft.com/office/powerpoint/2010/main" val="3379504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5" y="2740042"/>
            <a:ext cx="3916613" cy="2829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δημιουργίας </a:t>
            </a:r>
            <a:r>
              <a:rPr lang="en-US" sz="1500" dirty="0"/>
              <a:t>constructor </a:t>
            </a:r>
            <a:r>
              <a:rPr lang="el-GR" sz="1500" dirty="0"/>
              <a:t>με χρήση </a:t>
            </a:r>
            <a:r>
              <a:rPr lang="en-US" sz="1500" dirty="0"/>
              <a:t>fields:</a:t>
            </a:r>
            <a:endParaRPr lang="el-GR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91" y="2740041"/>
            <a:ext cx="4653740" cy="22320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732" y="4479889"/>
            <a:ext cx="3629246" cy="879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4406179" y="2740041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34579" y="3890906"/>
            <a:ext cx="4057152" cy="7019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66605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Constructors </a:t>
            </a:r>
            <a:r>
              <a:rPr lang="en-US" sz="2400" dirty="0"/>
              <a:t>vs</a:t>
            </a:r>
            <a:r>
              <a:rPr lang="en-US" dirty="0"/>
              <a:t> Java Methods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89211" y="2013698"/>
          <a:ext cx="7705166" cy="382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9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Java Constructor</a:t>
                      </a:r>
                      <a:endParaRPr lang="el-GR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Java Method</a:t>
                      </a:r>
                      <a:endParaRPr lang="el-GR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42"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Χ</a:t>
                      </a:r>
                      <a:r>
                        <a:rPr lang="el-GR" sz="1500" baseline="0" dirty="0"/>
                        <a:t>ρησιμοποιείται για την αρχικοποίηση ενός αντικειμένου.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Χρησιμοποιείται για την υλοποίηση</a:t>
                      </a:r>
                      <a:r>
                        <a:rPr lang="el-GR" sz="1500" baseline="0" dirty="0"/>
                        <a:t> της συμπεριφοράς ενός αντικειμένου.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42"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Δεν</a:t>
                      </a:r>
                      <a:r>
                        <a:rPr lang="el-GR" sz="1500" baseline="0" dirty="0"/>
                        <a:t> επιστρέφει ποτέ τιμή, ούτε ορίζεται ως </a:t>
                      </a:r>
                      <a:r>
                        <a:rPr lang="en-US" sz="1500" baseline="0" dirty="0"/>
                        <a:t>void</a:t>
                      </a:r>
                      <a:r>
                        <a:rPr lang="el-GR" sz="1500" baseline="0" dirty="0"/>
                        <a:t>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Πρέπει να ορίζει τύπο επιστροφής (</a:t>
                      </a:r>
                      <a:r>
                        <a:rPr lang="en-US" sz="1500" dirty="0"/>
                        <a:t>void, </a:t>
                      </a:r>
                      <a:r>
                        <a:rPr lang="en-US" sz="1500" dirty="0" err="1"/>
                        <a:t>int</a:t>
                      </a:r>
                      <a:r>
                        <a:rPr lang="en-US" sz="1500" dirty="0"/>
                        <a:t>, double, String </a:t>
                      </a:r>
                      <a:r>
                        <a:rPr lang="el-GR" sz="1500" dirty="0" err="1"/>
                        <a:t>κλπ</a:t>
                      </a:r>
                      <a:r>
                        <a:rPr lang="el-GR" sz="1500" dirty="0"/>
                        <a:t>).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42"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Η</a:t>
                      </a:r>
                      <a:r>
                        <a:rPr lang="el-GR" sz="1500" baseline="0" dirty="0"/>
                        <a:t> εκτέλεσή του καλείται έμμεσα κατά τη δημιουργία του αντικειμένου.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Η εκτέλεσή του</a:t>
                      </a:r>
                      <a:r>
                        <a:rPr lang="el-GR" sz="1500" baseline="0" dirty="0"/>
                        <a:t> καλείται ρητά από τον προγραμματιστή.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942">
                <a:tc>
                  <a:txBody>
                    <a:bodyPr/>
                    <a:lstStyle/>
                    <a:p>
                      <a:pPr algn="l"/>
                      <a:r>
                        <a:rPr lang="el-GR" sz="1500" baseline="0" dirty="0"/>
                        <a:t>Δημιουργείται </a:t>
                      </a:r>
                      <a:r>
                        <a:rPr lang="en-US" sz="1500" baseline="0" dirty="0"/>
                        <a:t>default constructor, </a:t>
                      </a:r>
                      <a:r>
                        <a:rPr lang="el-GR" sz="1500" baseline="0" dirty="0"/>
                        <a:t>αν δεν έχει οριστεί από τον προγραμματιστή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Δε</a:t>
                      </a:r>
                      <a:r>
                        <a:rPr lang="el-GR" sz="1500" baseline="0" dirty="0"/>
                        <a:t> δημιουργείται αυτόματα σε καμία περίπτωση.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942"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Έχει υποχρεωτικά</a:t>
                      </a:r>
                      <a:r>
                        <a:rPr lang="el-GR" sz="1500" baseline="0" dirty="0"/>
                        <a:t> το ίδιο όνομα με το όνομα της κλάσης.</a:t>
                      </a:r>
                      <a:endParaRPr lang="el-GR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500" dirty="0"/>
                        <a:t>Συνήθως δεν έχει το ίδιο όνομα με το όνομα της κλάσης.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46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Control Modifiers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Η γλώσσα </a:t>
            </a:r>
            <a:r>
              <a:rPr lang="en-US" sz="1500" dirty="0"/>
              <a:t>Java </a:t>
            </a:r>
            <a:r>
              <a:rPr lang="el-GR" sz="1500" dirty="0"/>
              <a:t>παρέχει ορισμένους τελεστές πρόσβασης (</a:t>
            </a:r>
            <a:r>
              <a:rPr lang="en-US" sz="1500" dirty="0"/>
              <a:t>access modifiers) </a:t>
            </a:r>
            <a:r>
              <a:rPr lang="el-GR" sz="1500" dirty="0"/>
              <a:t>για τις κλάσεις, τα πεδία, τις μεθόδους και τους κατασκευαστές που δημιουργούμε:</a:t>
            </a:r>
          </a:p>
          <a:p>
            <a:pPr lvl="1"/>
            <a:r>
              <a:rPr lang="el-GR" sz="1350" b="1" dirty="0"/>
              <a:t>&lt;</a:t>
            </a:r>
            <a:r>
              <a:rPr lang="en-US" sz="1350" b="1" dirty="0"/>
              <a:t>default&gt;: </a:t>
            </a:r>
            <a:r>
              <a:rPr lang="el-GR" sz="1350" dirty="0"/>
              <a:t>Ορατό μόνο στις κλάσεις που βρίσκονται στον ίδιο φάκελο.</a:t>
            </a:r>
          </a:p>
          <a:p>
            <a:pPr lvl="1"/>
            <a:r>
              <a:rPr lang="en-US" sz="1350" b="1" dirty="0"/>
              <a:t>private: </a:t>
            </a:r>
            <a:r>
              <a:rPr lang="el-GR" sz="1350" dirty="0"/>
              <a:t>Ορατό μόνο μέσα στην κλάση που ορίζεται.</a:t>
            </a:r>
          </a:p>
          <a:p>
            <a:pPr lvl="1"/>
            <a:r>
              <a:rPr lang="en-US" sz="1350" b="1" dirty="0"/>
              <a:t>public: </a:t>
            </a:r>
            <a:r>
              <a:rPr lang="el-GR" sz="1350" dirty="0"/>
              <a:t>Ορατό από οποιαδήποτε κλάση.</a:t>
            </a:r>
          </a:p>
          <a:p>
            <a:pPr lvl="1"/>
            <a:r>
              <a:rPr lang="en-US" sz="1350" b="1" dirty="0"/>
              <a:t>protected: </a:t>
            </a:r>
            <a:r>
              <a:rPr lang="el-GR" sz="1350" dirty="0"/>
              <a:t>Ορατό μόνο στην κλάση που ορίζεται και στις κλάσεις που κληρονομούν από αυτή.</a:t>
            </a:r>
          </a:p>
        </p:txBody>
      </p:sp>
    </p:spTree>
    <p:extLst>
      <p:ext uri="{BB962C8B-B14F-4D97-AF65-F5344CB8AC3E}">
        <p14:creationId xmlns:p14="http://schemas.microsoft.com/office/powerpoint/2010/main" val="335862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Control Modifiers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 χρήσης </a:t>
            </a:r>
            <a:r>
              <a:rPr lang="en-US" b="1" dirty="0"/>
              <a:t>default</a:t>
            </a:r>
            <a:r>
              <a:rPr lang="en-US" dirty="0"/>
              <a:t> access modifier: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7" y="4233034"/>
            <a:ext cx="5139014" cy="843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30" y="3031998"/>
            <a:ext cx="2410843" cy="14556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49253" y="2969907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97446" y="4742135"/>
            <a:ext cx="5673496" cy="3348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47395" y="3971590"/>
            <a:ext cx="0" cy="1120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330" y="5140626"/>
            <a:ext cx="23887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Default access modifier</a:t>
            </a:r>
            <a:endParaRPr lang="el-GR" sz="15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45" y="2980439"/>
            <a:ext cx="4081809" cy="5849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34118" y="3464086"/>
            <a:ext cx="2391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.</a:t>
            </a:r>
            <a:br>
              <a:rPr lang="en-US" sz="1500" b="1" dirty="0"/>
            </a:br>
            <a:r>
              <a:rPr lang="en-US" sz="1500" b="1" dirty="0"/>
              <a:t>.</a:t>
            </a:r>
            <a:br>
              <a:rPr lang="en-US" sz="1500" b="1" dirty="0"/>
            </a:br>
            <a:r>
              <a:rPr lang="en-US" sz="1500" b="1" dirty="0"/>
              <a:t>.</a:t>
            </a:r>
            <a:endParaRPr lang="el-GR" sz="1500" b="1" dirty="0"/>
          </a:p>
        </p:txBody>
      </p:sp>
    </p:spTree>
    <p:extLst>
      <p:ext uri="{BB962C8B-B14F-4D97-AF65-F5344CB8AC3E}">
        <p14:creationId xmlns:p14="http://schemas.microsoft.com/office/powerpoint/2010/main" val="2307758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Control Modifiers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 χρήσης </a:t>
            </a:r>
            <a:r>
              <a:rPr lang="en-US" b="1" dirty="0"/>
              <a:t>public </a:t>
            </a:r>
            <a:r>
              <a:rPr lang="en-US" dirty="0"/>
              <a:t>access modifier: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954329" y="5027840"/>
            <a:ext cx="2271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Public access modifier</a:t>
            </a:r>
            <a:endParaRPr lang="el-GR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94" y="2865192"/>
            <a:ext cx="2444408" cy="13565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541033" y="3495564"/>
            <a:ext cx="169433" cy="1532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872" y="2865192"/>
            <a:ext cx="5108999" cy="161469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91802" y="2806774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10466" y="3297393"/>
            <a:ext cx="653528" cy="198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90735" y="4173293"/>
            <a:ext cx="9117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01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70" y="4173292"/>
            <a:ext cx="5185367" cy="911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66" y="2841514"/>
            <a:ext cx="2735120" cy="130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Control Modifiers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 χρήσης </a:t>
            </a:r>
            <a:r>
              <a:rPr lang="en-US" b="1" dirty="0"/>
              <a:t>private </a:t>
            </a:r>
            <a:r>
              <a:rPr lang="en-US" dirty="0"/>
              <a:t>access modifier: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954330" y="5027840"/>
            <a:ext cx="23471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Private access modifier</a:t>
            </a:r>
            <a:endParaRPr lang="el-GR" sz="15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85510" y="3634992"/>
            <a:ext cx="189835" cy="1392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17886" y="2841514"/>
            <a:ext cx="0" cy="2829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59497" y="3436821"/>
            <a:ext cx="705972" cy="198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406" y="2851848"/>
            <a:ext cx="4081809" cy="5849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00078" y="3335495"/>
            <a:ext cx="2391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.</a:t>
            </a:r>
            <a:br>
              <a:rPr lang="en-US" sz="1500" b="1" dirty="0"/>
            </a:br>
            <a:r>
              <a:rPr lang="en-US" sz="1500" b="1" dirty="0"/>
              <a:t>.</a:t>
            </a:r>
            <a:br>
              <a:rPr lang="en-US" sz="1500" b="1" dirty="0"/>
            </a:br>
            <a:r>
              <a:rPr lang="en-US" sz="1500" b="1" dirty="0"/>
              <a:t>.</a:t>
            </a:r>
            <a:endParaRPr lang="el-GR" sz="15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487322" y="5085005"/>
            <a:ext cx="693869" cy="281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93863" y="5324113"/>
            <a:ext cx="29132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/>
              <a:t>Η κλάση </a:t>
            </a:r>
            <a:r>
              <a:rPr lang="en-US" sz="1500" dirty="0"/>
              <a:t>Main </a:t>
            </a:r>
            <a:r>
              <a:rPr lang="el-GR" sz="1500" dirty="0"/>
              <a:t>δεν έχει πια πρόσβαση στο πεδίο </a:t>
            </a:r>
            <a:r>
              <a:rPr lang="en-US" sz="1500" dirty="0" err="1"/>
              <a:t>isHungry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1039206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Είναι ένας μηχανισμός όπου ένα αντικείμενο αποκτά τις ιδιότητες (πεδία και μεθόδους) ενός άλλου.</a:t>
            </a:r>
          </a:p>
          <a:p>
            <a:endParaRPr lang="el-GR" sz="1500" dirty="0"/>
          </a:p>
          <a:p>
            <a:r>
              <a:rPr lang="el-GR" sz="1500" dirty="0"/>
              <a:t>Με τη χρήση της κληρονομικότητας τα δεδομένα μπορούν να διαχειριστούν από τον προγραμματιστή με έναν ιεραρχικό τρόπο.</a:t>
            </a:r>
          </a:p>
          <a:p>
            <a:endParaRPr lang="el-GR" sz="1500" dirty="0"/>
          </a:p>
          <a:p>
            <a:r>
              <a:rPr lang="el-GR" sz="1500" dirty="0"/>
              <a:t>Η κληρονομικότητα υλοποιείται με τη χρήση της λέξης κλειδί </a:t>
            </a:r>
            <a:r>
              <a:rPr lang="en-US" sz="1500" b="1" dirty="0"/>
              <a:t>extends</a:t>
            </a:r>
            <a:r>
              <a:rPr lang="en-US" sz="1500" dirty="0"/>
              <a:t>.</a:t>
            </a:r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2100921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880"/>
          <a:stretch/>
        </p:blipFill>
        <p:spPr>
          <a:xfrm>
            <a:off x="4160223" y="3383058"/>
            <a:ext cx="4884269" cy="974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Παράδειγμα χρήσης της λέξης κλειδί </a:t>
            </a:r>
            <a:r>
              <a:rPr lang="en-US" sz="1500" b="1" dirty="0"/>
              <a:t>extends</a:t>
            </a:r>
            <a:r>
              <a:rPr lang="en-US" sz="1500" dirty="0"/>
              <a:t> </a:t>
            </a:r>
            <a:r>
              <a:rPr lang="el-GR" sz="1500" dirty="0"/>
              <a:t>για την υλοποίηση της κληρονομικότητας:</a:t>
            </a:r>
            <a:endParaRPr lang="en-US" sz="1500" dirty="0"/>
          </a:p>
          <a:p>
            <a:endParaRPr lang="el-GR" sz="15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63209" y="3383058"/>
            <a:ext cx="0" cy="1038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40159" y="3383058"/>
            <a:ext cx="1169894" cy="298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27" y="3350811"/>
            <a:ext cx="2960690" cy="10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2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89" y="4214308"/>
            <a:ext cx="7243370" cy="17299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88" y="1936922"/>
            <a:ext cx="4052902" cy="227890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385088" y="4214980"/>
            <a:ext cx="43352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42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46" y="2632935"/>
            <a:ext cx="7722593" cy="2734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9674" y="4189431"/>
            <a:ext cx="5922085" cy="7100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035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Εκτελούμε το αρχείο </a:t>
            </a:r>
            <a:r>
              <a:rPr lang="en-US" dirty="0"/>
              <a:t>eclipse.exe </a:t>
            </a:r>
            <a:r>
              <a:rPr lang="el-GR" dirty="0"/>
              <a:t>μέσα στον αποσυμπιεσμένο φάκελο του </a:t>
            </a:r>
            <a:r>
              <a:rPr lang="en-US" dirty="0"/>
              <a:t>Eclipse</a:t>
            </a:r>
            <a:r>
              <a:rPr lang="el-GR" dirty="0"/>
              <a:t> που μόλις κατεβάσαμε</a:t>
            </a:r>
            <a:r>
              <a:rPr lang="en-US" dirty="0"/>
              <a:t>.</a:t>
            </a:r>
          </a:p>
          <a:p>
            <a:r>
              <a:rPr lang="el-GR" dirty="0"/>
              <a:t>Στο παράθυρο που ανοίγει, επιλέγουμε </a:t>
            </a:r>
            <a:r>
              <a:rPr lang="en-US" dirty="0"/>
              <a:t>“OK”.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20" y="3695958"/>
            <a:ext cx="3651960" cy="168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13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8" y="1882589"/>
            <a:ext cx="3436432" cy="2037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2779"/>
          <a:stretch/>
        </p:blipFill>
        <p:spPr>
          <a:xfrm>
            <a:off x="1186667" y="3939315"/>
            <a:ext cx="6978387" cy="18869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86667" y="3920333"/>
            <a:ext cx="6889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76487" y="2067486"/>
            <a:ext cx="3146612" cy="1662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1944694" y="4551829"/>
            <a:ext cx="6067064" cy="436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85616" y="3568177"/>
            <a:ext cx="0" cy="160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2919" y="3249114"/>
            <a:ext cx="4354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Η κλάση </a:t>
            </a:r>
            <a:r>
              <a:rPr lang="en-US" sz="1500" dirty="0">
                <a:solidFill>
                  <a:srgbClr val="FF0000"/>
                </a:solidFill>
              </a:rPr>
              <a:t>Mammal </a:t>
            </a:r>
            <a:r>
              <a:rPr lang="el-GR" sz="1500" dirty="0">
                <a:solidFill>
                  <a:srgbClr val="FF0000"/>
                </a:solidFill>
              </a:rPr>
              <a:t>δεν έχει μέθοδο </a:t>
            </a:r>
            <a:r>
              <a:rPr lang="en-US" sz="1500" dirty="0" err="1">
                <a:solidFill>
                  <a:srgbClr val="FF0000"/>
                </a:solidFill>
              </a:rPr>
              <a:t>getBreed</a:t>
            </a:r>
            <a:r>
              <a:rPr lang="en-US" sz="1500" dirty="0">
                <a:solidFill>
                  <a:srgbClr val="FF0000"/>
                </a:solidFill>
              </a:rPr>
              <a:t>()</a:t>
            </a:r>
            <a:endParaRPr lang="el-G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99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 (</a:t>
            </a:r>
            <a:r>
              <a:rPr lang="el-GR" dirty="0"/>
              <a:t>Κληρονομικότητα)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Η κλάση </a:t>
            </a:r>
            <a:r>
              <a:rPr lang="en-US" sz="1500" dirty="0"/>
              <a:t>Dog </a:t>
            </a:r>
            <a:r>
              <a:rPr lang="el-GR" sz="1500" dirty="0"/>
              <a:t>είναι </a:t>
            </a:r>
            <a:r>
              <a:rPr lang="el-GR" sz="1500" dirty="0" err="1"/>
              <a:t>υποκλάση</a:t>
            </a:r>
            <a:r>
              <a:rPr lang="el-GR" sz="1500" dirty="0"/>
              <a:t> </a:t>
            </a:r>
            <a:r>
              <a:rPr lang="en-US" sz="1500" dirty="0"/>
              <a:t>(subclass) </a:t>
            </a:r>
            <a:r>
              <a:rPr lang="el-GR" sz="1500" dirty="0"/>
              <a:t>της κλάσης </a:t>
            </a:r>
            <a:r>
              <a:rPr lang="en-US" sz="1500" dirty="0"/>
              <a:t>Mammal.</a:t>
            </a:r>
          </a:p>
          <a:p>
            <a:r>
              <a:rPr lang="el-GR" sz="1500" dirty="0"/>
              <a:t>Η κλάση </a:t>
            </a:r>
            <a:r>
              <a:rPr lang="en-US" sz="1500" dirty="0"/>
              <a:t>Mammal </a:t>
            </a:r>
            <a:r>
              <a:rPr lang="el-GR" sz="1500" dirty="0"/>
              <a:t>είναι </a:t>
            </a:r>
            <a:r>
              <a:rPr lang="el-GR" sz="1500" dirty="0" err="1"/>
              <a:t>υπερκλάση</a:t>
            </a:r>
            <a:r>
              <a:rPr lang="el-GR" sz="1500" dirty="0"/>
              <a:t> </a:t>
            </a:r>
            <a:r>
              <a:rPr lang="en-US" sz="1500" dirty="0"/>
              <a:t>(superclass) </a:t>
            </a:r>
            <a:r>
              <a:rPr lang="el-GR" sz="1500" dirty="0"/>
              <a:t>της κλάσης </a:t>
            </a:r>
            <a:r>
              <a:rPr lang="en-US" sz="1500" dirty="0"/>
              <a:t>Dog.</a:t>
            </a:r>
          </a:p>
          <a:p>
            <a:r>
              <a:rPr lang="el-GR" sz="1500" dirty="0"/>
              <a:t>Στη </a:t>
            </a:r>
            <a:r>
              <a:rPr lang="en-US" sz="1500" dirty="0"/>
              <a:t>Java </a:t>
            </a:r>
            <a:r>
              <a:rPr lang="el-GR" sz="1500" dirty="0"/>
              <a:t>κάθε κλάση μπορεί να κάνει </a:t>
            </a:r>
            <a:r>
              <a:rPr lang="en-US" sz="1500" dirty="0"/>
              <a:t>extend </a:t>
            </a:r>
            <a:r>
              <a:rPr lang="el-GR" sz="1500" b="1" dirty="0"/>
              <a:t>μόνο </a:t>
            </a:r>
            <a:r>
              <a:rPr lang="el-GR" sz="1500" dirty="0"/>
              <a:t>μία κλάση.</a:t>
            </a:r>
            <a:br>
              <a:rPr lang="el-GR" sz="1500" dirty="0"/>
            </a:br>
            <a:r>
              <a:rPr lang="el-GR" sz="1500" dirty="0"/>
              <a:t>Πχ. Η κλάση </a:t>
            </a:r>
            <a:r>
              <a:rPr lang="en-US" sz="1500" dirty="0"/>
              <a:t>Dog </a:t>
            </a:r>
            <a:r>
              <a:rPr lang="el-GR" sz="1500" dirty="0"/>
              <a:t>δεν μπορεί να κάνει </a:t>
            </a:r>
            <a:r>
              <a:rPr lang="en-US" sz="1500" dirty="0"/>
              <a:t>extend </a:t>
            </a:r>
            <a:r>
              <a:rPr lang="el-GR" sz="1500" dirty="0"/>
              <a:t>δεύτερη κλάση.</a:t>
            </a:r>
          </a:p>
          <a:p>
            <a:r>
              <a:rPr lang="el-GR" sz="1500" dirty="0"/>
              <a:t>Η κλάση </a:t>
            </a:r>
            <a:r>
              <a:rPr lang="en-US" sz="1500" dirty="0"/>
              <a:t>Mammal</a:t>
            </a:r>
            <a:r>
              <a:rPr lang="el-GR" sz="1500" dirty="0"/>
              <a:t>, μπορεί να είναι </a:t>
            </a:r>
            <a:r>
              <a:rPr lang="el-GR" sz="1500" dirty="0" err="1"/>
              <a:t>υπερκλάση</a:t>
            </a:r>
            <a:r>
              <a:rPr lang="el-GR" sz="1500" dirty="0"/>
              <a:t> πολλών κλάσεων.</a:t>
            </a:r>
            <a:br>
              <a:rPr lang="el-GR" sz="1500" dirty="0"/>
            </a:br>
            <a:r>
              <a:rPr lang="el-GR" sz="1500" dirty="0"/>
              <a:t>Πχ. Μπορεί να δημιουργηθεί κλάση </a:t>
            </a:r>
            <a:r>
              <a:rPr lang="en-US" sz="1500" dirty="0"/>
              <a:t>Human </a:t>
            </a:r>
            <a:r>
              <a:rPr lang="el-GR" sz="1500" dirty="0"/>
              <a:t>που κάνει </a:t>
            </a:r>
            <a:r>
              <a:rPr lang="en-US" sz="1500" dirty="0"/>
              <a:t>extend </a:t>
            </a:r>
            <a:r>
              <a:rPr lang="el-GR" sz="1500" dirty="0"/>
              <a:t>την κλάση </a:t>
            </a:r>
            <a:r>
              <a:rPr lang="en-US" sz="1500" dirty="0"/>
              <a:t>Mammal.</a:t>
            </a:r>
          </a:p>
          <a:p>
            <a:r>
              <a:rPr lang="el-GR" sz="1500" dirty="0"/>
              <a:t>Τα πεδία και οι μέθοδοι μιας </a:t>
            </a:r>
            <a:r>
              <a:rPr lang="el-GR" sz="1500" dirty="0" err="1"/>
              <a:t>υποκλάσης</a:t>
            </a:r>
            <a:r>
              <a:rPr lang="el-GR" sz="1500" dirty="0"/>
              <a:t>, δεν είναι ορατά από την </a:t>
            </a:r>
            <a:r>
              <a:rPr lang="el-GR" sz="1500" dirty="0" err="1"/>
              <a:t>υπερκλάση</a:t>
            </a:r>
            <a:r>
              <a:rPr lang="el-G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697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Modifiers (protected</a:t>
            </a:r>
            <a:r>
              <a:rPr lang="el-GR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60" y="2286000"/>
            <a:ext cx="4495703" cy="3479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3305" y="4770344"/>
            <a:ext cx="4074458" cy="742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47763" y="4358864"/>
            <a:ext cx="952053" cy="492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7931" y="3591675"/>
            <a:ext cx="31822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Η κλάση </a:t>
            </a:r>
            <a:r>
              <a:rPr lang="en-US" sz="1500" dirty="0">
                <a:solidFill>
                  <a:srgbClr val="FF0000"/>
                </a:solidFill>
              </a:rPr>
              <a:t>Dog </a:t>
            </a:r>
            <a:r>
              <a:rPr lang="el-GR" sz="1500" dirty="0">
                <a:solidFill>
                  <a:srgbClr val="FF0000"/>
                </a:solidFill>
              </a:rPr>
              <a:t>δεν έχει πρόσβαση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στο πεδίο</a:t>
            </a:r>
            <a:r>
              <a:rPr lang="en-US" sz="1500" dirty="0">
                <a:solidFill>
                  <a:srgbClr val="FF0000"/>
                </a:solidFill>
              </a:rPr>
              <a:t> weight </a:t>
            </a:r>
            <a:r>
              <a:rPr lang="el-GR" sz="1500" dirty="0">
                <a:solidFill>
                  <a:srgbClr val="FF0000"/>
                </a:solidFill>
              </a:rPr>
              <a:t>γιατί αυτό έχει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οριστεί ως </a:t>
            </a:r>
            <a:r>
              <a:rPr lang="en-US" sz="1500" dirty="0">
                <a:solidFill>
                  <a:srgbClr val="FF0000"/>
                </a:solidFill>
              </a:rPr>
              <a:t>private</a:t>
            </a:r>
            <a:endParaRPr lang="el-GR" sz="15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3" y="2318177"/>
            <a:ext cx="3436051" cy="6231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567082" y="2318177"/>
            <a:ext cx="0" cy="846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99816" y="2817832"/>
            <a:ext cx="0" cy="773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32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72" y="2286000"/>
            <a:ext cx="4369622" cy="3468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2" y="2286000"/>
            <a:ext cx="3285883" cy="563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Access Modifiers (protected</a:t>
            </a:r>
            <a:r>
              <a:rPr lang="el-GR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1843" y="4786481"/>
            <a:ext cx="4074458" cy="742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54895" y="4358865"/>
            <a:ext cx="844922" cy="427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7931" y="3591675"/>
            <a:ext cx="34291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Η κλάση </a:t>
            </a:r>
            <a:r>
              <a:rPr lang="en-US" sz="1500" dirty="0">
                <a:solidFill>
                  <a:srgbClr val="FF0000"/>
                </a:solidFill>
              </a:rPr>
              <a:t>Dog </a:t>
            </a:r>
            <a:r>
              <a:rPr lang="el-GR" sz="1500" dirty="0">
                <a:solidFill>
                  <a:srgbClr val="FF0000"/>
                </a:solidFill>
              </a:rPr>
              <a:t>έχει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l-GR" sz="1500" dirty="0">
                <a:solidFill>
                  <a:srgbClr val="FF0000"/>
                </a:solidFill>
              </a:rPr>
              <a:t>πλέον πρόσβαση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στο πεδίο</a:t>
            </a:r>
            <a:r>
              <a:rPr lang="en-US" sz="1500" dirty="0">
                <a:solidFill>
                  <a:srgbClr val="FF0000"/>
                </a:solidFill>
              </a:rPr>
              <a:t> weight </a:t>
            </a:r>
            <a:r>
              <a:rPr lang="el-GR" sz="1500" dirty="0">
                <a:solidFill>
                  <a:srgbClr val="FF0000"/>
                </a:solidFill>
              </a:rPr>
              <a:t>γιατί αυτό έχει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οριστεί ως </a:t>
            </a:r>
            <a:r>
              <a:rPr lang="en-US" sz="1500" dirty="0">
                <a:solidFill>
                  <a:srgbClr val="FF0000"/>
                </a:solidFill>
              </a:rPr>
              <a:t>protected</a:t>
            </a:r>
            <a:endParaRPr lang="el-GR" sz="15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55830" y="2358261"/>
            <a:ext cx="0" cy="846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99816" y="2817832"/>
            <a:ext cx="0" cy="773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05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79" y="2273159"/>
            <a:ext cx="4079563" cy="2073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69" y="2273159"/>
            <a:ext cx="3505523" cy="591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694330" y="2996729"/>
            <a:ext cx="3702066" cy="771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31399" y="3768150"/>
            <a:ext cx="468719" cy="578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7682" y="2358261"/>
            <a:ext cx="0" cy="846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35501" y="2478965"/>
            <a:ext cx="0" cy="1823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3598" y="4302404"/>
            <a:ext cx="39773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Εφόσον στην κλάση </a:t>
            </a:r>
            <a:r>
              <a:rPr lang="en-US" sz="1500" dirty="0">
                <a:solidFill>
                  <a:srgbClr val="FF0000"/>
                </a:solidFill>
              </a:rPr>
              <a:t>Mammal </a:t>
            </a:r>
            <a:r>
              <a:rPr lang="el-GR" sz="1500" dirty="0">
                <a:solidFill>
                  <a:srgbClr val="FF0000"/>
                </a:solidFill>
              </a:rPr>
              <a:t>δεν</a:t>
            </a:r>
            <a:br>
              <a:rPr lang="el-GR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ορίζεται </a:t>
            </a:r>
            <a:r>
              <a:rPr lang="en-US" sz="1500" dirty="0">
                <a:solidFill>
                  <a:srgbClr val="FF0000"/>
                </a:solidFill>
              </a:rPr>
              <a:t>constructor </a:t>
            </a:r>
            <a:r>
              <a:rPr lang="el-GR" sz="1500" dirty="0">
                <a:solidFill>
                  <a:srgbClr val="FF0000"/>
                </a:solidFill>
              </a:rPr>
              <a:t>χωρίς παραμέτρους,</a:t>
            </a:r>
            <a:br>
              <a:rPr lang="el-GR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η κλάση </a:t>
            </a:r>
            <a:r>
              <a:rPr lang="en-US" sz="1500" dirty="0">
                <a:solidFill>
                  <a:srgbClr val="FF0000"/>
                </a:solidFill>
              </a:rPr>
              <a:t>Dog </a:t>
            </a:r>
            <a:r>
              <a:rPr lang="el-GR" sz="1500" dirty="0">
                <a:solidFill>
                  <a:srgbClr val="FF0000"/>
                </a:solidFill>
              </a:rPr>
              <a:t>εμφανίζει πρόβλημα.</a:t>
            </a:r>
          </a:p>
        </p:txBody>
      </p:sp>
    </p:spTree>
    <p:extLst>
      <p:ext uri="{BB962C8B-B14F-4D97-AF65-F5344CB8AC3E}">
        <p14:creationId xmlns:p14="http://schemas.microsoft.com/office/powerpoint/2010/main" val="1306800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17" y="2273158"/>
            <a:ext cx="3443025" cy="576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6" y="2273159"/>
            <a:ext cx="4122763" cy="2602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508150" y="3035638"/>
            <a:ext cx="3702066" cy="7714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95919" y="3812015"/>
            <a:ext cx="404200" cy="534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7682" y="2358261"/>
            <a:ext cx="0" cy="846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35501" y="2478965"/>
            <a:ext cx="0" cy="1823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5757" y="4307362"/>
            <a:ext cx="3534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Ορίζοντας </a:t>
            </a:r>
            <a:r>
              <a:rPr lang="en-US" sz="1500" dirty="0">
                <a:solidFill>
                  <a:srgbClr val="FF0000"/>
                </a:solidFill>
              </a:rPr>
              <a:t>constructor </a:t>
            </a:r>
            <a:r>
              <a:rPr lang="el-GR" sz="1500" dirty="0">
                <a:solidFill>
                  <a:srgbClr val="FF0000"/>
                </a:solidFill>
              </a:rPr>
              <a:t>χωρίς</a:t>
            </a:r>
            <a:br>
              <a:rPr lang="el-GR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παραμέτρους στην κλάση </a:t>
            </a:r>
            <a:r>
              <a:rPr lang="en-US" sz="1500" dirty="0">
                <a:solidFill>
                  <a:srgbClr val="FF0000"/>
                </a:solidFill>
              </a:rPr>
              <a:t>Mammal,</a:t>
            </a:r>
            <a:br>
              <a:rPr lang="el-GR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η </a:t>
            </a:r>
            <a:r>
              <a:rPr lang="el-GR" sz="1500" dirty="0" err="1">
                <a:solidFill>
                  <a:srgbClr val="FF0000"/>
                </a:solidFill>
              </a:rPr>
              <a:t>υποκλάση</a:t>
            </a:r>
            <a:r>
              <a:rPr lang="el-GR" sz="1500" dirty="0">
                <a:solidFill>
                  <a:srgbClr val="FF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Dog, </a:t>
            </a:r>
            <a:r>
              <a:rPr lang="el-GR" sz="1500" dirty="0">
                <a:solidFill>
                  <a:srgbClr val="FF0000"/>
                </a:solidFill>
              </a:rPr>
              <a:t>δεν έχει πλέον</a:t>
            </a:r>
            <a:br>
              <a:rPr lang="el-GR" sz="1500" dirty="0">
                <a:solidFill>
                  <a:srgbClr val="FF0000"/>
                </a:solidFill>
              </a:rPr>
            </a:br>
            <a:r>
              <a:rPr lang="el-GR" sz="1500" dirty="0">
                <a:solidFill>
                  <a:srgbClr val="FF0000"/>
                </a:solidFill>
              </a:rPr>
              <a:t>πρόβλημα.</a:t>
            </a:r>
          </a:p>
        </p:txBody>
      </p:sp>
    </p:spTree>
    <p:extLst>
      <p:ext uri="{BB962C8B-B14F-4D97-AF65-F5344CB8AC3E}">
        <p14:creationId xmlns:p14="http://schemas.microsoft.com/office/powerpoint/2010/main" val="2288864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85" y="2050213"/>
            <a:ext cx="7452493" cy="3704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032585" y="4778377"/>
            <a:ext cx="6084059" cy="5567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14451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Όταν θέλουμε να επιλέξουμε τον </a:t>
            </a:r>
            <a:r>
              <a:rPr lang="en-US" sz="1500" dirty="0"/>
              <a:t>Constructor</a:t>
            </a:r>
            <a:r>
              <a:rPr lang="el-GR" sz="1500" dirty="0"/>
              <a:t> της </a:t>
            </a:r>
            <a:r>
              <a:rPr lang="el-GR" sz="1500" dirty="0" err="1"/>
              <a:t>υπερκλάσης</a:t>
            </a:r>
            <a:r>
              <a:rPr lang="en-US" sz="1500" dirty="0"/>
              <a:t> </a:t>
            </a:r>
            <a:r>
              <a:rPr lang="el-GR" sz="1500" dirty="0"/>
              <a:t>που θα κληθεί χρησιμοποιούμε στον </a:t>
            </a:r>
            <a:r>
              <a:rPr lang="en-US" sz="1500" dirty="0"/>
              <a:t>Constructor </a:t>
            </a:r>
            <a:r>
              <a:rPr lang="el-GR" sz="1500" dirty="0"/>
              <a:t>της </a:t>
            </a:r>
            <a:r>
              <a:rPr lang="el-GR" sz="1500" dirty="0" err="1"/>
              <a:t>υποκλάσης</a:t>
            </a:r>
            <a:r>
              <a:rPr lang="el-GR" sz="1500" dirty="0"/>
              <a:t> τη λέξη κλειδί </a:t>
            </a:r>
            <a:r>
              <a:rPr lang="en-US" sz="1500" b="1" dirty="0"/>
              <a:t>super</a:t>
            </a:r>
            <a:r>
              <a:rPr lang="el-GR" sz="15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90" y="3385675"/>
            <a:ext cx="5744584" cy="1920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5358" y="4205569"/>
            <a:ext cx="5228216" cy="11009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04249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44" y="3223978"/>
            <a:ext cx="4617566" cy="2634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500" dirty="0"/>
              <a:t>Όταν θέλουμε να επιλέξουμε τον </a:t>
            </a:r>
            <a:r>
              <a:rPr lang="en-US" sz="1500" dirty="0"/>
              <a:t>Constructor</a:t>
            </a:r>
            <a:r>
              <a:rPr lang="el-GR" sz="1500" dirty="0"/>
              <a:t> της </a:t>
            </a:r>
            <a:r>
              <a:rPr lang="el-GR" sz="1500" dirty="0" err="1"/>
              <a:t>υπερκλάσης</a:t>
            </a:r>
            <a:r>
              <a:rPr lang="en-US" sz="1500" dirty="0"/>
              <a:t> </a:t>
            </a:r>
            <a:r>
              <a:rPr lang="el-GR" sz="1500" dirty="0"/>
              <a:t>που θα κληθεί χρησιμοποιούμε στον </a:t>
            </a:r>
            <a:r>
              <a:rPr lang="en-US" sz="1500" dirty="0"/>
              <a:t>Constructor </a:t>
            </a:r>
            <a:r>
              <a:rPr lang="el-GR" sz="1500" dirty="0"/>
              <a:t>της </a:t>
            </a:r>
            <a:r>
              <a:rPr lang="el-GR" sz="1500" dirty="0" err="1"/>
              <a:t>υποκλάσης</a:t>
            </a:r>
            <a:r>
              <a:rPr lang="el-GR" sz="1500" dirty="0"/>
              <a:t> τη λέξη κλειδί </a:t>
            </a:r>
            <a:r>
              <a:rPr lang="en-US" sz="1500" b="1" dirty="0"/>
              <a:t>super</a:t>
            </a:r>
            <a:r>
              <a:rPr lang="el-GR" sz="1500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2637" y="4895404"/>
            <a:ext cx="3041724" cy="9630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42331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41" y="1950842"/>
            <a:ext cx="6780418" cy="4044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Constructor &amp; Inheritance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2557631" y="5125346"/>
            <a:ext cx="5680038" cy="4195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3668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παράθυρο που εμφανίζεται είναι το περιβάλλον χρήσης του εργαλείου </a:t>
            </a:r>
            <a:r>
              <a:rPr lang="en-US" dirty="0"/>
              <a:t>Eclipse.</a:t>
            </a:r>
          </a:p>
          <a:p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91" y="3074397"/>
            <a:ext cx="3917219" cy="26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51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1500" dirty="0"/>
              <a:t>Όταν μια </a:t>
            </a:r>
            <a:r>
              <a:rPr lang="el-GR" sz="1500" dirty="0" err="1"/>
              <a:t>υποκλάση</a:t>
            </a:r>
            <a:r>
              <a:rPr lang="el-GR" sz="1500" dirty="0"/>
              <a:t> κληρονομεί από μια </a:t>
            </a:r>
            <a:r>
              <a:rPr lang="el-GR" sz="1500" dirty="0" err="1"/>
              <a:t>υπερκλάση</a:t>
            </a:r>
            <a:r>
              <a:rPr lang="el-GR" sz="1500" dirty="0"/>
              <a:t>, η </a:t>
            </a:r>
            <a:r>
              <a:rPr lang="en-US" sz="1500" dirty="0"/>
              <a:t>Java </a:t>
            </a:r>
            <a:r>
              <a:rPr lang="el-GR" sz="1500" dirty="0"/>
              <a:t>παρέχει τη δυνατότητα αλλαγής της συμπεριφοράς των μεθόδων της </a:t>
            </a:r>
            <a:r>
              <a:rPr lang="el-GR" sz="1500" dirty="0" err="1"/>
              <a:t>υπερκλάσης</a:t>
            </a:r>
            <a:r>
              <a:rPr lang="el-GR" sz="1500" dirty="0"/>
              <a:t>.</a:t>
            </a:r>
          </a:p>
          <a:p>
            <a:r>
              <a:rPr lang="el-GR" sz="1500" dirty="0"/>
              <a:t>Η αλλαγή της συμπεριφοράς της μεθόδου μιας </a:t>
            </a:r>
            <a:r>
              <a:rPr lang="el-GR" sz="1500" dirty="0" err="1"/>
              <a:t>υπερκλάσης</a:t>
            </a:r>
            <a:r>
              <a:rPr lang="el-GR" sz="1500" dirty="0"/>
              <a:t> από μια </a:t>
            </a:r>
            <a:r>
              <a:rPr lang="el-GR" sz="1500" dirty="0" err="1"/>
              <a:t>υποκλάση</a:t>
            </a:r>
            <a:r>
              <a:rPr lang="el-GR" sz="1500" dirty="0"/>
              <a:t>, ονομάζεται παράκαμψη μεθόδου (</a:t>
            </a:r>
            <a:r>
              <a:rPr lang="en-US" sz="1500" dirty="0"/>
              <a:t>Method Overriding).</a:t>
            </a:r>
            <a:endParaRPr lang="el-GR" sz="1500" dirty="0"/>
          </a:p>
          <a:p>
            <a:r>
              <a:rPr lang="el-GR" sz="1500" dirty="0"/>
              <a:t>Η παράκαμψη μεθόδου μας προσφέρει το πλεονέκτημα να μπορούμε να ορίσουμε διαφορετική συμπεριφορά των μεθόδων μιας </a:t>
            </a:r>
            <a:r>
              <a:rPr lang="el-GR" sz="1500" dirty="0" err="1"/>
              <a:t>υπερκλάσης</a:t>
            </a:r>
            <a:r>
              <a:rPr lang="el-GR" sz="1500" dirty="0"/>
              <a:t> για μία και μόνο </a:t>
            </a:r>
            <a:r>
              <a:rPr lang="el-GR" sz="1500" dirty="0" err="1"/>
              <a:t>υποκλάση</a:t>
            </a:r>
            <a:r>
              <a:rPr lang="el-GR" sz="1500" dirty="0"/>
              <a:t>. Αυτό σημαίνει ότι σε μια </a:t>
            </a:r>
            <a:r>
              <a:rPr lang="el-GR" sz="1500" dirty="0" err="1"/>
              <a:t>υποκλάση</a:t>
            </a:r>
            <a:r>
              <a:rPr lang="el-GR" sz="1500" dirty="0"/>
              <a:t> μπορούν να υλοποιηθούν οι μέθοδοι της </a:t>
            </a:r>
            <a:r>
              <a:rPr lang="el-GR" sz="1500" dirty="0" err="1"/>
              <a:t>υπερκλάσης</a:t>
            </a:r>
            <a:r>
              <a:rPr lang="el-GR" sz="1500" dirty="0"/>
              <a:t> με βάση τις συγκεκριμένες απαιτήσεις της </a:t>
            </a:r>
            <a:r>
              <a:rPr lang="el-GR" sz="1500" dirty="0" err="1"/>
              <a:t>υποκλάσης</a:t>
            </a:r>
            <a:r>
              <a:rPr lang="el-GR" sz="1500" dirty="0"/>
              <a:t>.</a:t>
            </a:r>
          </a:p>
          <a:p>
            <a:endParaRPr lang="el-GR" sz="1500" dirty="0"/>
          </a:p>
        </p:txBody>
      </p:sp>
    </p:spTree>
    <p:extLst>
      <p:ext uri="{BB962C8B-B14F-4D97-AF65-F5344CB8AC3E}">
        <p14:creationId xmlns:p14="http://schemas.microsoft.com/office/powerpoint/2010/main" val="1162746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1500" dirty="0"/>
              <a:t>Παράδειγμα παράκαμψης μεθόδου:</a:t>
            </a:r>
          </a:p>
          <a:p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2" y="2914650"/>
            <a:ext cx="3984587" cy="1089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69" y="2914651"/>
            <a:ext cx="4205187" cy="108921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98369" y="2971128"/>
            <a:ext cx="0" cy="1032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37" y="4056227"/>
            <a:ext cx="4287864" cy="193645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654437" y="4023953"/>
            <a:ext cx="4287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93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20" y="2807437"/>
            <a:ext cx="4076287" cy="1184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1500" dirty="0"/>
              <a:t>Παράδειγμα χρήσης της </a:t>
            </a:r>
            <a:r>
              <a:rPr lang="en-US" sz="1500" dirty="0"/>
              <a:t>base </a:t>
            </a:r>
            <a:r>
              <a:rPr lang="el-GR" sz="1500" dirty="0"/>
              <a:t>μεθόδου:</a:t>
            </a:r>
          </a:p>
          <a:p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" y="2914650"/>
            <a:ext cx="3984587" cy="108921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98369" y="2971128"/>
            <a:ext cx="0" cy="1032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37" y="4056227"/>
            <a:ext cx="4287864" cy="193645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654437" y="4023953"/>
            <a:ext cx="4287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70264" y="3205106"/>
            <a:ext cx="3437380" cy="3711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6468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884604"/>
            <a:ext cx="6686550" cy="2833217"/>
          </a:xfrm>
        </p:spPr>
        <p:txBody>
          <a:bodyPr>
            <a:noAutofit/>
          </a:bodyPr>
          <a:lstStyle/>
          <a:p>
            <a:r>
              <a:rPr lang="el-GR" sz="1500" dirty="0"/>
              <a:t>Παράδειγμα παράκαμψης μεθόδου με χρήση πεδίων:</a:t>
            </a:r>
          </a:p>
          <a:p>
            <a:endParaRPr lang="el-GR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1" y="2220781"/>
            <a:ext cx="7146739" cy="37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59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884604"/>
            <a:ext cx="6686550" cy="2833217"/>
          </a:xfrm>
        </p:spPr>
        <p:txBody>
          <a:bodyPr>
            <a:noAutofit/>
          </a:bodyPr>
          <a:lstStyle/>
          <a:p>
            <a:r>
              <a:rPr lang="el-GR" sz="1500" dirty="0"/>
              <a:t>Παράδειγμα παράκαμψης μεθόδου με χρήση πεδίων:</a:t>
            </a:r>
          </a:p>
          <a:p>
            <a:endParaRPr lang="el-GR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74" y="2162934"/>
            <a:ext cx="3794606" cy="38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16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28" y="2197249"/>
            <a:ext cx="4258889" cy="3775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Παράκαμψη</a:t>
            </a:r>
            <a:r>
              <a:rPr lang="en-US" dirty="0"/>
              <a:t>(Method Override)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884604"/>
            <a:ext cx="6686550" cy="2833217"/>
          </a:xfrm>
        </p:spPr>
        <p:txBody>
          <a:bodyPr>
            <a:noAutofit/>
          </a:bodyPr>
          <a:lstStyle/>
          <a:p>
            <a:r>
              <a:rPr lang="el-GR" sz="1500" dirty="0"/>
              <a:t>Παράδειγμα παράκαμψης μεθόδου με χρήση πεδίων:</a:t>
            </a:r>
          </a:p>
          <a:p>
            <a:endParaRPr lang="el-GR" sz="1500" dirty="0"/>
          </a:p>
        </p:txBody>
      </p:sp>
      <p:sp>
        <p:nvSpPr>
          <p:cNvPr id="11" name="Rectangle 10"/>
          <p:cNvSpPr/>
          <p:nvPr/>
        </p:nvSpPr>
        <p:spPr>
          <a:xfrm>
            <a:off x="1460349" y="2374751"/>
            <a:ext cx="3945368" cy="6456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1460349" y="3951625"/>
            <a:ext cx="3945368" cy="1819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98" y="2286000"/>
            <a:ext cx="3627741" cy="264570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91693" y="2286001"/>
            <a:ext cx="0" cy="3484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17066" y="2626415"/>
            <a:ext cx="3009090" cy="4101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8" name="Rectangle 17"/>
          <p:cNvSpPr/>
          <p:nvPr/>
        </p:nvSpPr>
        <p:spPr>
          <a:xfrm>
            <a:off x="6117066" y="3658594"/>
            <a:ext cx="3009090" cy="9019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76034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Είναι ένα γεγονός που συμβαίνει κατά την εκτέλεση ενός προγράμματος, που διαταράσσει την κανονική ροή της εκτέλεσής του.</a:t>
            </a:r>
          </a:p>
          <a:p>
            <a:endParaRPr lang="el-GR" dirty="0"/>
          </a:p>
          <a:p>
            <a:r>
              <a:rPr lang="el-GR" dirty="0"/>
              <a:t>Αν συμβεί κάποιο σφάλμα κατά την εκτέλεση μιας μεθόδου, τότε η μέθοδος δημιουργεί ένα αντικείμενο </a:t>
            </a:r>
            <a:r>
              <a:rPr lang="en-US" dirty="0"/>
              <a:t>“exception” </a:t>
            </a:r>
            <a:r>
              <a:rPr lang="el-GR" dirty="0"/>
              <a:t>και το γνωστοποιεί στο </a:t>
            </a:r>
            <a:r>
              <a:rPr lang="en-US" dirty="0"/>
              <a:t>JVM</a:t>
            </a:r>
            <a:r>
              <a:rPr lang="el-GR" dirty="0"/>
              <a:t> (</a:t>
            </a:r>
            <a:r>
              <a:rPr lang="en-US" dirty="0"/>
              <a:t>throw exception).</a:t>
            </a:r>
          </a:p>
          <a:p>
            <a:endParaRPr lang="en-US" dirty="0"/>
          </a:p>
          <a:p>
            <a:r>
              <a:rPr lang="el-GR" dirty="0"/>
              <a:t>Το </a:t>
            </a:r>
            <a:r>
              <a:rPr lang="en-US" dirty="0"/>
              <a:t>JVM</a:t>
            </a:r>
            <a:r>
              <a:rPr lang="el-GR" dirty="0"/>
              <a:t> διακόπτει τη ροή εκτέλεσης της μεθόδου και ψάχνει να βρει κομμάτι κώδικα που χειρίζεται τα </a:t>
            </a:r>
            <a:r>
              <a:rPr lang="en-US" dirty="0"/>
              <a:t>exceptions (catch exception).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7040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82" y="1473560"/>
            <a:ext cx="7395961" cy="346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00" y="5033554"/>
            <a:ext cx="4037556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29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Κατά την εκτέλεση της εφαρμογής, εμφανίζεται το ακόλουθο μήνυμα σφάλματος στην οθόνη του χρήστη.</a:t>
            </a:r>
          </a:p>
          <a:p>
            <a:endParaRPr lang="el-GR" dirty="0"/>
          </a:p>
          <a:p>
            <a:r>
              <a:rPr lang="el-GR" dirty="0"/>
              <a:t>Το μήνυμα παρέχει 2 πληροφορίες (για τον προγραμματιστή):</a:t>
            </a:r>
          </a:p>
          <a:p>
            <a:pPr lvl="1"/>
            <a:r>
              <a:rPr lang="el-GR" dirty="0"/>
              <a:t>Μήνυμα σφάλματος που εξηγεί τι συνέβη</a:t>
            </a:r>
          </a:p>
          <a:p>
            <a:pPr lvl="1"/>
            <a:r>
              <a:rPr lang="el-GR" dirty="0"/>
              <a:t>Το </a:t>
            </a:r>
            <a:r>
              <a:rPr lang="en-US" dirty="0"/>
              <a:t>call stack </a:t>
            </a:r>
            <a:r>
              <a:rPr lang="el-GR" dirty="0"/>
              <a:t>όπου εμφανίζεται το όνομα της κλάσης και η γραμμή που συνέβη το σφάλμα, καθώς επίσης και η διαδρομή κλήσεων των μεθόδων που ακολουθήθηκε για να προκύψει το πρόβλημα.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44" y="5911222"/>
            <a:ext cx="8429625" cy="6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5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προηγούμενο σφάλμα προκάλεσε το βίαιο τερματισμό της εκτέλεσης του προγράμματος διότι ο προγραμματιστής δεν είχε συμπεριλάβει κώδικα που να χειρίζεται το συγκεκριμένο </a:t>
            </a:r>
            <a:r>
              <a:rPr lang="en-US" dirty="0"/>
              <a:t>exception.</a:t>
            </a:r>
          </a:p>
          <a:p>
            <a:endParaRPr lang="en-US" dirty="0"/>
          </a:p>
          <a:p>
            <a:r>
              <a:rPr lang="el-GR" dirty="0"/>
              <a:t>Ο χειρισμός των </a:t>
            </a:r>
            <a:r>
              <a:rPr lang="en-US" dirty="0"/>
              <a:t>exceptions, </a:t>
            </a:r>
            <a:r>
              <a:rPr lang="el-GR" dirty="0"/>
              <a:t>εξαρτάται κάθε φορά από τη φύση του προβλήματος.</a:t>
            </a:r>
            <a:endParaRPr lang="en-US" dirty="0"/>
          </a:p>
          <a:p>
            <a:endParaRPr lang="en-US" dirty="0"/>
          </a:p>
          <a:p>
            <a:r>
              <a:rPr lang="el-GR" dirty="0"/>
              <a:t>Στη </a:t>
            </a:r>
            <a:r>
              <a:rPr lang="en-US" dirty="0"/>
              <a:t>Java, </a:t>
            </a:r>
            <a:r>
              <a:rPr lang="el-GR" dirty="0"/>
              <a:t>υπάρχουν 3 κατηγορίες </a:t>
            </a:r>
            <a:r>
              <a:rPr lang="en-US" dirty="0"/>
              <a:t>Exceptions.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781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δημιουργία ενός προγράμματος </a:t>
            </a:r>
            <a:r>
              <a:rPr lang="en-US" dirty="0"/>
              <a:t>Java </a:t>
            </a:r>
            <a:r>
              <a:rPr lang="el-GR" dirty="0"/>
              <a:t>στο </a:t>
            </a:r>
            <a:r>
              <a:rPr lang="en-US" dirty="0"/>
              <a:t>Eclipse, </a:t>
            </a:r>
            <a:r>
              <a:rPr lang="el-GR" dirty="0"/>
              <a:t>επιλέγουμε από το μενού:</a:t>
            </a:r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Java Project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1" y="3286134"/>
            <a:ext cx="3837698" cy="260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772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Exception: </a:t>
            </a:r>
            <a:r>
              <a:rPr lang="el-GR" dirty="0"/>
              <a:t>Είναι </a:t>
            </a:r>
            <a:r>
              <a:rPr lang="en-US" dirty="0"/>
              <a:t>exceptions </a:t>
            </a:r>
            <a:r>
              <a:rPr lang="el-GR" dirty="0"/>
              <a:t>τα οποία οι καλά σχεδιασμένες εφαρμογές θα πρέπει να μπορούν να τα χειρίζονται.</a:t>
            </a:r>
          </a:p>
          <a:p>
            <a:endParaRPr lang="el-GR" dirty="0"/>
          </a:p>
          <a:p>
            <a:r>
              <a:rPr lang="en-US" dirty="0"/>
              <a:t>Error Exception: </a:t>
            </a:r>
            <a:r>
              <a:rPr lang="el-GR" dirty="0"/>
              <a:t>Είναι </a:t>
            </a:r>
            <a:r>
              <a:rPr lang="en-US" dirty="0"/>
              <a:t>exceptions </a:t>
            </a:r>
            <a:r>
              <a:rPr lang="el-GR" dirty="0"/>
              <a:t>που συνήθως οφείλονται σε εξωτερικούς παράγοντες και η εφαρμογή δεν μπορεί να χειριστεί.</a:t>
            </a:r>
          </a:p>
          <a:p>
            <a:endParaRPr lang="el-GR" dirty="0"/>
          </a:p>
          <a:p>
            <a:r>
              <a:rPr lang="en-US" dirty="0"/>
              <a:t>Runtime Exception: </a:t>
            </a:r>
            <a:r>
              <a:rPr lang="el-GR" dirty="0"/>
              <a:t>Είναι </a:t>
            </a:r>
            <a:r>
              <a:rPr lang="en-US" dirty="0"/>
              <a:t>exceptions </a:t>
            </a:r>
            <a:r>
              <a:rPr lang="el-GR" dirty="0"/>
              <a:t>που οφείλονται κυρίως σε κακό σχεδιασμό της εφαρμογής (</a:t>
            </a:r>
            <a:r>
              <a:rPr lang="en-US" dirty="0"/>
              <a:t>bugs)</a:t>
            </a:r>
            <a:r>
              <a:rPr lang="el-GR" dirty="0"/>
              <a:t>, τα οποία η εφαρμογή δεν μπορεί να χειριστεί.</a:t>
            </a:r>
          </a:p>
        </p:txBody>
      </p:sp>
    </p:spTree>
    <p:extLst>
      <p:ext uri="{BB962C8B-B14F-4D97-AF65-F5344CB8AC3E}">
        <p14:creationId xmlns:p14="http://schemas.microsoft.com/office/powerpoint/2010/main" val="8495038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Ο χρήστης δίνει λανθασμένα δεδομένα εισόδου στην εφαρμογή. Για το χειρισμό αυτού το σφάλματος, ο προγραμματιστής μπορεί να επιλέξει να εμφανίσει μήνυμα σφάλματος στο χρήστη και να ζητήσει να δοθούν νέα δεδομένα εισόδου (</a:t>
            </a:r>
            <a:r>
              <a:rPr lang="en-US" dirty="0"/>
              <a:t>checked exception)</a:t>
            </a:r>
            <a:r>
              <a:rPr lang="el-GR" dirty="0"/>
              <a:t>.</a:t>
            </a:r>
          </a:p>
          <a:p>
            <a:endParaRPr lang="en-US" dirty="0"/>
          </a:p>
          <a:p>
            <a:r>
              <a:rPr lang="el-GR" dirty="0"/>
              <a:t>Η εφαρμογή προσπαθεί να καλέσει κάποιο απομακρυσμένο </a:t>
            </a:r>
            <a:r>
              <a:rPr lang="en-US" dirty="0"/>
              <a:t>web service</a:t>
            </a:r>
            <a:r>
              <a:rPr lang="el-GR" dirty="0"/>
              <a:t>, το οποίο ωστόσο εκείνη τη στιγμή δε λειτουργεί. Ο προγραμματιστής μπορεί να επιλέξει να δοκιμάσει να καλέσει ξανά το προβληματικό </a:t>
            </a:r>
            <a:r>
              <a:rPr lang="en-US" dirty="0"/>
              <a:t>web service (error exception).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13081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εφαρμογή πραγματοποιεί διαίρεση μεταξύ 2 αριθμών, όπου ο διαιρέτης είναι 0. Ο προγραμματιστής μπορεί να επιλέξει να αγνοήσει το συγκεκριμένο τύπο σφάλματος (</a:t>
            </a:r>
            <a:r>
              <a:rPr lang="en-US" dirty="0"/>
              <a:t>runtime exception)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78058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03" y="2814772"/>
            <a:ext cx="7638746" cy="24364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5182" y="3951626"/>
            <a:ext cx="5489091" cy="7510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95182" y="3222171"/>
            <a:ext cx="4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7909" y="5503817"/>
            <a:ext cx="656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Το </a:t>
            </a:r>
            <a:r>
              <a:rPr lang="en-US" dirty="0">
                <a:solidFill>
                  <a:srgbClr val="FF0000"/>
                </a:solidFill>
              </a:rPr>
              <a:t>catch </a:t>
            </a:r>
            <a:r>
              <a:rPr lang="el-GR" dirty="0">
                <a:solidFill>
                  <a:srgbClr val="FF0000"/>
                </a:solidFill>
              </a:rPr>
              <a:t>επιτρέπει το χειρισμό σφαλμάτων κατά την κρίση</a:t>
            </a:r>
            <a:br>
              <a:rPr lang="el-GR" dirty="0">
                <a:solidFill>
                  <a:srgbClr val="FF0000"/>
                </a:solidFill>
              </a:rPr>
            </a:br>
            <a:r>
              <a:rPr lang="el-GR" dirty="0">
                <a:solidFill>
                  <a:srgbClr val="FF0000"/>
                </a:solidFill>
              </a:rPr>
              <a:t>του προγραμματιστή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5526" y="1625321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Το </a:t>
            </a:r>
            <a:r>
              <a:rPr lang="en-US" dirty="0" err="1">
                <a:solidFill>
                  <a:srgbClr val="FF0000"/>
                </a:solidFill>
              </a:rPr>
              <a:t>IllegalArgumentException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είναι </a:t>
            </a:r>
            <a:r>
              <a:rPr lang="en-US" dirty="0">
                <a:solidFill>
                  <a:srgbClr val="FF0000"/>
                </a:solidFill>
              </a:rPr>
              <a:t>Runtime Exception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523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Όταν συμβαίνει ένα </a:t>
            </a:r>
            <a:r>
              <a:rPr lang="en-US" dirty="0"/>
              <a:t>exception </a:t>
            </a:r>
            <a:r>
              <a:rPr lang="el-GR" dirty="0"/>
              <a:t>σε μια εφαρμογή </a:t>
            </a:r>
            <a:r>
              <a:rPr lang="en-US" dirty="0"/>
              <a:t>Java, </a:t>
            </a:r>
            <a:r>
              <a:rPr lang="el-GR" dirty="0"/>
              <a:t>το </a:t>
            </a:r>
            <a:r>
              <a:rPr lang="en-US" dirty="0"/>
              <a:t>JVM </a:t>
            </a:r>
            <a:r>
              <a:rPr lang="el-GR" dirty="0"/>
              <a:t>αναλαμβάνει να ψάξει προς τα πάνω το </a:t>
            </a:r>
            <a:r>
              <a:rPr lang="en-US" dirty="0"/>
              <a:t>stack trace, </a:t>
            </a:r>
            <a:r>
              <a:rPr lang="el-GR" dirty="0"/>
              <a:t>μέχρι να βρει κομμάτι κώδικα που να χειρίζεται (</a:t>
            </a:r>
            <a:r>
              <a:rPr lang="en-US" dirty="0"/>
              <a:t>catch) </a:t>
            </a:r>
            <a:r>
              <a:rPr lang="el-GR" dirty="0"/>
              <a:t>το </a:t>
            </a:r>
            <a:r>
              <a:rPr lang="en-US" dirty="0"/>
              <a:t>exception </a:t>
            </a:r>
            <a:r>
              <a:rPr lang="el-GR" dirty="0"/>
              <a:t>που συνέβη.</a:t>
            </a:r>
          </a:p>
          <a:p>
            <a:endParaRPr lang="el-GR" dirty="0"/>
          </a:p>
          <a:p>
            <a:r>
              <a:rPr lang="el-GR" dirty="0"/>
              <a:t>Αν η ίδια μέθοδος δεν έχει κατάλληλο </a:t>
            </a:r>
            <a:r>
              <a:rPr lang="en-US" dirty="0"/>
              <a:t>catch</a:t>
            </a:r>
            <a:r>
              <a:rPr lang="el-GR" dirty="0"/>
              <a:t> </a:t>
            </a:r>
            <a:r>
              <a:rPr lang="en-US" dirty="0"/>
              <a:t>statement, </a:t>
            </a:r>
            <a:r>
              <a:rPr lang="el-GR" dirty="0"/>
              <a:t>τότε το </a:t>
            </a:r>
            <a:r>
              <a:rPr lang="en-US" dirty="0"/>
              <a:t>exception </a:t>
            </a:r>
            <a:r>
              <a:rPr lang="el-GR" dirty="0"/>
              <a:t>μεταφέρεται στην προηγούμενη μέθοδο του </a:t>
            </a:r>
            <a:r>
              <a:rPr lang="en-US" dirty="0"/>
              <a:t>stack trace </a:t>
            </a:r>
            <a:r>
              <a:rPr lang="el-GR" dirty="0"/>
              <a:t>κοκ.</a:t>
            </a:r>
          </a:p>
        </p:txBody>
      </p:sp>
    </p:spTree>
    <p:extLst>
      <p:ext uri="{BB962C8B-B14F-4D97-AF65-F5344CB8AC3E}">
        <p14:creationId xmlns:p14="http://schemas.microsoft.com/office/powerpoint/2010/main" val="2023706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06" y="2220413"/>
            <a:ext cx="7928643" cy="3344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9388" y="4683146"/>
            <a:ext cx="5489091" cy="7510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Rectangle 5"/>
          <p:cNvSpPr/>
          <p:nvPr/>
        </p:nvSpPr>
        <p:spPr>
          <a:xfrm>
            <a:off x="4329822" y="2220413"/>
            <a:ext cx="1748761" cy="2179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TextBox 6"/>
          <p:cNvSpPr txBox="1"/>
          <p:nvPr/>
        </p:nvSpPr>
        <p:spPr>
          <a:xfrm>
            <a:off x="2783849" y="5808617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Το </a:t>
            </a:r>
            <a:r>
              <a:rPr lang="en-US" dirty="0">
                <a:solidFill>
                  <a:srgbClr val="FF0000"/>
                </a:solidFill>
              </a:rPr>
              <a:t>Exception </a:t>
            </a:r>
            <a:r>
              <a:rPr lang="el-GR" dirty="0">
                <a:solidFill>
                  <a:srgbClr val="FF0000"/>
                </a:solidFill>
              </a:rPr>
              <a:t>είναι </a:t>
            </a:r>
            <a:r>
              <a:rPr lang="en-US" dirty="0">
                <a:solidFill>
                  <a:srgbClr val="FF0000"/>
                </a:solidFill>
              </a:rPr>
              <a:t>checked Exception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325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Στη </a:t>
            </a:r>
            <a:r>
              <a:rPr lang="en-US" dirty="0"/>
              <a:t>Java, </a:t>
            </a:r>
            <a:r>
              <a:rPr lang="el-GR" dirty="0"/>
              <a:t>τα </a:t>
            </a:r>
            <a:r>
              <a:rPr lang="en-US" dirty="0"/>
              <a:t>checked Exceptions </a:t>
            </a:r>
            <a:r>
              <a:rPr lang="el-GR" dirty="0"/>
              <a:t>έχουν ειδικό χειρισμό.</a:t>
            </a:r>
          </a:p>
          <a:p>
            <a:endParaRPr lang="el-GR" dirty="0"/>
          </a:p>
          <a:p>
            <a:r>
              <a:rPr lang="el-GR" dirty="0"/>
              <a:t>Μια μέθοδος που κάνει </a:t>
            </a:r>
            <a:r>
              <a:rPr lang="en-US" dirty="0"/>
              <a:t>throw checked exception, </a:t>
            </a:r>
            <a:r>
              <a:rPr lang="el-GR" dirty="0"/>
              <a:t>πρέπει είτε να το κάνει </a:t>
            </a:r>
            <a:r>
              <a:rPr lang="en-US" dirty="0"/>
              <a:t>handle </a:t>
            </a:r>
            <a:r>
              <a:rPr lang="el-GR" dirty="0"/>
              <a:t>η ίδια</a:t>
            </a:r>
            <a:r>
              <a:rPr lang="en-US" dirty="0"/>
              <a:t> (catch) </a:t>
            </a:r>
            <a:r>
              <a:rPr lang="el-GR" dirty="0"/>
              <a:t>είτε να το δηλώσει σαφώς στον τίτλο της ότι μπορεί να προκαλέσει τη δημιουργία ενός </a:t>
            </a:r>
            <a:r>
              <a:rPr lang="en-US" dirty="0"/>
              <a:t>checked exception</a:t>
            </a:r>
            <a:r>
              <a:rPr lang="el-GR" dirty="0"/>
              <a:t> (</a:t>
            </a:r>
            <a:r>
              <a:rPr lang="en-US" dirty="0"/>
              <a:t>throws).</a:t>
            </a:r>
          </a:p>
          <a:p>
            <a:endParaRPr lang="en-US" dirty="0"/>
          </a:p>
          <a:p>
            <a:r>
              <a:rPr lang="el-GR" dirty="0"/>
              <a:t>Η κλήση μιας μεθόδου στην οποία έχει δηλωθεί το λεκτικό </a:t>
            </a:r>
            <a:r>
              <a:rPr lang="en-US" dirty="0"/>
              <a:t>throws</a:t>
            </a:r>
            <a:r>
              <a:rPr lang="el-GR" dirty="0"/>
              <a:t> στον τίτλο της, απαιτεί είτε τον άμεσο χειρισμό της, είτε την εκ νέου δήλωση του </a:t>
            </a:r>
            <a:r>
              <a:rPr lang="en-US" dirty="0"/>
              <a:t>throws </a:t>
            </a:r>
            <a:r>
              <a:rPr lang="el-GR" dirty="0"/>
              <a:t>στον τίτλο της μεθόδου που πραγματοποιεί την κλήση.</a:t>
            </a:r>
          </a:p>
        </p:txBody>
      </p:sp>
    </p:spTree>
    <p:extLst>
      <p:ext uri="{BB962C8B-B14F-4D97-AF65-F5344CB8AC3E}">
        <p14:creationId xmlns:p14="http://schemas.microsoft.com/office/powerpoint/2010/main" val="4165281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51" y="2025108"/>
            <a:ext cx="4075208" cy="28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595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9" y="3067095"/>
            <a:ext cx="6435087" cy="18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49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03" y="2425745"/>
            <a:ext cx="4555308" cy="26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/>
              <a:t>Project </a:t>
            </a:r>
            <a:r>
              <a:rPr lang="el-GR" dirty="0"/>
              <a:t>στο </a:t>
            </a:r>
            <a:r>
              <a:rPr lang="en-US" dirty="0"/>
              <a:t>Eclipse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παράθυρο που ανοίγει, πληκτρολογούμε το όνομα του </a:t>
            </a:r>
            <a:r>
              <a:rPr lang="en-US" dirty="0"/>
              <a:t>Project (HelloWorld), </a:t>
            </a:r>
            <a:r>
              <a:rPr lang="el-GR" dirty="0"/>
              <a:t>στο πεδίο </a:t>
            </a:r>
            <a:r>
              <a:rPr lang="en-US" dirty="0"/>
              <a:t>“Project name” </a:t>
            </a:r>
            <a:r>
              <a:rPr lang="el-GR" dirty="0"/>
              <a:t>και πατάμε </a:t>
            </a:r>
            <a:r>
              <a:rPr lang="en-US" dirty="0"/>
              <a:t>“Finish”.</a:t>
            </a:r>
          </a:p>
          <a:p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96" y="3025942"/>
            <a:ext cx="2167094" cy="291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666676" y="3447295"/>
            <a:ext cx="882806" cy="2097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Oval 5"/>
          <p:cNvSpPr/>
          <p:nvPr/>
        </p:nvSpPr>
        <p:spPr>
          <a:xfrm>
            <a:off x="4872790" y="5730040"/>
            <a:ext cx="481263" cy="1528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251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</TotalTime>
  <Words>2255</Words>
  <Application>Microsoft Office PowerPoint</Application>
  <PresentationFormat>On-screen Show (4:3)</PresentationFormat>
  <Paragraphs>288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Century Gothic</vt:lpstr>
      <vt:lpstr>Courier New</vt:lpstr>
      <vt:lpstr>Wingdings</vt:lpstr>
      <vt:lpstr>Wingdings 3</vt:lpstr>
      <vt:lpstr>Wisp</vt:lpstr>
      <vt:lpstr>Εισαγωγή στη Java </vt:lpstr>
      <vt:lpstr>Source code</vt:lpstr>
      <vt:lpstr>Basic Java Tools</vt:lpstr>
      <vt:lpstr>Διανομές Java</vt:lpstr>
      <vt:lpstr>Εργαλείο Eclipse</vt:lpstr>
      <vt:lpstr>Hello World</vt:lpstr>
      <vt:lpstr>Εργαλείο Eclipse</vt:lpstr>
      <vt:lpstr>Δημιουργία Project στο Eclipse</vt:lpstr>
      <vt:lpstr>Δημιουργία Project στο Eclipse</vt:lpstr>
      <vt:lpstr>Δημιουργία Project στο Eclipse</vt:lpstr>
      <vt:lpstr>Δημιουργία Project στο Eclipse</vt:lpstr>
      <vt:lpstr>Δημιουργία Project στο Eclipse</vt:lpstr>
      <vt:lpstr>Δημιουργία Project στο Eclipse</vt:lpstr>
      <vt:lpstr>Εκτέλεση Project στο Eclipse</vt:lpstr>
      <vt:lpstr>Εκτέλεση Project στο Eclipse</vt:lpstr>
      <vt:lpstr>Δημιουργία προγράμματος Hello World</vt:lpstr>
      <vt:lpstr>Basic Concepts</vt:lpstr>
      <vt:lpstr>Βασικοί Τύποι Μεταβλητών Java</vt:lpstr>
      <vt:lpstr>Παραδείγματα Μεταβλητών Java</vt:lpstr>
      <vt:lpstr>Βασικοί Τελεστές Java</vt:lpstr>
      <vt:lpstr>Παραδείγματα χρήσης τελεστών Java</vt:lpstr>
      <vt:lpstr>Είσοδος από το πληκτρολόγιο</vt:lpstr>
      <vt:lpstr>Δομή ελέγχου</vt:lpstr>
      <vt:lpstr>Δομή ελέγχου</vt:lpstr>
      <vt:lpstr>Δομή ελέγχου</vt:lpstr>
      <vt:lpstr>Δομές επανάληψης</vt:lpstr>
      <vt:lpstr>Δομές επανάληψης</vt:lpstr>
      <vt:lpstr>Δομές επανάληψης</vt:lpstr>
      <vt:lpstr>Αλφαριθμητικά (Strings)</vt:lpstr>
      <vt:lpstr>Αλφαριθμητικά (Strings)</vt:lpstr>
      <vt:lpstr>Πίνακες (Arrays)</vt:lpstr>
      <vt:lpstr>Σάρωση Πίνακα</vt:lpstr>
      <vt:lpstr>Σάρωση Πίνακα</vt:lpstr>
      <vt:lpstr>Δυναμική Δημιουργία Πίνακα</vt:lpstr>
      <vt:lpstr>Object Oriented Programming</vt:lpstr>
      <vt:lpstr>Java Classes &amp; Objects</vt:lpstr>
      <vt:lpstr>Java Classes</vt:lpstr>
      <vt:lpstr>Java Objects</vt:lpstr>
      <vt:lpstr>Java Fields</vt:lpstr>
      <vt:lpstr>Java Fields</vt:lpstr>
      <vt:lpstr>Java Methods</vt:lpstr>
      <vt:lpstr>Java Methods</vt:lpstr>
      <vt:lpstr>Java Methods</vt:lpstr>
      <vt:lpstr>Java Fields &amp; Methods</vt:lpstr>
      <vt:lpstr>Τελεστής this</vt:lpstr>
      <vt:lpstr>Τελεστής this</vt:lpstr>
      <vt:lpstr>Java Constructors</vt:lpstr>
      <vt:lpstr>Java Constructors</vt:lpstr>
      <vt:lpstr>Java Constructors</vt:lpstr>
      <vt:lpstr>Java Constructors</vt:lpstr>
      <vt:lpstr>Java Constructors vs Java Methods</vt:lpstr>
      <vt:lpstr>Java Access Control Modifiers</vt:lpstr>
      <vt:lpstr>Java Access Control Modifiers</vt:lpstr>
      <vt:lpstr>Java Access Control Modifiers</vt:lpstr>
      <vt:lpstr>Java Access Control Modifiers</vt:lpstr>
      <vt:lpstr>Java Inheritance (Κληρονομικότητα)</vt:lpstr>
      <vt:lpstr>Java Inheritance (Κληρονομικότητα)</vt:lpstr>
      <vt:lpstr>Java Inheritance (Κληρονομικότητα)</vt:lpstr>
      <vt:lpstr>Java Inheritance (Κληρονομικότητα)</vt:lpstr>
      <vt:lpstr>Java Inheritance (Κληρονομικότητα)</vt:lpstr>
      <vt:lpstr>Java Inheritance (Κληρονομικότητα)</vt:lpstr>
      <vt:lpstr>Java Access Modifiers (protected)</vt:lpstr>
      <vt:lpstr>Java Access Modifiers (protected)</vt:lpstr>
      <vt:lpstr>Java Constructor &amp; Inheritance</vt:lpstr>
      <vt:lpstr>Java Constructor &amp; Inheritance</vt:lpstr>
      <vt:lpstr>Java Constructor &amp; Inheritance</vt:lpstr>
      <vt:lpstr>Java Constructor &amp; Inheritance</vt:lpstr>
      <vt:lpstr>Java Constructor &amp; Inheritance</vt:lpstr>
      <vt:lpstr>Java Constructor &amp; Inheritance</vt:lpstr>
      <vt:lpstr>Παράκαμψη(Method Override)</vt:lpstr>
      <vt:lpstr>Παράκαμψη(Method Override)</vt:lpstr>
      <vt:lpstr>Παράκαμψη(Method Override)</vt:lpstr>
      <vt:lpstr>Παράκαμψη(Method Override)</vt:lpstr>
      <vt:lpstr>Παράκαμψη(Method Override)</vt:lpstr>
      <vt:lpstr>Παράκαμψη(Method Override)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Εργαστήριο Java</dc:title>
  <dc:creator>Panagiotis Nikitopoulos</dc:creator>
  <cp:lastModifiedBy>Panagiotis Nikitopoulos</cp:lastModifiedBy>
  <cp:revision>74</cp:revision>
  <dcterms:created xsi:type="dcterms:W3CDTF">2015-03-18T08:15:03Z</dcterms:created>
  <dcterms:modified xsi:type="dcterms:W3CDTF">2016-11-20T21:13:53Z</dcterms:modified>
</cp:coreProperties>
</file>