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7DB69-135C-85D2-EDEF-BDE6EB4D0F2A}" v="44" dt="2025-03-29T22:58:23.525"/>
    <p1510:client id="{6F57F624-0D0B-8F15-65CB-C0D64C9DCEA6}" v="163" dt="2025-03-29T22:54:23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paypa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bank.com/login" TargetMode="External"/><Relationship Id="rId4" Type="http://schemas.openxmlformats.org/officeDocument/2006/relationships/hyperlink" Target="mailto:support@paypa1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286732"/>
            <a:ext cx="8032200" cy="1941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Familiarize yourself with phishing attacks</a:t>
            </a:r>
            <a:endParaRPr sz="2900" dirty="0"/>
          </a:p>
          <a:p>
            <a:br>
              <a:rPr lang="en" sz="2600" dirty="0">
                <a:highlight>
                  <a:srgbClr val="FFFF00"/>
                </a:highlight>
              </a:rPr>
            </a:br>
            <a:r>
              <a:rPr lang="en" sz="2600" b="0" dirty="0">
                <a:highlight>
                  <a:srgbClr val="FFFF00"/>
                </a:highlight>
              </a:rPr>
              <a:t>🚨 </a:t>
            </a:r>
            <a:r>
              <a:rPr lang="en" sz="2600" dirty="0">
                <a:highlight>
                  <a:srgbClr val="FFFF00"/>
                </a:highlight>
              </a:rPr>
              <a:t>Most At-Risk Team:</a:t>
            </a:r>
            <a:r>
              <a:rPr lang="en" sz="2600" b="0" dirty="0">
                <a:highlight>
                  <a:srgbClr val="FFFF00"/>
                </a:highlight>
              </a:rPr>
              <a:t> </a:t>
            </a:r>
            <a:r>
              <a:rPr lang="en" sz="2600" dirty="0">
                <a:highlight>
                  <a:srgbClr val="FFFF00"/>
                </a:highlight>
              </a:rPr>
              <a:t>HR</a:t>
            </a:r>
            <a:br>
              <a:rPr lang="en" sz="2600" dirty="0">
                <a:highlight>
                  <a:srgbClr val="FFFF00"/>
                </a:highlight>
              </a:rPr>
            </a:br>
            <a:r>
              <a:rPr lang="en" sz="2600" dirty="0">
                <a:highlight>
                  <a:srgbClr val="FFFF00"/>
                </a:highlight>
              </a:rPr>
              <a:t> ⚠️ Also at Risk:</a:t>
            </a:r>
            <a:r>
              <a:rPr lang="en" sz="2600" b="0" dirty="0">
                <a:highlight>
                  <a:srgbClr val="FFFF00"/>
                </a:highlight>
              </a:rPr>
              <a:t> </a:t>
            </a:r>
            <a:r>
              <a:rPr lang="en" sz="2600" dirty="0">
                <a:highlight>
                  <a:srgbClr val="FFFF00"/>
                </a:highlight>
              </a:rPr>
              <a:t>Marketing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24B476-A018-4D2C-AD2C-5F5777EEB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8875"/>
            <a:ext cx="7688700" cy="2278959"/>
          </a:xfrm>
        </p:spPr>
        <p:txBody>
          <a:bodyPr>
            <a:normAutofit lnSpcReduction="10000"/>
          </a:bodyPr>
          <a:lstStyle/>
          <a:p>
            <a:pPr marL="146050" indent="0">
              <a:buNone/>
            </a:pPr>
            <a:endParaRPr lang="en-US" dirty="0">
              <a:latin typeface="Raleway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sz="1400" dirty="0">
                <a:latin typeface="Raleway"/>
              </a:rPr>
              <a:t>🔹 </a:t>
            </a:r>
            <a:r>
              <a:rPr lang="en-US" sz="1400" b="1" i="1" u="sng" dirty="0">
                <a:latin typeface="Raleway"/>
              </a:rPr>
              <a:t>Technical Definition:</a:t>
            </a:r>
            <a:r>
              <a:rPr lang="en-US" sz="1400" dirty="0">
                <a:latin typeface="Raleway"/>
              </a:rPr>
              <a:t>  Phishing is a social engineering attack where cybercriminals impersonate trusted entities to trick users into revealing sensitive information like passwords or financial data.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sz="1400" dirty="0">
              <a:latin typeface="Raleway"/>
            </a:endParaRPr>
          </a:p>
          <a:p>
            <a:pPr marL="146050" indent="0">
              <a:lnSpc>
                <a:spcPct val="160000"/>
              </a:lnSpc>
              <a:buNone/>
            </a:pPr>
            <a:r>
              <a:rPr lang="en-US" sz="1400" dirty="0">
                <a:latin typeface="Raleway"/>
              </a:rPr>
              <a:t>🔹</a:t>
            </a:r>
            <a:r>
              <a:rPr lang="en-US" sz="1400" i="1" u="sng" dirty="0">
                <a:latin typeface="Raleway"/>
              </a:rPr>
              <a:t> </a:t>
            </a:r>
            <a:r>
              <a:rPr lang="en-US" sz="1400" b="1" i="1" u="sng" dirty="0">
                <a:latin typeface="Raleway"/>
              </a:rPr>
              <a:t>Simple Explanation:</a:t>
            </a:r>
            <a:r>
              <a:rPr lang="en-US" sz="1400" u="sng" dirty="0">
                <a:latin typeface="Raleway"/>
              </a:rPr>
              <a:t> </a:t>
            </a:r>
            <a:r>
              <a:rPr lang="en-US" sz="1400" dirty="0">
                <a:latin typeface="Raleway"/>
              </a:rPr>
              <a:t> Phishing is a scam where hackers pretend to be a trusted company, sending fake emails or links to steal your personal info.</a:t>
            </a: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5BB9AAC-55B9-6FD0-A672-92E5C71660AD}"/>
              </a:ext>
            </a:extLst>
          </p:cNvPr>
          <p:cNvSpPr txBox="1">
            <a:spLocks/>
          </p:cNvSpPr>
          <p:nvPr/>
        </p:nvSpPr>
        <p:spPr>
          <a:xfrm>
            <a:off x="726728" y="2092482"/>
            <a:ext cx="7688700" cy="254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14999"/>
              </a:lnSpc>
              <a:buNone/>
            </a:pPr>
            <a:r>
              <a:rPr lang="en-US" sz="1400" b="1" dirty="0">
                <a:solidFill>
                  <a:srgbClr val="595959"/>
                </a:solidFill>
                <a:highlight>
                  <a:srgbClr val="FFFF00"/>
                </a:highlight>
                <a:latin typeface="Raleway"/>
              </a:rPr>
              <a:t>Simple Examples:</a:t>
            </a:r>
            <a:endParaRPr lang="en-US" sz="1400">
              <a:solidFill>
                <a:srgbClr val="595959"/>
              </a:solidFill>
              <a:highlight>
                <a:srgbClr val="FFFF00"/>
              </a:highlight>
              <a:latin typeface="Raleway"/>
            </a:endParaRPr>
          </a:p>
          <a:p>
            <a:pPr>
              <a:lnSpc>
                <a:spcPct val="114999"/>
              </a:lnSpc>
              <a:buNone/>
            </a:pPr>
            <a:r>
              <a:rPr lang="en-US" sz="1400" dirty="0">
                <a:latin typeface="Raleway"/>
              </a:rPr>
              <a:t>📧 </a:t>
            </a:r>
            <a:r>
              <a:rPr lang="en-US" sz="1400" b="1" dirty="0">
                <a:latin typeface="Raleway"/>
              </a:rPr>
              <a:t>Urgent Request:</a:t>
            </a:r>
            <a:r>
              <a:rPr lang="en-US" sz="1400" dirty="0">
                <a:latin typeface="Raleway"/>
              </a:rPr>
              <a:t> </a:t>
            </a:r>
            <a:r>
              <a:rPr lang="en-US" sz="1400" i="1" dirty="0">
                <a:latin typeface="Raleway"/>
              </a:rPr>
              <a:t>"Your account will be locked! Click here to fix it now!"</a:t>
            </a:r>
            <a:br>
              <a:rPr lang="en-US" sz="1400" i="1" dirty="0">
                <a:latin typeface="Raleway"/>
              </a:rPr>
            </a:br>
            <a:r>
              <a:rPr lang="en-US" sz="1400" i="1" dirty="0">
                <a:latin typeface="Raleway"/>
              </a:rPr>
              <a:t> 📧 </a:t>
            </a:r>
            <a:r>
              <a:rPr lang="en-US" sz="1400" b="1" dirty="0">
                <a:latin typeface="Raleway"/>
              </a:rPr>
              <a:t>Fake Prize:</a:t>
            </a:r>
            <a:r>
              <a:rPr lang="en-US" sz="1400" dirty="0">
                <a:latin typeface="Raleway"/>
              </a:rPr>
              <a:t> </a:t>
            </a:r>
            <a:r>
              <a:rPr lang="en-US" sz="1400" i="1" dirty="0">
                <a:latin typeface="Raleway"/>
              </a:rPr>
              <a:t>"Congratulations! You won a $500 gift card! Claim now!"</a:t>
            </a:r>
            <a:endParaRPr lang="en-US" sz="1400" dirty="0">
              <a:latin typeface="Raleway"/>
            </a:endParaRPr>
          </a:p>
          <a:p>
            <a:pPr marL="146050" indent="0">
              <a:lnSpc>
                <a:spcPct val="114999"/>
              </a:lnSpc>
              <a:buFont typeface="Lato"/>
              <a:buNone/>
            </a:pPr>
            <a:endParaRPr lang="en-US" sz="1400" dirty="0">
              <a:latin typeface="Raleway"/>
            </a:endParaRPr>
          </a:p>
          <a:p>
            <a:pPr>
              <a:lnSpc>
                <a:spcPct val="114999"/>
              </a:lnSpc>
              <a:buNone/>
            </a:pPr>
            <a:r>
              <a:rPr lang="en-US" sz="1400" b="1" dirty="0">
                <a:solidFill>
                  <a:srgbClr val="595959"/>
                </a:solidFill>
                <a:highlight>
                  <a:srgbClr val="00FFFF"/>
                </a:highlight>
                <a:latin typeface="Raleway"/>
              </a:rPr>
              <a:t>Technical Examples:</a:t>
            </a:r>
            <a:endParaRPr lang="en-US" sz="1400">
              <a:solidFill>
                <a:srgbClr val="595959"/>
              </a:solidFill>
              <a:highlight>
                <a:srgbClr val="00FFFF"/>
              </a:highlight>
              <a:latin typeface="Raleway"/>
            </a:endParaRPr>
          </a:p>
          <a:p>
            <a:pPr>
              <a:lnSpc>
                <a:spcPct val="114999"/>
              </a:lnSpc>
              <a:buNone/>
            </a:pPr>
            <a:r>
              <a:rPr lang="en-US" sz="1400" dirty="0">
                <a:latin typeface="Raleway"/>
              </a:rPr>
              <a:t>🔍 </a:t>
            </a:r>
            <a:r>
              <a:rPr lang="en-US" sz="1400" b="1" dirty="0">
                <a:latin typeface="Raleway"/>
              </a:rPr>
              <a:t>Spoofed Email Address:</a:t>
            </a:r>
            <a:r>
              <a:rPr lang="en-US" sz="1400" dirty="0">
                <a:latin typeface="Raleway"/>
              </a:rPr>
              <a:t> The sender appears as </a:t>
            </a:r>
            <a:r>
              <a:rPr lang="en-US" sz="1400" i="1" dirty="0">
                <a:latin typeface="Raleway"/>
                <a:hlinkClick r:id="rId3"/>
              </a:rPr>
              <a:t>support@paypal.com</a:t>
            </a:r>
            <a:r>
              <a:rPr lang="en-US" sz="1400" dirty="0">
                <a:latin typeface="Raleway"/>
              </a:rPr>
              <a:t>, but the real address is </a:t>
            </a:r>
            <a:r>
              <a:rPr lang="en-US" sz="1400" i="1" dirty="0">
                <a:latin typeface="Raleway"/>
                <a:hlinkClick r:id="rId4"/>
              </a:rPr>
              <a:t>support@paypa1.com</a:t>
            </a:r>
            <a:r>
              <a:rPr lang="en-US" sz="1400" dirty="0">
                <a:latin typeface="Raleway"/>
              </a:rPr>
              <a:t> (with a "1" instead of "l").</a:t>
            </a:r>
            <a:br>
              <a:rPr lang="en-US" sz="1400" dirty="0">
                <a:latin typeface="Raleway"/>
              </a:rPr>
            </a:br>
            <a:r>
              <a:rPr lang="en-US" sz="1400" dirty="0">
                <a:latin typeface="Raleway"/>
              </a:rPr>
              <a:t> 🔗 </a:t>
            </a:r>
            <a:r>
              <a:rPr lang="en-US" sz="1400" b="1" dirty="0">
                <a:latin typeface="Raleway"/>
              </a:rPr>
              <a:t>Malicious Links:</a:t>
            </a:r>
            <a:r>
              <a:rPr lang="en-US" sz="1400" dirty="0">
                <a:latin typeface="Raleway"/>
              </a:rPr>
              <a:t> A link says </a:t>
            </a:r>
            <a:r>
              <a:rPr lang="en-US" sz="1400" i="1" dirty="0">
                <a:latin typeface="Raleway"/>
                <a:hlinkClick r:id="rId5"/>
              </a:rPr>
              <a:t>www.bank.com/login</a:t>
            </a:r>
            <a:r>
              <a:rPr lang="en-US" sz="1400" dirty="0">
                <a:latin typeface="Raleway"/>
              </a:rPr>
              <a:t>, but hovering over it shows *www.bank-secure-login.com*—a fake site to steal credentials.</a:t>
            </a:r>
          </a:p>
          <a:p>
            <a:pPr marL="146050" indent="0">
              <a:lnSpc>
                <a:spcPct val="114999"/>
              </a:lnSpc>
              <a:buNone/>
            </a:pPr>
            <a:endParaRPr lang="en-US" dirty="0">
              <a:latin typeface="Raleway"/>
            </a:endParaRP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3A2DB57-5302-7BBA-4D03-25EE5D5C4B8F}"/>
              </a:ext>
            </a:extLst>
          </p:cNvPr>
          <p:cNvSpPr txBox="1">
            <a:spLocks/>
          </p:cNvSpPr>
          <p:nvPr/>
        </p:nvSpPr>
        <p:spPr>
          <a:xfrm>
            <a:off x="596100" y="1945525"/>
            <a:ext cx="7688700" cy="2439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>
              <a:buFont typeface="Lato"/>
              <a:buNone/>
            </a:pPr>
            <a:endParaRPr lang="en-US" dirty="0">
              <a:highlight>
                <a:srgbClr val="FFFF00"/>
              </a:highlight>
              <a:latin typeface="Raleway"/>
            </a:endParaRPr>
          </a:p>
          <a:p>
            <a:pPr marL="146050" indent="0">
              <a:lnSpc>
                <a:spcPct val="114999"/>
              </a:lnSpc>
              <a:buNone/>
            </a:pPr>
            <a:r>
              <a:rPr lang="en-US" sz="2400" b="1" dirty="0">
                <a:highlight>
                  <a:srgbClr val="FFFF00"/>
                </a:highlight>
                <a:latin typeface="Raleway"/>
              </a:rPr>
              <a:t>Stay Vigilant!</a:t>
            </a:r>
          </a:p>
          <a:p>
            <a:pPr>
              <a:lnSpc>
                <a:spcPct val="114999"/>
              </a:lnSpc>
            </a:pPr>
            <a:endParaRPr lang="en-US" sz="1400" dirty="0">
              <a:latin typeface="Raleway"/>
            </a:endParaRPr>
          </a:p>
          <a:p>
            <a:pPr marL="146050" indent="0">
              <a:lnSpc>
                <a:spcPct val="150000"/>
              </a:lnSpc>
              <a:buNone/>
            </a:pPr>
            <a:r>
              <a:rPr lang="en-US" sz="1500" dirty="0">
                <a:latin typeface="Raleway"/>
              </a:rPr>
              <a:t>🔹</a:t>
            </a:r>
            <a:r>
              <a:rPr lang="en-US" sz="1400" b="1" dirty="0">
                <a:latin typeface="Raleway"/>
              </a:rPr>
              <a:t>Check the Sender:</a:t>
            </a:r>
            <a:r>
              <a:rPr lang="en-US" sz="1400" dirty="0">
                <a:latin typeface="Raleway"/>
              </a:rPr>
              <a:t> Look closely at email addresses for misspellings.</a:t>
            </a:r>
            <a:endParaRPr lang="en-US"/>
          </a:p>
          <a:p>
            <a:pPr marL="146050" indent="0">
              <a:lnSpc>
                <a:spcPct val="150000"/>
              </a:lnSpc>
              <a:buNone/>
            </a:pPr>
            <a:r>
              <a:rPr lang="en-US" sz="1500" dirty="0">
                <a:latin typeface="Raleway"/>
              </a:rPr>
              <a:t>🔹</a:t>
            </a:r>
            <a:r>
              <a:rPr lang="en-US" sz="1400" b="1" dirty="0">
                <a:latin typeface="Raleway"/>
              </a:rPr>
              <a:t>Hover Over Links:</a:t>
            </a:r>
            <a:r>
              <a:rPr lang="en-US" sz="1400" dirty="0">
                <a:latin typeface="Raleway"/>
              </a:rPr>
              <a:t> Before clicking, hover to see the real URL.</a:t>
            </a:r>
            <a:endParaRPr lang="en-US"/>
          </a:p>
          <a:p>
            <a:pPr marL="146050" indent="0">
              <a:lnSpc>
                <a:spcPct val="150000"/>
              </a:lnSpc>
              <a:buNone/>
            </a:pPr>
            <a:r>
              <a:rPr lang="en-US" sz="1500" dirty="0">
                <a:latin typeface="Raleway"/>
              </a:rPr>
              <a:t>🔹</a:t>
            </a:r>
            <a:r>
              <a:rPr lang="en-US" sz="1400" b="1" dirty="0">
                <a:latin typeface="Raleway"/>
              </a:rPr>
              <a:t>Watch for Urgency:</a:t>
            </a:r>
            <a:r>
              <a:rPr lang="en-US" sz="1400" dirty="0">
                <a:latin typeface="Raleway"/>
              </a:rPr>
              <a:t> Scammers create panic to rush you into clicking.</a:t>
            </a:r>
          </a:p>
          <a:p>
            <a:pPr marL="146050" indent="0">
              <a:lnSpc>
                <a:spcPct val="150000"/>
              </a:lnSpc>
              <a:buNone/>
            </a:pPr>
            <a:r>
              <a:rPr lang="en-US" sz="1400" dirty="0">
                <a:latin typeface="Raleway"/>
              </a:rPr>
              <a:t>🔹</a:t>
            </a:r>
            <a:r>
              <a:rPr lang="en-US" sz="1400" b="1" dirty="0">
                <a:latin typeface="Raleway"/>
              </a:rPr>
              <a:t>Use Multi-Factor Authentication (MFA):</a:t>
            </a:r>
            <a:r>
              <a:rPr lang="en-US" sz="1400" dirty="0">
                <a:latin typeface="Raleway"/>
              </a:rPr>
              <a:t> Adds extra security against stolen credentials.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Streamline</vt:lpstr>
      <vt:lpstr>Familiarize yourself with phishing attacks  🚨 Most At-Risk Team: HR  ⚠️ Also at Risk: Marketing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91</cp:revision>
  <dcterms:modified xsi:type="dcterms:W3CDTF">2025-03-29T23:01:00Z</dcterms:modified>
</cp:coreProperties>
</file>