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ink/ink1.xml" ContentType="application/inkml+xml"/>
  <Override PartName="/ppt/ink/ink2.xml" ContentType="application/inkml+xml"/>
  <Override PartName="/ppt/ink/ink3.xml" ContentType="application/inkml+xml"/>
  <Override PartName="/ppt/ink/ink4.xml" ContentType="application/inkml+xml"/>
  <Override PartName="/ppt/ink/ink5.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1"/>
  </p:notesMasterIdLst>
  <p:sldIdLst>
    <p:sldId id="256" r:id="rId2"/>
    <p:sldId id="280" r:id="rId3"/>
    <p:sldId id="267" r:id="rId4"/>
    <p:sldId id="278" r:id="rId5"/>
    <p:sldId id="281" r:id="rId6"/>
    <p:sldId id="273" r:id="rId7"/>
    <p:sldId id="282" r:id="rId8"/>
    <p:sldId id="276" r:id="rId9"/>
    <p:sldId id="284" r:id="rId10"/>
    <p:sldId id="277" r:id="rId11"/>
    <p:sldId id="283" r:id="rId12"/>
    <p:sldId id="266" r:id="rId13"/>
    <p:sldId id="274" r:id="rId14"/>
    <p:sldId id="285" r:id="rId15"/>
    <p:sldId id="269" r:id="rId16"/>
    <p:sldId id="265" r:id="rId17"/>
    <p:sldId id="260" r:id="rId18"/>
    <p:sldId id="279" r:id="rId19"/>
    <p:sldId id="258" r:id="rId20"/>
    <p:sldId id="275" r:id="rId21"/>
    <p:sldId id="257" r:id="rId22"/>
    <p:sldId id="259" r:id="rId23"/>
    <p:sldId id="261" r:id="rId24"/>
    <p:sldId id="262" r:id="rId25"/>
    <p:sldId id="263" r:id="rId26"/>
    <p:sldId id="264" r:id="rId27"/>
    <p:sldId id="268" r:id="rId28"/>
    <p:sldId id="272" r:id="rId29"/>
    <p:sldId id="270" r:id="rId30"/>
  </p:sldIdLst>
  <p:sldSz cx="6858000" cy="9906000" type="A4"/>
  <p:notesSz cx="7010400" cy="92964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C3300"/>
    <a:srgbClr val="FF6961"/>
    <a:srgbClr val="FF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ittlere Formatvorlage 2 - Akz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ittlere Formatvorlage 2 - Akz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5940675A-B579-460E-94D1-54222C63F5DA}" styleName="Keine Formatvorlage, Tabellenraster">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2D5ABB26-0587-4C30-8999-92F81FD0307C}" styleName="Keine Formatvorlage, kein Raster">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073A0DAA-6AF3-43AB-8588-CEC1D06C72B9}" styleName="Mittlere Formatvorlag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987" autoAdjust="0"/>
    <p:restoredTop sz="96283" autoAdjust="0"/>
  </p:normalViewPr>
  <p:slideViewPr>
    <p:cSldViewPr snapToGrid="0">
      <p:cViewPr varScale="1">
        <p:scale>
          <a:sx n="78" d="100"/>
          <a:sy n="78" d="100"/>
        </p:scale>
        <p:origin x="3108" y="9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theme" Target="theme/theme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notesMaster" Target="notesMasters/notes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tableStyles" Target="tableStyles.xml"/><Relationship Id="rId8" Type="http://schemas.openxmlformats.org/officeDocument/2006/relationships/slide" Target="slides/slide7.xml"/></Relationships>
</file>

<file path=ppt/ink/ink1.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3T17:00:43.541"/>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0 722 0,'1269'-722'0</inkml:trace>
</inkml:ink>
</file>

<file path=ppt/ink/ink2.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channel name="F" type="integer" max="32767" units="dev"/>
        </inkml:traceFormat>
        <inkml:channelProperties>
          <inkml:channelProperty channel="X" name="resolution" value="1000" units="1/cm"/>
          <inkml:channelProperty channel="Y" name="resolution" value="1000" units="1/cm"/>
          <inkml:channelProperty channel="F" name="resolution" value="0" units="1/dev"/>
        </inkml:channelProperties>
      </inkml:inkSource>
      <inkml:timestamp xml:id="ts0" timeString="2025-04-13T17:01:14.186"/>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0 0 0,'653'103'0</inkml:trace>
</inkml:ink>
</file>

<file path=ppt/ink/ink3.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13T17:01:36.293"/>
    </inkml:context>
    <inkml:brush xml:id="br0">
      <inkml:brushProperty name="width" value="0.1" units="cm"/>
      <inkml:brushProperty name="height" value="0.2" units="cm"/>
      <inkml:brushProperty name="color" value="#0069AF"/>
      <inkml:brushProperty name="tip" value="rectangle"/>
      <inkml:brushProperty name="rasterOp" value="maskPen"/>
      <inkml:brushProperty name="ignorePressure" value="1"/>
    </inkml:brush>
  </inkml:definitions>
  <inkml:trace contextRef="#ctx0" brushRef="#br0">256 0,'-2'5,"1"-1,-1 1,0-1,-1 0,1 0,-1 0,1 0,-1 0,0 0,-1-1,1 1,-6 3,-6 9,-2 8,1 1,1 0,1 1,1 0,2 1,-15 52,6-19,10-29,2 1,-4 34,-1 4,5 1,7-54,0 0,-8 29,2-24</inkml:trace>
</inkml:ink>
</file>

<file path=ppt/ink/ink4.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13T17:02:01.596"/>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1 689,'1'-3,"0"0,0 1,1-1,-1 0,1 0,0 1,0-1,0 1,0 0,0-1,0 1,1 0,-1 0,1 1,-1-1,1 0,5-1,-1-2,135-85,127-91,-202 135,2 3,2 4,2 2,84-29,-122 54,1 1,62-10,12-4,-48 12,1 3,0 2,0 4,100 4,-144 0,11-1,0-2,46-10,-44 7,61-5,407 10,-238 3,-236 0,0 1,0 1,0 1,-1 2,0 1,0 0,34 18,11 3,-32-12,-1 2,67 44,-65-37,81 39,-81-47,75 46,-68-33</inkml:trace>
</inkml:ink>
</file>

<file path=ppt/ink/ink5.xml><?xml version="1.0" encoding="utf-8"?>
<inkml:ink xmlns:inkml="http://www.w3.org/2003/InkML">
  <inkml:definitions>
    <inkml:context xml:id="ctx0">
      <inkml:inkSource xml:id="inkSrc0">
        <inkml:traceFormat>
          <inkml:channel name="X" type="integer" min="-2.14748E9" max="2.14748E9" units="cm"/>
          <inkml:channel name="Y" type="integer" min="-2.14748E9" max="2.14748E9" units="cm"/>
        </inkml:traceFormat>
        <inkml:channelProperties>
          <inkml:channelProperty channel="X" name="resolution" value="1000" units="1/cm"/>
          <inkml:channelProperty channel="Y" name="resolution" value="1000" units="1/cm"/>
        </inkml:channelProperties>
      </inkml:inkSource>
      <inkml:timestamp xml:id="ts0" timeString="2025-04-13T17:02:05.544"/>
    </inkml:context>
    <inkml:brush xml:id="br0">
      <inkml:brushProperty name="width" value="0.1" units="cm"/>
      <inkml:brushProperty name="height" value="0.2" units="cm"/>
      <inkml:brushProperty name="color" value="#00F900"/>
      <inkml:brushProperty name="tip" value="rectangle"/>
      <inkml:brushProperty name="rasterOp" value="maskPen"/>
      <inkml:brushProperty name="ignorePressure" value="1"/>
    </inkml:brush>
  </inkml:definitions>
  <inkml:trace contextRef="#ctx0" brushRef="#br0">519 1,'5'7,"0"0,-1 0,1 1,-1 0,-1 0,0 0,0 0,3 18,4 6,-3-8,-1 0,-1 1,3 48,-7-49,2 0,0-1,2 1,12 37,8-9,-19-41,0 0,-1 0,0 0,-1 1,3 12,-6-19,-1 0,0-1,0 1,0-1,0 1,0-1,-1 1,0 0,0-1,0 0,-1 1,0-1,1 0,-1 1,-1-1,1 0,-5 6,-6 3,0-1,0 0,-1-1,0 0,-1-1,-1-1,1 0,-1-1,-17 6,-40 22,44-22,-1-1,0-2,-1 0,-59 10,-17 7,96-24,0 0,1 2,0-1,-17 13,14-10,-10 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Kopfzeilenplatzhalter 1"/>
          <p:cNvSpPr>
            <a:spLocks noGrp="1"/>
          </p:cNvSpPr>
          <p:nvPr>
            <p:ph type="hdr" sz="quarter"/>
          </p:nvPr>
        </p:nvSpPr>
        <p:spPr>
          <a:xfrm>
            <a:off x="0" y="0"/>
            <a:ext cx="3038475" cy="466725"/>
          </a:xfrm>
          <a:prstGeom prst="rect">
            <a:avLst/>
          </a:prstGeom>
        </p:spPr>
        <p:txBody>
          <a:bodyPr vert="horz" lIns="91440" tIns="45720" rIns="91440" bIns="45720" rtlCol="0"/>
          <a:lstStyle>
            <a:lvl1pPr algn="l">
              <a:defRPr sz="1200"/>
            </a:lvl1pPr>
          </a:lstStyle>
          <a:p>
            <a:endParaRPr lang="de-DE"/>
          </a:p>
        </p:txBody>
      </p:sp>
      <p:sp>
        <p:nvSpPr>
          <p:cNvPr id="3" name="Datumsplatzhalter 2"/>
          <p:cNvSpPr>
            <a:spLocks noGrp="1"/>
          </p:cNvSpPr>
          <p:nvPr>
            <p:ph type="dt" idx="1"/>
          </p:nvPr>
        </p:nvSpPr>
        <p:spPr>
          <a:xfrm>
            <a:off x="3970338" y="0"/>
            <a:ext cx="3038475" cy="466725"/>
          </a:xfrm>
          <a:prstGeom prst="rect">
            <a:avLst/>
          </a:prstGeom>
        </p:spPr>
        <p:txBody>
          <a:bodyPr vert="horz" lIns="91440" tIns="45720" rIns="91440" bIns="45720" rtlCol="0"/>
          <a:lstStyle>
            <a:lvl1pPr algn="r">
              <a:defRPr sz="1200"/>
            </a:lvl1pPr>
          </a:lstStyle>
          <a:p>
            <a:fld id="{EC29BD07-F90A-4C37-858F-31EEB71768D5}" type="datetimeFigureOut">
              <a:rPr lang="de-DE" smtClean="0"/>
              <a:t>17.09.2025</a:t>
            </a:fld>
            <a:endParaRPr lang="de-DE"/>
          </a:p>
        </p:txBody>
      </p:sp>
      <p:sp>
        <p:nvSpPr>
          <p:cNvPr id="4" name="Folienbildplatzhalter 3"/>
          <p:cNvSpPr>
            <a:spLocks noGrp="1" noRot="1" noChangeAspect="1"/>
          </p:cNvSpPr>
          <p:nvPr>
            <p:ph type="sldImg" idx="2"/>
          </p:nvPr>
        </p:nvSpPr>
        <p:spPr>
          <a:xfrm>
            <a:off x="2419350" y="1162050"/>
            <a:ext cx="2171700" cy="3136900"/>
          </a:xfrm>
          <a:prstGeom prst="rect">
            <a:avLst/>
          </a:prstGeom>
          <a:noFill/>
          <a:ln w="12700">
            <a:solidFill>
              <a:prstClr val="black"/>
            </a:solidFill>
          </a:ln>
        </p:spPr>
        <p:txBody>
          <a:bodyPr vert="horz" lIns="91440" tIns="45720" rIns="91440" bIns="45720" rtlCol="0" anchor="ctr"/>
          <a:lstStyle/>
          <a:p>
            <a:endParaRPr lang="de-DE"/>
          </a:p>
        </p:txBody>
      </p:sp>
      <p:sp>
        <p:nvSpPr>
          <p:cNvPr id="5" name="Notizenplatzhalter 4"/>
          <p:cNvSpPr>
            <a:spLocks noGrp="1"/>
          </p:cNvSpPr>
          <p:nvPr>
            <p:ph type="body" sz="quarter" idx="3"/>
          </p:nvPr>
        </p:nvSpPr>
        <p:spPr>
          <a:xfrm>
            <a:off x="701675" y="4473575"/>
            <a:ext cx="5607050" cy="3660775"/>
          </a:xfrm>
          <a:prstGeom prst="rect">
            <a:avLst/>
          </a:prstGeom>
        </p:spPr>
        <p:txBody>
          <a:bodyPr vert="horz" lIns="91440" tIns="45720" rIns="91440" bIns="45720" rtlCol="0"/>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p>
        </p:txBody>
      </p:sp>
      <p:sp>
        <p:nvSpPr>
          <p:cNvPr id="6" name="Fußzeilenplatzhalter 5"/>
          <p:cNvSpPr>
            <a:spLocks noGrp="1"/>
          </p:cNvSpPr>
          <p:nvPr>
            <p:ph type="ftr" sz="quarter" idx="4"/>
          </p:nvPr>
        </p:nvSpPr>
        <p:spPr>
          <a:xfrm>
            <a:off x="0" y="8829675"/>
            <a:ext cx="3038475" cy="466725"/>
          </a:xfrm>
          <a:prstGeom prst="rect">
            <a:avLst/>
          </a:prstGeom>
        </p:spPr>
        <p:txBody>
          <a:bodyPr vert="horz" lIns="91440" tIns="45720" rIns="91440" bIns="45720" rtlCol="0" anchor="b"/>
          <a:lstStyle>
            <a:lvl1pPr algn="l">
              <a:defRPr sz="1200"/>
            </a:lvl1pPr>
          </a:lstStyle>
          <a:p>
            <a:endParaRPr lang="de-DE"/>
          </a:p>
        </p:txBody>
      </p:sp>
      <p:sp>
        <p:nvSpPr>
          <p:cNvPr id="7" name="Foliennummernplatzhalter 6"/>
          <p:cNvSpPr>
            <a:spLocks noGrp="1"/>
          </p:cNvSpPr>
          <p:nvPr>
            <p:ph type="sldNum" sz="quarter" idx="5"/>
          </p:nvPr>
        </p:nvSpPr>
        <p:spPr>
          <a:xfrm>
            <a:off x="3970338" y="8829675"/>
            <a:ext cx="3038475" cy="466725"/>
          </a:xfrm>
          <a:prstGeom prst="rect">
            <a:avLst/>
          </a:prstGeom>
        </p:spPr>
        <p:txBody>
          <a:bodyPr vert="horz" lIns="91440" tIns="45720" rIns="91440" bIns="45720" rtlCol="0" anchor="b"/>
          <a:lstStyle>
            <a:lvl1pPr algn="r">
              <a:defRPr sz="1200"/>
            </a:lvl1pPr>
          </a:lstStyle>
          <a:p>
            <a:fld id="{42AF2B7A-2B5E-4371-9FE9-C2BD842BB67A}" type="slidenum">
              <a:rPr lang="de-DE" smtClean="0"/>
              <a:t>‹Nr.›</a:t>
            </a:fld>
            <a:endParaRPr lang="de-DE"/>
          </a:p>
        </p:txBody>
      </p:sp>
    </p:spTree>
    <p:extLst>
      <p:ext uri="{BB962C8B-B14F-4D97-AF65-F5344CB8AC3E}">
        <p14:creationId xmlns:p14="http://schemas.microsoft.com/office/powerpoint/2010/main" val="2044898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a:t>Google </a:t>
            </a:r>
            <a:r>
              <a:rPr lang="de-DE" dirty="0" err="1"/>
              <a:t>maps</a:t>
            </a:r>
            <a:r>
              <a:rPr lang="de-DE" dirty="0"/>
              <a:t>: Cities </a:t>
            </a:r>
            <a:r>
              <a:rPr lang="de-DE" dirty="0" err="1"/>
              <a:t>are</a:t>
            </a:r>
            <a:r>
              <a:rPr lang="de-DE" dirty="0"/>
              <a:t> </a:t>
            </a:r>
            <a:r>
              <a:rPr lang="de-DE" dirty="0" err="1"/>
              <a:t>connected</a:t>
            </a:r>
            <a:r>
              <a:rPr lang="de-DE" dirty="0"/>
              <a:t> </a:t>
            </a:r>
            <a:r>
              <a:rPr lang="de-DE" dirty="0" err="1"/>
              <a:t>by</a:t>
            </a:r>
            <a:r>
              <a:rPr lang="de-DE" dirty="0"/>
              <a:t> </a:t>
            </a:r>
            <a:r>
              <a:rPr lang="de-DE" dirty="0" err="1"/>
              <a:t>roads</a:t>
            </a:r>
            <a:r>
              <a:rPr lang="de-DE" dirty="0"/>
              <a:t>.</a:t>
            </a:r>
          </a:p>
          <a:p>
            <a:r>
              <a:rPr lang="de-DE" dirty="0"/>
              <a:t>Internet / World Wide Web: </a:t>
            </a:r>
            <a:r>
              <a:rPr lang="de-DE" dirty="0" err="1"/>
              <a:t>webpages</a:t>
            </a:r>
            <a:r>
              <a:rPr lang="de-DE" dirty="0"/>
              <a:t> </a:t>
            </a:r>
            <a:r>
              <a:rPr lang="de-DE" dirty="0" err="1"/>
              <a:t>are</a:t>
            </a:r>
            <a:r>
              <a:rPr lang="de-DE" dirty="0"/>
              <a:t> </a:t>
            </a:r>
            <a:r>
              <a:rPr lang="de-DE" dirty="0" err="1"/>
              <a:t>connected</a:t>
            </a:r>
            <a:r>
              <a:rPr lang="de-DE" dirty="0"/>
              <a:t> </a:t>
            </a:r>
            <a:r>
              <a:rPr lang="de-DE" dirty="0" err="1"/>
              <a:t>by</a:t>
            </a:r>
            <a:r>
              <a:rPr lang="de-DE" dirty="0"/>
              <a:t> links</a:t>
            </a:r>
          </a:p>
          <a:p>
            <a:r>
              <a:rPr lang="de-DE" dirty="0"/>
              <a:t>Sozial </a:t>
            </a:r>
            <a:r>
              <a:rPr lang="de-DE" dirty="0" err="1"/>
              <a:t>graph</a:t>
            </a:r>
            <a:r>
              <a:rPr lang="de-DE" dirty="0"/>
              <a:t> / </a:t>
            </a:r>
            <a:r>
              <a:rPr lang="de-DE" dirty="0" err="1"/>
              <a:t>Friendship</a:t>
            </a:r>
            <a:r>
              <a:rPr lang="de-DE" dirty="0"/>
              <a:t>: People </a:t>
            </a:r>
            <a:r>
              <a:rPr lang="de-DE" dirty="0" err="1"/>
              <a:t>are</a:t>
            </a:r>
            <a:r>
              <a:rPr lang="de-DE" dirty="0"/>
              <a:t> </a:t>
            </a:r>
            <a:r>
              <a:rPr lang="de-DE" dirty="0" err="1"/>
              <a:t>connected</a:t>
            </a:r>
            <a:r>
              <a:rPr lang="de-DE" dirty="0"/>
              <a:t> </a:t>
            </a:r>
            <a:r>
              <a:rPr lang="de-DE" dirty="0" err="1"/>
              <a:t>to</a:t>
            </a:r>
            <a:r>
              <a:rPr lang="de-DE" dirty="0"/>
              <a:t> </a:t>
            </a:r>
            <a:r>
              <a:rPr lang="de-DE" dirty="0" err="1"/>
              <a:t>people</a:t>
            </a:r>
            <a:endParaRPr lang="de-DE" dirty="0"/>
          </a:p>
        </p:txBody>
      </p:sp>
      <p:sp>
        <p:nvSpPr>
          <p:cNvPr id="4" name="Foliennummernplatzhalter 3"/>
          <p:cNvSpPr>
            <a:spLocks noGrp="1"/>
          </p:cNvSpPr>
          <p:nvPr>
            <p:ph type="sldNum" sz="quarter" idx="5"/>
          </p:nvPr>
        </p:nvSpPr>
        <p:spPr/>
        <p:txBody>
          <a:bodyPr/>
          <a:lstStyle/>
          <a:p>
            <a:fld id="{42AF2B7A-2B5E-4371-9FE9-C2BD842BB67A}" type="slidenum">
              <a:rPr lang="de-DE" smtClean="0"/>
              <a:t>1</a:t>
            </a:fld>
            <a:endParaRPr lang="de-DE"/>
          </a:p>
        </p:txBody>
      </p:sp>
    </p:spTree>
    <p:extLst>
      <p:ext uri="{BB962C8B-B14F-4D97-AF65-F5344CB8AC3E}">
        <p14:creationId xmlns:p14="http://schemas.microsoft.com/office/powerpoint/2010/main" val="427366043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0B94505-9047-8691-2929-E4EBE0531677}"/>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80DEF14C-F8E4-18C4-7263-BE295FB7BC3E}"/>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88842A3D-7060-27CF-E969-6D86D1A2123E}"/>
              </a:ext>
            </a:extLst>
          </p:cNvPr>
          <p:cNvSpPr>
            <a:spLocks noGrp="1"/>
          </p:cNvSpPr>
          <p:nvPr>
            <p:ph type="body" idx="1"/>
          </p:nvPr>
        </p:nvSpPr>
        <p:spPr/>
        <p:txBody>
          <a:bodyPr/>
          <a:lstStyle/>
          <a:p>
            <a:r>
              <a:rPr lang="de-DE" dirty="0"/>
              <a:t>Google </a:t>
            </a:r>
            <a:r>
              <a:rPr lang="de-DE" dirty="0" err="1"/>
              <a:t>maps</a:t>
            </a:r>
            <a:r>
              <a:rPr lang="de-DE" dirty="0"/>
              <a:t>: Cities </a:t>
            </a:r>
            <a:r>
              <a:rPr lang="de-DE" dirty="0" err="1"/>
              <a:t>are</a:t>
            </a:r>
            <a:r>
              <a:rPr lang="de-DE" dirty="0"/>
              <a:t> </a:t>
            </a:r>
            <a:r>
              <a:rPr lang="de-DE" dirty="0" err="1"/>
              <a:t>connected</a:t>
            </a:r>
            <a:r>
              <a:rPr lang="de-DE" dirty="0"/>
              <a:t> </a:t>
            </a:r>
            <a:r>
              <a:rPr lang="de-DE" dirty="0" err="1"/>
              <a:t>by</a:t>
            </a:r>
            <a:r>
              <a:rPr lang="de-DE" dirty="0"/>
              <a:t> </a:t>
            </a:r>
            <a:r>
              <a:rPr lang="de-DE" dirty="0" err="1"/>
              <a:t>roads</a:t>
            </a:r>
            <a:r>
              <a:rPr lang="de-DE" dirty="0"/>
              <a:t>.</a:t>
            </a:r>
          </a:p>
          <a:p>
            <a:r>
              <a:rPr lang="de-DE" dirty="0"/>
              <a:t>Internet / World Wide Web: </a:t>
            </a:r>
            <a:r>
              <a:rPr lang="de-DE" dirty="0" err="1"/>
              <a:t>webpages</a:t>
            </a:r>
            <a:r>
              <a:rPr lang="de-DE" dirty="0"/>
              <a:t> </a:t>
            </a:r>
            <a:r>
              <a:rPr lang="de-DE" dirty="0" err="1"/>
              <a:t>are</a:t>
            </a:r>
            <a:r>
              <a:rPr lang="de-DE" dirty="0"/>
              <a:t> </a:t>
            </a:r>
            <a:r>
              <a:rPr lang="de-DE" dirty="0" err="1"/>
              <a:t>connected</a:t>
            </a:r>
            <a:r>
              <a:rPr lang="de-DE" dirty="0"/>
              <a:t> </a:t>
            </a:r>
            <a:r>
              <a:rPr lang="de-DE" dirty="0" err="1"/>
              <a:t>by</a:t>
            </a:r>
            <a:r>
              <a:rPr lang="de-DE" dirty="0"/>
              <a:t> links</a:t>
            </a:r>
          </a:p>
          <a:p>
            <a:r>
              <a:rPr lang="de-DE" dirty="0"/>
              <a:t>Sozial </a:t>
            </a:r>
            <a:r>
              <a:rPr lang="de-DE" dirty="0" err="1"/>
              <a:t>graph</a:t>
            </a:r>
            <a:r>
              <a:rPr lang="de-DE" dirty="0"/>
              <a:t> / </a:t>
            </a:r>
            <a:r>
              <a:rPr lang="de-DE" dirty="0" err="1"/>
              <a:t>Friendship</a:t>
            </a:r>
            <a:r>
              <a:rPr lang="de-DE" dirty="0"/>
              <a:t>: People </a:t>
            </a:r>
            <a:r>
              <a:rPr lang="de-DE" dirty="0" err="1"/>
              <a:t>are</a:t>
            </a:r>
            <a:r>
              <a:rPr lang="de-DE" dirty="0"/>
              <a:t> </a:t>
            </a:r>
            <a:r>
              <a:rPr lang="de-DE" dirty="0" err="1"/>
              <a:t>connected</a:t>
            </a:r>
            <a:r>
              <a:rPr lang="de-DE" dirty="0"/>
              <a:t> </a:t>
            </a:r>
            <a:r>
              <a:rPr lang="de-DE" dirty="0" err="1"/>
              <a:t>to</a:t>
            </a:r>
            <a:r>
              <a:rPr lang="de-DE" dirty="0"/>
              <a:t> </a:t>
            </a:r>
            <a:r>
              <a:rPr lang="de-DE" dirty="0" err="1"/>
              <a:t>people</a:t>
            </a:r>
            <a:endParaRPr lang="de-DE" dirty="0"/>
          </a:p>
        </p:txBody>
      </p:sp>
      <p:sp>
        <p:nvSpPr>
          <p:cNvPr id="4" name="Foliennummernplatzhalter 3">
            <a:extLst>
              <a:ext uri="{FF2B5EF4-FFF2-40B4-BE49-F238E27FC236}">
                <a16:creationId xmlns:a16="http://schemas.microsoft.com/office/drawing/2014/main" id="{8D109A1B-222C-E54D-537B-01E9995FE8D6}"/>
              </a:ext>
            </a:extLst>
          </p:cNvPr>
          <p:cNvSpPr>
            <a:spLocks noGrp="1"/>
          </p:cNvSpPr>
          <p:nvPr>
            <p:ph type="sldNum" sz="quarter" idx="5"/>
          </p:nvPr>
        </p:nvSpPr>
        <p:spPr/>
        <p:txBody>
          <a:bodyPr/>
          <a:lstStyle/>
          <a:p>
            <a:fld id="{42AF2B7A-2B5E-4371-9FE9-C2BD842BB67A}" type="slidenum">
              <a:rPr lang="de-DE" smtClean="0"/>
              <a:t>2</a:t>
            </a:fld>
            <a:endParaRPr lang="de-DE"/>
          </a:p>
        </p:txBody>
      </p:sp>
    </p:spTree>
    <p:extLst>
      <p:ext uri="{BB962C8B-B14F-4D97-AF65-F5344CB8AC3E}">
        <p14:creationId xmlns:p14="http://schemas.microsoft.com/office/powerpoint/2010/main" val="28601347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lienbildplatzhalter 1"/>
          <p:cNvSpPr>
            <a:spLocks noGrp="1" noRot="1" noChangeAspect="1"/>
          </p:cNvSpPr>
          <p:nvPr>
            <p:ph type="sldImg"/>
          </p:nvPr>
        </p:nvSpPr>
        <p:spPr/>
      </p:sp>
      <p:sp>
        <p:nvSpPr>
          <p:cNvPr id="3" name="Notizenplatzhalter 2"/>
          <p:cNvSpPr>
            <a:spLocks noGrp="1"/>
          </p:cNvSpPr>
          <p:nvPr>
            <p:ph type="body" idx="1"/>
          </p:nvPr>
        </p:nvSpPr>
        <p:spPr/>
        <p:txBody>
          <a:bodyPr/>
          <a:lstStyle/>
          <a:p>
            <a:r>
              <a:rPr lang="de-DE" dirty="0" err="1"/>
              <a:t>Deepen</a:t>
            </a:r>
            <a:r>
              <a:rPr lang="de-DE" dirty="0"/>
              <a:t> Understanding:</a:t>
            </a:r>
          </a:p>
          <a:p>
            <a:r>
              <a:rPr lang="en-US" dirty="0"/>
              <a:t>Explore variations through more discovery:</a:t>
            </a:r>
          </a:p>
          <a:p>
            <a:r>
              <a:rPr lang="en-US" dirty="0"/>
              <a:t>Some connections have directions (airline flights). = Directed graphs.</a:t>
            </a:r>
          </a:p>
          <a:p>
            <a:r>
              <a:rPr lang="en-US" dirty="0"/>
              <a:t>Some connections have numbers/weights (distances, costs). = Weighted graphs.</a:t>
            </a:r>
          </a:p>
          <a:p>
            <a:r>
              <a:rPr lang="en-US" dirty="0"/>
              <a:t>Some pairs may not be connected at all. = Graphs need not be complete.</a:t>
            </a:r>
            <a:endParaRPr lang="de-DE" dirty="0"/>
          </a:p>
        </p:txBody>
      </p:sp>
      <p:sp>
        <p:nvSpPr>
          <p:cNvPr id="4" name="Foliennummernplatzhalter 3"/>
          <p:cNvSpPr>
            <a:spLocks noGrp="1"/>
          </p:cNvSpPr>
          <p:nvPr>
            <p:ph type="sldNum" sz="quarter" idx="5"/>
          </p:nvPr>
        </p:nvSpPr>
        <p:spPr/>
        <p:txBody>
          <a:bodyPr/>
          <a:lstStyle/>
          <a:p>
            <a:fld id="{42AF2B7A-2B5E-4371-9FE9-C2BD842BB67A}" type="slidenum">
              <a:rPr lang="de-DE" smtClean="0"/>
              <a:t>3</a:t>
            </a:fld>
            <a:endParaRPr lang="de-DE"/>
          </a:p>
        </p:txBody>
      </p:sp>
    </p:spTree>
    <p:extLst>
      <p:ext uri="{BB962C8B-B14F-4D97-AF65-F5344CB8AC3E}">
        <p14:creationId xmlns:p14="http://schemas.microsoft.com/office/powerpoint/2010/main" val="114265719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2AF581-DABE-9AE4-24F5-4BADAF07A309}"/>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A2B73B78-25EC-4BBA-05F5-7DAF0DBFEF93}"/>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EF3846DC-C19E-34C1-BE21-921E849490B5}"/>
              </a:ext>
            </a:extLst>
          </p:cNvPr>
          <p:cNvSpPr>
            <a:spLocks noGrp="1"/>
          </p:cNvSpPr>
          <p:nvPr>
            <p:ph type="body" idx="1"/>
          </p:nvPr>
        </p:nvSpPr>
        <p:spPr/>
        <p:txBody>
          <a:bodyPr/>
          <a:lstStyle/>
          <a:p>
            <a:r>
              <a:rPr lang="de-DE" dirty="0"/>
              <a:t>Google </a:t>
            </a:r>
            <a:r>
              <a:rPr lang="de-DE" dirty="0" err="1"/>
              <a:t>maps</a:t>
            </a:r>
            <a:r>
              <a:rPr lang="de-DE" dirty="0"/>
              <a:t>: Cities </a:t>
            </a:r>
            <a:r>
              <a:rPr lang="de-DE" dirty="0" err="1"/>
              <a:t>are</a:t>
            </a:r>
            <a:r>
              <a:rPr lang="de-DE" dirty="0"/>
              <a:t> </a:t>
            </a:r>
            <a:r>
              <a:rPr lang="de-DE" dirty="0" err="1"/>
              <a:t>connected</a:t>
            </a:r>
            <a:r>
              <a:rPr lang="de-DE" dirty="0"/>
              <a:t> </a:t>
            </a:r>
            <a:r>
              <a:rPr lang="de-DE" dirty="0" err="1"/>
              <a:t>by</a:t>
            </a:r>
            <a:r>
              <a:rPr lang="de-DE" dirty="0"/>
              <a:t> </a:t>
            </a:r>
            <a:r>
              <a:rPr lang="de-DE" dirty="0" err="1"/>
              <a:t>roads</a:t>
            </a:r>
            <a:r>
              <a:rPr lang="de-DE" dirty="0"/>
              <a:t>.</a:t>
            </a:r>
          </a:p>
          <a:p>
            <a:r>
              <a:rPr lang="de-DE" dirty="0"/>
              <a:t>Internet / World Wide Web: </a:t>
            </a:r>
            <a:r>
              <a:rPr lang="de-DE" dirty="0" err="1"/>
              <a:t>webpages</a:t>
            </a:r>
            <a:r>
              <a:rPr lang="de-DE" dirty="0"/>
              <a:t> </a:t>
            </a:r>
            <a:r>
              <a:rPr lang="de-DE" dirty="0" err="1"/>
              <a:t>are</a:t>
            </a:r>
            <a:r>
              <a:rPr lang="de-DE" dirty="0"/>
              <a:t> </a:t>
            </a:r>
            <a:r>
              <a:rPr lang="de-DE" dirty="0" err="1"/>
              <a:t>connected</a:t>
            </a:r>
            <a:r>
              <a:rPr lang="de-DE" dirty="0"/>
              <a:t> </a:t>
            </a:r>
            <a:r>
              <a:rPr lang="de-DE" dirty="0" err="1"/>
              <a:t>by</a:t>
            </a:r>
            <a:r>
              <a:rPr lang="de-DE" dirty="0"/>
              <a:t> links</a:t>
            </a:r>
          </a:p>
          <a:p>
            <a:r>
              <a:rPr lang="de-DE" dirty="0"/>
              <a:t>Sozial </a:t>
            </a:r>
            <a:r>
              <a:rPr lang="de-DE" dirty="0" err="1"/>
              <a:t>graph</a:t>
            </a:r>
            <a:r>
              <a:rPr lang="de-DE" dirty="0"/>
              <a:t> / </a:t>
            </a:r>
            <a:r>
              <a:rPr lang="de-DE" dirty="0" err="1"/>
              <a:t>Friendship</a:t>
            </a:r>
            <a:r>
              <a:rPr lang="de-DE" dirty="0"/>
              <a:t>: People </a:t>
            </a:r>
            <a:r>
              <a:rPr lang="de-DE" dirty="0" err="1"/>
              <a:t>are</a:t>
            </a:r>
            <a:r>
              <a:rPr lang="de-DE" dirty="0"/>
              <a:t> </a:t>
            </a:r>
            <a:r>
              <a:rPr lang="de-DE" dirty="0" err="1"/>
              <a:t>connected</a:t>
            </a:r>
            <a:r>
              <a:rPr lang="de-DE" dirty="0"/>
              <a:t> </a:t>
            </a:r>
            <a:r>
              <a:rPr lang="de-DE" dirty="0" err="1"/>
              <a:t>to</a:t>
            </a:r>
            <a:r>
              <a:rPr lang="de-DE" dirty="0"/>
              <a:t> </a:t>
            </a:r>
            <a:r>
              <a:rPr lang="de-DE" dirty="0" err="1"/>
              <a:t>people</a:t>
            </a:r>
            <a:endParaRPr lang="de-DE" dirty="0"/>
          </a:p>
        </p:txBody>
      </p:sp>
      <p:sp>
        <p:nvSpPr>
          <p:cNvPr id="4" name="Foliennummernplatzhalter 3">
            <a:extLst>
              <a:ext uri="{FF2B5EF4-FFF2-40B4-BE49-F238E27FC236}">
                <a16:creationId xmlns:a16="http://schemas.microsoft.com/office/drawing/2014/main" id="{3F23EA49-296C-2EF0-D86C-3F8819E55FBC}"/>
              </a:ext>
            </a:extLst>
          </p:cNvPr>
          <p:cNvSpPr>
            <a:spLocks noGrp="1"/>
          </p:cNvSpPr>
          <p:nvPr>
            <p:ph type="sldNum" sz="quarter" idx="5"/>
          </p:nvPr>
        </p:nvSpPr>
        <p:spPr/>
        <p:txBody>
          <a:bodyPr/>
          <a:lstStyle/>
          <a:p>
            <a:fld id="{42AF2B7A-2B5E-4371-9FE9-C2BD842BB67A}" type="slidenum">
              <a:rPr lang="de-DE" smtClean="0"/>
              <a:t>4</a:t>
            </a:fld>
            <a:endParaRPr lang="de-DE"/>
          </a:p>
        </p:txBody>
      </p:sp>
    </p:spTree>
    <p:extLst>
      <p:ext uri="{BB962C8B-B14F-4D97-AF65-F5344CB8AC3E}">
        <p14:creationId xmlns:p14="http://schemas.microsoft.com/office/powerpoint/2010/main" val="2880092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E4EB38-E5BD-8B5D-71D9-1C004B179C82}"/>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960DF143-CBAA-B4AD-159A-E9BBD0982027}"/>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B986C1F5-4363-9729-EB67-2B333EBCBBE9}"/>
              </a:ext>
            </a:extLst>
          </p:cNvPr>
          <p:cNvSpPr>
            <a:spLocks noGrp="1"/>
          </p:cNvSpPr>
          <p:nvPr>
            <p:ph type="body" idx="1"/>
          </p:nvPr>
        </p:nvSpPr>
        <p:spPr/>
        <p:txBody>
          <a:bodyPr/>
          <a:lstStyle/>
          <a:p>
            <a:r>
              <a:rPr lang="de-DE" dirty="0"/>
              <a:t>Clean = planar</a:t>
            </a:r>
          </a:p>
        </p:txBody>
      </p:sp>
      <p:sp>
        <p:nvSpPr>
          <p:cNvPr id="4" name="Foliennummernplatzhalter 3">
            <a:extLst>
              <a:ext uri="{FF2B5EF4-FFF2-40B4-BE49-F238E27FC236}">
                <a16:creationId xmlns:a16="http://schemas.microsoft.com/office/drawing/2014/main" id="{02996BC6-920D-ED4D-CE33-80A6E5BD6465}"/>
              </a:ext>
            </a:extLst>
          </p:cNvPr>
          <p:cNvSpPr>
            <a:spLocks noGrp="1"/>
          </p:cNvSpPr>
          <p:nvPr>
            <p:ph type="sldNum" sz="quarter" idx="5"/>
          </p:nvPr>
        </p:nvSpPr>
        <p:spPr/>
        <p:txBody>
          <a:bodyPr/>
          <a:lstStyle/>
          <a:p>
            <a:fld id="{42AF2B7A-2B5E-4371-9FE9-C2BD842BB67A}" type="slidenum">
              <a:rPr lang="de-DE" smtClean="0"/>
              <a:t>5</a:t>
            </a:fld>
            <a:endParaRPr lang="de-DE"/>
          </a:p>
        </p:txBody>
      </p:sp>
    </p:spTree>
    <p:extLst>
      <p:ext uri="{BB962C8B-B14F-4D97-AF65-F5344CB8AC3E}">
        <p14:creationId xmlns:p14="http://schemas.microsoft.com/office/powerpoint/2010/main" val="7386968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A9A973-773C-E62F-64B7-0BFF748E634A}"/>
            </a:ext>
          </a:extLst>
        </p:cNvPr>
        <p:cNvGrpSpPr/>
        <p:nvPr/>
      </p:nvGrpSpPr>
      <p:grpSpPr>
        <a:xfrm>
          <a:off x="0" y="0"/>
          <a:ext cx="0" cy="0"/>
          <a:chOff x="0" y="0"/>
          <a:chExt cx="0" cy="0"/>
        </a:xfrm>
      </p:grpSpPr>
      <p:sp>
        <p:nvSpPr>
          <p:cNvPr id="2" name="Folienbildplatzhalter 1">
            <a:extLst>
              <a:ext uri="{FF2B5EF4-FFF2-40B4-BE49-F238E27FC236}">
                <a16:creationId xmlns:a16="http://schemas.microsoft.com/office/drawing/2014/main" id="{B802B067-5CFD-B900-BEBE-873710264AC2}"/>
              </a:ext>
            </a:extLst>
          </p:cNvPr>
          <p:cNvSpPr>
            <a:spLocks noGrp="1" noRot="1" noChangeAspect="1"/>
          </p:cNvSpPr>
          <p:nvPr>
            <p:ph type="sldImg"/>
          </p:nvPr>
        </p:nvSpPr>
        <p:spPr/>
      </p:sp>
      <p:sp>
        <p:nvSpPr>
          <p:cNvPr id="3" name="Notizenplatzhalter 2">
            <a:extLst>
              <a:ext uri="{FF2B5EF4-FFF2-40B4-BE49-F238E27FC236}">
                <a16:creationId xmlns:a16="http://schemas.microsoft.com/office/drawing/2014/main" id="{283E9E69-9A2F-3FE9-2E08-C62D87E31D92}"/>
              </a:ext>
            </a:extLst>
          </p:cNvPr>
          <p:cNvSpPr>
            <a:spLocks noGrp="1"/>
          </p:cNvSpPr>
          <p:nvPr>
            <p:ph type="body" idx="1"/>
          </p:nvPr>
        </p:nvSpPr>
        <p:spPr/>
        <p:txBody>
          <a:bodyPr/>
          <a:lstStyle/>
          <a:p>
            <a:r>
              <a:rPr lang="de-DE" dirty="0" err="1"/>
              <a:t>Deepen</a:t>
            </a:r>
            <a:r>
              <a:rPr lang="de-DE" dirty="0"/>
              <a:t> Understanding:</a:t>
            </a:r>
          </a:p>
          <a:p>
            <a:r>
              <a:rPr lang="en-US" dirty="0"/>
              <a:t>Explore variations through more discovery:</a:t>
            </a:r>
          </a:p>
          <a:p>
            <a:r>
              <a:rPr lang="en-US" dirty="0"/>
              <a:t>Some connections have directions (airline flights). = Directed graphs.</a:t>
            </a:r>
          </a:p>
          <a:p>
            <a:r>
              <a:rPr lang="en-US" dirty="0"/>
              <a:t>Some connections have numbers/weights (distances, costs). = Weighted graphs.</a:t>
            </a:r>
          </a:p>
          <a:p>
            <a:r>
              <a:rPr lang="en-US" dirty="0"/>
              <a:t>Some pairs may not be connected at all. = Graphs need not be complete.</a:t>
            </a:r>
            <a:endParaRPr lang="de-DE" dirty="0"/>
          </a:p>
        </p:txBody>
      </p:sp>
      <p:sp>
        <p:nvSpPr>
          <p:cNvPr id="4" name="Foliennummernplatzhalter 3">
            <a:extLst>
              <a:ext uri="{FF2B5EF4-FFF2-40B4-BE49-F238E27FC236}">
                <a16:creationId xmlns:a16="http://schemas.microsoft.com/office/drawing/2014/main" id="{E785E147-0B87-260A-1CAC-BA1EA309E32F}"/>
              </a:ext>
            </a:extLst>
          </p:cNvPr>
          <p:cNvSpPr>
            <a:spLocks noGrp="1"/>
          </p:cNvSpPr>
          <p:nvPr>
            <p:ph type="sldNum" sz="quarter" idx="5"/>
          </p:nvPr>
        </p:nvSpPr>
        <p:spPr/>
        <p:txBody>
          <a:bodyPr/>
          <a:lstStyle/>
          <a:p>
            <a:fld id="{42AF2B7A-2B5E-4371-9FE9-C2BD842BB67A}" type="slidenum">
              <a:rPr lang="de-DE" smtClean="0"/>
              <a:t>18</a:t>
            </a:fld>
            <a:endParaRPr lang="de-DE"/>
          </a:p>
        </p:txBody>
      </p:sp>
    </p:spTree>
    <p:extLst>
      <p:ext uri="{BB962C8B-B14F-4D97-AF65-F5344CB8AC3E}">
        <p14:creationId xmlns:p14="http://schemas.microsoft.com/office/powerpoint/2010/main" val="248026144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elfolie">
    <p:spTree>
      <p:nvGrpSpPr>
        <p:cNvPr id="1" name=""/>
        <p:cNvGrpSpPr/>
        <p:nvPr/>
      </p:nvGrpSpPr>
      <p:grpSpPr>
        <a:xfrm>
          <a:off x="0" y="0"/>
          <a:ext cx="0" cy="0"/>
          <a:chOff x="0" y="0"/>
          <a:chExt cx="0" cy="0"/>
        </a:xfrm>
      </p:grpSpPr>
      <p:sp>
        <p:nvSpPr>
          <p:cNvPr id="2" name="Title 1"/>
          <p:cNvSpPr>
            <a:spLocks noGrp="1"/>
          </p:cNvSpPr>
          <p:nvPr>
            <p:ph type="ctrTitle"/>
          </p:nvPr>
        </p:nvSpPr>
        <p:spPr>
          <a:xfrm>
            <a:off x="514350" y="1621191"/>
            <a:ext cx="5829300" cy="3448756"/>
          </a:xfrm>
        </p:spPr>
        <p:txBody>
          <a:bodyPr anchor="b"/>
          <a:lstStyle>
            <a:lvl1pPr algn="ctr">
              <a:defRPr sz="4500"/>
            </a:lvl1pPr>
          </a:lstStyle>
          <a:p>
            <a:r>
              <a:rPr lang="de-DE"/>
              <a:t>Mastertitelformat bearbeiten</a:t>
            </a:r>
            <a:endParaRPr lang="en-US" dirty="0"/>
          </a:p>
        </p:txBody>
      </p:sp>
      <p:sp>
        <p:nvSpPr>
          <p:cNvPr id="3" name="Subtitle 2"/>
          <p:cNvSpPr>
            <a:spLocks noGrp="1"/>
          </p:cNvSpPr>
          <p:nvPr>
            <p:ph type="subTitle" idx="1"/>
          </p:nvPr>
        </p:nvSpPr>
        <p:spPr>
          <a:xfrm>
            <a:off x="857250" y="5202944"/>
            <a:ext cx="5143500" cy="2391656"/>
          </a:xfrm>
        </p:spPr>
        <p:txBody>
          <a:bodyPr/>
          <a:lstStyle>
            <a:lvl1pPr marL="0" indent="0" algn="ctr">
              <a:buNone/>
              <a:defRPr sz="1800"/>
            </a:lvl1pPr>
            <a:lvl2pPr marL="342900" indent="0" algn="ctr">
              <a:buNone/>
              <a:defRPr sz="1500"/>
            </a:lvl2pPr>
            <a:lvl3pPr marL="685800" indent="0" algn="ctr">
              <a:buNone/>
              <a:defRPr sz="1350"/>
            </a:lvl3pPr>
            <a:lvl4pPr marL="1028700" indent="0" algn="ctr">
              <a:buNone/>
              <a:defRPr sz="1200"/>
            </a:lvl4pPr>
            <a:lvl5pPr marL="1371600" indent="0" algn="ctr">
              <a:buNone/>
              <a:defRPr sz="1200"/>
            </a:lvl5pPr>
            <a:lvl6pPr marL="1714500" indent="0" algn="ctr">
              <a:buNone/>
              <a:defRPr sz="1200"/>
            </a:lvl6pPr>
            <a:lvl7pPr marL="2057400" indent="0" algn="ctr">
              <a:buNone/>
              <a:defRPr sz="1200"/>
            </a:lvl7pPr>
            <a:lvl8pPr marL="2400300" indent="0" algn="ctr">
              <a:buNone/>
              <a:defRPr sz="1200"/>
            </a:lvl8pPr>
            <a:lvl9pPr marL="2743200" indent="0" algn="ctr">
              <a:buNone/>
              <a:defRPr sz="1200"/>
            </a:lvl9pPr>
          </a:lstStyle>
          <a:p>
            <a:r>
              <a:rPr lang="de-DE"/>
              <a:t>Master-Untertitelformat bearbeiten</a:t>
            </a:r>
            <a:endParaRPr lang="en-US" dirty="0"/>
          </a:p>
        </p:txBody>
      </p:sp>
      <p:sp>
        <p:nvSpPr>
          <p:cNvPr id="4" name="Date Placeholder 3"/>
          <p:cNvSpPr>
            <a:spLocks noGrp="1"/>
          </p:cNvSpPr>
          <p:nvPr>
            <p:ph type="dt" sz="half" idx="10"/>
          </p:nvPr>
        </p:nvSpPr>
        <p:spPr/>
        <p:txBody>
          <a:bodyPr/>
          <a:lstStyle/>
          <a:p>
            <a:fld id="{DD91181A-74E4-45CD-9CD4-A7FA06AA9193}" type="datetimeFigureOut">
              <a:rPr lang="en-GB" smtClean="0"/>
              <a:t>17/09/2025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DE07F9-BD1E-4217-9CEB-CF32792B19E0}" type="slidenum">
              <a:rPr lang="en-GB" smtClean="0"/>
              <a:t>‹Nr.›</a:t>
            </a:fld>
            <a:endParaRPr lang="en-GB"/>
          </a:p>
        </p:txBody>
      </p:sp>
    </p:spTree>
    <p:extLst>
      <p:ext uri="{BB962C8B-B14F-4D97-AF65-F5344CB8AC3E}">
        <p14:creationId xmlns:p14="http://schemas.microsoft.com/office/powerpoint/2010/main" val="400240549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el und vertikaler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Vertical Text Placeholder 2"/>
          <p:cNvSpPr>
            <a:spLocks noGrp="1"/>
          </p:cNvSpPr>
          <p:nvPr>
            <p:ph type="body" orient="vert" idx="1"/>
          </p:nvPr>
        </p:nvSpPr>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D91181A-74E4-45CD-9CD4-A7FA06AA9193}" type="datetimeFigureOut">
              <a:rPr lang="en-GB" smtClean="0"/>
              <a:t>17/09/2025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DE07F9-BD1E-4217-9CEB-CF32792B19E0}" type="slidenum">
              <a:rPr lang="en-GB" smtClean="0"/>
              <a:t>‹Nr.›</a:t>
            </a:fld>
            <a:endParaRPr lang="en-GB"/>
          </a:p>
        </p:txBody>
      </p:sp>
    </p:spTree>
    <p:extLst>
      <p:ext uri="{BB962C8B-B14F-4D97-AF65-F5344CB8AC3E}">
        <p14:creationId xmlns:p14="http://schemas.microsoft.com/office/powerpoint/2010/main" val="147957292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kaler Titel u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4907757" y="527403"/>
            <a:ext cx="1478756" cy="8394877"/>
          </a:xfrm>
        </p:spPr>
        <p:txBody>
          <a:bodyPr vert="eaVert"/>
          <a:lstStyle/>
          <a:p>
            <a:r>
              <a:rPr lang="de-DE"/>
              <a:t>Mastertitelformat bearbeiten</a:t>
            </a:r>
            <a:endParaRPr lang="en-US" dirty="0"/>
          </a:p>
        </p:txBody>
      </p:sp>
      <p:sp>
        <p:nvSpPr>
          <p:cNvPr id="3" name="Vertical Text Placeholder 2"/>
          <p:cNvSpPr>
            <a:spLocks noGrp="1"/>
          </p:cNvSpPr>
          <p:nvPr>
            <p:ph type="body" orient="vert" idx="1"/>
          </p:nvPr>
        </p:nvSpPr>
        <p:spPr>
          <a:xfrm>
            <a:off x="471488" y="527403"/>
            <a:ext cx="4350544" cy="8394877"/>
          </a:xfrm>
        </p:spPr>
        <p:txBody>
          <a:bodyPr vert="eaVert"/>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D91181A-74E4-45CD-9CD4-A7FA06AA9193}" type="datetimeFigureOut">
              <a:rPr lang="en-GB" smtClean="0"/>
              <a:t>17/09/2025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DE07F9-BD1E-4217-9CEB-CF32792B19E0}" type="slidenum">
              <a:rPr lang="en-GB" smtClean="0"/>
              <a:t>‹Nr.›</a:t>
            </a:fld>
            <a:endParaRPr lang="en-GB"/>
          </a:p>
        </p:txBody>
      </p:sp>
    </p:spTree>
    <p:extLst>
      <p:ext uri="{BB962C8B-B14F-4D97-AF65-F5344CB8AC3E}">
        <p14:creationId xmlns:p14="http://schemas.microsoft.com/office/powerpoint/2010/main" val="257414174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el und Inhal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idx="1"/>
          </p:nvPr>
        </p:nvSpPr>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10"/>
          </p:nvPr>
        </p:nvSpPr>
        <p:spPr/>
        <p:txBody>
          <a:bodyPr/>
          <a:lstStyle/>
          <a:p>
            <a:fld id="{DD91181A-74E4-45CD-9CD4-A7FA06AA9193}" type="datetimeFigureOut">
              <a:rPr lang="en-GB" smtClean="0"/>
              <a:t>17/09/2025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DE07F9-BD1E-4217-9CEB-CF32792B19E0}" type="slidenum">
              <a:rPr lang="en-GB" smtClean="0"/>
              <a:t>‹Nr.›</a:t>
            </a:fld>
            <a:endParaRPr lang="en-GB"/>
          </a:p>
        </p:txBody>
      </p:sp>
    </p:spTree>
    <p:extLst>
      <p:ext uri="{BB962C8B-B14F-4D97-AF65-F5344CB8AC3E}">
        <p14:creationId xmlns:p14="http://schemas.microsoft.com/office/powerpoint/2010/main" val="35290681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bschnitts-&#10;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67916" y="2469624"/>
            <a:ext cx="5915025" cy="4120620"/>
          </a:xfrm>
        </p:spPr>
        <p:txBody>
          <a:bodyPr anchor="b"/>
          <a:lstStyle>
            <a:lvl1pPr>
              <a:defRPr sz="4500"/>
            </a:lvl1pPr>
          </a:lstStyle>
          <a:p>
            <a:r>
              <a:rPr lang="de-DE"/>
              <a:t>Mastertitelformat bearbeiten</a:t>
            </a:r>
            <a:endParaRPr lang="en-US" dirty="0"/>
          </a:p>
        </p:txBody>
      </p:sp>
      <p:sp>
        <p:nvSpPr>
          <p:cNvPr id="3" name="Text Placeholder 2"/>
          <p:cNvSpPr>
            <a:spLocks noGrp="1"/>
          </p:cNvSpPr>
          <p:nvPr>
            <p:ph type="body" idx="1"/>
          </p:nvPr>
        </p:nvSpPr>
        <p:spPr>
          <a:xfrm>
            <a:off x="467916" y="6629226"/>
            <a:ext cx="5915025" cy="2166937"/>
          </a:xfrm>
        </p:spPr>
        <p:txBody>
          <a:bodyPr/>
          <a:lstStyle>
            <a:lvl1pPr marL="0" indent="0">
              <a:buNone/>
              <a:defRPr sz="1800">
                <a:solidFill>
                  <a:schemeClr val="tx1"/>
                </a:solidFill>
              </a:defRPr>
            </a:lvl1pPr>
            <a:lvl2pPr marL="342900" indent="0">
              <a:buNone/>
              <a:defRPr sz="1500">
                <a:solidFill>
                  <a:schemeClr val="tx1">
                    <a:tint val="75000"/>
                  </a:schemeClr>
                </a:solidFill>
              </a:defRPr>
            </a:lvl2pPr>
            <a:lvl3pPr marL="685800" indent="0">
              <a:buNone/>
              <a:defRPr sz="1350">
                <a:solidFill>
                  <a:schemeClr val="tx1">
                    <a:tint val="75000"/>
                  </a:schemeClr>
                </a:solidFill>
              </a:defRPr>
            </a:lvl3pPr>
            <a:lvl4pPr marL="1028700" indent="0">
              <a:buNone/>
              <a:defRPr sz="1200">
                <a:solidFill>
                  <a:schemeClr val="tx1">
                    <a:tint val="75000"/>
                  </a:schemeClr>
                </a:solidFill>
              </a:defRPr>
            </a:lvl4pPr>
            <a:lvl5pPr marL="1371600" indent="0">
              <a:buNone/>
              <a:defRPr sz="1200">
                <a:solidFill>
                  <a:schemeClr val="tx1">
                    <a:tint val="75000"/>
                  </a:schemeClr>
                </a:solidFill>
              </a:defRPr>
            </a:lvl5pPr>
            <a:lvl6pPr marL="1714500" indent="0">
              <a:buNone/>
              <a:defRPr sz="1200">
                <a:solidFill>
                  <a:schemeClr val="tx1">
                    <a:tint val="75000"/>
                  </a:schemeClr>
                </a:solidFill>
              </a:defRPr>
            </a:lvl6pPr>
            <a:lvl7pPr marL="2057400" indent="0">
              <a:buNone/>
              <a:defRPr sz="1200">
                <a:solidFill>
                  <a:schemeClr val="tx1">
                    <a:tint val="75000"/>
                  </a:schemeClr>
                </a:solidFill>
              </a:defRPr>
            </a:lvl7pPr>
            <a:lvl8pPr marL="2400300" indent="0">
              <a:buNone/>
              <a:defRPr sz="1200">
                <a:solidFill>
                  <a:schemeClr val="tx1">
                    <a:tint val="75000"/>
                  </a:schemeClr>
                </a:solidFill>
              </a:defRPr>
            </a:lvl8pPr>
            <a:lvl9pPr marL="2743200" indent="0">
              <a:buNone/>
              <a:defRPr sz="1200">
                <a:solidFill>
                  <a:schemeClr val="tx1">
                    <a:tint val="75000"/>
                  </a:schemeClr>
                </a:solidFill>
              </a:defRPr>
            </a:lvl9pPr>
          </a:lstStyle>
          <a:p>
            <a:pPr lvl="0"/>
            <a:r>
              <a:rPr lang="de-DE"/>
              <a:t>Mastertextformat bearbeiten</a:t>
            </a:r>
          </a:p>
        </p:txBody>
      </p:sp>
      <p:sp>
        <p:nvSpPr>
          <p:cNvPr id="4" name="Date Placeholder 3"/>
          <p:cNvSpPr>
            <a:spLocks noGrp="1"/>
          </p:cNvSpPr>
          <p:nvPr>
            <p:ph type="dt" sz="half" idx="10"/>
          </p:nvPr>
        </p:nvSpPr>
        <p:spPr/>
        <p:txBody>
          <a:bodyPr/>
          <a:lstStyle/>
          <a:p>
            <a:fld id="{DD91181A-74E4-45CD-9CD4-A7FA06AA9193}" type="datetimeFigureOut">
              <a:rPr lang="en-GB" smtClean="0"/>
              <a:t>17/09/2025</a:t>
            </a:fld>
            <a:endParaRPr lang="en-GB"/>
          </a:p>
        </p:txBody>
      </p:sp>
      <p:sp>
        <p:nvSpPr>
          <p:cNvPr id="5" name="Footer Placeholder 4"/>
          <p:cNvSpPr>
            <a:spLocks noGrp="1"/>
          </p:cNvSpPr>
          <p:nvPr>
            <p:ph type="ftr" sz="quarter" idx="11"/>
          </p:nvPr>
        </p:nvSpPr>
        <p:spPr/>
        <p:txBody>
          <a:bodyPr/>
          <a:lstStyle/>
          <a:p>
            <a:endParaRPr lang="en-GB"/>
          </a:p>
        </p:txBody>
      </p:sp>
      <p:sp>
        <p:nvSpPr>
          <p:cNvPr id="6" name="Slide Number Placeholder 5"/>
          <p:cNvSpPr>
            <a:spLocks noGrp="1"/>
          </p:cNvSpPr>
          <p:nvPr>
            <p:ph type="sldNum" sz="quarter" idx="12"/>
          </p:nvPr>
        </p:nvSpPr>
        <p:spPr/>
        <p:txBody>
          <a:bodyPr/>
          <a:lstStyle/>
          <a:p>
            <a:fld id="{C5DE07F9-BD1E-4217-9CEB-CF32792B19E0}" type="slidenum">
              <a:rPr lang="en-GB" smtClean="0"/>
              <a:t>‹Nr.›</a:t>
            </a:fld>
            <a:endParaRPr lang="en-GB"/>
          </a:p>
        </p:txBody>
      </p:sp>
    </p:spTree>
    <p:extLst>
      <p:ext uri="{BB962C8B-B14F-4D97-AF65-F5344CB8AC3E}">
        <p14:creationId xmlns:p14="http://schemas.microsoft.com/office/powerpoint/2010/main" val="69366509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Zwei Inhalte">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Content Placeholder 2"/>
          <p:cNvSpPr>
            <a:spLocks noGrp="1"/>
          </p:cNvSpPr>
          <p:nvPr>
            <p:ph sz="half" idx="1"/>
          </p:nvPr>
        </p:nvSpPr>
        <p:spPr>
          <a:xfrm>
            <a:off x="471488" y="2637014"/>
            <a:ext cx="2914650" cy="628526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Content Placeholder 3"/>
          <p:cNvSpPr>
            <a:spLocks noGrp="1"/>
          </p:cNvSpPr>
          <p:nvPr>
            <p:ph sz="half" idx="2"/>
          </p:nvPr>
        </p:nvSpPr>
        <p:spPr>
          <a:xfrm>
            <a:off x="3471863" y="2637014"/>
            <a:ext cx="2914650" cy="6285266"/>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Date Placeholder 4"/>
          <p:cNvSpPr>
            <a:spLocks noGrp="1"/>
          </p:cNvSpPr>
          <p:nvPr>
            <p:ph type="dt" sz="half" idx="10"/>
          </p:nvPr>
        </p:nvSpPr>
        <p:spPr/>
        <p:txBody>
          <a:bodyPr/>
          <a:lstStyle/>
          <a:p>
            <a:fld id="{DD91181A-74E4-45CD-9CD4-A7FA06AA9193}" type="datetimeFigureOut">
              <a:rPr lang="en-GB" smtClean="0"/>
              <a:t>17/09/2025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DE07F9-BD1E-4217-9CEB-CF32792B19E0}" type="slidenum">
              <a:rPr lang="en-GB" smtClean="0"/>
              <a:t>‹Nr.›</a:t>
            </a:fld>
            <a:endParaRPr lang="en-GB"/>
          </a:p>
        </p:txBody>
      </p:sp>
    </p:spTree>
    <p:extLst>
      <p:ext uri="{BB962C8B-B14F-4D97-AF65-F5344CB8AC3E}">
        <p14:creationId xmlns:p14="http://schemas.microsoft.com/office/powerpoint/2010/main" val="42858409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Vergleich">
    <p:spTree>
      <p:nvGrpSpPr>
        <p:cNvPr id="1" name=""/>
        <p:cNvGrpSpPr/>
        <p:nvPr/>
      </p:nvGrpSpPr>
      <p:grpSpPr>
        <a:xfrm>
          <a:off x="0" y="0"/>
          <a:ext cx="0" cy="0"/>
          <a:chOff x="0" y="0"/>
          <a:chExt cx="0" cy="0"/>
        </a:xfrm>
      </p:grpSpPr>
      <p:sp>
        <p:nvSpPr>
          <p:cNvPr id="2" name="Title 1"/>
          <p:cNvSpPr>
            <a:spLocks noGrp="1"/>
          </p:cNvSpPr>
          <p:nvPr>
            <p:ph type="title"/>
          </p:nvPr>
        </p:nvSpPr>
        <p:spPr>
          <a:xfrm>
            <a:off x="472381" y="527405"/>
            <a:ext cx="5915025" cy="1914702"/>
          </a:xfrm>
        </p:spPr>
        <p:txBody>
          <a:bodyPr/>
          <a:lstStyle/>
          <a:p>
            <a:r>
              <a:rPr lang="de-DE"/>
              <a:t>Mastertitelformat bearbeiten</a:t>
            </a:r>
            <a:endParaRPr lang="en-US" dirty="0"/>
          </a:p>
        </p:txBody>
      </p:sp>
      <p:sp>
        <p:nvSpPr>
          <p:cNvPr id="3" name="Text Placeholder 2"/>
          <p:cNvSpPr>
            <a:spLocks noGrp="1"/>
          </p:cNvSpPr>
          <p:nvPr>
            <p:ph type="body" idx="1"/>
          </p:nvPr>
        </p:nvSpPr>
        <p:spPr>
          <a:xfrm>
            <a:off x="472381" y="2428347"/>
            <a:ext cx="2901255"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4" name="Content Placeholder 3"/>
          <p:cNvSpPr>
            <a:spLocks noGrp="1"/>
          </p:cNvSpPr>
          <p:nvPr>
            <p:ph sz="half" idx="2"/>
          </p:nvPr>
        </p:nvSpPr>
        <p:spPr>
          <a:xfrm>
            <a:off x="472381" y="3618442"/>
            <a:ext cx="2901255" cy="532218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5" name="Text Placeholder 4"/>
          <p:cNvSpPr>
            <a:spLocks noGrp="1"/>
          </p:cNvSpPr>
          <p:nvPr>
            <p:ph type="body" sz="quarter" idx="3"/>
          </p:nvPr>
        </p:nvSpPr>
        <p:spPr>
          <a:xfrm>
            <a:off x="3471863" y="2428347"/>
            <a:ext cx="2915543" cy="1190095"/>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de-DE"/>
              <a:t>Mastertextformat bearbeiten</a:t>
            </a:r>
          </a:p>
        </p:txBody>
      </p:sp>
      <p:sp>
        <p:nvSpPr>
          <p:cNvPr id="6" name="Content Placeholder 5"/>
          <p:cNvSpPr>
            <a:spLocks noGrp="1"/>
          </p:cNvSpPr>
          <p:nvPr>
            <p:ph sz="quarter" idx="4"/>
          </p:nvPr>
        </p:nvSpPr>
        <p:spPr>
          <a:xfrm>
            <a:off x="3471863" y="3618442"/>
            <a:ext cx="2915543" cy="5322183"/>
          </a:xfrm>
        </p:spPr>
        <p:txBody>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7" name="Date Placeholder 6"/>
          <p:cNvSpPr>
            <a:spLocks noGrp="1"/>
          </p:cNvSpPr>
          <p:nvPr>
            <p:ph type="dt" sz="half" idx="10"/>
          </p:nvPr>
        </p:nvSpPr>
        <p:spPr/>
        <p:txBody>
          <a:bodyPr/>
          <a:lstStyle/>
          <a:p>
            <a:fld id="{DD91181A-74E4-45CD-9CD4-A7FA06AA9193}" type="datetimeFigureOut">
              <a:rPr lang="en-GB" smtClean="0"/>
              <a:t>17/09/2025</a:t>
            </a:fld>
            <a:endParaRPr lang="en-GB"/>
          </a:p>
        </p:txBody>
      </p:sp>
      <p:sp>
        <p:nvSpPr>
          <p:cNvPr id="8" name="Footer Placeholder 7"/>
          <p:cNvSpPr>
            <a:spLocks noGrp="1"/>
          </p:cNvSpPr>
          <p:nvPr>
            <p:ph type="ftr" sz="quarter" idx="11"/>
          </p:nvPr>
        </p:nvSpPr>
        <p:spPr/>
        <p:txBody>
          <a:bodyPr/>
          <a:lstStyle/>
          <a:p>
            <a:endParaRPr lang="en-GB"/>
          </a:p>
        </p:txBody>
      </p:sp>
      <p:sp>
        <p:nvSpPr>
          <p:cNvPr id="9" name="Slide Number Placeholder 8"/>
          <p:cNvSpPr>
            <a:spLocks noGrp="1"/>
          </p:cNvSpPr>
          <p:nvPr>
            <p:ph type="sldNum" sz="quarter" idx="12"/>
          </p:nvPr>
        </p:nvSpPr>
        <p:spPr/>
        <p:txBody>
          <a:bodyPr/>
          <a:lstStyle/>
          <a:p>
            <a:fld id="{C5DE07F9-BD1E-4217-9CEB-CF32792B19E0}" type="slidenum">
              <a:rPr lang="en-GB" smtClean="0"/>
              <a:t>‹Nr.›</a:t>
            </a:fld>
            <a:endParaRPr lang="en-GB"/>
          </a:p>
        </p:txBody>
      </p:sp>
    </p:spTree>
    <p:extLst>
      <p:ext uri="{BB962C8B-B14F-4D97-AF65-F5344CB8AC3E}">
        <p14:creationId xmlns:p14="http://schemas.microsoft.com/office/powerpoint/2010/main" val="319987112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Nur Tite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de-DE"/>
              <a:t>Mastertitelformat bearbeiten</a:t>
            </a:r>
            <a:endParaRPr lang="en-US" dirty="0"/>
          </a:p>
        </p:txBody>
      </p:sp>
      <p:sp>
        <p:nvSpPr>
          <p:cNvPr id="3" name="Date Placeholder 2"/>
          <p:cNvSpPr>
            <a:spLocks noGrp="1"/>
          </p:cNvSpPr>
          <p:nvPr>
            <p:ph type="dt" sz="half" idx="10"/>
          </p:nvPr>
        </p:nvSpPr>
        <p:spPr/>
        <p:txBody>
          <a:bodyPr/>
          <a:lstStyle/>
          <a:p>
            <a:fld id="{DD91181A-74E4-45CD-9CD4-A7FA06AA9193}" type="datetimeFigureOut">
              <a:rPr lang="en-GB" smtClean="0"/>
              <a:t>17/09/2025</a:t>
            </a:fld>
            <a:endParaRPr lang="en-GB"/>
          </a:p>
        </p:txBody>
      </p:sp>
      <p:sp>
        <p:nvSpPr>
          <p:cNvPr id="4" name="Footer Placeholder 3"/>
          <p:cNvSpPr>
            <a:spLocks noGrp="1"/>
          </p:cNvSpPr>
          <p:nvPr>
            <p:ph type="ftr" sz="quarter" idx="11"/>
          </p:nvPr>
        </p:nvSpPr>
        <p:spPr/>
        <p:txBody>
          <a:bodyPr/>
          <a:lstStyle/>
          <a:p>
            <a:endParaRPr lang="en-GB"/>
          </a:p>
        </p:txBody>
      </p:sp>
      <p:sp>
        <p:nvSpPr>
          <p:cNvPr id="5" name="Slide Number Placeholder 4"/>
          <p:cNvSpPr>
            <a:spLocks noGrp="1"/>
          </p:cNvSpPr>
          <p:nvPr>
            <p:ph type="sldNum" sz="quarter" idx="12"/>
          </p:nvPr>
        </p:nvSpPr>
        <p:spPr/>
        <p:txBody>
          <a:bodyPr/>
          <a:lstStyle/>
          <a:p>
            <a:fld id="{C5DE07F9-BD1E-4217-9CEB-CF32792B19E0}" type="slidenum">
              <a:rPr lang="en-GB" smtClean="0"/>
              <a:t>‹Nr.›</a:t>
            </a:fld>
            <a:endParaRPr lang="en-GB"/>
          </a:p>
        </p:txBody>
      </p:sp>
    </p:spTree>
    <p:extLst>
      <p:ext uri="{BB962C8B-B14F-4D97-AF65-F5344CB8AC3E}">
        <p14:creationId xmlns:p14="http://schemas.microsoft.com/office/powerpoint/2010/main" val="363133326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Leer">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D91181A-74E4-45CD-9CD4-A7FA06AA9193}" type="datetimeFigureOut">
              <a:rPr lang="en-GB" smtClean="0"/>
              <a:t>17/09/2025</a:t>
            </a:fld>
            <a:endParaRPr lang="en-GB"/>
          </a:p>
        </p:txBody>
      </p:sp>
      <p:sp>
        <p:nvSpPr>
          <p:cNvPr id="3" name="Footer Placeholder 2"/>
          <p:cNvSpPr>
            <a:spLocks noGrp="1"/>
          </p:cNvSpPr>
          <p:nvPr>
            <p:ph type="ftr" sz="quarter" idx="11"/>
          </p:nvPr>
        </p:nvSpPr>
        <p:spPr/>
        <p:txBody>
          <a:bodyPr/>
          <a:lstStyle/>
          <a:p>
            <a:endParaRPr lang="en-GB"/>
          </a:p>
        </p:txBody>
      </p:sp>
      <p:sp>
        <p:nvSpPr>
          <p:cNvPr id="4" name="Slide Number Placeholder 3"/>
          <p:cNvSpPr>
            <a:spLocks noGrp="1"/>
          </p:cNvSpPr>
          <p:nvPr>
            <p:ph type="sldNum" sz="quarter" idx="12"/>
          </p:nvPr>
        </p:nvSpPr>
        <p:spPr/>
        <p:txBody>
          <a:bodyPr/>
          <a:lstStyle/>
          <a:p>
            <a:fld id="{C5DE07F9-BD1E-4217-9CEB-CF32792B19E0}" type="slidenum">
              <a:rPr lang="en-GB" smtClean="0"/>
              <a:t>‹Nr.›</a:t>
            </a:fld>
            <a:endParaRPr lang="en-GB"/>
          </a:p>
        </p:txBody>
      </p:sp>
    </p:spTree>
    <p:extLst>
      <p:ext uri="{BB962C8B-B14F-4D97-AF65-F5344CB8AC3E}">
        <p14:creationId xmlns:p14="http://schemas.microsoft.com/office/powerpoint/2010/main" val="317587119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Inhalt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de-DE"/>
              <a:t>Mastertitelformat bearbeiten</a:t>
            </a:r>
            <a:endParaRPr lang="en-US" dirty="0"/>
          </a:p>
        </p:txBody>
      </p:sp>
      <p:sp>
        <p:nvSpPr>
          <p:cNvPr id="3" name="Content Placeholder 2"/>
          <p:cNvSpPr>
            <a:spLocks noGrp="1"/>
          </p:cNvSpPr>
          <p:nvPr>
            <p:ph idx="1"/>
          </p:nvPr>
        </p:nvSpPr>
        <p:spPr>
          <a:xfrm>
            <a:off x="2915543" y="1426283"/>
            <a:ext cx="3471863" cy="7039681"/>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DD91181A-74E4-45CD-9CD4-A7FA06AA9193}" type="datetimeFigureOut">
              <a:rPr lang="en-GB" smtClean="0"/>
              <a:t>17/09/2025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DE07F9-BD1E-4217-9CEB-CF32792B19E0}" type="slidenum">
              <a:rPr lang="en-GB" smtClean="0"/>
              <a:t>‹Nr.›</a:t>
            </a:fld>
            <a:endParaRPr lang="en-GB"/>
          </a:p>
        </p:txBody>
      </p:sp>
    </p:spTree>
    <p:extLst>
      <p:ext uri="{BB962C8B-B14F-4D97-AF65-F5344CB8AC3E}">
        <p14:creationId xmlns:p14="http://schemas.microsoft.com/office/powerpoint/2010/main" val="1274848285"/>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Bild mit Überschrift">
    <p:spTree>
      <p:nvGrpSpPr>
        <p:cNvPr id="1" name=""/>
        <p:cNvGrpSpPr/>
        <p:nvPr/>
      </p:nvGrpSpPr>
      <p:grpSpPr>
        <a:xfrm>
          <a:off x="0" y="0"/>
          <a:ext cx="0" cy="0"/>
          <a:chOff x="0" y="0"/>
          <a:chExt cx="0" cy="0"/>
        </a:xfrm>
      </p:grpSpPr>
      <p:sp>
        <p:nvSpPr>
          <p:cNvPr id="2" name="Title 1"/>
          <p:cNvSpPr>
            <a:spLocks noGrp="1"/>
          </p:cNvSpPr>
          <p:nvPr>
            <p:ph type="title"/>
          </p:nvPr>
        </p:nvSpPr>
        <p:spPr>
          <a:xfrm>
            <a:off x="472381" y="660400"/>
            <a:ext cx="2211884" cy="2311400"/>
          </a:xfrm>
        </p:spPr>
        <p:txBody>
          <a:bodyPr anchor="b"/>
          <a:lstStyle>
            <a:lvl1pPr>
              <a:defRPr sz="2400"/>
            </a:lvl1pPr>
          </a:lstStyle>
          <a:p>
            <a:r>
              <a:rPr lang="de-DE"/>
              <a:t>Mastertitelformat bearbeiten</a:t>
            </a:r>
            <a:endParaRPr lang="en-US" dirty="0"/>
          </a:p>
        </p:txBody>
      </p:sp>
      <p:sp>
        <p:nvSpPr>
          <p:cNvPr id="3" name="Picture Placeholder 2"/>
          <p:cNvSpPr>
            <a:spLocks noGrp="1" noChangeAspect="1"/>
          </p:cNvSpPr>
          <p:nvPr>
            <p:ph type="pic" idx="1"/>
          </p:nvPr>
        </p:nvSpPr>
        <p:spPr>
          <a:xfrm>
            <a:off x="2915543" y="1426283"/>
            <a:ext cx="3471863" cy="7039681"/>
          </a:xfrm>
        </p:spPr>
        <p:txBody>
          <a:bodyPr anchor="t"/>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r>
              <a:rPr lang="de-DE"/>
              <a:t>Bild durch Klicken auf Symbol hinzufügen</a:t>
            </a:r>
            <a:endParaRPr lang="en-US" dirty="0"/>
          </a:p>
        </p:txBody>
      </p:sp>
      <p:sp>
        <p:nvSpPr>
          <p:cNvPr id="4" name="Text Placeholder 3"/>
          <p:cNvSpPr>
            <a:spLocks noGrp="1"/>
          </p:cNvSpPr>
          <p:nvPr>
            <p:ph type="body" sz="half" idx="2"/>
          </p:nvPr>
        </p:nvSpPr>
        <p:spPr>
          <a:xfrm>
            <a:off x="472381" y="2971800"/>
            <a:ext cx="2211884" cy="5505627"/>
          </a:xfrm>
        </p:spPr>
        <p:txBody>
          <a:bodyPr/>
          <a:lstStyle>
            <a:lvl1pPr marL="0" indent="0">
              <a:buNone/>
              <a:defRPr sz="1200"/>
            </a:lvl1pPr>
            <a:lvl2pPr marL="342900" indent="0">
              <a:buNone/>
              <a:defRPr sz="1050"/>
            </a:lvl2pPr>
            <a:lvl3pPr marL="685800" indent="0">
              <a:buNone/>
              <a:defRPr sz="900"/>
            </a:lvl3pPr>
            <a:lvl4pPr marL="1028700" indent="0">
              <a:buNone/>
              <a:defRPr sz="750"/>
            </a:lvl4pPr>
            <a:lvl5pPr marL="1371600" indent="0">
              <a:buNone/>
              <a:defRPr sz="750"/>
            </a:lvl5pPr>
            <a:lvl6pPr marL="1714500" indent="0">
              <a:buNone/>
              <a:defRPr sz="750"/>
            </a:lvl6pPr>
            <a:lvl7pPr marL="2057400" indent="0">
              <a:buNone/>
              <a:defRPr sz="750"/>
            </a:lvl7pPr>
            <a:lvl8pPr marL="2400300" indent="0">
              <a:buNone/>
              <a:defRPr sz="750"/>
            </a:lvl8pPr>
            <a:lvl9pPr marL="2743200" indent="0">
              <a:buNone/>
              <a:defRPr sz="750"/>
            </a:lvl9pPr>
          </a:lstStyle>
          <a:p>
            <a:pPr lvl="0"/>
            <a:r>
              <a:rPr lang="de-DE"/>
              <a:t>Mastertextformat bearbeiten</a:t>
            </a:r>
          </a:p>
        </p:txBody>
      </p:sp>
      <p:sp>
        <p:nvSpPr>
          <p:cNvPr id="5" name="Date Placeholder 4"/>
          <p:cNvSpPr>
            <a:spLocks noGrp="1"/>
          </p:cNvSpPr>
          <p:nvPr>
            <p:ph type="dt" sz="half" idx="10"/>
          </p:nvPr>
        </p:nvSpPr>
        <p:spPr/>
        <p:txBody>
          <a:bodyPr/>
          <a:lstStyle/>
          <a:p>
            <a:fld id="{DD91181A-74E4-45CD-9CD4-A7FA06AA9193}" type="datetimeFigureOut">
              <a:rPr lang="en-GB" smtClean="0"/>
              <a:t>17/09/2025</a:t>
            </a:fld>
            <a:endParaRPr lang="en-GB"/>
          </a:p>
        </p:txBody>
      </p:sp>
      <p:sp>
        <p:nvSpPr>
          <p:cNvPr id="6" name="Footer Placeholder 5"/>
          <p:cNvSpPr>
            <a:spLocks noGrp="1"/>
          </p:cNvSpPr>
          <p:nvPr>
            <p:ph type="ftr" sz="quarter" idx="11"/>
          </p:nvPr>
        </p:nvSpPr>
        <p:spPr/>
        <p:txBody>
          <a:bodyPr/>
          <a:lstStyle/>
          <a:p>
            <a:endParaRPr lang="en-GB"/>
          </a:p>
        </p:txBody>
      </p:sp>
      <p:sp>
        <p:nvSpPr>
          <p:cNvPr id="7" name="Slide Number Placeholder 6"/>
          <p:cNvSpPr>
            <a:spLocks noGrp="1"/>
          </p:cNvSpPr>
          <p:nvPr>
            <p:ph type="sldNum" sz="quarter" idx="12"/>
          </p:nvPr>
        </p:nvSpPr>
        <p:spPr/>
        <p:txBody>
          <a:bodyPr/>
          <a:lstStyle/>
          <a:p>
            <a:fld id="{C5DE07F9-BD1E-4217-9CEB-CF32792B19E0}" type="slidenum">
              <a:rPr lang="en-GB" smtClean="0"/>
              <a:t>‹Nr.›</a:t>
            </a:fld>
            <a:endParaRPr lang="en-GB"/>
          </a:p>
        </p:txBody>
      </p:sp>
    </p:spTree>
    <p:extLst>
      <p:ext uri="{BB962C8B-B14F-4D97-AF65-F5344CB8AC3E}">
        <p14:creationId xmlns:p14="http://schemas.microsoft.com/office/powerpoint/2010/main" val="184117024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71488" y="527405"/>
            <a:ext cx="5915025" cy="1914702"/>
          </a:xfrm>
          <a:prstGeom prst="rect">
            <a:avLst/>
          </a:prstGeom>
        </p:spPr>
        <p:txBody>
          <a:bodyPr vert="horz" lIns="91440" tIns="45720" rIns="91440" bIns="45720" rtlCol="0" anchor="ctr">
            <a:normAutofit/>
          </a:bodyPr>
          <a:lstStyle/>
          <a:p>
            <a:r>
              <a:rPr lang="de-DE"/>
              <a:t>Mastertitelformat bearbeiten</a:t>
            </a:r>
            <a:endParaRPr lang="en-US" dirty="0"/>
          </a:p>
        </p:txBody>
      </p:sp>
      <p:sp>
        <p:nvSpPr>
          <p:cNvPr id="3" name="Text Placeholder 2"/>
          <p:cNvSpPr>
            <a:spLocks noGrp="1"/>
          </p:cNvSpPr>
          <p:nvPr>
            <p:ph type="body" idx="1"/>
          </p:nvPr>
        </p:nvSpPr>
        <p:spPr>
          <a:xfrm>
            <a:off x="471488" y="2637014"/>
            <a:ext cx="5915025" cy="6285266"/>
          </a:xfrm>
          <a:prstGeom prst="rect">
            <a:avLst/>
          </a:prstGeom>
        </p:spPr>
        <p:txBody>
          <a:bodyPr vert="horz" lIns="91440" tIns="45720" rIns="91440" bIns="45720" rtlCol="0">
            <a:normAutofit/>
          </a:bodyPr>
          <a:lstStyle/>
          <a:p>
            <a:pPr lvl="0"/>
            <a:r>
              <a:rPr lang="de-DE"/>
              <a:t>Mastertextformat bearbeiten</a:t>
            </a:r>
          </a:p>
          <a:p>
            <a:pPr lvl="1"/>
            <a:r>
              <a:rPr lang="de-DE"/>
              <a:t>Zweite Ebene</a:t>
            </a:r>
          </a:p>
          <a:p>
            <a:pPr lvl="2"/>
            <a:r>
              <a:rPr lang="de-DE"/>
              <a:t>Dritte Ebene</a:t>
            </a:r>
          </a:p>
          <a:p>
            <a:pPr lvl="3"/>
            <a:r>
              <a:rPr lang="de-DE"/>
              <a:t>Vierte Ebene</a:t>
            </a:r>
          </a:p>
          <a:p>
            <a:pPr lvl="4"/>
            <a:r>
              <a:rPr lang="de-DE"/>
              <a:t>Fünfte Ebene</a:t>
            </a:r>
            <a:endParaRPr lang="en-US" dirty="0"/>
          </a:p>
        </p:txBody>
      </p:sp>
      <p:sp>
        <p:nvSpPr>
          <p:cNvPr id="4" name="Date Placeholder 3"/>
          <p:cNvSpPr>
            <a:spLocks noGrp="1"/>
          </p:cNvSpPr>
          <p:nvPr>
            <p:ph type="dt" sz="half" idx="2"/>
          </p:nvPr>
        </p:nvSpPr>
        <p:spPr>
          <a:xfrm>
            <a:off x="471488" y="9181397"/>
            <a:ext cx="1543050" cy="527403"/>
          </a:xfrm>
          <a:prstGeom prst="rect">
            <a:avLst/>
          </a:prstGeom>
        </p:spPr>
        <p:txBody>
          <a:bodyPr vert="horz" lIns="91440" tIns="45720" rIns="91440" bIns="45720" rtlCol="0" anchor="ctr"/>
          <a:lstStyle>
            <a:lvl1pPr algn="l">
              <a:defRPr sz="900">
                <a:solidFill>
                  <a:schemeClr val="tx1">
                    <a:tint val="75000"/>
                  </a:schemeClr>
                </a:solidFill>
              </a:defRPr>
            </a:lvl1pPr>
          </a:lstStyle>
          <a:p>
            <a:fld id="{DD91181A-74E4-45CD-9CD4-A7FA06AA9193}" type="datetimeFigureOut">
              <a:rPr lang="en-GB" smtClean="0"/>
              <a:t>17/09/2025</a:t>
            </a:fld>
            <a:endParaRPr lang="en-GB"/>
          </a:p>
        </p:txBody>
      </p:sp>
      <p:sp>
        <p:nvSpPr>
          <p:cNvPr id="5" name="Footer Placeholder 4"/>
          <p:cNvSpPr>
            <a:spLocks noGrp="1"/>
          </p:cNvSpPr>
          <p:nvPr>
            <p:ph type="ftr" sz="quarter" idx="3"/>
          </p:nvPr>
        </p:nvSpPr>
        <p:spPr>
          <a:xfrm>
            <a:off x="2271713" y="9181397"/>
            <a:ext cx="2314575" cy="527403"/>
          </a:xfrm>
          <a:prstGeom prst="rect">
            <a:avLst/>
          </a:prstGeom>
        </p:spPr>
        <p:txBody>
          <a:bodyPr vert="horz" lIns="91440" tIns="45720" rIns="91440" bIns="45720" rtlCol="0" anchor="ctr"/>
          <a:lstStyle>
            <a:lvl1pPr algn="ctr">
              <a:defRPr sz="900">
                <a:solidFill>
                  <a:schemeClr val="tx1">
                    <a:tint val="75000"/>
                  </a:schemeClr>
                </a:solidFill>
              </a:defRPr>
            </a:lvl1pPr>
          </a:lstStyle>
          <a:p>
            <a:endParaRPr lang="en-GB"/>
          </a:p>
        </p:txBody>
      </p:sp>
      <p:sp>
        <p:nvSpPr>
          <p:cNvPr id="6" name="Slide Number Placeholder 5"/>
          <p:cNvSpPr>
            <a:spLocks noGrp="1"/>
          </p:cNvSpPr>
          <p:nvPr>
            <p:ph type="sldNum" sz="quarter" idx="4"/>
          </p:nvPr>
        </p:nvSpPr>
        <p:spPr>
          <a:xfrm>
            <a:off x="4843463" y="9181397"/>
            <a:ext cx="1543050" cy="527403"/>
          </a:xfrm>
          <a:prstGeom prst="rect">
            <a:avLst/>
          </a:prstGeom>
        </p:spPr>
        <p:txBody>
          <a:bodyPr vert="horz" lIns="91440" tIns="45720" rIns="91440" bIns="45720" rtlCol="0" anchor="ctr"/>
          <a:lstStyle>
            <a:lvl1pPr algn="r">
              <a:defRPr sz="900">
                <a:solidFill>
                  <a:schemeClr val="tx1">
                    <a:tint val="75000"/>
                  </a:schemeClr>
                </a:solidFill>
              </a:defRPr>
            </a:lvl1pPr>
          </a:lstStyle>
          <a:p>
            <a:fld id="{C5DE07F9-BD1E-4217-9CEB-CF32792B19E0}" type="slidenum">
              <a:rPr lang="en-GB" smtClean="0"/>
              <a:t>‹Nr.›</a:t>
            </a:fld>
            <a:endParaRPr lang="en-GB"/>
          </a:p>
        </p:txBody>
      </p:sp>
    </p:spTree>
    <p:extLst>
      <p:ext uri="{BB962C8B-B14F-4D97-AF65-F5344CB8AC3E}">
        <p14:creationId xmlns:p14="http://schemas.microsoft.com/office/powerpoint/2010/main" val="762303454"/>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685800" rtl="0" eaLnBrk="1" latinLnBrk="0" hangingPunct="1">
        <a:lnSpc>
          <a:spcPct val="90000"/>
        </a:lnSpc>
        <a:spcBef>
          <a:spcPct val="0"/>
        </a:spcBef>
        <a:buNone/>
        <a:defRPr sz="3300" kern="1200">
          <a:solidFill>
            <a:schemeClr val="tx1"/>
          </a:solidFill>
          <a:latin typeface="+mj-lt"/>
          <a:ea typeface="+mj-ea"/>
          <a:cs typeface="+mj-cs"/>
        </a:defRPr>
      </a:lvl1pPr>
    </p:titleStyle>
    <p:bodyStyle>
      <a:lvl1pPr marL="171450" indent="-171450" algn="l" defTabSz="685800" rtl="0" eaLnBrk="1" latinLnBrk="0" hangingPunct="1">
        <a:lnSpc>
          <a:spcPct val="90000"/>
        </a:lnSpc>
        <a:spcBef>
          <a:spcPts val="750"/>
        </a:spcBef>
        <a:buFont typeface="Arial" panose="020B0604020202020204" pitchFamily="34" charset="0"/>
        <a:buChar char="•"/>
        <a:defRPr sz="2100" kern="1200">
          <a:solidFill>
            <a:schemeClr val="tx1"/>
          </a:solidFill>
          <a:latin typeface="+mn-lt"/>
          <a:ea typeface="+mn-ea"/>
          <a:cs typeface="+mn-cs"/>
        </a:defRPr>
      </a:lvl1pPr>
      <a:lvl2pPr marL="514350" indent="-171450" algn="l" defTabSz="685800" rtl="0" eaLnBrk="1" latinLnBrk="0" hangingPunct="1">
        <a:lnSpc>
          <a:spcPct val="90000"/>
        </a:lnSpc>
        <a:spcBef>
          <a:spcPts val="375"/>
        </a:spcBef>
        <a:buFont typeface="Arial" panose="020B0604020202020204" pitchFamily="34" charset="0"/>
        <a:buChar char="•"/>
        <a:defRPr sz="1800" kern="1200">
          <a:solidFill>
            <a:schemeClr val="tx1"/>
          </a:solidFill>
          <a:latin typeface="+mn-lt"/>
          <a:ea typeface="+mn-ea"/>
          <a:cs typeface="+mn-cs"/>
        </a:defRPr>
      </a:lvl2pPr>
      <a:lvl3pPr marL="857250" indent="-171450" algn="l" defTabSz="685800" rtl="0" eaLnBrk="1" latinLnBrk="0" hangingPunct="1">
        <a:lnSpc>
          <a:spcPct val="90000"/>
        </a:lnSpc>
        <a:spcBef>
          <a:spcPts val="375"/>
        </a:spcBef>
        <a:buFont typeface="Arial" panose="020B0604020202020204" pitchFamily="34" charset="0"/>
        <a:buChar char="•"/>
        <a:defRPr sz="1500" kern="1200">
          <a:solidFill>
            <a:schemeClr val="tx1"/>
          </a:solidFill>
          <a:latin typeface="+mn-lt"/>
          <a:ea typeface="+mn-ea"/>
          <a:cs typeface="+mn-cs"/>
        </a:defRPr>
      </a:lvl3pPr>
      <a:lvl4pPr marL="12001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4pPr>
      <a:lvl5pPr marL="15430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5pPr>
      <a:lvl6pPr marL="18859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8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7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650" indent="-171450" algn="l" defTabSz="685800"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en-US"/>
      </a:defPPr>
      <a:lvl1pPr marL="0" algn="l" defTabSz="685800" rtl="0" eaLnBrk="1" latinLnBrk="0" hangingPunct="1">
        <a:defRPr sz="1350" kern="1200">
          <a:solidFill>
            <a:schemeClr val="tx1"/>
          </a:solidFill>
          <a:latin typeface="+mn-lt"/>
          <a:ea typeface="+mn-ea"/>
          <a:cs typeface="+mn-cs"/>
        </a:defRPr>
      </a:lvl1pPr>
      <a:lvl2pPr marL="342900" algn="l" defTabSz="685800" rtl="0" eaLnBrk="1" latinLnBrk="0" hangingPunct="1">
        <a:defRPr sz="1350" kern="1200">
          <a:solidFill>
            <a:schemeClr val="tx1"/>
          </a:solidFill>
          <a:latin typeface="+mn-lt"/>
          <a:ea typeface="+mn-ea"/>
          <a:cs typeface="+mn-cs"/>
        </a:defRPr>
      </a:lvl2pPr>
      <a:lvl3pPr marL="685800" algn="l" defTabSz="685800" rtl="0" eaLnBrk="1" latinLnBrk="0" hangingPunct="1">
        <a:defRPr sz="1350" kern="1200">
          <a:solidFill>
            <a:schemeClr val="tx1"/>
          </a:solidFill>
          <a:latin typeface="+mn-lt"/>
          <a:ea typeface="+mn-ea"/>
          <a:cs typeface="+mn-cs"/>
        </a:defRPr>
      </a:lvl3pPr>
      <a:lvl4pPr marL="1028700" algn="l" defTabSz="685800" rtl="0" eaLnBrk="1" latinLnBrk="0" hangingPunct="1">
        <a:defRPr sz="1350" kern="1200">
          <a:solidFill>
            <a:schemeClr val="tx1"/>
          </a:solidFill>
          <a:latin typeface="+mn-lt"/>
          <a:ea typeface="+mn-ea"/>
          <a:cs typeface="+mn-cs"/>
        </a:defRPr>
      </a:lvl4pPr>
      <a:lvl5pPr marL="1371600" algn="l" defTabSz="685800" rtl="0" eaLnBrk="1" latinLnBrk="0" hangingPunct="1">
        <a:defRPr sz="1350" kern="1200">
          <a:solidFill>
            <a:schemeClr val="tx1"/>
          </a:solidFill>
          <a:latin typeface="+mn-lt"/>
          <a:ea typeface="+mn-ea"/>
          <a:cs typeface="+mn-cs"/>
        </a:defRPr>
      </a:lvl5pPr>
      <a:lvl6pPr marL="1714500" algn="l" defTabSz="685800" rtl="0" eaLnBrk="1" latinLnBrk="0" hangingPunct="1">
        <a:defRPr sz="1350" kern="1200">
          <a:solidFill>
            <a:schemeClr val="tx1"/>
          </a:solidFill>
          <a:latin typeface="+mn-lt"/>
          <a:ea typeface="+mn-ea"/>
          <a:cs typeface="+mn-cs"/>
        </a:defRPr>
      </a:lvl6pPr>
      <a:lvl7pPr marL="2057400" algn="l" defTabSz="685800" rtl="0" eaLnBrk="1" latinLnBrk="0" hangingPunct="1">
        <a:defRPr sz="1350" kern="1200">
          <a:solidFill>
            <a:schemeClr val="tx1"/>
          </a:solidFill>
          <a:latin typeface="+mn-lt"/>
          <a:ea typeface="+mn-ea"/>
          <a:cs typeface="+mn-cs"/>
        </a:defRPr>
      </a:lvl7pPr>
      <a:lvl8pPr marL="2400300" algn="l" defTabSz="685800" rtl="0" eaLnBrk="1" latinLnBrk="0" hangingPunct="1">
        <a:defRPr sz="1350" kern="1200">
          <a:solidFill>
            <a:schemeClr val="tx1"/>
          </a:solidFill>
          <a:latin typeface="+mn-lt"/>
          <a:ea typeface="+mn-ea"/>
          <a:cs typeface="+mn-cs"/>
        </a:defRPr>
      </a:lvl8pPr>
      <a:lvl9pPr marL="2743200" algn="l" defTabSz="685800" rtl="0" eaLnBrk="1" latinLnBrk="0" hangingPunct="1">
        <a:defRPr sz="135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12.jpg"/><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4.jpg"/><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1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3.png"/><Relationship Id="rId5" Type="http://schemas.openxmlformats.org/officeDocument/2006/relationships/image" Target="../media/image2.jpg"/><Relationship Id="rId4"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image" Target="../media/image16.png"/><Relationship Id="rId1" Type="http://schemas.openxmlformats.org/officeDocument/2006/relationships/slideLayout" Target="../slideLayouts/slideLayout1.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2.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22.png"/><Relationship Id="rId1" Type="http://schemas.openxmlformats.org/officeDocument/2006/relationships/slideLayout" Target="../slideLayouts/slideLayout1.xml"/></Relationships>
</file>

<file path=ppt/slides/_rels/slide23.xml.rels><?xml version="1.0" encoding="UTF-8" standalone="yes"?>
<Relationships xmlns="http://schemas.openxmlformats.org/package/2006/relationships"><Relationship Id="rId8" Type="http://schemas.openxmlformats.org/officeDocument/2006/relationships/customXml" Target="../ink/ink4.xml"/><Relationship Id="rId3" Type="http://schemas.openxmlformats.org/officeDocument/2006/relationships/image" Target="../media/image120.png"/><Relationship Id="rId7" Type="http://schemas.openxmlformats.org/officeDocument/2006/relationships/image" Target="../media/image140.png"/><Relationship Id="rId2" Type="http://schemas.openxmlformats.org/officeDocument/2006/relationships/customXml" Target="../ink/ink1.xml"/><Relationship Id="rId1" Type="http://schemas.openxmlformats.org/officeDocument/2006/relationships/slideLayout" Target="../slideLayouts/slideLayout7.xml"/><Relationship Id="rId6" Type="http://schemas.openxmlformats.org/officeDocument/2006/relationships/customXml" Target="../ink/ink3.xml"/><Relationship Id="rId11" Type="http://schemas.openxmlformats.org/officeDocument/2006/relationships/image" Target="../media/image160.png"/><Relationship Id="rId5" Type="http://schemas.openxmlformats.org/officeDocument/2006/relationships/image" Target="../media/image130.png"/><Relationship Id="rId10" Type="http://schemas.openxmlformats.org/officeDocument/2006/relationships/customXml" Target="../ink/ink5.xml"/><Relationship Id="rId4" Type="http://schemas.openxmlformats.org/officeDocument/2006/relationships/customXml" Target="../ink/ink2.xml"/><Relationship Id="rId9" Type="http://schemas.openxmlformats.org/officeDocument/2006/relationships/image" Target="../media/image150.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23.jpg"/><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2" Type="http://schemas.openxmlformats.org/officeDocument/2006/relationships/image" Target="../media/image24.jpg"/><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3.xml"/><Relationship Id="rId1" Type="http://schemas.openxmlformats.org/officeDocument/2006/relationships/slideLayout" Target="../slideLayouts/slideLayout6.xml"/><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9.png"/><Relationship Id="rId4" Type="http://schemas.openxmlformats.org/officeDocument/2006/relationships/image" Target="../media/image8.png"/></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jp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 name="Grafik 15" descr="Ein Bild, das Kreis, Symmetrie, Reihe, Diagramm enthält.&#10;&#10;KI-generierte Inhalte können fehlerhaft sein.">
            <a:extLst>
              <a:ext uri="{FF2B5EF4-FFF2-40B4-BE49-F238E27FC236}">
                <a16:creationId xmlns:a16="http://schemas.microsoft.com/office/drawing/2014/main" id="{7BD0734C-495F-4CB0-39E9-3853CAD7750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637744" y="1803206"/>
            <a:ext cx="2155327" cy="1450012"/>
          </a:xfrm>
          <a:prstGeom prst="rect">
            <a:avLst/>
          </a:prstGeom>
        </p:spPr>
      </p:pic>
      <p:pic>
        <p:nvPicPr>
          <p:cNvPr id="6" name="Grafik 5" descr="Ein Bild, das Person, Kleidung, Netz, Hand enthält.&#10;&#10;KI-generierte Inhalte können fehlerhaft sein.">
            <a:extLst>
              <a:ext uri="{FF2B5EF4-FFF2-40B4-BE49-F238E27FC236}">
                <a16:creationId xmlns:a16="http://schemas.microsoft.com/office/drawing/2014/main" id="{09F64C41-0E0C-10BF-162B-DF6703388395}"/>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22857" y="1815274"/>
            <a:ext cx="2197383" cy="1464350"/>
          </a:xfrm>
          <a:prstGeom prst="rect">
            <a:avLst/>
          </a:prstGeom>
        </p:spPr>
      </p:pic>
      <p:pic>
        <p:nvPicPr>
          <p:cNvPr id="22" name="Grafik 21" descr="Ein Bild, das Karte, Text, Reihe, Diagramm enthält.&#10;&#10;KI-generierte Inhalte können fehlerhaft sein.">
            <a:extLst>
              <a:ext uri="{FF2B5EF4-FFF2-40B4-BE49-F238E27FC236}">
                <a16:creationId xmlns:a16="http://schemas.microsoft.com/office/drawing/2014/main" id="{BE66CB31-7CF6-C787-1CE6-DE20A7254522}"/>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0" y="1680333"/>
            <a:ext cx="2364281" cy="1720777"/>
          </a:xfrm>
          <a:prstGeom prst="rect">
            <a:avLst/>
          </a:prstGeom>
        </p:spPr>
      </p:pic>
      <p:sp>
        <p:nvSpPr>
          <p:cNvPr id="4" name="Textfeld 3">
            <a:extLst>
              <a:ext uri="{FF2B5EF4-FFF2-40B4-BE49-F238E27FC236}">
                <a16:creationId xmlns:a16="http://schemas.microsoft.com/office/drawing/2014/main" id="{B88644A7-E6D0-8662-3691-CB2F4CF95544}"/>
              </a:ext>
            </a:extLst>
          </p:cNvPr>
          <p:cNvSpPr txBox="1"/>
          <p:nvPr/>
        </p:nvSpPr>
        <p:spPr>
          <a:xfrm>
            <a:off x="306961" y="242579"/>
            <a:ext cx="3780035"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800" b="1" noProof="0" dirty="0"/>
              <a:t>Graph Theory</a:t>
            </a:r>
          </a:p>
        </p:txBody>
      </p:sp>
      <p:sp>
        <p:nvSpPr>
          <p:cNvPr id="17" name="Textfeld 16">
            <a:extLst>
              <a:ext uri="{FF2B5EF4-FFF2-40B4-BE49-F238E27FC236}">
                <a16:creationId xmlns:a16="http://schemas.microsoft.com/office/drawing/2014/main" id="{EABA88A7-D334-FCDB-C817-D335950225BF}"/>
              </a:ext>
            </a:extLst>
          </p:cNvPr>
          <p:cNvSpPr txBox="1"/>
          <p:nvPr/>
        </p:nvSpPr>
        <p:spPr>
          <a:xfrm>
            <a:off x="5015773" y="3335050"/>
            <a:ext cx="1354923" cy="369332"/>
          </a:xfrm>
          <a:prstGeom prst="rect">
            <a:avLst/>
          </a:prstGeom>
          <a:noFill/>
        </p:spPr>
        <p:txBody>
          <a:bodyPr wrap="none" rtlCol="0">
            <a:spAutoFit/>
          </a:bodyPr>
          <a:lstStyle/>
          <a:p>
            <a:r>
              <a:rPr lang="en-US" noProof="0" dirty="0"/>
              <a:t>Social Graph</a:t>
            </a:r>
          </a:p>
        </p:txBody>
      </p:sp>
      <p:sp>
        <p:nvSpPr>
          <p:cNvPr id="18" name="Textfeld 17">
            <a:extLst>
              <a:ext uri="{FF2B5EF4-FFF2-40B4-BE49-F238E27FC236}">
                <a16:creationId xmlns:a16="http://schemas.microsoft.com/office/drawing/2014/main" id="{C42B1E3A-AF3F-F188-3E4C-B7620C9AD390}"/>
              </a:ext>
            </a:extLst>
          </p:cNvPr>
          <p:cNvSpPr txBox="1"/>
          <p:nvPr/>
        </p:nvSpPr>
        <p:spPr>
          <a:xfrm>
            <a:off x="2533016" y="3312800"/>
            <a:ext cx="1791965" cy="369332"/>
          </a:xfrm>
          <a:prstGeom prst="rect">
            <a:avLst/>
          </a:prstGeom>
          <a:noFill/>
        </p:spPr>
        <p:txBody>
          <a:bodyPr wrap="none" rtlCol="0">
            <a:spAutoFit/>
          </a:bodyPr>
          <a:lstStyle/>
          <a:p>
            <a:r>
              <a:rPr lang="en-US" noProof="0" dirty="0"/>
              <a:t>World Wide Web</a:t>
            </a:r>
          </a:p>
        </p:txBody>
      </p:sp>
      <p:sp>
        <p:nvSpPr>
          <p:cNvPr id="19" name="Textfeld 18">
            <a:extLst>
              <a:ext uri="{FF2B5EF4-FFF2-40B4-BE49-F238E27FC236}">
                <a16:creationId xmlns:a16="http://schemas.microsoft.com/office/drawing/2014/main" id="{94EE2E43-F27B-3A4D-29FB-337C683A987D}"/>
              </a:ext>
            </a:extLst>
          </p:cNvPr>
          <p:cNvSpPr txBox="1"/>
          <p:nvPr/>
        </p:nvSpPr>
        <p:spPr>
          <a:xfrm>
            <a:off x="446132" y="3314981"/>
            <a:ext cx="1422634" cy="369332"/>
          </a:xfrm>
          <a:prstGeom prst="rect">
            <a:avLst/>
          </a:prstGeom>
          <a:noFill/>
        </p:spPr>
        <p:txBody>
          <a:bodyPr wrap="none" rtlCol="0">
            <a:spAutoFit/>
          </a:bodyPr>
          <a:lstStyle/>
          <a:p>
            <a:r>
              <a:rPr lang="en-US" noProof="0" dirty="0"/>
              <a:t>Google Maps</a:t>
            </a:r>
          </a:p>
        </p:txBody>
      </p:sp>
      <p:sp>
        <p:nvSpPr>
          <p:cNvPr id="20" name="Textfeld 19">
            <a:extLst>
              <a:ext uri="{FF2B5EF4-FFF2-40B4-BE49-F238E27FC236}">
                <a16:creationId xmlns:a16="http://schemas.microsoft.com/office/drawing/2014/main" id="{CDC0A392-C4EC-CB78-C2CA-7C154047230F}"/>
              </a:ext>
            </a:extLst>
          </p:cNvPr>
          <p:cNvSpPr txBox="1"/>
          <p:nvPr/>
        </p:nvSpPr>
        <p:spPr>
          <a:xfrm>
            <a:off x="277455" y="880814"/>
            <a:ext cx="6093241" cy="923330"/>
          </a:xfrm>
          <a:prstGeom prst="rect">
            <a:avLst/>
          </a:prstGeom>
          <a:noFill/>
        </p:spPr>
        <p:txBody>
          <a:bodyPr wrap="square" rtlCol="0">
            <a:spAutoFit/>
          </a:bodyPr>
          <a:lstStyle/>
          <a:p>
            <a:r>
              <a:rPr lang="en-US" noProof="0" dirty="0">
                <a:latin typeface="Segoe Print" panose="02000600000000000000" pitchFamily="2" charset="0"/>
              </a:rPr>
              <a:t>Graph theory, as a subfield of computer science and mathematics, is used to model relations. </a:t>
            </a:r>
          </a:p>
          <a:p>
            <a:r>
              <a:rPr lang="en-US" noProof="0" dirty="0">
                <a:latin typeface="Segoe Print" panose="02000600000000000000" pitchFamily="2" charset="0"/>
              </a:rPr>
              <a:t>Graph Theory has many real-world applications:</a:t>
            </a:r>
          </a:p>
        </p:txBody>
      </p:sp>
      <p:sp>
        <p:nvSpPr>
          <p:cNvPr id="2" name="Textfeld 1">
            <a:extLst>
              <a:ext uri="{FF2B5EF4-FFF2-40B4-BE49-F238E27FC236}">
                <a16:creationId xmlns:a16="http://schemas.microsoft.com/office/drawing/2014/main" id="{3B0E9185-2D34-7400-4C73-A907B53F9945}"/>
              </a:ext>
            </a:extLst>
          </p:cNvPr>
          <p:cNvSpPr txBox="1"/>
          <p:nvPr/>
        </p:nvSpPr>
        <p:spPr>
          <a:xfrm>
            <a:off x="217392" y="8028056"/>
            <a:ext cx="365728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800" b="1" noProof="0" dirty="0"/>
              <a:t>What is a Graph ?</a:t>
            </a:r>
          </a:p>
        </p:txBody>
      </p:sp>
      <p:sp>
        <p:nvSpPr>
          <p:cNvPr id="30" name="Textfeld 29">
            <a:extLst>
              <a:ext uri="{FF2B5EF4-FFF2-40B4-BE49-F238E27FC236}">
                <a16:creationId xmlns:a16="http://schemas.microsoft.com/office/drawing/2014/main" id="{3806E321-EC07-D7C0-46A4-4E0565EB00E2}"/>
              </a:ext>
            </a:extLst>
          </p:cNvPr>
          <p:cNvSpPr txBox="1"/>
          <p:nvPr/>
        </p:nvSpPr>
        <p:spPr>
          <a:xfrm>
            <a:off x="16162" y="4191342"/>
            <a:ext cx="492605" cy="707886"/>
          </a:xfrm>
          <a:prstGeom prst="rect">
            <a:avLst/>
          </a:prstGeom>
          <a:noFill/>
        </p:spPr>
        <p:txBody>
          <a:bodyPr wrap="square" rtlCol="0">
            <a:spAutoFit/>
            <a:scene3d>
              <a:camera prst="isometricOffAxis2Left"/>
              <a:lightRig rig="threePt" dir="t"/>
            </a:scene3d>
          </a:bodyPr>
          <a:lstStyle/>
          <a:p>
            <a:r>
              <a:rPr lang="en-US" sz="4000" noProof="0" dirty="0">
                <a:solidFill>
                  <a:srgbClr val="FFC000"/>
                </a:solidFill>
                <a:effectLst>
                  <a:outerShdw blurRad="50800" dist="38100" dir="10800000" algn="r" rotWithShape="0">
                    <a:prstClr val="black">
                      <a:alpha val="40000"/>
                    </a:prstClr>
                  </a:outerShdw>
                </a:effectLst>
                <a:latin typeface="Arial Black" panose="020B0A04020102020204" pitchFamily="34" charset="0"/>
              </a:rPr>
              <a:t>?</a:t>
            </a:r>
          </a:p>
        </p:txBody>
      </p:sp>
      <p:sp>
        <p:nvSpPr>
          <p:cNvPr id="31" name="Textfeld 30">
            <a:extLst>
              <a:ext uri="{FF2B5EF4-FFF2-40B4-BE49-F238E27FC236}">
                <a16:creationId xmlns:a16="http://schemas.microsoft.com/office/drawing/2014/main" id="{AEC3C586-55DB-4EE1-FE56-F3BCD269F5C6}"/>
              </a:ext>
            </a:extLst>
          </p:cNvPr>
          <p:cNvSpPr txBox="1"/>
          <p:nvPr/>
        </p:nvSpPr>
        <p:spPr>
          <a:xfrm>
            <a:off x="362662" y="4353863"/>
            <a:ext cx="6644832" cy="338554"/>
          </a:xfrm>
          <a:prstGeom prst="rect">
            <a:avLst/>
          </a:prstGeom>
          <a:noFill/>
        </p:spPr>
        <p:txBody>
          <a:bodyPr wrap="none" rtlCol="0">
            <a:spAutoFit/>
          </a:bodyPr>
          <a:lstStyle/>
          <a:p>
            <a:r>
              <a:rPr lang="en-US" sz="1600" noProof="0" dirty="0"/>
              <a:t>What do these examples have in common? What is being connected to what?</a:t>
            </a:r>
          </a:p>
        </p:txBody>
      </p:sp>
      <p:sp>
        <p:nvSpPr>
          <p:cNvPr id="32" name="Textfeld 31">
            <a:extLst>
              <a:ext uri="{FF2B5EF4-FFF2-40B4-BE49-F238E27FC236}">
                <a16:creationId xmlns:a16="http://schemas.microsoft.com/office/drawing/2014/main" id="{11F9DC18-7437-DBA7-344E-1D464D60367E}"/>
              </a:ext>
            </a:extLst>
          </p:cNvPr>
          <p:cNvSpPr txBox="1"/>
          <p:nvPr/>
        </p:nvSpPr>
        <p:spPr>
          <a:xfrm>
            <a:off x="277455" y="5799439"/>
            <a:ext cx="401802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800" b="1" noProof="0" dirty="0"/>
              <a:t>Build your own Network</a:t>
            </a:r>
          </a:p>
        </p:txBody>
      </p:sp>
      <p:sp>
        <p:nvSpPr>
          <p:cNvPr id="33" name="Rechteck: abgerundete Ecken 32">
            <a:extLst>
              <a:ext uri="{FF2B5EF4-FFF2-40B4-BE49-F238E27FC236}">
                <a16:creationId xmlns:a16="http://schemas.microsoft.com/office/drawing/2014/main" id="{35771D2D-D048-FC4A-5DA0-6F7FA22A2261}"/>
              </a:ext>
            </a:extLst>
          </p:cNvPr>
          <p:cNvSpPr/>
          <p:nvPr/>
        </p:nvSpPr>
        <p:spPr>
          <a:xfrm>
            <a:off x="126558" y="8921253"/>
            <a:ext cx="5956385" cy="92705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n-US" b="1" noProof="0" dirty="0"/>
              <a:t>------------------------------------------------------------------------------------------------------------------------------------------------------------------</a:t>
            </a:r>
          </a:p>
        </p:txBody>
      </p:sp>
      <p:sp>
        <p:nvSpPr>
          <p:cNvPr id="34" name="Textfeld 33">
            <a:extLst>
              <a:ext uri="{FF2B5EF4-FFF2-40B4-BE49-F238E27FC236}">
                <a16:creationId xmlns:a16="http://schemas.microsoft.com/office/drawing/2014/main" id="{1BF23F1A-A15A-7EFF-5368-2B6632C9E9A3}"/>
              </a:ext>
            </a:extLst>
          </p:cNvPr>
          <p:cNvSpPr txBox="1"/>
          <p:nvPr/>
        </p:nvSpPr>
        <p:spPr>
          <a:xfrm>
            <a:off x="78485" y="8563351"/>
            <a:ext cx="6686126" cy="369332"/>
          </a:xfrm>
          <a:prstGeom prst="rect">
            <a:avLst/>
          </a:prstGeom>
          <a:noFill/>
        </p:spPr>
        <p:txBody>
          <a:bodyPr wrap="none" rtlCol="0">
            <a:spAutoFit/>
          </a:bodyPr>
          <a:lstStyle/>
          <a:p>
            <a:r>
              <a:rPr lang="en-US" noProof="0" dirty="0"/>
              <a:t>Based on what you‘ve built and seen, how would you define a graph?</a:t>
            </a:r>
          </a:p>
        </p:txBody>
      </p:sp>
      <p:sp>
        <p:nvSpPr>
          <p:cNvPr id="35" name="Rechteck: abgerundete Ecken 34">
            <a:extLst>
              <a:ext uri="{FF2B5EF4-FFF2-40B4-BE49-F238E27FC236}">
                <a16:creationId xmlns:a16="http://schemas.microsoft.com/office/drawing/2014/main" id="{51F4B06E-1BF9-9383-58E2-7C88A7A9D864}"/>
              </a:ext>
            </a:extLst>
          </p:cNvPr>
          <p:cNvSpPr/>
          <p:nvPr/>
        </p:nvSpPr>
        <p:spPr>
          <a:xfrm>
            <a:off x="217392" y="6990015"/>
            <a:ext cx="3524020" cy="99470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noProof="0" dirty="0"/>
              <a:t>Tom follows Anna and Steffi</a:t>
            </a:r>
          </a:p>
          <a:p>
            <a:pPr algn="ctr"/>
            <a:r>
              <a:rPr lang="en-US" sz="1400" noProof="0" dirty="0"/>
              <a:t>Steffi follows Peter and Diana </a:t>
            </a:r>
          </a:p>
          <a:p>
            <a:pPr algn="ctr"/>
            <a:r>
              <a:rPr lang="en-US" sz="1400" noProof="0" dirty="0"/>
              <a:t>Nik follows Tom, Ben, and Anna</a:t>
            </a:r>
          </a:p>
          <a:p>
            <a:pPr algn="ctr"/>
            <a:r>
              <a:rPr lang="en-US" sz="1400" noProof="0" dirty="0"/>
              <a:t>Diana follows Emil, Steffi and Kim</a:t>
            </a:r>
          </a:p>
          <a:p>
            <a:pPr algn="ctr"/>
            <a:r>
              <a:rPr lang="en-US" sz="1400" noProof="0" dirty="0"/>
              <a:t>Kim follows Emil </a:t>
            </a:r>
          </a:p>
        </p:txBody>
      </p:sp>
      <p:sp>
        <p:nvSpPr>
          <p:cNvPr id="36" name="Rechteck: abgerundete Ecken 35">
            <a:extLst>
              <a:ext uri="{FF2B5EF4-FFF2-40B4-BE49-F238E27FC236}">
                <a16:creationId xmlns:a16="http://schemas.microsoft.com/office/drawing/2014/main" id="{8779CE0C-CE59-379C-83DE-6FB4B0AAFEEA}"/>
              </a:ext>
            </a:extLst>
          </p:cNvPr>
          <p:cNvSpPr/>
          <p:nvPr/>
        </p:nvSpPr>
        <p:spPr>
          <a:xfrm>
            <a:off x="368708" y="4715760"/>
            <a:ext cx="5718400" cy="92705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n-US" b="1" noProof="0" dirty="0"/>
              <a:t>----------------------------------------------------------------------------------------------------------------------------------------------------------</a:t>
            </a:r>
          </a:p>
        </p:txBody>
      </p:sp>
      <p:sp>
        <p:nvSpPr>
          <p:cNvPr id="37" name="Textfeld 36">
            <a:extLst>
              <a:ext uri="{FF2B5EF4-FFF2-40B4-BE49-F238E27FC236}">
                <a16:creationId xmlns:a16="http://schemas.microsoft.com/office/drawing/2014/main" id="{FDA2FA37-5F35-8F45-28C5-2ABB08F6538D}"/>
              </a:ext>
            </a:extLst>
          </p:cNvPr>
          <p:cNvSpPr txBox="1"/>
          <p:nvPr/>
        </p:nvSpPr>
        <p:spPr>
          <a:xfrm>
            <a:off x="279070" y="3742297"/>
            <a:ext cx="3780035"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800" b="1" noProof="0" dirty="0"/>
              <a:t>What’s the Connection?</a:t>
            </a:r>
          </a:p>
        </p:txBody>
      </p:sp>
      <p:sp>
        <p:nvSpPr>
          <p:cNvPr id="38" name="Textfeld 37">
            <a:extLst>
              <a:ext uri="{FF2B5EF4-FFF2-40B4-BE49-F238E27FC236}">
                <a16:creationId xmlns:a16="http://schemas.microsoft.com/office/drawing/2014/main" id="{6695AC35-2BF0-43F8-A72E-76EE93FABA62}"/>
              </a:ext>
            </a:extLst>
          </p:cNvPr>
          <p:cNvSpPr txBox="1"/>
          <p:nvPr/>
        </p:nvSpPr>
        <p:spPr>
          <a:xfrm>
            <a:off x="262464" y="6337646"/>
            <a:ext cx="6685548" cy="646331"/>
          </a:xfrm>
          <a:prstGeom prst="rect">
            <a:avLst/>
          </a:prstGeom>
          <a:noFill/>
        </p:spPr>
        <p:txBody>
          <a:bodyPr wrap="none" rtlCol="0">
            <a:spAutoFit/>
          </a:bodyPr>
          <a:lstStyle/>
          <a:p>
            <a:r>
              <a:rPr lang="en-US" noProof="0" dirty="0"/>
              <a:t>On Instagram a user can follow other users. </a:t>
            </a:r>
          </a:p>
          <a:p>
            <a:r>
              <a:rPr lang="en-US" noProof="0" dirty="0"/>
              <a:t>How can you represent these relationships in a clear, structured way?</a:t>
            </a:r>
          </a:p>
        </p:txBody>
      </p:sp>
    </p:spTree>
    <p:extLst>
      <p:ext uri="{BB962C8B-B14F-4D97-AF65-F5344CB8AC3E}">
        <p14:creationId xmlns:p14="http://schemas.microsoft.com/office/powerpoint/2010/main" val="12194370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F72D55AF-5AE1-7E8E-B258-859B4FAD62D8}"/>
              </a:ext>
            </a:extLst>
          </p:cNvPr>
          <p:cNvSpPr txBox="1"/>
          <p:nvPr/>
        </p:nvSpPr>
        <p:spPr>
          <a:xfrm>
            <a:off x="326520" y="189723"/>
            <a:ext cx="5725004"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3600" noProof="0" dirty="0"/>
              <a:t>Dijkstra’s Algorithm</a:t>
            </a:r>
          </a:p>
        </p:txBody>
      </p:sp>
      <p:sp>
        <p:nvSpPr>
          <p:cNvPr id="3" name="Rechteck: abgerundete Ecken 2">
            <a:extLst>
              <a:ext uri="{FF2B5EF4-FFF2-40B4-BE49-F238E27FC236}">
                <a16:creationId xmlns:a16="http://schemas.microsoft.com/office/drawing/2014/main" id="{B0509395-DA23-354C-E737-AF87E58F4113}"/>
              </a:ext>
            </a:extLst>
          </p:cNvPr>
          <p:cNvSpPr/>
          <p:nvPr/>
        </p:nvSpPr>
        <p:spPr>
          <a:xfrm>
            <a:off x="239796" y="5840181"/>
            <a:ext cx="6499654" cy="3971086"/>
          </a:xfrm>
          <a:prstGeom prst="round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4" name="Textfeld 3">
            <a:extLst>
              <a:ext uri="{FF2B5EF4-FFF2-40B4-BE49-F238E27FC236}">
                <a16:creationId xmlns:a16="http://schemas.microsoft.com/office/drawing/2014/main" id="{D8858B4F-14F9-5798-75B4-BA5323F14DD4}"/>
              </a:ext>
            </a:extLst>
          </p:cNvPr>
          <p:cNvSpPr txBox="1"/>
          <p:nvPr/>
        </p:nvSpPr>
        <p:spPr>
          <a:xfrm>
            <a:off x="225054" y="5408981"/>
            <a:ext cx="1858394" cy="369332"/>
          </a:xfrm>
          <a:prstGeom prst="rect">
            <a:avLst/>
          </a:prstGeom>
          <a:noFill/>
        </p:spPr>
        <p:txBody>
          <a:bodyPr wrap="none" rtlCol="0">
            <a:spAutoFit/>
          </a:bodyPr>
          <a:lstStyle/>
          <a:p>
            <a:r>
              <a:rPr lang="en-US" noProof="0" dirty="0"/>
              <a:t>Part 2: Reflection:</a:t>
            </a:r>
          </a:p>
        </p:txBody>
      </p:sp>
      <p:sp>
        <p:nvSpPr>
          <p:cNvPr id="5" name="Textfeld 4">
            <a:extLst>
              <a:ext uri="{FF2B5EF4-FFF2-40B4-BE49-F238E27FC236}">
                <a16:creationId xmlns:a16="http://schemas.microsoft.com/office/drawing/2014/main" id="{B190F17C-CDF3-3AA4-3FB2-2A36E2AA1455}"/>
              </a:ext>
            </a:extLst>
          </p:cNvPr>
          <p:cNvSpPr txBox="1"/>
          <p:nvPr/>
        </p:nvSpPr>
        <p:spPr>
          <a:xfrm>
            <a:off x="421151" y="6109270"/>
            <a:ext cx="492605" cy="707886"/>
          </a:xfrm>
          <a:prstGeom prst="rect">
            <a:avLst/>
          </a:prstGeom>
          <a:noFill/>
        </p:spPr>
        <p:txBody>
          <a:bodyPr wrap="square" rtlCol="0">
            <a:spAutoFit/>
            <a:scene3d>
              <a:camera prst="isometricOffAxis2Left"/>
              <a:lightRig rig="threePt" dir="t"/>
            </a:scene3d>
          </a:bodyPr>
          <a:lstStyle/>
          <a:p>
            <a:r>
              <a:rPr lang="en-US" sz="4000" noProof="0" dirty="0">
                <a:solidFill>
                  <a:srgbClr val="FFC000"/>
                </a:solidFill>
                <a:effectLst>
                  <a:outerShdw blurRad="50800" dist="38100" dir="10800000" algn="r" rotWithShape="0">
                    <a:prstClr val="black">
                      <a:alpha val="40000"/>
                    </a:prstClr>
                  </a:outerShdw>
                </a:effectLst>
                <a:latin typeface="Arial Black" panose="020B0A04020102020204" pitchFamily="34" charset="0"/>
              </a:rPr>
              <a:t>?</a:t>
            </a:r>
          </a:p>
        </p:txBody>
      </p:sp>
      <p:sp>
        <p:nvSpPr>
          <p:cNvPr id="6" name="Textfeld 5">
            <a:extLst>
              <a:ext uri="{FF2B5EF4-FFF2-40B4-BE49-F238E27FC236}">
                <a16:creationId xmlns:a16="http://schemas.microsoft.com/office/drawing/2014/main" id="{690D6FCF-2611-0835-F3E7-5B1E6A4C10EB}"/>
              </a:ext>
            </a:extLst>
          </p:cNvPr>
          <p:cNvSpPr txBox="1"/>
          <p:nvPr/>
        </p:nvSpPr>
        <p:spPr>
          <a:xfrm>
            <a:off x="820211" y="6265965"/>
            <a:ext cx="5842369" cy="369332"/>
          </a:xfrm>
          <a:prstGeom prst="rect">
            <a:avLst/>
          </a:prstGeom>
          <a:noFill/>
        </p:spPr>
        <p:txBody>
          <a:bodyPr wrap="none" rtlCol="0">
            <a:spAutoFit/>
          </a:bodyPr>
          <a:lstStyle/>
          <a:p>
            <a:r>
              <a:rPr lang="en-US" noProof="0" dirty="0"/>
              <a:t>Why does Dijkstra‘s algorithm always find the shortest path?</a:t>
            </a:r>
          </a:p>
        </p:txBody>
      </p:sp>
      <p:sp>
        <p:nvSpPr>
          <p:cNvPr id="7" name="Textfeld 6">
            <a:extLst>
              <a:ext uri="{FF2B5EF4-FFF2-40B4-BE49-F238E27FC236}">
                <a16:creationId xmlns:a16="http://schemas.microsoft.com/office/drawing/2014/main" id="{35AF529F-9F75-DA3D-0252-DD6822E5FE65}"/>
              </a:ext>
            </a:extLst>
          </p:cNvPr>
          <p:cNvSpPr txBox="1"/>
          <p:nvPr/>
        </p:nvSpPr>
        <p:spPr>
          <a:xfrm>
            <a:off x="884223" y="7352321"/>
            <a:ext cx="5132624" cy="369332"/>
          </a:xfrm>
          <a:prstGeom prst="rect">
            <a:avLst/>
          </a:prstGeom>
          <a:noFill/>
        </p:spPr>
        <p:txBody>
          <a:bodyPr wrap="none" rtlCol="0">
            <a:spAutoFit/>
          </a:bodyPr>
          <a:lstStyle/>
          <a:p>
            <a:r>
              <a:rPr lang="en-US" noProof="0" dirty="0"/>
              <a:t>What happens if some edges have negative weights?</a:t>
            </a:r>
          </a:p>
        </p:txBody>
      </p:sp>
      <p:sp>
        <p:nvSpPr>
          <p:cNvPr id="8" name="Textfeld 7">
            <a:extLst>
              <a:ext uri="{FF2B5EF4-FFF2-40B4-BE49-F238E27FC236}">
                <a16:creationId xmlns:a16="http://schemas.microsoft.com/office/drawing/2014/main" id="{ED775BB6-2C05-9804-745F-2BAFB6BC6EE7}"/>
              </a:ext>
            </a:extLst>
          </p:cNvPr>
          <p:cNvSpPr txBox="1"/>
          <p:nvPr/>
        </p:nvSpPr>
        <p:spPr>
          <a:xfrm>
            <a:off x="765685" y="8528284"/>
            <a:ext cx="4611647" cy="369332"/>
          </a:xfrm>
          <a:prstGeom prst="rect">
            <a:avLst/>
          </a:prstGeom>
          <a:noFill/>
        </p:spPr>
        <p:txBody>
          <a:bodyPr wrap="none" rtlCol="0">
            <a:spAutoFit/>
          </a:bodyPr>
          <a:lstStyle/>
          <a:p>
            <a:r>
              <a:rPr lang="en-US" noProof="0" dirty="0"/>
              <a:t>Explain Dijkstra‘s algorithm in your own words?</a:t>
            </a:r>
          </a:p>
        </p:txBody>
      </p:sp>
      <p:sp>
        <p:nvSpPr>
          <p:cNvPr id="9" name="Textfeld 8">
            <a:extLst>
              <a:ext uri="{FF2B5EF4-FFF2-40B4-BE49-F238E27FC236}">
                <a16:creationId xmlns:a16="http://schemas.microsoft.com/office/drawing/2014/main" id="{A1F67C57-E86D-D65F-0556-309C2A5D19F2}"/>
              </a:ext>
            </a:extLst>
          </p:cNvPr>
          <p:cNvSpPr txBox="1"/>
          <p:nvPr/>
        </p:nvSpPr>
        <p:spPr>
          <a:xfrm>
            <a:off x="416386" y="7227432"/>
            <a:ext cx="492605" cy="707886"/>
          </a:xfrm>
          <a:prstGeom prst="rect">
            <a:avLst/>
          </a:prstGeom>
          <a:noFill/>
        </p:spPr>
        <p:txBody>
          <a:bodyPr wrap="square" rtlCol="0">
            <a:spAutoFit/>
            <a:scene3d>
              <a:camera prst="isometricOffAxis2Left"/>
              <a:lightRig rig="threePt" dir="t"/>
            </a:scene3d>
          </a:bodyPr>
          <a:lstStyle/>
          <a:p>
            <a:r>
              <a:rPr lang="en-US" sz="4000" noProof="0" dirty="0">
                <a:solidFill>
                  <a:srgbClr val="FFC000"/>
                </a:solidFill>
                <a:effectLst>
                  <a:outerShdw blurRad="50800" dist="38100" dir="10800000" algn="r" rotWithShape="0">
                    <a:prstClr val="black">
                      <a:alpha val="40000"/>
                    </a:prstClr>
                  </a:outerShdw>
                </a:effectLst>
                <a:latin typeface="Arial Black" panose="020B0A04020102020204" pitchFamily="34" charset="0"/>
              </a:rPr>
              <a:t>?</a:t>
            </a:r>
          </a:p>
        </p:txBody>
      </p:sp>
      <p:sp>
        <p:nvSpPr>
          <p:cNvPr id="10" name="Textfeld 9">
            <a:extLst>
              <a:ext uri="{FF2B5EF4-FFF2-40B4-BE49-F238E27FC236}">
                <a16:creationId xmlns:a16="http://schemas.microsoft.com/office/drawing/2014/main" id="{507B4A98-0729-EB11-C95B-C97A625909E3}"/>
              </a:ext>
            </a:extLst>
          </p:cNvPr>
          <p:cNvSpPr txBox="1"/>
          <p:nvPr/>
        </p:nvSpPr>
        <p:spPr>
          <a:xfrm>
            <a:off x="416385" y="8342234"/>
            <a:ext cx="492605" cy="707886"/>
          </a:xfrm>
          <a:prstGeom prst="rect">
            <a:avLst/>
          </a:prstGeom>
          <a:noFill/>
        </p:spPr>
        <p:txBody>
          <a:bodyPr wrap="square" rtlCol="0">
            <a:spAutoFit/>
            <a:scene3d>
              <a:camera prst="isometricOffAxis2Left"/>
              <a:lightRig rig="threePt" dir="t"/>
            </a:scene3d>
          </a:bodyPr>
          <a:lstStyle/>
          <a:p>
            <a:r>
              <a:rPr lang="en-US" sz="4000" noProof="0" dirty="0">
                <a:solidFill>
                  <a:srgbClr val="FFC000"/>
                </a:solidFill>
                <a:effectLst>
                  <a:outerShdw blurRad="50800" dist="38100" dir="10800000" algn="r" rotWithShape="0">
                    <a:prstClr val="black">
                      <a:alpha val="40000"/>
                    </a:prstClr>
                  </a:outerShdw>
                </a:effectLst>
                <a:latin typeface="Arial Black" panose="020B0A04020102020204" pitchFamily="34" charset="0"/>
              </a:rPr>
              <a:t>?</a:t>
            </a:r>
          </a:p>
        </p:txBody>
      </p:sp>
      <p:sp>
        <p:nvSpPr>
          <p:cNvPr id="11" name="Rechteck: abgerundete Ecken 10">
            <a:extLst>
              <a:ext uri="{FF2B5EF4-FFF2-40B4-BE49-F238E27FC236}">
                <a16:creationId xmlns:a16="http://schemas.microsoft.com/office/drawing/2014/main" id="{C4256D6B-9AC5-FBC9-D2A3-911E143D0B15}"/>
              </a:ext>
            </a:extLst>
          </p:cNvPr>
          <p:cNvSpPr/>
          <p:nvPr/>
        </p:nvSpPr>
        <p:spPr>
          <a:xfrm>
            <a:off x="844447" y="6693249"/>
            <a:ext cx="5627309" cy="5669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lnSpc>
                <a:spcPct val="250000"/>
              </a:lnSpc>
            </a:pPr>
            <a:r>
              <a:rPr lang="en-US" b="1" noProof="0" dirty="0"/>
              <a:t>----------------------------------------------------------------------------</a:t>
            </a:r>
          </a:p>
        </p:txBody>
      </p:sp>
      <p:sp>
        <p:nvSpPr>
          <p:cNvPr id="12" name="Rechteck: abgerundete Ecken 11">
            <a:extLst>
              <a:ext uri="{FF2B5EF4-FFF2-40B4-BE49-F238E27FC236}">
                <a16:creationId xmlns:a16="http://schemas.microsoft.com/office/drawing/2014/main" id="{696EC908-0D73-F8E4-08CF-E1031A0958E7}"/>
              </a:ext>
            </a:extLst>
          </p:cNvPr>
          <p:cNvSpPr/>
          <p:nvPr/>
        </p:nvSpPr>
        <p:spPr>
          <a:xfrm>
            <a:off x="811494" y="7809481"/>
            <a:ext cx="5627309" cy="5669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lnSpc>
                <a:spcPct val="250000"/>
              </a:lnSpc>
            </a:pPr>
            <a:r>
              <a:rPr lang="en-US" b="1" noProof="0" dirty="0"/>
              <a:t>----------------------------------------------------------------------------</a:t>
            </a:r>
          </a:p>
        </p:txBody>
      </p:sp>
      <p:sp>
        <p:nvSpPr>
          <p:cNvPr id="13" name="Rechteck: abgerundete Ecken 12">
            <a:extLst>
              <a:ext uri="{FF2B5EF4-FFF2-40B4-BE49-F238E27FC236}">
                <a16:creationId xmlns:a16="http://schemas.microsoft.com/office/drawing/2014/main" id="{CFAE18D3-7D44-D81C-7D95-810E09D0DA71}"/>
              </a:ext>
            </a:extLst>
          </p:cNvPr>
          <p:cNvSpPr/>
          <p:nvPr/>
        </p:nvSpPr>
        <p:spPr>
          <a:xfrm>
            <a:off x="811494" y="9020443"/>
            <a:ext cx="5627309" cy="5669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lnSpc>
                <a:spcPct val="250000"/>
              </a:lnSpc>
            </a:pPr>
            <a:r>
              <a:rPr lang="en-US" b="1" noProof="0" dirty="0"/>
              <a:t>----------------------------------------------------------------------------</a:t>
            </a:r>
          </a:p>
        </p:txBody>
      </p:sp>
      <p:sp>
        <p:nvSpPr>
          <p:cNvPr id="14" name="Rechteck: abgerundete Ecken 13">
            <a:extLst>
              <a:ext uri="{FF2B5EF4-FFF2-40B4-BE49-F238E27FC236}">
                <a16:creationId xmlns:a16="http://schemas.microsoft.com/office/drawing/2014/main" id="{CB8EE3C6-3D08-1387-2A9A-4C689E2F273C}"/>
              </a:ext>
            </a:extLst>
          </p:cNvPr>
          <p:cNvSpPr/>
          <p:nvPr/>
        </p:nvSpPr>
        <p:spPr>
          <a:xfrm>
            <a:off x="2341694" y="5585257"/>
            <a:ext cx="2143809" cy="236924"/>
          </a:xfrm>
          <a:prstGeom prst="roundRect">
            <a:avLst/>
          </a:prstGeom>
          <a:solidFill>
            <a:srgbClr val="CC3300"/>
          </a:solidFill>
          <a:ln cap="rnd"/>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noProof="0" dirty="0"/>
          </a:p>
        </p:txBody>
      </p:sp>
      <p:sp>
        <p:nvSpPr>
          <p:cNvPr id="15" name="Rechteck: abgerundete Ecken 14">
            <a:extLst>
              <a:ext uri="{FF2B5EF4-FFF2-40B4-BE49-F238E27FC236}">
                <a16:creationId xmlns:a16="http://schemas.microsoft.com/office/drawing/2014/main" id="{42A26B46-29B8-2F81-BC71-F5F798B7F0F3}"/>
              </a:ext>
            </a:extLst>
          </p:cNvPr>
          <p:cNvSpPr/>
          <p:nvPr/>
        </p:nvSpPr>
        <p:spPr>
          <a:xfrm>
            <a:off x="2834113" y="5416984"/>
            <a:ext cx="1206546" cy="331054"/>
          </a:xfrm>
          <a:prstGeom prst="roundRect">
            <a:avLst>
              <a:gd name="adj" fmla="val 50000"/>
            </a:avLst>
          </a:prstGeom>
          <a:solidFill>
            <a:srgbClr val="CC3300"/>
          </a:solidFill>
          <a:ln>
            <a:solidFill>
              <a:srgbClr val="CC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Ellipse 15">
            <a:extLst>
              <a:ext uri="{FF2B5EF4-FFF2-40B4-BE49-F238E27FC236}">
                <a16:creationId xmlns:a16="http://schemas.microsoft.com/office/drawing/2014/main" id="{2434C033-A4C5-F7F3-6BB7-D6AA967EC883}"/>
              </a:ext>
            </a:extLst>
          </p:cNvPr>
          <p:cNvSpPr/>
          <p:nvPr/>
        </p:nvSpPr>
        <p:spPr>
          <a:xfrm>
            <a:off x="3191176" y="5193089"/>
            <a:ext cx="444844" cy="374096"/>
          </a:xfrm>
          <a:prstGeom prst="ellipse">
            <a:avLst/>
          </a:prstGeom>
          <a:noFill/>
          <a:ln w="57150">
            <a:solidFill>
              <a:srgbClr val="CC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aphicFrame>
        <p:nvGraphicFramePr>
          <p:cNvPr id="17" name="Tabelle 16">
            <a:extLst>
              <a:ext uri="{FF2B5EF4-FFF2-40B4-BE49-F238E27FC236}">
                <a16:creationId xmlns:a16="http://schemas.microsoft.com/office/drawing/2014/main" id="{38A0E4A1-0CBB-EB7B-E660-0CCD74084C26}"/>
              </a:ext>
            </a:extLst>
          </p:cNvPr>
          <p:cNvGraphicFramePr>
            <a:graphicFrameLocks noGrp="1"/>
          </p:cNvGraphicFramePr>
          <p:nvPr>
            <p:extLst>
              <p:ext uri="{D42A27DB-BD31-4B8C-83A1-F6EECF244321}">
                <p14:modId xmlns:p14="http://schemas.microsoft.com/office/powerpoint/2010/main" val="3279517089"/>
              </p:ext>
            </p:extLst>
          </p:nvPr>
        </p:nvGraphicFramePr>
        <p:xfrm>
          <a:off x="69320" y="1860148"/>
          <a:ext cx="4247240" cy="2255520"/>
        </p:xfrm>
        <a:graphic>
          <a:graphicData uri="http://schemas.openxmlformats.org/drawingml/2006/table">
            <a:tbl>
              <a:tblPr firstRow="1" bandRow="1">
                <a:tableStyleId>{5940675A-B579-460E-94D1-54222C63F5DA}</a:tableStyleId>
              </a:tblPr>
              <a:tblGrid>
                <a:gridCol w="452341">
                  <a:extLst>
                    <a:ext uri="{9D8B030D-6E8A-4147-A177-3AD203B41FA5}">
                      <a16:colId xmlns:a16="http://schemas.microsoft.com/office/drawing/2014/main" val="3301565684"/>
                    </a:ext>
                  </a:extLst>
                </a:gridCol>
                <a:gridCol w="629156">
                  <a:extLst>
                    <a:ext uri="{9D8B030D-6E8A-4147-A177-3AD203B41FA5}">
                      <a16:colId xmlns:a16="http://schemas.microsoft.com/office/drawing/2014/main" val="3891523312"/>
                    </a:ext>
                  </a:extLst>
                </a:gridCol>
                <a:gridCol w="2349818">
                  <a:extLst>
                    <a:ext uri="{9D8B030D-6E8A-4147-A177-3AD203B41FA5}">
                      <a16:colId xmlns:a16="http://schemas.microsoft.com/office/drawing/2014/main" val="830179257"/>
                    </a:ext>
                  </a:extLst>
                </a:gridCol>
                <a:gridCol w="815925">
                  <a:extLst>
                    <a:ext uri="{9D8B030D-6E8A-4147-A177-3AD203B41FA5}">
                      <a16:colId xmlns:a16="http://schemas.microsoft.com/office/drawing/2014/main" val="3121747537"/>
                    </a:ext>
                  </a:extLst>
                </a:gridCol>
              </a:tblGrid>
              <a:tr h="367559">
                <a:tc>
                  <a:txBody>
                    <a:bodyPr/>
                    <a:lstStyle/>
                    <a:p>
                      <a:pPr algn="ctr"/>
                      <a:r>
                        <a:rPr lang="en-US" sz="1100" noProof="0" dirty="0"/>
                        <a:t>Step</a:t>
                      </a:r>
                    </a:p>
                  </a:txBody>
                  <a:tcPr anchor="ctr"/>
                </a:tc>
                <a:tc>
                  <a:txBody>
                    <a:bodyPr/>
                    <a:lstStyle/>
                    <a:p>
                      <a:pPr algn="ctr"/>
                      <a:r>
                        <a:rPr lang="en-US" sz="1100" noProof="0" dirty="0">
                          <a:solidFill>
                            <a:schemeClr val="accent6"/>
                          </a:solidFill>
                        </a:rPr>
                        <a:t>Current</a:t>
                      </a:r>
                    </a:p>
                    <a:p>
                      <a:pPr algn="ctr"/>
                      <a:r>
                        <a:rPr lang="en-US" sz="1100" noProof="0" dirty="0">
                          <a:solidFill>
                            <a:schemeClr val="accent6"/>
                          </a:solidFill>
                        </a:rPr>
                        <a:t>Node</a:t>
                      </a:r>
                    </a:p>
                  </a:txBody>
                  <a:tcPr anchor="ctr"/>
                </a:tc>
                <a:tc>
                  <a:txBody>
                    <a:bodyPr/>
                    <a:lstStyle/>
                    <a:p>
                      <a:pPr algn="ctr"/>
                      <a:r>
                        <a:rPr lang="en-US" sz="1100" noProof="0" dirty="0">
                          <a:solidFill>
                            <a:srgbClr val="FF6961"/>
                          </a:solidFill>
                        </a:rPr>
                        <a:t>Tentative Distances</a:t>
                      </a:r>
                    </a:p>
                  </a:txBody>
                  <a:tcPr anchor="ctr"/>
                </a:tc>
                <a:tc>
                  <a:txBody>
                    <a:bodyPr/>
                    <a:lstStyle/>
                    <a:p>
                      <a:pPr algn="ctr"/>
                      <a:r>
                        <a:rPr lang="en-US" sz="1100" noProof="0" dirty="0"/>
                        <a:t>Processed</a:t>
                      </a:r>
                    </a:p>
                    <a:p>
                      <a:pPr algn="ctr"/>
                      <a:r>
                        <a:rPr lang="en-US" sz="1100" noProof="0" dirty="0"/>
                        <a:t>Node</a:t>
                      </a:r>
                    </a:p>
                  </a:txBody>
                  <a:tcPr anchor="ctr"/>
                </a:tc>
                <a:extLst>
                  <a:ext uri="{0D108BD9-81ED-4DB2-BD59-A6C34878D82A}">
                    <a16:rowId xmlns:a16="http://schemas.microsoft.com/office/drawing/2014/main" val="2438440928"/>
                  </a:ext>
                </a:extLst>
              </a:tr>
              <a:tr h="223161">
                <a:tc>
                  <a:txBody>
                    <a:bodyPr/>
                    <a:lstStyle/>
                    <a:p>
                      <a:r>
                        <a:rPr lang="en-US" sz="1400" noProof="0" dirty="0"/>
                        <a:t>0</a:t>
                      </a:r>
                    </a:p>
                  </a:txBody>
                  <a:tcPr/>
                </a:tc>
                <a:tc>
                  <a:txBody>
                    <a:bodyPr/>
                    <a:lstStyle/>
                    <a:p>
                      <a:r>
                        <a:rPr lang="en-US" sz="1400" noProof="0" dirty="0"/>
                        <a:t>A(0)</a:t>
                      </a:r>
                    </a:p>
                  </a:txBody>
                  <a:tcPr/>
                </a:tc>
                <a:tc>
                  <a:txBody>
                    <a:bodyPr/>
                    <a:lstStyle/>
                    <a:p>
                      <a:r>
                        <a:rPr lang="en-US" sz="1400" noProof="0" dirty="0"/>
                        <a:t>B = 1,C = 1,D = ∞,E = ∞,F = ∞</a:t>
                      </a:r>
                    </a:p>
                  </a:txBody>
                  <a:tcPr/>
                </a:tc>
                <a:tc>
                  <a:txBody>
                    <a:bodyPr/>
                    <a:lstStyle/>
                    <a:p>
                      <a:r>
                        <a:rPr lang="en-US" sz="1400" noProof="0" dirty="0">
                          <a:solidFill>
                            <a:srgbClr val="7030A0"/>
                          </a:solidFill>
                        </a:rPr>
                        <a:t>A</a:t>
                      </a:r>
                    </a:p>
                  </a:txBody>
                  <a:tcPr/>
                </a:tc>
                <a:extLst>
                  <a:ext uri="{0D108BD9-81ED-4DB2-BD59-A6C34878D82A}">
                    <a16:rowId xmlns:a16="http://schemas.microsoft.com/office/drawing/2014/main" val="3040841106"/>
                  </a:ext>
                </a:extLst>
              </a:tr>
              <a:tr h="223161">
                <a:tc>
                  <a:txBody>
                    <a:bodyPr/>
                    <a:lstStyle/>
                    <a:p>
                      <a:r>
                        <a:rPr lang="en-US" sz="1400" noProof="0" dirty="0"/>
                        <a:t>1</a:t>
                      </a:r>
                    </a:p>
                  </a:txBody>
                  <a:tcPr/>
                </a:tc>
                <a:tc>
                  <a:txBody>
                    <a:bodyPr/>
                    <a:lstStyle/>
                    <a:p>
                      <a:endParaRPr lang="en-US" sz="1400" noProof="0" dirty="0"/>
                    </a:p>
                  </a:txBody>
                  <a:tcPr/>
                </a:tc>
                <a:tc>
                  <a:txBody>
                    <a:bodyPr/>
                    <a:lstStyle/>
                    <a:p>
                      <a:endParaRPr lang="en-US" sz="1400" noProof="0" dirty="0"/>
                    </a:p>
                  </a:txBody>
                  <a:tcPr/>
                </a:tc>
                <a:tc>
                  <a:txBody>
                    <a:bodyPr/>
                    <a:lstStyle/>
                    <a:p>
                      <a:endParaRPr lang="en-US" sz="1400" noProof="0" dirty="0">
                        <a:solidFill>
                          <a:srgbClr val="FF6961"/>
                        </a:solidFill>
                      </a:endParaRPr>
                    </a:p>
                  </a:txBody>
                  <a:tcPr/>
                </a:tc>
                <a:extLst>
                  <a:ext uri="{0D108BD9-81ED-4DB2-BD59-A6C34878D82A}">
                    <a16:rowId xmlns:a16="http://schemas.microsoft.com/office/drawing/2014/main" val="4279357212"/>
                  </a:ext>
                </a:extLst>
              </a:tr>
              <a:tr h="223161">
                <a:tc>
                  <a:txBody>
                    <a:bodyPr/>
                    <a:lstStyle/>
                    <a:p>
                      <a:r>
                        <a:rPr lang="en-US" sz="1400" noProof="0" dirty="0"/>
                        <a:t>2</a:t>
                      </a:r>
                    </a:p>
                  </a:txBody>
                  <a:tcPr/>
                </a:tc>
                <a:tc>
                  <a:txBody>
                    <a:bodyPr/>
                    <a:lstStyle/>
                    <a:p>
                      <a:endParaRPr lang="en-US" sz="1400" noProof="0" dirty="0"/>
                    </a:p>
                  </a:txBody>
                  <a:tcPr/>
                </a:tc>
                <a:tc>
                  <a:txBody>
                    <a:bodyPr/>
                    <a:lstStyle/>
                    <a:p>
                      <a:endParaRPr lang="en-US" sz="1400" noProof="0" dirty="0"/>
                    </a:p>
                  </a:txBody>
                  <a:tcPr/>
                </a:tc>
                <a:tc>
                  <a:txBody>
                    <a:bodyPr/>
                    <a:lstStyle/>
                    <a:p>
                      <a:endParaRPr lang="en-US" sz="1400" noProof="0" dirty="0">
                        <a:solidFill>
                          <a:srgbClr val="FF6961"/>
                        </a:solidFill>
                      </a:endParaRPr>
                    </a:p>
                  </a:txBody>
                  <a:tcPr/>
                </a:tc>
                <a:extLst>
                  <a:ext uri="{0D108BD9-81ED-4DB2-BD59-A6C34878D82A}">
                    <a16:rowId xmlns:a16="http://schemas.microsoft.com/office/drawing/2014/main" val="1278457194"/>
                  </a:ext>
                </a:extLst>
              </a:tr>
              <a:tr h="223161">
                <a:tc>
                  <a:txBody>
                    <a:bodyPr/>
                    <a:lstStyle/>
                    <a:p>
                      <a:r>
                        <a:rPr lang="en-US" sz="1400" noProof="0" dirty="0"/>
                        <a:t>3</a:t>
                      </a:r>
                    </a:p>
                  </a:txBody>
                  <a:tcPr/>
                </a:tc>
                <a:tc>
                  <a:txBody>
                    <a:bodyPr/>
                    <a:lstStyle/>
                    <a:p>
                      <a:endParaRPr lang="en-US" sz="1400" noProof="0" dirty="0"/>
                    </a:p>
                  </a:txBody>
                  <a:tcPr/>
                </a:tc>
                <a:tc>
                  <a:txBody>
                    <a:bodyPr/>
                    <a:lstStyle/>
                    <a:p>
                      <a:endParaRPr lang="en-US" sz="1400" noProof="0" dirty="0"/>
                    </a:p>
                  </a:txBody>
                  <a:tcPr/>
                </a:tc>
                <a:tc>
                  <a:txBody>
                    <a:bodyPr/>
                    <a:lstStyle/>
                    <a:p>
                      <a:endParaRPr lang="en-US" sz="1400" noProof="0" dirty="0">
                        <a:solidFill>
                          <a:srgbClr val="FF6961"/>
                        </a:solidFill>
                      </a:endParaRPr>
                    </a:p>
                  </a:txBody>
                  <a:tcPr/>
                </a:tc>
                <a:extLst>
                  <a:ext uri="{0D108BD9-81ED-4DB2-BD59-A6C34878D82A}">
                    <a16:rowId xmlns:a16="http://schemas.microsoft.com/office/drawing/2014/main" val="4054612456"/>
                  </a:ext>
                </a:extLst>
              </a:tr>
              <a:tr h="223161">
                <a:tc>
                  <a:txBody>
                    <a:bodyPr/>
                    <a:lstStyle/>
                    <a:p>
                      <a:r>
                        <a:rPr lang="en-US" sz="1400" noProof="0" dirty="0"/>
                        <a:t>4</a:t>
                      </a:r>
                    </a:p>
                  </a:txBody>
                  <a:tcPr/>
                </a:tc>
                <a:tc>
                  <a:txBody>
                    <a:bodyPr/>
                    <a:lstStyle/>
                    <a:p>
                      <a:endParaRPr lang="en-US" sz="1400" noProof="0" dirty="0"/>
                    </a:p>
                  </a:txBody>
                  <a:tcPr/>
                </a:tc>
                <a:tc>
                  <a:txBody>
                    <a:bodyPr/>
                    <a:lstStyle/>
                    <a:p>
                      <a:endParaRPr lang="en-US" sz="1400" noProof="0" dirty="0"/>
                    </a:p>
                  </a:txBody>
                  <a:tcPr/>
                </a:tc>
                <a:tc>
                  <a:txBody>
                    <a:bodyPr/>
                    <a:lstStyle/>
                    <a:p>
                      <a:endParaRPr lang="en-US" sz="1400" noProof="0" dirty="0">
                        <a:solidFill>
                          <a:srgbClr val="FF6961"/>
                        </a:solidFill>
                      </a:endParaRPr>
                    </a:p>
                  </a:txBody>
                  <a:tcPr/>
                </a:tc>
                <a:extLst>
                  <a:ext uri="{0D108BD9-81ED-4DB2-BD59-A6C34878D82A}">
                    <a16:rowId xmlns:a16="http://schemas.microsoft.com/office/drawing/2014/main" val="3089864902"/>
                  </a:ext>
                </a:extLst>
              </a:tr>
              <a:tr h="223161">
                <a:tc>
                  <a:txBody>
                    <a:bodyPr/>
                    <a:lstStyle/>
                    <a:p>
                      <a:r>
                        <a:rPr lang="en-US" sz="1400" noProof="0" dirty="0"/>
                        <a:t>5</a:t>
                      </a:r>
                    </a:p>
                  </a:txBody>
                  <a:tcPr/>
                </a:tc>
                <a:tc>
                  <a:txBody>
                    <a:bodyPr/>
                    <a:lstStyle/>
                    <a:p>
                      <a:endParaRPr lang="en-US" sz="1400" noProof="0" dirty="0"/>
                    </a:p>
                  </a:txBody>
                  <a:tcPr/>
                </a:tc>
                <a:tc>
                  <a:txBody>
                    <a:bodyPr/>
                    <a:lstStyle/>
                    <a:p>
                      <a:endParaRPr lang="en-US" sz="1400" noProof="0" dirty="0"/>
                    </a:p>
                  </a:txBody>
                  <a:tcPr/>
                </a:tc>
                <a:tc>
                  <a:txBody>
                    <a:bodyPr/>
                    <a:lstStyle/>
                    <a:p>
                      <a:endParaRPr lang="en-US" sz="1400" noProof="0" dirty="0"/>
                    </a:p>
                  </a:txBody>
                  <a:tcPr/>
                </a:tc>
                <a:extLst>
                  <a:ext uri="{0D108BD9-81ED-4DB2-BD59-A6C34878D82A}">
                    <a16:rowId xmlns:a16="http://schemas.microsoft.com/office/drawing/2014/main" val="3108805810"/>
                  </a:ext>
                </a:extLst>
              </a:tr>
            </a:tbl>
          </a:graphicData>
        </a:graphic>
      </p:graphicFrame>
      <p:sp>
        <p:nvSpPr>
          <p:cNvPr id="18" name="Textfeld 17">
            <a:extLst>
              <a:ext uri="{FF2B5EF4-FFF2-40B4-BE49-F238E27FC236}">
                <a16:creationId xmlns:a16="http://schemas.microsoft.com/office/drawing/2014/main" id="{9C7D19D9-0BDD-2BA1-A315-B2AAB0F1C68A}"/>
              </a:ext>
            </a:extLst>
          </p:cNvPr>
          <p:cNvSpPr txBox="1"/>
          <p:nvPr/>
        </p:nvSpPr>
        <p:spPr>
          <a:xfrm>
            <a:off x="454785" y="962309"/>
            <a:ext cx="6090513" cy="615553"/>
          </a:xfrm>
          <a:prstGeom prst="rect">
            <a:avLst/>
          </a:prstGeom>
          <a:noFill/>
        </p:spPr>
        <p:txBody>
          <a:bodyPr wrap="none" rtlCol="0">
            <a:spAutoFit/>
          </a:bodyPr>
          <a:lstStyle/>
          <a:p>
            <a:r>
              <a:rPr lang="en-US" sz="1600" noProof="0" dirty="0"/>
              <a:t>Start at A. Give it a distance of 0. All other nodes start as ∞ (unknown)</a:t>
            </a:r>
            <a:r>
              <a:rPr lang="en-US" noProof="0" dirty="0"/>
              <a:t> </a:t>
            </a:r>
          </a:p>
          <a:p>
            <a:r>
              <a:rPr lang="en-US" sz="1600" noProof="0" dirty="0"/>
              <a:t>From A, check all neighbors, and update their distances.</a:t>
            </a:r>
          </a:p>
        </p:txBody>
      </p:sp>
      <p:sp>
        <p:nvSpPr>
          <p:cNvPr id="19" name="Ellipse 18">
            <a:extLst>
              <a:ext uri="{FF2B5EF4-FFF2-40B4-BE49-F238E27FC236}">
                <a16:creationId xmlns:a16="http://schemas.microsoft.com/office/drawing/2014/main" id="{2C75A890-A552-39FF-E008-57636B934078}"/>
              </a:ext>
            </a:extLst>
          </p:cNvPr>
          <p:cNvSpPr/>
          <p:nvPr/>
        </p:nvSpPr>
        <p:spPr>
          <a:xfrm>
            <a:off x="4310037" y="2267660"/>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A</a:t>
            </a:r>
          </a:p>
        </p:txBody>
      </p:sp>
      <p:sp>
        <p:nvSpPr>
          <p:cNvPr id="20" name="Ellipse 19">
            <a:extLst>
              <a:ext uri="{FF2B5EF4-FFF2-40B4-BE49-F238E27FC236}">
                <a16:creationId xmlns:a16="http://schemas.microsoft.com/office/drawing/2014/main" id="{53DD45CB-DB71-2E23-F144-C79F20B3CAE4}"/>
              </a:ext>
            </a:extLst>
          </p:cNvPr>
          <p:cNvSpPr/>
          <p:nvPr/>
        </p:nvSpPr>
        <p:spPr>
          <a:xfrm>
            <a:off x="5877285" y="2095774"/>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D</a:t>
            </a:r>
          </a:p>
        </p:txBody>
      </p:sp>
      <p:sp>
        <p:nvSpPr>
          <p:cNvPr id="21" name="Ellipse 20">
            <a:extLst>
              <a:ext uri="{FF2B5EF4-FFF2-40B4-BE49-F238E27FC236}">
                <a16:creationId xmlns:a16="http://schemas.microsoft.com/office/drawing/2014/main" id="{E7BB7E4F-E7EA-7BA3-F0D1-87321048A379}"/>
              </a:ext>
            </a:extLst>
          </p:cNvPr>
          <p:cNvSpPr/>
          <p:nvPr/>
        </p:nvSpPr>
        <p:spPr>
          <a:xfrm>
            <a:off x="5055510" y="2122964"/>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B</a:t>
            </a:r>
          </a:p>
        </p:txBody>
      </p:sp>
      <p:sp>
        <p:nvSpPr>
          <p:cNvPr id="22" name="Ellipse 21">
            <a:extLst>
              <a:ext uri="{FF2B5EF4-FFF2-40B4-BE49-F238E27FC236}">
                <a16:creationId xmlns:a16="http://schemas.microsoft.com/office/drawing/2014/main" id="{FC2AB8E2-13E8-AD73-180F-C491BFB23535}"/>
              </a:ext>
            </a:extLst>
          </p:cNvPr>
          <p:cNvSpPr/>
          <p:nvPr/>
        </p:nvSpPr>
        <p:spPr>
          <a:xfrm>
            <a:off x="4344121" y="3051830"/>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C</a:t>
            </a:r>
          </a:p>
        </p:txBody>
      </p:sp>
      <p:sp>
        <p:nvSpPr>
          <p:cNvPr id="23" name="Ellipse 22">
            <a:extLst>
              <a:ext uri="{FF2B5EF4-FFF2-40B4-BE49-F238E27FC236}">
                <a16:creationId xmlns:a16="http://schemas.microsoft.com/office/drawing/2014/main" id="{9E7A7E5E-2FFC-A11E-8408-B11F44A03BE4}"/>
              </a:ext>
            </a:extLst>
          </p:cNvPr>
          <p:cNvSpPr/>
          <p:nvPr/>
        </p:nvSpPr>
        <p:spPr>
          <a:xfrm>
            <a:off x="5377332" y="2941473"/>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E</a:t>
            </a:r>
          </a:p>
        </p:txBody>
      </p:sp>
      <p:sp>
        <p:nvSpPr>
          <p:cNvPr id="24" name="Ellipse 23">
            <a:extLst>
              <a:ext uri="{FF2B5EF4-FFF2-40B4-BE49-F238E27FC236}">
                <a16:creationId xmlns:a16="http://schemas.microsoft.com/office/drawing/2014/main" id="{3592B1A5-EB09-EA09-0223-4247CF21D0B9}"/>
              </a:ext>
            </a:extLst>
          </p:cNvPr>
          <p:cNvSpPr/>
          <p:nvPr/>
        </p:nvSpPr>
        <p:spPr>
          <a:xfrm>
            <a:off x="6606351" y="2566086"/>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F</a:t>
            </a:r>
          </a:p>
        </p:txBody>
      </p:sp>
      <p:cxnSp>
        <p:nvCxnSpPr>
          <p:cNvPr id="25" name="Gerader Verbinder 24">
            <a:extLst>
              <a:ext uri="{FF2B5EF4-FFF2-40B4-BE49-F238E27FC236}">
                <a16:creationId xmlns:a16="http://schemas.microsoft.com/office/drawing/2014/main" id="{79E86694-DA64-994A-53A7-C0381964A7CD}"/>
              </a:ext>
            </a:extLst>
          </p:cNvPr>
          <p:cNvCxnSpPr>
            <a:cxnSpLocks/>
            <a:stCxn id="19" idx="6"/>
            <a:endCxn id="21" idx="2"/>
          </p:cNvCxnSpPr>
          <p:nvPr/>
        </p:nvCxnSpPr>
        <p:spPr>
          <a:xfrm flipV="1">
            <a:off x="4537088" y="2241426"/>
            <a:ext cx="518422" cy="144696"/>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26" name="Gerader Verbinder 25">
            <a:extLst>
              <a:ext uri="{FF2B5EF4-FFF2-40B4-BE49-F238E27FC236}">
                <a16:creationId xmlns:a16="http://schemas.microsoft.com/office/drawing/2014/main" id="{90002197-61C7-43F0-5611-8E2C80B74DED}"/>
              </a:ext>
            </a:extLst>
          </p:cNvPr>
          <p:cNvCxnSpPr>
            <a:cxnSpLocks/>
            <a:stCxn id="22" idx="6"/>
            <a:endCxn id="23" idx="2"/>
          </p:cNvCxnSpPr>
          <p:nvPr/>
        </p:nvCxnSpPr>
        <p:spPr>
          <a:xfrm flipV="1">
            <a:off x="4571172" y="3059935"/>
            <a:ext cx="806160" cy="110357"/>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27" name="Gerader Verbinder 26">
            <a:extLst>
              <a:ext uri="{FF2B5EF4-FFF2-40B4-BE49-F238E27FC236}">
                <a16:creationId xmlns:a16="http://schemas.microsoft.com/office/drawing/2014/main" id="{9EE2F058-65C4-908F-788B-B61732BFC4AE}"/>
              </a:ext>
            </a:extLst>
          </p:cNvPr>
          <p:cNvCxnSpPr>
            <a:cxnSpLocks/>
            <a:stCxn id="22" idx="0"/>
            <a:endCxn id="19" idx="4"/>
          </p:cNvCxnSpPr>
          <p:nvPr/>
        </p:nvCxnSpPr>
        <p:spPr>
          <a:xfrm flipH="1" flipV="1">
            <a:off x="4423563" y="2504584"/>
            <a:ext cx="34084" cy="547246"/>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28" name="Gerader Verbinder 27">
            <a:extLst>
              <a:ext uri="{FF2B5EF4-FFF2-40B4-BE49-F238E27FC236}">
                <a16:creationId xmlns:a16="http://schemas.microsoft.com/office/drawing/2014/main" id="{A19C363E-FCAE-6E8F-7D82-FC0422A64171}"/>
              </a:ext>
            </a:extLst>
          </p:cNvPr>
          <p:cNvCxnSpPr>
            <a:cxnSpLocks/>
            <a:stCxn id="20" idx="2"/>
            <a:endCxn id="21" idx="6"/>
          </p:cNvCxnSpPr>
          <p:nvPr/>
        </p:nvCxnSpPr>
        <p:spPr>
          <a:xfrm flipH="1">
            <a:off x="5282561" y="2214236"/>
            <a:ext cx="594724" cy="27190"/>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29" name="Gerader Verbinder 28">
            <a:extLst>
              <a:ext uri="{FF2B5EF4-FFF2-40B4-BE49-F238E27FC236}">
                <a16:creationId xmlns:a16="http://schemas.microsoft.com/office/drawing/2014/main" id="{F25F668A-D616-AC36-FA96-8D98E2EBACDA}"/>
              </a:ext>
            </a:extLst>
          </p:cNvPr>
          <p:cNvCxnSpPr>
            <a:cxnSpLocks/>
            <a:stCxn id="23" idx="6"/>
            <a:endCxn id="24" idx="3"/>
          </p:cNvCxnSpPr>
          <p:nvPr/>
        </p:nvCxnSpPr>
        <p:spPr>
          <a:xfrm flipV="1">
            <a:off x="5604383" y="2768313"/>
            <a:ext cx="1035219" cy="291622"/>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30" name="Gerader Verbinder 29">
            <a:extLst>
              <a:ext uri="{FF2B5EF4-FFF2-40B4-BE49-F238E27FC236}">
                <a16:creationId xmlns:a16="http://schemas.microsoft.com/office/drawing/2014/main" id="{0AAF61E6-AEFF-3664-FFA4-CB2D367833E2}"/>
              </a:ext>
            </a:extLst>
          </p:cNvPr>
          <p:cNvCxnSpPr>
            <a:cxnSpLocks/>
            <a:stCxn id="20" idx="6"/>
            <a:endCxn id="24" idx="1"/>
          </p:cNvCxnSpPr>
          <p:nvPr/>
        </p:nvCxnSpPr>
        <p:spPr>
          <a:xfrm>
            <a:off x="6104336" y="2214236"/>
            <a:ext cx="535266" cy="386547"/>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sp>
        <p:nvSpPr>
          <p:cNvPr id="31" name="Textfeld 30">
            <a:extLst>
              <a:ext uri="{FF2B5EF4-FFF2-40B4-BE49-F238E27FC236}">
                <a16:creationId xmlns:a16="http://schemas.microsoft.com/office/drawing/2014/main" id="{A6394EB5-8081-CBEB-B639-48510813971A}"/>
              </a:ext>
            </a:extLst>
          </p:cNvPr>
          <p:cNvSpPr txBox="1"/>
          <p:nvPr/>
        </p:nvSpPr>
        <p:spPr>
          <a:xfrm>
            <a:off x="5384095" y="1985919"/>
            <a:ext cx="418704" cy="369332"/>
          </a:xfrm>
          <a:prstGeom prst="rect">
            <a:avLst/>
          </a:prstGeom>
          <a:noFill/>
        </p:spPr>
        <p:txBody>
          <a:bodyPr wrap="square" rtlCol="0">
            <a:spAutoFit/>
          </a:bodyPr>
          <a:lstStyle/>
          <a:p>
            <a:r>
              <a:rPr lang="en-US" b="1" noProof="0" dirty="0"/>
              <a:t>4</a:t>
            </a:r>
          </a:p>
        </p:txBody>
      </p:sp>
      <p:sp>
        <p:nvSpPr>
          <p:cNvPr id="32" name="Textfeld 31">
            <a:extLst>
              <a:ext uri="{FF2B5EF4-FFF2-40B4-BE49-F238E27FC236}">
                <a16:creationId xmlns:a16="http://schemas.microsoft.com/office/drawing/2014/main" id="{D43699D3-7C38-4F6F-4DAB-9246613C86F6}"/>
              </a:ext>
            </a:extLst>
          </p:cNvPr>
          <p:cNvSpPr txBox="1"/>
          <p:nvPr/>
        </p:nvSpPr>
        <p:spPr>
          <a:xfrm>
            <a:off x="5318245" y="2407509"/>
            <a:ext cx="418704" cy="369332"/>
          </a:xfrm>
          <a:prstGeom prst="rect">
            <a:avLst/>
          </a:prstGeom>
          <a:noFill/>
        </p:spPr>
        <p:txBody>
          <a:bodyPr wrap="square" rtlCol="0">
            <a:spAutoFit/>
          </a:bodyPr>
          <a:lstStyle/>
          <a:p>
            <a:r>
              <a:rPr lang="en-US" b="1" noProof="0" dirty="0"/>
              <a:t>3</a:t>
            </a:r>
          </a:p>
        </p:txBody>
      </p:sp>
      <p:sp>
        <p:nvSpPr>
          <p:cNvPr id="33" name="Textfeld 32">
            <a:extLst>
              <a:ext uri="{FF2B5EF4-FFF2-40B4-BE49-F238E27FC236}">
                <a16:creationId xmlns:a16="http://schemas.microsoft.com/office/drawing/2014/main" id="{28BE545D-C0A9-74D5-9631-93C84E2E4605}"/>
              </a:ext>
            </a:extLst>
          </p:cNvPr>
          <p:cNvSpPr txBox="1"/>
          <p:nvPr/>
        </p:nvSpPr>
        <p:spPr>
          <a:xfrm>
            <a:off x="6331387" y="2086397"/>
            <a:ext cx="418704" cy="369332"/>
          </a:xfrm>
          <a:prstGeom prst="rect">
            <a:avLst/>
          </a:prstGeom>
          <a:noFill/>
        </p:spPr>
        <p:txBody>
          <a:bodyPr wrap="square" rtlCol="0">
            <a:spAutoFit/>
          </a:bodyPr>
          <a:lstStyle/>
          <a:p>
            <a:r>
              <a:rPr lang="en-US" b="1" noProof="0" dirty="0"/>
              <a:t>2</a:t>
            </a:r>
          </a:p>
        </p:txBody>
      </p:sp>
      <p:sp>
        <p:nvSpPr>
          <p:cNvPr id="34" name="Textfeld 33">
            <a:extLst>
              <a:ext uri="{FF2B5EF4-FFF2-40B4-BE49-F238E27FC236}">
                <a16:creationId xmlns:a16="http://schemas.microsoft.com/office/drawing/2014/main" id="{5EA2C80D-8C7C-5805-F636-17377EE0B019}"/>
              </a:ext>
            </a:extLst>
          </p:cNvPr>
          <p:cNvSpPr txBox="1"/>
          <p:nvPr/>
        </p:nvSpPr>
        <p:spPr>
          <a:xfrm>
            <a:off x="6159941" y="2800960"/>
            <a:ext cx="418704" cy="369332"/>
          </a:xfrm>
          <a:prstGeom prst="rect">
            <a:avLst/>
          </a:prstGeom>
          <a:noFill/>
        </p:spPr>
        <p:txBody>
          <a:bodyPr wrap="square" rtlCol="0">
            <a:spAutoFit/>
          </a:bodyPr>
          <a:lstStyle/>
          <a:p>
            <a:r>
              <a:rPr lang="en-US" b="1" noProof="0" dirty="0"/>
              <a:t>2</a:t>
            </a:r>
          </a:p>
        </p:txBody>
      </p:sp>
      <p:sp>
        <p:nvSpPr>
          <p:cNvPr id="35" name="Textfeld 34">
            <a:extLst>
              <a:ext uri="{FF2B5EF4-FFF2-40B4-BE49-F238E27FC236}">
                <a16:creationId xmlns:a16="http://schemas.microsoft.com/office/drawing/2014/main" id="{D425D85F-2756-74C5-2502-3E7072FA666D}"/>
              </a:ext>
            </a:extLst>
          </p:cNvPr>
          <p:cNvSpPr txBox="1"/>
          <p:nvPr/>
        </p:nvSpPr>
        <p:spPr>
          <a:xfrm>
            <a:off x="4572880" y="2003646"/>
            <a:ext cx="418704" cy="369332"/>
          </a:xfrm>
          <a:prstGeom prst="rect">
            <a:avLst/>
          </a:prstGeom>
          <a:noFill/>
        </p:spPr>
        <p:txBody>
          <a:bodyPr wrap="square" rtlCol="0">
            <a:spAutoFit/>
          </a:bodyPr>
          <a:lstStyle/>
          <a:p>
            <a:r>
              <a:rPr lang="en-US" b="1" noProof="0" dirty="0"/>
              <a:t>2</a:t>
            </a:r>
          </a:p>
        </p:txBody>
      </p:sp>
      <p:sp>
        <p:nvSpPr>
          <p:cNvPr id="36" name="Textfeld 35">
            <a:extLst>
              <a:ext uri="{FF2B5EF4-FFF2-40B4-BE49-F238E27FC236}">
                <a16:creationId xmlns:a16="http://schemas.microsoft.com/office/drawing/2014/main" id="{CEEDE6F8-300F-C575-0914-F410A5ED399D}"/>
              </a:ext>
            </a:extLst>
          </p:cNvPr>
          <p:cNvSpPr txBox="1"/>
          <p:nvPr/>
        </p:nvSpPr>
        <p:spPr>
          <a:xfrm>
            <a:off x="4428823" y="2585682"/>
            <a:ext cx="418704" cy="369332"/>
          </a:xfrm>
          <a:prstGeom prst="rect">
            <a:avLst/>
          </a:prstGeom>
          <a:noFill/>
        </p:spPr>
        <p:txBody>
          <a:bodyPr wrap="square" rtlCol="0">
            <a:spAutoFit/>
          </a:bodyPr>
          <a:lstStyle/>
          <a:p>
            <a:r>
              <a:rPr lang="en-US" b="1" noProof="0" dirty="0"/>
              <a:t>1</a:t>
            </a:r>
          </a:p>
        </p:txBody>
      </p:sp>
      <p:cxnSp>
        <p:nvCxnSpPr>
          <p:cNvPr id="37" name="Gerader Verbinder 36">
            <a:extLst>
              <a:ext uri="{FF2B5EF4-FFF2-40B4-BE49-F238E27FC236}">
                <a16:creationId xmlns:a16="http://schemas.microsoft.com/office/drawing/2014/main" id="{DE205357-1586-7516-BBF7-FD72C6C44DF0}"/>
              </a:ext>
            </a:extLst>
          </p:cNvPr>
          <p:cNvCxnSpPr>
            <a:cxnSpLocks/>
            <a:stCxn id="23" idx="0"/>
            <a:endCxn id="21" idx="5"/>
          </p:cNvCxnSpPr>
          <p:nvPr/>
        </p:nvCxnSpPr>
        <p:spPr>
          <a:xfrm flipH="1" flipV="1">
            <a:off x="5249310" y="2325191"/>
            <a:ext cx="241548" cy="616282"/>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sp>
        <p:nvSpPr>
          <p:cNvPr id="39" name="Textfeld 38">
            <a:extLst>
              <a:ext uri="{FF2B5EF4-FFF2-40B4-BE49-F238E27FC236}">
                <a16:creationId xmlns:a16="http://schemas.microsoft.com/office/drawing/2014/main" id="{2598E7C9-F930-04D2-587B-8136B351C1C7}"/>
              </a:ext>
            </a:extLst>
          </p:cNvPr>
          <p:cNvSpPr txBox="1"/>
          <p:nvPr/>
        </p:nvSpPr>
        <p:spPr>
          <a:xfrm>
            <a:off x="-58085" y="4159984"/>
            <a:ext cx="7017240" cy="584775"/>
          </a:xfrm>
          <a:prstGeom prst="rect">
            <a:avLst/>
          </a:prstGeom>
          <a:noFill/>
        </p:spPr>
        <p:txBody>
          <a:bodyPr wrap="square">
            <a:spAutoFit/>
          </a:bodyPr>
          <a:lstStyle/>
          <a:p>
            <a:r>
              <a:rPr lang="en-US" sz="1600" noProof="0" dirty="0"/>
              <a:t>Which node to process next after A? Why?</a:t>
            </a:r>
          </a:p>
          <a:p>
            <a:r>
              <a:rPr lang="en-US" sz="1600" noProof="0" dirty="0"/>
              <a:t>What happens if you find a shorter way to reach a node you’ve already visited?</a:t>
            </a:r>
          </a:p>
        </p:txBody>
      </p:sp>
      <p:sp>
        <p:nvSpPr>
          <p:cNvPr id="45" name="Textfeld 44">
            <a:extLst>
              <a:ext uri="{FF2B5EF4-FFF2-40B4-BE49-F238E27FC236}">
                <a16:creationId xmlns:a16="http://schemas.microsoft.com/office/drawing/2014/main" id="{D1A6DE75-F97B-6C3D-8894-A520284C3C0B}"/>
              </a:ext>
            </a:extLst>
          </p:cNvPr>
          <p:cNvSpPr txBox="1"/>
          <p:nvPr/>
        </p:nvSpPr>
        <p:spPr>
          <a:xfrm>
            <a:off x="4782232" y="3059935"/>
            <a:ext cx="301686" cy="369332"/>
          </a:xfrm>
          <a:prstGeom prst="rect">
            <a:avLst/>
          </a:prstGeom>
          <a:noFill/>
        </p:spPr>
        <p:txBody>
          <a:bodyPr wrap="square" rtlCol="0">
            <a:spAutoFit/>
          </a:bodyPr>
          <a:lstStyle/>
          <a:p>
            <a:r>
              <a:rPr lang="en-US" b="1" noProof="0" dirty="0"/>
              <a:t>5</a:t>
            </a:r>
          </a:p>
        </p:txBody>
      </p:sp>
      <p:sp>
        <p:nvSpPr>
          <p:cNvPr id="38" name="Textfeld 37">
            <a:extLst>
              <a:ext uri="{FF2B5EF4-FFF2-40B4-BE49-F238E27FC236}">
                <a16:creationId xmlns:a16="http://schemas.microsoft.com/office/drawing/2014/main" id="{B486D589-74BF-FBB6-2324-17B35DA470F3}"/>
              </a:ext>
            </a:extLst>
          </p:cNvPr>
          <p:cNvSpPr txBox="1"/>
          <p:nvPr/>
        </p:nvSpPr>
        <p:spPr>
          <a:xfrm>
            <a:off x="13147" y="1477075"/>
            <a:ext cx="2465034" cy="369332"/>
          </a:xfrm>
          <a:prstGeom prst="rect">
            <a:avLst/>
          </a:prstGeom>
          <a:noFill/>
        </p:spPr>
        <p:txBody>
          <a:bodyPr wrap="none" rtlCol="0">
            <a:spAutoFit/>
          </a:bodyPr>
          <a:lstStyle/>
          <a:p>
            <a:r>
              <a:rPr lang="en-US" b="1" noProof="0" dirty="0"/>
              <a:t>Distance Tracking Table:</a:t>
            </a:r>
          </a:p>
        </p:txBody>
      </p:sp>
      <p:sp>
        <p:nvSpPr>
          <p:cNvPr id="40" name="Textfeld 39">
            <a:extLst>
              <a:ext uri="{FF2B5EF4-FFF2-40B4-BE49-F238E27FC236}">
                <a16:creationId xmlns:a16="http://schemas.microsoft.com/office/drawing/2014/main" id="{13F29709-BEF1-7CEF-7BC7-C821BBFC689A}"/>
              </a:ext>
            </a:extLst>
          </p:cNvPr>
          <p:cNvSpPr txBox="1"/>
          <p:nvPr/>
        </p:nvSpPr>
        <p:spPr>
          <a:xfrm>
            <a:off x="98008" y="4747418"/>
            <a:ext cx="492605" cy="707886"/>
          </a:xfrm>
          <a:prstGeom prst="rect">
            <a:avLst/>
          </a:prstGeom>
          <a:noFill/>
        </p:spPr>
        <p:txBody>
          <a:bodyPr wrap="square" rtlCol="0">
            <a:spAutoFit/>
            <a:scene3d>
              <a:camera prst="isometricOffAxis2Left"/>
              <a:lightRig rig="threePt" dir="t"/>
            </a:scene3d>
          </a:bodyPr>
          <a:lstStyle/>
          <a:p>
            <a:r>
              <a:rPr lang="en-US" sz="4000" noProof="0" dirty="0">
                <a:solidFill>
                  <a:srgbClr val="FFC000"/>
                </a:solidFill>
                <a:effectLst>
                  <a:outerShdw blurRad="50800" dist="38100" dir="10800000" algn="r" rotWithShape="0">
                    <a:prstClr val="black">
                      <a:alpha val="40000"/>
                    </a:prstClr>
                  </a:outerShdw>
                </a:effectLst>
                <a:latin typeface="Arial Black" panose="020B0A04020102020204" pitchFamily="34" charset="0"/>
              </a:rPr>
              <a:t>?</a:t>
            </a:r>
          </a:p>
        </p:txBody>
      </p:sp>
      <p:sp>
        <p:nvSpPr>
          <p:cNvPr id="41" name="Textfeld 40">
            <a:extLst>
              <a:ext uri="{FF2B5EF4-FFF2-40B4-BE49-F238E27FC236}">
                <a16:creationId xmlns:a16="http://schemas.microsoft.com/office/drawing/2014/main" id="{1219DB8B-1DB6-329A-CF5C-A6F3F9F8A62B}"/>
              </a:ext>
            </a:extLst>
          </p:cNvPr>
          <p:cNvSpPr txBox="1"/>
          <p:nvPr/>
        </p:nvSpPr>
        <p:spPr>
          <a:xfrm>
            <a:off x="516794" y="4789075"/>
            <a:ext cx="5474016" cy="646331"/>
          </a:xfrm>
          <a:prstGeom prst="rect">
            <a:avLst/>
          </a:prstGeom>
          <a:noFill/>
        </p:spPr>
        <p:txBody>
          <a:bodyPr wrap="square" rtlCol="0">
            <a:spAutoFit/>
          </a:bodyPr>
          <a:lstStyle/>
          <a:p>
            <a:r>
              <a:rPr lang="en-US" noProof="0" dirty="0"/>
              <a:t>How must the table be expanded to backtrack the path from finish to start?</a:t>
            </a:r>
          </a:p>
        </p:txBody>
      </p:sp>
    </p:spTree>
    <p:extLst>
      <p:ext uri="{BB962C8B-B14F-4D97-AF65-F5344CB8AC3E}">
        <p14:creationId xmlns:p14="http://schemas.microsoft.com/office/powerpoint/2010/main" val="119822882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2A0422-4655-78BC-E656-69564A63725B}"/>
            </a:ext>
          </a:extLst>
        </p:cNvPr>
        <p:cNvGrpSpPr/>
        <p:nvPr/>
      </p:nvGrpSpPr>
      <p:grpSpPr>
        <a:xfrm>
          <a:off x="0" y="0"/>
          <a:ext cx="0" cy="0"/>
          <a:chOff x="0" y="0"/>
          <a:chExt cx="0" cy="0"/>
        </a:xfrm>
      </p:grpSpPr>
      <p:sp>
        <p:nvSpPr>
          <p:cNvPr id="2" name="Textfeld 1">
            <a:extLst>
              <a:ext uri="{FF2B5EF4-FFF2-40B4-BE49-F238E27FC236}">
                <a16:creationId xmlns:a16="http://schemas.microsoft.com/office/drawing/2014/main" id="{E2C6C042-F98C-BF96-465A-23D847F0F462}"/>
              </a:ext>
            </a:extLst>
          </p:cNvPr>
          <p:cNvSpPr txBox="1"/>
          <p:nvPr/>
        </p:nvSpPr>
        <p:spPr>
          <a:xfrm>
            <a:off x="326520" y="189723"/>
            <a:ext cx="5725004"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3600" noProof="0" dirty="0"/>
              <a:t>Dijkstra’s Algorithm</a:t>
            </a:r>
          </a:p>
        </p:txBody>
      </p:sp>
      <p:sp>
        <p:nvSpPr>
          <p:cNvPr id="3" name="Rechteck: abgerundete Ecken 2">
            <a:extLst>
              <a:ext uri="{FF2B5EF4-FFF2-40B4-BE49-F238E27FC236}">
                <a16:creationId xmlns:a16="http://schemas.microsoft.com/office/drawing/2014/main" id="{E287AD99-D266-1765-5539-1226E163C648}"/>
              </a:ext>
            </a:extLst>
          </p:cNvPr>
          <p:cNvSpPr/>
          <p:nvPr/>
        </p:nvSpPr>
        <p:spPr>
          <a:xfrm>
            <a:off x="250214" y="5822181"/>
            <a:ext cx="6499654" cy="3971086"/>
          </a:xfrm>
          <a:prstGeom prst="round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4" name="Textfeld 3">
            <a:extLst>
              <a:ext uri="{FF2B5EF4-FFF2-40B4-BE49-F238E27FC236}">
                <a16:creationId xmlns:a16="http://schemas.microsoft.com/office/drawing/2014/main" id="{2BB81734-2BE5-1219-F609-343E8587B26F}"/>
              </a:ext>
            </a:extLst>
          </p:cNvPr>
          <p:cNvSpPr txBox="1"/>
          <p:nvPr/>
        </p:nvSpPr>
        <p:spPr>
          <a:xfrm>
            <a:off x="159460" y="5423753"/>
            <a:ext cx="1858394" cy="369332"/>
          </a:xfrm>
          <a:prstGeom prst="rect">
            <a:avLst/>
          </a:prstGeom>
          <a:noFill/>
        </p:spPr>
        <p:txBody>
          <a:bodyPr wrap="none" rtlCol="0">
            <a:spAutoFit/>
          </a:bodyPr>
          <a:lstStyle/>
          <a:p>
            <a:r>
              <a:rPr lang="en-US" noProof="0" dirty="0"/>
              <a:t>Part 2: Reflection:</a:t>
            </a:r>
          </a:p>
        </p:txBody>
      </p:sp>
      <p:sp>
        <p:nvSpPr>
          <p:cNvPr id="5" name="Textfeld 4">
            <a:extLst>
              <a:ext uri="{FF2B5EF4-FFF2-40B4-BE49-F238E27FC236}">
                <a16:creationId xmlns:a16="http://schemas.microsoft.com/office/drawing/2014/main" id="{D6C413E6-AA04-5C7A-E70E-1A8AF8CE31D3}"/>
              </a:ext>
            </a:extLst>
          </p:cNvPr>
          <p:cNvSpPr txBox="1"/>
          <p:nvPr/>
        </p:nvSpPr>
        <p:spPr>
          <a:xfrm>
            <a:off x="396698" y="5945838"/>
            <a:ext cx="492605" cy="707886"/>
          </a:xfrm>
          <a:prstGeom prst="rect">
            <a:avLst/>
          </a:prstGeom>
          <a:noFill/>
        </p:spPr>
        <p:txBody>
          <a:bodyPr wrap="square" rtlCol="0">
            <a:spAutoFit/>
            <a:scene3d>
              <a:camera prst="isometricOffAxis2Left"/>
              <a:lightRig rig="threePt" dir="t"/>
            </a:scene3d>
          </a:bodyPr>
          <a:lstStyle/>
          <a:p>
            <a:r>
              <a:rPr lang="en-US" sz="4000" noProof="0" dirty="0">
                <a:solidFill>
                  <a:srgbClr val="FFC000"/>
                </a:solidFill>
                <a:effectLst>
                  <a:outerShdw blurRad="50800" dist="38100" dir="10800000" algn="r" rotWithShape="0">
                    <a:prstClr val="black">
                      <a:alpha val="40000"/>
                    </a:prstClr>
                  </a:outerShdw>
                </a:effectLst>
                <a:latin typeface="Arial Black" panose="020B0A04020102020204" pitchFamily="34" charset="0"/>
              </a:rPr>
              <a:t>?</a:t>
            </a:r>
          </a:p>
        </p:txBody>
      </p:sp>
      <p:sp>
        <p:nvSpPr>
          <p:cNvPr id="6" name="Textfeld 5">
            <a:extLst>
              <a:ext uri="{FF2B5EF4-FFF2-40B4-BE49-F238E27FC236}">
                <a16:creationId xmlns:a16="http://schemas.microsoft.com/office/drawing/2014/main" id="{EEBE7B98-ED3F-C4E7-4BB8-0EC49F8D0076}"/>
              </a:ext>
            </a:extLst>
          </p:cNvPr>
          <p:cNvSpPr txBox="1"/>
          <p:nvPr/>
        </p:nvSpPr>
        <p:spPr>
          <a:xfrm>
            <a:off x="877507" y="6116105"/>
            <a:ext cx="5842369" cy="369332"/>
          </a:xfrm>
          <a:prstGeom prst="rect">
            <a:avLst/>
          </a:prstGeom>
          <a:noFill/>
        </p:spPr>
        <p:txBody>
          <a:bodyPr wrap="none" rtlCol="0">
            <a:spAutoFit/>
          </a:bodyPr>
          <a:lstStyle/>
          <a:p>
            <a:r>
              <a:rPr lang="en-US" noProof="0" dirty="0"/>
              <a:t>Why does Dijkstra‘s algorithm always find the shortest path?</a:t>
            </a:r>
          </a:p>
        </p:txBody>
      </p:sp>
      <p:sp>
        <p:nvSpPr>
          <p:cNvPr id="7" name="Textfeld 6">
            <a:extLst>
              <a:ext uri="{FF2B5EF4-FFF2-40B4-BE49-F238E27FC236}">
                <a16:creationId xmlns:a16="http://schemas.microsoft.com/office/drawing/2014/main" id="{04D8E0EE-3366-D78B-0A84-F7E4EBF96DBF}"/>
              </a:ext>
            </a:extLst>
          </p:cNvPr>
          <p:cNvSpPr txBox="1"/>
          <p:nvPr/>
        </p:nvSpPr>
        <p:spPr>
          <a:xfrm>
            <a:off x="879571" y="7170489"/>
            <a:ext cx="5132624" cy="369332"/>
          </a:xfrm>
          <a:prstGeom prst="rect">
            <a:avLst/>
          </a:prstGeom>
          <a:noFill/>
        </p:spPr>
        <p:txBody>
          <a:bodyPr wrap="none" rtlCol="0">
            <a:spAutoFit/>
          </a:bodyPr>
          <a:lstStyle/>
          <a:p>
            <a:r>
              <a:rPr lang="en-US" noProof="0" dirty="0"/>
              <a:t>What happens if some edges have negative weights?</a:t>
            </a:r>
          </a:p>
        </p:txBody>
      </p:sp>
      <p:sp>
        <p:nvSpPr>
          <p:cNvPr id="8" name="Textfeld 7">
            <a:extLst>
              <a:ext uri="{FF2B5EF4-FFF2-40B4-BE49-F238E27FC236}">
                <a16:creationId xmlns:a16="http://schemas.microsoft.com/office/drawing/2014/main" id="{A858DC7E-899F-0829-AC33-11B57E985CBE}"/>
              </a:ext>
            </a:extLst>
          </p:cNvPr>
          <p:cNvSpPr txBox="1"/>
          <p:nvPr/>
        </p:nvSpPr>
        <p:spPr>
          <a:xfrm>
            <a:off x="869850" y="8497073"/>
            <a:ext cx="4611647" cy="369332"/>
          </a:xfrm>
          <a:prstGeom prst="rect">
            <a:avLst/>
          </a:prstGeom>
          <a:noFill/>
        </p:spPr>
        <p:txBody>
          <a:bodyPr wrap="none" rtlCol="0">
            <a:spAutoFit/>
          </a:bodyPr>
          <a:lstStyle/>
          <a:p>
            <a:r>
              <a:rPr lang="en-US" noProof="0" dirty="0"/>
              <a:t>Explain Dijkstra‘s algorithm in your own words?</a:t>
            </a:r>
          </a:p>
        </p:txBody>
      </p:sp>
      <p:sp>
        <p:nvSpPr>
          <p:cNvPr id="9" name="Textfeld 8">
            <a:extLst>
              <a:ext uri="{FF2B5EF4-FFF2-40B4-BE49-F238E27FC236}">
                <a16:creationId xmlns:a16="http://schemas.microsoft.com/office/drawing/2014/main" id="{6D531337-66BD-4B8A-3EF3-0722A52E21C8}"/>
              </a:ext>
            </a:extLst>
          </p:cNvPr>
          <p:cNvSpPr txBox="1"/>
          <p:nvPr/>
        </p:nvSpPr>
        <p:spPr>
          <a:xfrm>
            <a:off x="399971" y="7013672"/>
            <a:ext cx="492605" cy="707886"/>
          </a:xfrm>
          <a:prstGeom prst="rect">
            <a:avLst/>
          </a:prstGeom>
          <a:noFill/>
        </p:spPr>
        <p:txBody>
          <a:bodyPr wrap="square" rtlCol="0">
            <a:spAutoFit/>
            <a:scene3d>
              <a:camera prst="isometricOffAxis2Left"/>
              <a:lightRig rig="threePt" dir="t"/>
            </a:scene3d>
          </a:bodyPr>
          <a:lstStyle/>
          <a:p>
            <a:r>
              <a:rPr lang="en-US" sz="4000" noProof="0" dirty="0">
                <a:solidFill>
                  <a:srgbClr val="FFC000"/>
                </a:solidFill>
                <a:effectLst>
                  <a:outerShdw blurRad="50800" dist="38100" dir="10800000" algn="r" rotWithShape="0">
                    <a:prstClr val="black">
                      <a:alpha val="40000"/>
                    </a:prstClr>
                  </a:outerShdw>
                </a:effectLst>
                <a:latin typeface="Arial Black" panose="020B0A04020102020204" pitchFamily="34" charset="0"/>
              </a:rPr>
              <a:t>?</a:t>
            </a:r>
          </a:p>
        </p:txBody>
      </p:sp>
      <p:sp>
        <p:nvSpPr>
          <p:cNvPr id="10" name="Textfeld 9">
            <a:extLst>
              <a:ext uri="{FF2B5EF4-FFF2-40B4-BE49-F238E27FC236}">
                <a16:creationId xmlns:a16="http://schemas.microsoft.com/office/drawing/2014/main" id="{246A3136-3A07-5AD8-91EB-0089C247FCB5}"/>
              </a:ext>
            </a:extLst>
          </p:cNvPr>
          <p:cNvSpPr txBox="1"/>
          <p:nvPr/>
        </p:nvSpPr>
        <p:spPr>
          <a:xfrm>
            <a:off x="339795" y="8361873"/>
            <a:ext cx="492605" cy="707886"/>
          </a:xfrm>
          <a:prstGeom prst="rect">
            <a:avLst/>
          </a:prstGeom>
          <a:noFill/>
        </p:spPr>
        <p:txBody>
          <a:bodyPr wrap="square" rtlCol="0">
            <a:spAutoFit/>
            <a:scene3d>
              <a:camera prst="isometricOffAxis2Left"/>
              <a:lightRig rig="threePt" dir="t"/>
            </a:scene3d>
          </a:bodyPr>
          <a:lstStyle/>
          <a:p>
            <a:r>
              <a:rPr lang="en-US" sz="4000" noProof="0" dirty="0">
                <a:solidFill>
                  <a:srgbClr val="FFC000"/>
                </a:solidFill>
                <a:effectLst>
                  <a:outerShdw blurRad="50800" dist="38100" dir="10800000" algn="r" rotWithShape="0">
                    <a:prstClr val="black">
                      <a:alpha val="40000"/>
                    </a:prstClr>
                  </a:outerShdw>
                </a:effectLst>
                <a:latin typeface="Arial Black" panose="020B0A04020102020204" pitchFamily="34" charset="0"/>
              </a:rPr>
              <a:t>?</a:t>
            </a:r>
          </a:p>
        </p:txBody>
      </p:sp>
      <p:sp>
        <p:nvSpPr>
          <p:cNvPr id="11" name="Rechteck: abgerundete Ecken 10">
            <a:extLst>
              <a:ext uri="{FF2B5EF4-FFF2-40B4-BE49-F238E27FC236}">
                <a16:creationId xmlns:a16="http://schemas.microsoft.com/office/drawing/2014/main" id="{2BC59779-1494-6895-9C23-785B98D76DC5}"/>
              </a:ext>
            </a:extLst>
          </p:cNvPr>
          <p:cNvSpPr/>
          <p:nvPr/>
        </p:nvSpPr>
        <p:spPr>
          <a:xfrm>
            <a:off x="877507" y="6514226"/>
            <a:ext cx="5627309" cy="5669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noProof="0" dirty="0">
                <a:solidFill>
                  <a:srgbClr val="00B050"/>
                </a:solidFill>
              </a:rPr>
              <a:t>At each step the algorithm picks the smallest tentative distance from the not yet processed nodes (greedy).</a:t>
            </a:r>
          </a:p>
        </p:txBody>
      </p:sp>
      <p:sp>
        <p:nvSpPr>
          <p:cNvPr id="12" name="Rechteck: abgerundete Ecken 11">
            <a:extLst>
              <a:ext uri="{FF2B5EF4-FFF2-40B4-BE49-F238E27FC236}">
                <a16:creationId xmlns:a16="http://schemas.microsoft.com/office/drawing/2014/main" id="{C4076239-3C51-536E-2400-523CDC46934A}"/>
              </a:ext>
            </a:extLst>
          </p:cNvPr>
          <p:cNvSpPr/>
          <p:nvPr/>
        </p:nvSpPr>
        <p:spPr>
          <a:xfrm>
            <a:off x="828606" y="7542514"/>
            <a:ext cx="5627309" cy="98285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noProof="0" dirty="0">
                <a:solidFill>
                  <a:srgbClr val="00B050"/>
                </a:solidFill>
              </a:rPr>
              <a:t>With positive weights paths can only get longer, when we add edges. With negative weights paths can get shorter after adding an edge. This breaks the greedy logic.</a:t>
            </a:r>
          </a:p>
        </p:txBody>
      </p:sp>
      <p:sp>
        <p:nvSpPr>
          <p:cNvPr id="13" name="Rechteck: abgerundete Ecken 12">
            <a:extLst>
              <a:ext uri="{FF2B5EF4-FFF2-40B4-BE49-F238E27FC236}">
                <a16:creationId xmlns:a16="http://schemas.microsoft.com/office/drawing/2014/main" id="{3A21C243-2CF8-C8D1-7F3D-4D779119F6C9}"/>
              </a:ext>
            </a:extLst>
          </p:cNvPr>
          <p:cNvSpPr/>
          <p:nvPr/>
        </p:nvSpPr>
        <p:spPr>
          <a:xfrm>
            <a:off x="775964" y="8884354"/>
            <a:ext cx="5627309" cy="831924"/>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noProof="0" dirty="0">
                <a:solidFill>
                  <a:srgbClr val="00B050"/>
                </a:solidFill>
              </a:rPr>
              <a:t>From starting point, check all neighbors and update distances. Continue with smallest tentative distance until all nodes are processed.</a:t>
            </a:r>
          </a:p>
        </p:txBody>
      </p:sp>
      <p:sp>
        <p:nvSpPr>
          <p:cNvPr id="14" name="Rechteck: abgerundete Ecken 13">
            <a:extLst>
              <a:ext uri="{FF2B5EF4-FFF2-40B4-BE49-F238E27FC236}">
                <a16:creationId xmlns:a16="http://schemas.microsoft.com/office/drawing/2014/main" id="{1E43CE66-A535-5A82-E173-7ED9A8FE30F0}"/>
              </a:ext>
            </a:extLst>
          </p:cNvPr>
          <p:cNvSpPr/>
          <p:nvPr/>
        </p:nvSpPr>
        <p:spPr>
          <a:xfrm>
            <a:off x="2341694" y="5585257"/>
            <a:ext cx="2143809" cy="236924"/>
          </a:xfrm>
          <a:prstGeom prst="roundRect">
            <a:avLst/>
          </a:prstGeom>
          <a:solidFill>
            <a:srgbClr val="CC3300"/>
          </a:solidFill>
          <a:ln cap="rnd"/>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noProof="0" dirty="0"/>
          </a:p>
        </p:txBody>
      </p:sp>
      <p:sp>
        <p:nvSpPr>
          <p:cNvPr id="15" name="Rechteck: abgerundete Ecken 14">
            <a:extLst>
              <a:ext uri="{FF2B5EF4-FFF2-40B4-BE49-F238E27FC236}">
                <a16:creationId xmlns:a16="http://schemas.microsoft.com/office/drawing/2014/main" id="{0881C153-C8B4-6512-8739-9BDED96BDF1A}"/>
              </a:ext>
            </a:extLst>
          </p:cNvPr>
          <p:cNvSpPr/>
          <p:nvPr/>
        </p:nvSpPr>
        <p:spPr>
          <a:xfrm>
            <a:off x="2834113" y="5416984"/>
            <a:ext cx="1206546" cy="331054"/>
          </a:xfrm>
          <a:prstGeom prst="roundRect">
            <a:avLst>
              <a:gd name="adj" fmla="val 50000"/>
            </a:avLst>
          </a:prstGeom>
          <a:solidFill>
            <a:srgbClr val="CC3300"/>
          </a:solidFill>
          <a:ln>
            <a:solidFill>
              <a:srgbClr val="CC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6" name="Ellipse 15">
            <a:extLst>
              <a:ext uri="{FF2B5EF4-FFF2-40B4-BE49-F238E27FC236}">
                <a16:creationId xmlns:a16="http://schemas.microsoft.com/office/drawing/2014/main" id="{2607F3B9-71A9-5D47-4551-6204B55CA177}"/>
              </a:ext>
            </a:extLst>
          </p:cNvPr>
          <p:cNvSpPr/>
          <p:nvPr/>
        </p:nvSpPr>
        <p:spPr>
          <a:xfrm>
            <a:off x="3191176" y="5193089"/>
            <a:ext cx="444844" cy="374096"/>
          </a:xfrm>
          <a:prstGeom prst="ellipse">
            <a:avLst/>
          </a:prstGeom>
          <a:noFill/>
          <a:ln w="57150">
            <a:solidFill>
              <a:srgbClr val="CC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graphicFrame>
        <p:nvGraphicFramePr>
          <p:cNvPr id="17" name="Tabelle 16">
            <a:extLst>
              <a:ext uri="{FF2B5EF4-FFF2-40B4-BE49-F238E27FC236}">
                <a16:creationId xmlns:a16="http://schemas.microsoft.com/office/drawing/2014/main" id="{A9D627D5-76EE-B5BD-0197-B1AFF7632F95}"/>
              </a:ext>
            </a:extLst>
          </p:cNvPr>
          <p:cNvGraphicFramePr>
            <a:graphicFrameLocks noGrp="1"/>
          </p:cNvGraphicFramePr>
          <p:nvPr>
            <p:extLst>
              <p:ext uri="{D42A27DB-BD31-4B8C-83A1-F6EECF244321}">
                <p14:modId xmlns:p14="http://schemas.microsoft.com/office/powerpoint/2010/main" val="3492815023"/>
              </p:ext>
            </p:extLst>
          </p:nvPr>
        </p:nvGraphicFramePr>
        <p:xfrm>
          <a:off x="54455" y="1904359"/>
          <a:ext cx="4205874" cy="1981200"/>
        </p:xfrm>
        <a:graphic>
          <a:graphicData uri="http://schemas.openxmlformats.org/drawingml/2006/table">
            <a:tbl>
              <a:tblPr firstRow="1" bandRow="1">
                <a:tableStyleId>{5940675A-B579-460E-94D1-54222C63F5DA}</a:tableStyleId>
              </a:tblPr>
              <a:tblGrid>
                <a:gridCol w="461776">
                  <a:extLst>
                    <a:ext uri="{9D8B030D-6E8A-4147-A177-3AD203B41FA5}">
                      <a16:colId xmlns:a16="http://schemas.microsoft.com/office/drawing/2014/main" val="3301565684"/>
                    </a:ext>
                  </a:extLst>
                </a:gridCol>
                <a:gridCol w="654908">
                  <a:extLst>
                    <a:ext uri="{9D8B030D-6E8A-4147-A177-3AD203B41FA5}">
                      <a16:colId xmlns:a16="http://schemas.microsoft.com/office/drawing/2014/main" val="3891523312"/>
                    </a:ext>
                  </a:extLst>
                </a:gridCol>
                <a:gridCol w="2286000">
                  <a:extLst>
                    <a:ext uri="{9D8B030D-6E8A-4147-A177-3AD203B41FA5}">
                      <a16:colId xmlns:a16="http://schemas.microsoft.com/office/drawing/2014/main" val="830179257"/>
                    </a:ext>
                  </a:extLst>
                </a:gridCol>
                <a:gridCol w="803190">
                  <a:extLst>
                    <a:ext uri="{9D8B030D-6E8A-4147-A177-3AD203B41FA5}">
                      <a16:colId xmlns:a16="http://schemas.microsoft.com/office/drawing/2014/main" val="3121747537"/>
                    </a:ext>
                  </a:extLst>
                </a:gridCol>
              </a:tblGrid>
              <a:tr h="367559">
                <a:tc>
                  <a:txBody>
                    <a:bodyPr/>
                    <a:lstStyle/>
                    <a:p>
                      <a:pPr algn="ctr"/>
                      <a:r>
                        <a:rPr lang="en-US" sz="1100" noProof="0" dirty="0"/>
                        <a:t>Step</a:t>
                      </a:r>
                    </a:p>
                  </a:txBody>
                  <a:tcPr anchor="ctr"/>
                </a:tc>
                <a:tc>
                  <a:txBody>
                    <a:bodyPr/>
                    <a:lstStyle/>
                    <a:p>
                      <a:pPr algn="ctr"/>
                      <a:r>
                        <a:rPr lang="en-US" sz="1100" noProof="0" dirty="0">
                          <a:solidFill>
                            <a:schemeClr val="accent6"/>
                          </a:solidFill>
                        </a:rPr>
                        <a:t>Current</a:t>
                      </a:r>
                    </a:p>
                    <a:p>
                      <a:pPr algn="ctr"/>
                      <a:r>
                        <a:rPr lang="en-US" sz="1100" noProof="0" dirty="0">
                          <a:solidFill>
                            <a:schemeClr val="accent6"/>
                          </a:solidFill>
                        </a:rPr>
                        <a:t>Node</a:t>
                      </a:r>
                    </a:p>
                  </a:txBody>
                  <a:tcPr anchor="ctr"/>
                </a:tc>
                <a:tc>
                  <a:txBody>
                    <a:bodyPr/>
                    <a:lstStyle/>
                    <a:p>
                      <a:pPr algn="ctr"/>
                      <a:r>
                        <a:rPr lang="en-US" sz="1100" noProof="0" dirty="0">
                          <a:solidFill>
                            <a:srgbClr val="FF6961"/>
                          </a:solidFill>
                        </a:rPr>
                        <a:t>Tentative Distances</a:t>
                      </a:r>
                    </a:p>
                  </a:txBody>
                  <a:tcPr anchor="ctr"/>
                </a:tc>
                <a:tc>
                  <a:txBody>
                    <a:bodyPr/>
                    <a:lstStyle/>
                    <a:p>
                      <a:pPr algn="ctr"/>
                      <a:r>
                        <a:rPr lang="en-US" sz="1100" noProof="0" dirty="0"/>
                        <a:t>Processed</a:t>
                      </a:r>
                    </a:p>
                    <a:p>
                      <a:pPr algn="ctr"/>
                      <a:r>
                        <a:rPr lang="en-US" sz="1100" noProof="0" dirty="0"/>
                        <a:t>Node</a:t>
                      </a:r>
                    </a:p>
                  </a:txBody>
                  <a:tcPr anchor="ctr"/>
                </a:tc>
                <a:extLst>
                  <a:ext uri="{0D108BD9-81ED-4DB2-BD59-A6C34878D82A}">
                    <a16:rowId xmlns:a16="http://schemas.microsoft.com/office/drawing/2014/main" val="2438440928"/>
                  </a:ext>
                </a:extLst>
              </a:tr>
              <a:tr h="223161">
                <a:tc>
                  <a:txBody>
                    <a:bodyPr/>
                    <a:lstStyle/>
                    <a:p>
                      <a:r>
                        <a:rPr lang="en-US" sz="1100" noProof="0" dirty="0"/>
                        <a:t>0</a:t>
                      </a:r>
                    </a:p>
                  </a:txBody>
                  <a:tcPr/>
                </a:tc>
                <a:tc>
                  <a:txBody>
                    <a:bodyPr/>
                    <a:lstStyle/>
                    <a:p>
                      <a:r>
                        <a:rPr lang="en-US" sz="1100" noProof="0" dirty="0">
                          <a:solidFill>
                            <a:schemeClr val="tx1"/>
                          </a:solidFill>
                        </a:rPr>
                        <a:t>A(0)</a:t>
                      </a:r>
                    </a:p>
                  </a:txBody>
                  <a:tcPr/>
                </a:tc>
                <a:tc>
                  <a:txBody>
                    <a:bodyPr/>
                    <a:lstStyle/>
                    <a:p>
                      <a:r>
                        <a:rPr lang="en-US" sz="1100" noProof="0" dirty="0">
                          <a:solidFill>
                            <a:schemeClr val="tx1"/>
                          </a:solidFill>
                        </a:rPr>
                        <a:t>B = 2, C = 1, D = ∞, E = ∞, F = ∞</a:t>
                      </a:r>
                    </a:p>
                  </a:txBody>
                  <a:tcPr/>
                </a:tc>
                <a:tc>
                  <a:txBody>
                    <a:bodyPr/>
                    <a:lstStyle/>
                    <a:p>
                      <a:r>
                        <a:rPr lang="en-US" sz="1100" noProof="0" dirty="0">
                          <a:solidFill>
                            <a:schemeClr val="tx1"/>
                          </a:solidFill>
                        </a:rPr>
                        <a:t>A</a:t>
                      </a:r>
                    </a:p>
                  </a:txBody>
                  <a:tcPr/>
                </a:tc>
                <a:extLst>
                  <a:ext uri="{0D108BD9-81ED-4DB2-BD59-A6C34878D82A}">
                    <a16:rowId xmlns:a16="http://schemas.microsoft.com/office/drawing/2014/main" val="3040841106"/>
                  </a:ext>
                </a:extLst>
              </a:tr>
              <a:tr h="223161">
                <a:tc>
                  <a:txBody>
                    <a:bodyPr/>
                    <a:lstStyle/>
                    <a:p>
                      <a:r>
                        <a:rPr lang="en-US" sz="1100" noProof="0" dirty="0">
                          <a:solidFill>
                            <a:srgbClr val="00B050"/>
                          </a:solidFill>
                        </a:rPr>
                        <a:t>1</a:t>
                      </a:r>
                    </a:p>
                  </a:txBody>
                  <a:tcPr/>
                </a:tc>
                <a:tc>
                  <a:txBody>
                    <a:bodyPr/>
                    <a:lstStyle/>
                    <a:p>
                      <a:r>
                        <a:rPr lang="en-US" sz="1100" noProof="0" dirty="0">
                          <a:solidFill>
                            <a:srgbClr val="00B050"/>
                          </a:solidFill>
                        </a:rPr>
                        <a:t>C(1)</a:t>
                      </a:r>
                    </a:p>
                  </a:txBody>
                  <a:tcPr/>
                </a:tc>
                <a:tc>
                  <a:txBody>
                    <a:bodyPr/>
                    <a:lstStyle/>
                    <a:p>
                      <a:r>
                        <a:rPr lang="en-US" sz="1100" noProof="0" dirty="0">
                          <a:solidFill>
                            <a:srgbClr val="00B050"/>
                          </a:solidFill>
                        </a:rPr>
                        <a:t>B=2, E=6, D = ∞, F = ∞</a:t>
                      </a:r>
                    </a:p>
                  </a:txBody>
                  <a:tcPr/>
                </a:tc>
                <a:tc>
                  <a:txBody>
                    <a:bodyPr/>
                    <a:lstStyle/>
                    <a:p>
                      <a:r>
                        <a:rPr lang="en-US" sz="1100" noProof="0" dirty="0">
                          <a:solidFill>
                            <a:srgbClr val="00B050"/>
                          </a:solidFill>
                        </a:rPr>
                        <a:t>C</a:t>
                      </a:r>
                    </a:p>
                  </a:txBody>
                  <a:tcPr/>
                </a:tc>
                <a:extLst>
                  <a:ext uri="{0D108BD9-81ED-4DB2-BD59-A6C34878D82A}">
                    <a16:rowId xmlns:a16="http://schemas.microsoft.com/office/drawing/2014/main" val="4279357212"/>
                  </a:ext>
                </a:extLst>
              </a:tr>
              <a:tr h="223161">
                <a:tc>
                  <a:txBody>
                    <a:bodyPr/>
                    <a:lstStyle/>
                    <a:p>
                      <a:r>
                        <a:rPr lang="en-US" sz="1100" noProof="0" dirty="0">
                          <a:solidFill>
                            <a:srgbClr val="00B050"/>
                          </a:solidFill>
                        </a:rPr>
                        <a:t>2</a:t>
                      </a:r>
                    </a:p>
                  </a:txBody>
                  <a:tcPr/>
                </a:tc>
                <a:tc>
                  <a:txBody>
                    <a:bodyPr/>
                    <a:lstStyle/>
                    <a:p>
                      <a:r>
                        <a:rPr lang="en-US" sz="1100" noProof="0" dirty="0">
                          <a:solidFill>
                            <a:srgbClr val="00B050"/>
                          </a:solidFill>
                        </a:rPr>
                        <a:t>B(2)</a:t>
                      </a:r>
                    </a:p>
                  </a:txBody>
                  <a:tcPr/>
                </a:tc>
                <a:tc>
                  <a:txBody>
                    <a:bodyPr/>
                    <a:lstStyle/>
                    <a:p>
                      <a:r>
                        <a:rPr lang="en-US" sz="1100" noProof="0" dirty="0">
                          <a:solidFill>
                            <a:srgbClr val="00B050"/>
                          </a:solidFill>
                        </a:rPr>
                        <a:t>D=6, E=5, , F = ∞</a:t>
                      </a:r>
                    </a:p>
                  </a:txBody>
                  <a:tcPr/>
                </a:tc>
                <a:tc>
                  <a:txBody>
                    <a:bodyPr/>
                    <a:lstStyle/>
                    <a:p>
                      <a:r>
                        <a:rPr lang="en-US" sz="1100" noProof="0" dirty="0">
                          <a:solidFill>
                            <a:srgbClr val="00B050"/>
                          </a:solidFill>
                        </a:rPr>
                        <a:t>B</a:t>
                      </a:r>
                    </a:p>
                  </a:txBody>
                  <a:tcPr/>
                </a:tc>
                <a:extLst>
                  <a:ext uri="{0D108BD9-81ED-4DB2-BD59-A6C34878D82A}">
                    <a16:rowId xmlns:a16="http://schemas.microsoft.com/office/drawing/2014/main" val="1278457194"/>
                  </a:ext>
                </a:extLst>
              </a:tr>
              <a:tr h="223161">
                <a:tc>
                  <a:txBody>
                    <a:bodyPr/>
                    <a:lstStyle/>
                    <a:p>
                      <a:r>
                        <a:rPr lang="en-US" sz="1100" noProof="0" dirty="0">
                          <a:solidFill>
                            <a:srgbClr val="00B050"/>
                          </a:solidFill>
                        </a:rPr>
                        <a:t>3</a:t>
                      </a:r>
                    </a:p>
                  </a:txBody>
                  <a:tcPr/>
                </a:tc>
                <a:tc>
                  <a:txBody>
                    <a:bodyPr/>
                    <a:lstStyle/>
                    <a:p>
                      <a:r>
                        <a:rPr lang="en-US" sz="1100" noProof="0" dirty="0">
                          <a:solidFill>
                            <a:srgbClr val="00B050"/>
                          </a:solidFill>
                        </a:rPr>
                        <a:t>E(5)</a:t>
                      </a:r>
                    </a:p>
                  </a:txBody>
                  <a:tcPr/>
                </a:tc>
                <a:tc>
                  <a:txBody>
                    <a:bodyPr/>
                    <a:lstStyle/>
                    <a:p>
                      <a:r>
                        <a:rPr lang="en-US" sz="1100" noProof="0" dirty="0">
                          <a:solidFill>
                            <a:srgbClr val="00B050"/>
                          </a:solidFill>
                        </a:rPr>
                        <a:t>D=6, F=7</a:t>
                      </a:r>
                    </a:p>
                  </a:txBody>
                  <a:tcPr/>
                </a:tc>
                <a:tc>
                  <a:txBody>
                    <a:bodyPr/>
                    <a:lstStyle/>
                    <a:p>
                      <a:r>
                        <a:rPr lang="en-US" sz="1100" noProof="0" dirty="0">
                          <a:solidFill>
                            <a:srgbClr val="00B050"/>
                          </a:solidFill>
                        </a:rPr>
                        <a:t>E</a:t>
                      </a:r>
                    </a:p>
                  </a:txBody>
                  <a:tcPr/>
                </a:tc>
                <a:extLst>
                  <a:ext uri="{0D108BD9-81ED-4DB2-BD59-A6C34878D82A}">
                    <a16:rowId xmlns:a16="http://schemas.microsoft.com/office/drawing/2014/main" val="4054612456"/>
                  </a:ext>
                </a:extLst>
              </a:tr>
              <a:tr h="223161">
                <a:tc>
                  <a:txBody>
                    <a:bodyPr/>
                    <a:lstStyle/>
                    <a:p>
                      <a:r>
                        <a:rPr lang="en-US" sz="1100" noProof="0" dirty="0">
                          <a:solidFill>
                            <a:srgbClr val="00B050"/>
                          </a:solidFill>
                        </a:rPr>
                        <a:t>4</a:t>
                      </a:r>
                    </a:p>
                  </a:txBody>
                  <a:tcPr/>
                </a:tc>
                <a:tc>
                  <a:txBody>
                    <a:bodyPr/>
                    <a:lstStyle/>
                    <a:p>
                      <a:r>
                        <a:rPr lang="en-US" sz="1100" noProof="0" dirty="0">
                          <a:solidFill>
                            <a:srgbClr val="00B050"/>
                          </a:solidFill>
                        </a:rPr>
                        <a:t>D(6)</a:t>
                      </a:r>
                    </a:p>
                  </a:txBody>
                  <a:tcPr/>
                </a:tc>
                <a:tc>
                  <a:txBody>
                    <a:bodyPr/>
                    <a:lstStyle/>
                    <a:p>
                      <a:r>
                        <a:rPr lang="en-US" sz="1100" noProof="0" dirty="0">
                          <a:solidFill>
                            <a:srgbClr val="00B050"/>
                          </a:solidFill>
                        </a:rPr>
                        <a:t>F=7</a:t>
                      </a:r>
                    </a:p>
                  </a:txBody>
                  <a:tcPr/>
                </a:tc>
                <a:tc>
                  <a:txBody>
                    <a:bodyPr/>
                    <a:lstStyle/>
                    <a:p>
                      <a:r>
                        <a:rPr lang="en-US" sz="1100" noProof="0" dirty="0">
                          <a:solidFill>
                            <a:srgbClr val="00B050"/>
                          </a:solidFill>
                        </a:rPr>
                        <a:t>D</a:t>
                      </a:r>
                    </a:p>
                  </a:txBody>
                  <a:tcPr/>
                </a:tc>
                <a:extLst>
                  <a:ext uri="{0D108BD9-81ED-4DB2-BD59-A6C34878D82A}">
                    <a16:rowId xmlns:a16="http://schemas.microsoft.com/office/drawing/2014/main" val="3089864902"/>
                  </a:ext>
                </a:extLst>
              </a:tr>
              <a:tr h="223161">
                <a:tc>
                  <a:txBody>
                    <a:bodyPr/>
                    <a:lstStyle/>
                    <a:p>
                      <a:r>
                        <a:rPr lang="en-US" sz="1100" noProof="0" dirty="0">
                          <a:solidFill>
                            <a:srgbClr val="00B050"/>
                          </a:solidFill>
                        </a:rPr>
                        <a:t>5</a:t>
                      </a:r>
                    </a:p>
                  </a:txBody>
                  <a:tcPr/>
                </a:tc>
                <a:tc>
                  <a:txBody>
                    <a:bodyPr/>
                    <a:lstStyle/>
                    <a:p>
                      <a:r>
                        <a:rPr lang="en-US" sz="1100" noProof="0" dirty="0">
                          <a:solidFill>
                            <a:srgbClr val="00B050"/>
                          </a:solidFill>
                        </a:rPr>
                        <a:t>F(7)</a:t>
                      </a:r>
                    </a:p>
                  </a:txBody>
                  <a:tcPr/>
                </a:tc>
                <a:tc>
                  <a:txBody>
                    <a:bodyPr/>
                    <a:lstStyle/>
                    <a:p>
                      <a:r>
                        <a:rPr lang="en-US" sz="1100" noProof="0" dirty="0">
                          <a:solidFill>
                            <a:srgbClr val="00B050"/>
                          </a:solidFill>
                        </a:rPr>
                        <a:t>-</a:t>
                      </a:r>
                    </a:p>
                  </a:txBody>
                  <a:tcPr/>
                </a:tc>
                <a:tc>
                  <a:txBody>
                    <a:bodyPr/>
                    <a:lstStyle/>
                    <a:p>
                      <a:r>
                        <a:rPr lang="en-US" sz="1100" noProof="0" dirty="0">
                          <a:solidFill>
                            <a:srgbClr val="00B050"/>
                          </a:solidFill>
                        </a:rPr>
                        <a:t>F</a:t>
                      </a:r>
                    </a:p>
                  </a:txBody>
                  <a:tcPr/>
                </a:tc>
                <a:extLst>
                  <a:ext uri="{0D108BD9-81ED-4DB2-BD59-A6C34878D82A}">
                    <a16:rowId xmlns:a16="http://schemas.microsoft.com/office/drawing/2014/main" val="3108805810"/>
                  </a:ext>
                </a:extLst>
              </a:tr>
            </a:tbl>
          </a:graphicData>
        </a:graphic>
      </p:graphicFrame>
      <p:sp>
        <p:nvSpPr>
          <p:cNvPr id="18" name="Textfeld 17">
            <a:extLst>
              <a:ext uri="{FF2B5EF4-FFF2-40B4-BE49-F238E27FC236}">
                <a16:creationId xmlns:a16="http://schemas.microsoft.com/office/drawing/2014/main" id="{C18B16D7-A71C-ECAF-709B-EA500470A7B8}"/>
              </a:ext>
            </a:extLst>
          </p:cNvPr>
          <p:cNvSpPr txBox="1"/>
          <p:nvPr/>
        </p:nvSpPr>
        <p:spPr>
          <a:xfrm>
            <a:off x="454785" y="962309"/>
            <a:ext cx="6090513" cy="615553"/>
          </a:xfrm>
          <a:prstGeom prst="rect">
            <a:avLst/>
          </a:prstGeom>
          <a:noFill/>
        </p:spPr>
        <p:txBody>
          <a:bodyPr wrap="none" rtlCol="0">
            <a:spAutoFit/>
          </a:bodyPr>
          <a:lstStyle/>
          <a:p>
            <a:r>
              <a:rPr lang="en-US" sz="1600" noProof="0" dirty="0"/>
              <a:t>Start at A. Give it a distance of 0. All other nodes start as ∞ (unknown)</a:t>
            </a:r>
            <a:r>
              <a:rPr lang="en-US" noProof="0" dirty="0"/>
              <a:t> </a:t>
            </a:r>
          </a:p>
          <a:p>
            <a:r>
              <a:rPr lang="en-US" sz="1600" noProof="0" dirty="0"/>
              <a:t>From A, check all neighbors, and update their distances.</a:t>
            </a:r>
          </a:p>
        </p:txBody>
      </p:sp>
      <p:sp>
        <p:nvSpPr>
          <p:cNvPr id="19" name="Ellipse 18">
            <a:extLst>
              <a:ext uri="{FF2B5EF4-FFF2-40B4-BE49-F238E27FC236}">
                <a16:creationId xmlns:a16="http://schemas.microsoft.com/office/drawing/2014/main" id="{C82B7790-B06F-4394-4421-E6C1C3C267B7}"/>
              </a:ext>
            </a:extLst>
          </p:cNvPr>
          <p:cNvSpPr/>
          <p:nvPr/>
        </p:nvSpPr>
        <p:spPr>
          <a:xfrm>
            <a:off x="4310037" y="2267660"/>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A</a:t>
            </a:r>
          </a:p>
        </p:txBody>
      </p:sp>
      <p:sp>
        <p:nvSpPr>
          <p:cNvPr id="20" name="Ellipse 19">
            <a:extLst>
              <a:ext uri="{FF2B5EF4-FFF2-40B4-BE49-F238E27FC236}">
                <a16:creationId xmlns:a16="http://schemas.microsoft.com/office/drawing/2014/main" id="{09B2360D-7917-CAFD-5246-0970B26A21C5}"/>
              </a:ext>
            </a:extLst>
          </p:cNvPr>
          <p:cNvSpPr/>
          <p:nvPr/>
        </p:nvSpPr>
        <p:spPr>
          <a:xfrm>
            <a:off x="5877285" y="2095774"/>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D</a:t>
            </a:r>
          </a:p>
        </p:txBody>
      </p:sp>
      <p:sp>
        <p:nvSpPr>
          <p:cNvPr id="21" name="Ellipse 20">
            <a:extLst>
              <a:ext uri="{FF2B5EF4-FFF2-40B4-BE49-F238E27FC236}">
                <a16:creationId xmlns:a16="http://schemas.microsoft.com/office/drawing/2014/main" id="{50242781-C421-C9CA-5DCD-9FB6F2200324}"/>
              </a:ext>
            </a:extLst>
          </p:cNvPr>
          <p:cNvSpPr/>
          <p:nvPr/>
        </p:nvSpPr>
        <p:spPr>
          <a:xfrm>
            <a:off x="5055510" y="2122964"/>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B</a:t>
            </a:r>
          </a:p>
        </p:txBody>
      </p:sp>
      <p:sp>
        <p:nvSpPr>
          <p:cNvPr id="22" name="Ellipse 21">
            <a:extLst>
              <a:ext uri="{FF2B5EF4-FFF2-40B4-BE49-F238E27FC236}">
                <a16:creationId xmlns:a16="http://schemas.microsoft.com/office/drawing/2014/main" id="{84F0C599-4A09-14A6-EB07-48D47C792793}"/>
              </a:ext>
            </a:extLst>
          </p:cNvPr>
          <p:cNvSpPr/>
          <p:nvPr/>
        </p:nvSpPr>
        <p:spPr>
          <a:xfrm>
            <a:off x="4344121" y="3051830"/>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C</a:t>
            </a:r>
          </a:p>
        </p:txBody>
      </p:sp>
      <p:sp>
        <p:nvSpPr>
          <p:cNvPr id="23" name="Ellipse 22">
            <a:extLst>
              <a:ext uri="{FF2B5EF4-FFF2-40B4-BE49-F238E27FC236}">
                <a16:creationId xmlns:a16="http://schemas.microsoft.com/office/drawing/2014/main" id="{44ABDA0B-AFB9-AA83-80D6-AF6F431BCEF2}"/>
              </a:ext>
            </a:extLst>
          </p:cNvPr>
          <p:cNvSpPr/>
          <p:nvPr/>
        </p:nvSpPr>
        <p:spPr>
          <a:xfrm>
            <a:off x="5377332" y="2941473"/>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E</a:t>
            </a:r>
          </a:p>
        </p:txBody>
      </p:sp>
      <p:sp>
        <p:nvSpPr>
          <p:cNvPr id="24" name="Ellipse 23">
            <a:extLst>
              <a:ext uri="{FF2B5EF4-FFF2-40B4-BE49-F238E27FC236}">
                <a16:creationId xmlns:a16="http://schemas.microsoft.com/office/drawing/2014/main" id="{6A8D6BE2-2301-31F9-2322-B188982ED8DF}"/>
              </a:ext>
            </a:extLst>
          </p:cNvPr>
          <p:cNvSpPr/>
          <p:nvPr/>
        </p:nvSpPr>
        <p:spPr>
          <a:xfrm>
            <a:off x="6606351" y="2566086"/>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F</a:t>
            </a:r>
          </a:p>
        </p:txBody>
      </p:sp>
      <p:cxnSp>
        <p:nvCxnSpPr>
          <p:cNvPr id="25" name="Gerader Verbinder 24">
            <a:extLst>
              <a:ext uri="{FF2B5EF4-FFF2-40B4-BE49-F238E27FC236}">
                <a16:creationId xmlns:a16="http://schemas.microsoft.com/office/drawing/2014/main" id="{3ABF9C6E-6E14-D460-36AF-1B8446D60AE3}"/>
              </a:ext>
            </a:extLst>
          </p:cNvPr>
          <p:cNvCxnSpPr>
            <a:cxnSpLocks/>
            <a:stCxn id="19" idx="6"/>
            <a:endCxn id="21" idx="2"/>
          </p:cNvCxnSpPr>
          <p:nvPr/>
        </p:nvCxnSpPr>
        <p:spPr>
          <a:xfrm flipV="1">
            <a:off x="4537088" y="2241426"/>
            <a:ext cx="518422" cy="144696"/>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26" name="Gerader Verbinder 25">
            <a:extLst>
              <a:ext uri="{FF2B5EF4-FFF2-40B4-BE49-F238E27FC236}">
                <a16:creationId xmlns:a16="http://schemas.microsoft.com/office/drawing/2014/main" id="{BC3CFAEB-5595-AA18-AAD4-40C4EE0C7881}"/>
              </a:ext>
            </a:extLst>
          </p:cNvPr>
          <p:cNvCxnSpPr>
            <a:cxnSpLocks/>
            <a:stCxn id="22" idx="6"/>
            <a:endCxn id="23" idx="2"/>
          </p:cNvCxnSpPr>
          <p:nvPr/>
        </p:nvCxnSpPr>
        <p:spPr>
          <a:xfrm flipV="1">
            <a:off x="4571172" y="3059935"/>
            <a:ext cx="806160" cy="110357"/>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27" name="Gerader Verbinder 26">
            <a:extLst>
              <a:ext uri="{FF2B5EF4-FFF2-40B4-BE49-F238E27FC236}">
                <a16:creationId xmlns:a16="http://schemas.microsoft.com/office/drawing/2014/main" id="{B9F6BDD0-5BCA-2D02-B81D-32FA39D161AB}"/>
              </a:ext>
            </a:extLst>
          </p:cNvPr>
          <p:cNvCxnSpPr>
            <a:cxnSpLocks/>
            <a:stCxn id="22" idx="0"/>
            <a:endCxn id="19" idx="4"/>
          </p:cNvCxnSpPr>
          <p:nvPr/>
        </p:nvCxnSpPr>
        <p:spPr>
          <a:xfrm flipH="1" flipV="1">
            <a:off x="4423563" y="2504584"/>
            <a:ext cx="34084" cy="547246"/>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28" name="Gerader Verbinder 27">
            <a:extLst>
              <a:ext uri="{FF2B5EF4-FFF2-40B4-BE49-F238E27FC236}">
                <a16:creationId xmlns:a16="http://schemas.microsoft.com/office/drawing/2014/main" id="{6BB314B9-5D3C-6142-4D62-96658777222F}"/>
              </a:ext>
            </a:extLst>
          </p:cNvPr>
          <p:cNvCxnSpPr>
            <a:cxnSpLocks/>
            <a:stCxn id="20" idx="2"/>
            <a:endCxn id="21" idx="6"/>
          </p:cNvCxnSpPr>
          <p:nvPr/>
        </p:nvCxnSpPr>
        <p:spPr>
          <a:xfrm flipH="1">
            <a:off x="5282561" y="2214236"/>
            <a:ext cx="594724" cy="27190"/>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29" name="Gerader Verbinder 28">
            <a:extLst>
              <a:ext uri="{FF2B5EF4-FFF2-40B4-BE49-F238E27FC236}">
                <a16:creationId xmlns:a16="http://schemas.microsoft.com/office/drawing/2014/main" id="{828494F2-8F11-D8B8-44C8-5D4091D041C2}"/>
              </a:ext>
            </a:extLst>
          </p:cNvPr>
          <p:cNvCxnSpPr>
            <a:cxnSpLocks/>
            <a:stCxn id="23" idx="6"/>
            <a:endCxn id="24" idx="3"/>
          </p:cNvCxnSpPr>
          <p:nvPr/>
        </p:nvCxnSpPr>
        <p:spPr>
          <a:xfrm flipV="1">
            <a:off x="5604383" y="2768313"/>
            <a:ext cx="1035219" cy="291622"/>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30" name="Gerader Verbinder 29">
            <a:extLst>
              <a:ext uri="{FF2B5EF4-FFF2-40B4-BE49-F238E27FC236}">
                <a16:creationId xmlns:a16="http://schemas.microsoft.com/office/drawing/2014/main" id="{EE505D06-5413-9088-AB15-C78FF7EE2DB3}"/>
              </a:ext>
            </a:extLst>
          </p:cNvPr>
          <p:cNvCxnSpPr>
            <a:cxnSpLocks/>
            <a:stCxn id="20" idx="6"/>
            <a:endCxn id="24" idx="1"/>
          </p:cNvCxnSpPr>
          <p:nvPr/>
        </p:nvCxnSpPr>
        <p:spPr>
          <a:xfrm>
            <a:off x="6104336" y="2214236"/>
            <a:ext cx="535266" cy="386547"/>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sp>
        <p:nvSpPr>
          <p:cNvPr id="31" name="Textfeld 30">
            <a:extLst>
              <a:ext uri="{FF2B5EF4-FFF2-40B4-BE49-F238E27FC236}">
                <a16:creationId xmlns:a16="http://schemas.microsoft.com/office/drawing/2014/main" id="{760027D4-3139-2692-26BC-4B634611BD99}"/>
              </a:ext>
            </a:extLst>
          </p:cNvPr>
          <p:cNvSpPr txBox="1"/>
          <p:nvPr/>
        </p:nvSpPr>
        <p:spPr>
          <a:xfrm>
            <a:off x="5384095" y="1985919"/>
            <a:ext cx="418704" cy="369332"/>
          </a:xfrm>
          <a:prstGeom prst="rect">
            <a:avLst/>
          </a:prstGeom>
          <a:noFill/>
        </p:spPr>
        <p:txBody>
          <a:bodyPr wrap="square" rtlCol="0">
            <a:spAutoFit/>
          </a:bodyPr>
          <a:lstStyle/>
          <a:p>
            <a:r>
              <a:rPr lang="en-US" b="1" noProof="0" dirty="0"/>
              <a:t>4</a:t>
            </a:r>
          </a:p>
        </p:txBody>
      </p:sp>
      <p:sp>
        <p:nvSpPr>
          <p:cNvPr id="32" name="Textfeld 31">
            <a:extLst>
              <a:ext uri="{FF2B5EF4-FFF2-40B4-BE49-F238E27FC236}">
                <a16:creationId xmlns:a16="http://schemas.microsoft.com/office/drawing/2014/main" id="{E42CA2C4-BE10-0B27-C8C8-73B8F97AD2CB}"/>
              </a:ext>
            </a:extLst>
          </p:cNvPr>
          <p:cNvSpPr txBox="1"/>
          <p:nvPr/>
        </p:nvSpPr>
        <p:spPr>
          <a:xfrm>
            <a:off x="5318245" y="2407509"/>
            <a:ext cx="418704" cy="369332"/>
          </a:xfrm>
          <a:prstGeom prst="rect">
            <a:avLst/>
          </a:prstGeom>
          <a:noFill/>
        </p:spPr>
        <p:txBody>
          <a:bodyPr wrap="square" rtlCol="0">
            <a:spAutoFit/>
          </a:bodyPr>
          <a:lstStyle/>
          <a:p>
            <a:r>
              <a:rPr lang="en-US" b="1" noProof="0" dirty="0"/>
              <a:t>3</a:t>
            </a:r>
          </a:p>
        </p:txBody>
      </p:sp>
      <p:sp>
        <p:nvSpPr>
          <p:cNvPr id="33" name="Textfeld 32">
            <a:extLst>
              <a:ext uri="{FF2B5EF4-FFF2-40B4-BE49-F238E27FC236}">
                <a16:creationId xmlns:a16="http://schemas.microsoft.com/office/drawing/2014/main" id="{17DE6BB6-8465-7FBF-AC25-89D3EE189C5A}"/>
              </a:ext>
            </a:extLst>
          </p:cNvPr>
          <p:cNvSpPr txBox="1"/>
          <p:nvPr/>
        </p:nvSpPr>
        <p:spPr>
          <a:xfrm>
            <a:off x="6331387" y="2086397"/>
            <a:ext cx="418704" cy="369332"/>
          </a:xfrm>
          <a:prstGeom prst="rect">
            <a:avLst/>
          </a:prstGeom>
          <a:noFill/>
        </p:spPr>
        <p:txBody>
          <a:bodyPr wrap="square" rtlCol="0">
            <a:spAutoFit/>
          </a:bodyPr>
          <a:lstStyle/>
          <a:p>
            <a:r>
              <a:rPr lang="en-US" b="1" noProof="0" dirty="0"/>
              <a:t>2</a:t>
            </a:r>
          </a:p>
        </p:txBody>
      </p:sp>
      <p:sp>
        <p:nvSpPr>
          <p:cNvPr id="34" name="Textfeld 33">
            <a:extLst>
              <a:ext uri="{FF2B5EF4-FFF2-40B4-BE49-F238E27FC236}">
                <a16:creationId xmlns:a16="http://schemas.microsoft.com/office/drawing/2014/main" id="{5B68B187-6229-81CE-878B-F448D0DBA15B}"/>
              </a:ext>
            </a:extLst>
          </p:cNvPr>
          <p:cNvSpPr txBox="1"/>
          <p:nvPr/>
        </p:nvSpPr>
        <p:spPr>
          <a:xfrm>
            <a:off x="6159941" y="2800960"/>
            <a:ext cx="418704" cy="369332"/>
          </a:xfrm>
          <a:prstGeom prst="rect">
            <a:avLst/>
          </a:prstGeom>
          <a:noFill/>
        </p:spPr>
        <p:txBody>
          <a:bodyPr wrap="square" rtlCol="0">
            <a:spAutoFit/>
          </a:bodyPr>
          <a:lstStyle/>
          <a:p>
            <a:r>
              <a:rPr lang="en-US" b="1" noProof="0" dirty="0"/>
              <a:t>2</a:t>
            </a:r>
          </a:p>
        </p:txBody>
      </p:sp>
      <p:sp>
        <p:nvSpPr>
          <p:cNvPr id="35" name="Textfeld 34">
            <a:extLst>
              <a:ext uri="{FF2B5EF4-FFF2-40B4-BE49-F238E27FC236}">
                <a16:creationId xmlns:a16="http://schemas.microsoft.com/office/drawing/2014/main" id="{E8A3F2C7-893B-DB9F-7982-64E704C9BEB5}"/>
              </a:ext>
            </a:extLst>
          </p:cNvPr>
          <p:cNvSpPr txBox="1"/>
          <p:nvPr/>
        </p:nvSpPr>
        <p:spPr>
          <a:xfrm>
            <a:off x="4572880" y="2003646"/>
            <a:ext cx="418704" cy="369332"/>
          </a:xfrm>
          <a:prstGeom prst="rect">
            <a:avLst/>
          </a:prstGeom>
          <a:noFill/>
        </p:spPr>
        <p:txBody>
          <a:bodyPr wrap="square" rtlCol="0">
            <a:spAutoFit/>
          </a:bodyPr>
          <a:lstStyle/>
          <a:p>
            <a:r>
              <a:rPr lang="en-US" b="1" noProof="0" dirty="0"/>
              <a:t>2</a:t>
            </a:r>
          </a:p>
        </p:txBody>
      </p:sp>
      <p:sp>
        <p:nvSpPr>
          <p:cNvPr id="36" name="Textfeld 35">
            <a:extLst>
              <a:ext uri="{FF2B5EF4-FFF2-40B4-BE49-F238E27FC236}">
                <a16:creationId xmlns:a16="http://schemas.microsoft.com/office/drawing/2014/main" id="{C7995405-9F3A-7A41-7525-D3C77B443F9C}"/>
              </a:ext>
            </a:extLst>
          </p:cNvPr>
          <p:cNvSpPr txBox="1"/>
          <p:nvPr/>
        </p:nvSpPr>
        <p:spPr>
          <a:xfrm>
            <a:off x="4428823" y="2585682"/>
            <a:ext cx="418704" cy="369332"/>
          </a:xfrm>
          <a:prstGeom prst="rect">
            <a:avLst/>
          </a:prstGeom>
          <a:noFill/>
        </p:spPr>
        <p:txBody>
          <a:bodyPr wrap="square" rtlCol="0">
            <a:spAutoFit/>
          </a:bodyPr>
          <a:lstStyle/>
          <a:p>
            <a:r>
              <a:rPr lang="en-US" b="1" noProof="0" dirty="0"/>
              <a:t>1</a:t>
            </a:r>
          </a:p>
        </p:txBody>
      </p:sp>
      <p:cxnSp>
        <p:nvCxnSpPr>
          <p:cNvPr id="37" name="Gerader Verbinder 36">
            <a:extLst>
              <a:ext uri="{FF2B5EF4-FFF2-40B4-BE49-F238E27FC236}">
                <a16:creationId xmlns:a16="http://schemas.microsoft.com/office/drawing/2014/main" id="{92BCC921-AA22-1979-8F37-EEA1E0307608}"/>
              </a:ext>
            </a:extLst>
          </p:cNvPr>
          <p:cNvCxnSpPr>
            <a:cxnSpLocks/>
            <a:stCxn id="23" idx="0"/>
            <a:endCxn id="21" idx="5"/>
          </p:cNvCxnSpPr>
          <p:nvPr/>
        </p:nvCxnSpPr>
        <p:spPr>
          <a:xfrm flipH="1" flipV="1">
            <a:off x="5249310" y="2325191"/>
            <a:ext cx="241548" cy="616282"/>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sp>
        <p:nvSpPr>
          <p:cNvPr id="39" name="Textfeld 38">
            <a:extLst>
              <a:ext uri="{FF2B5EF4-FFF2-40B4-BE49-F238E27FC236}">
                <a16:creationId xmlns:a16="http://schemas.microsoft.com/office/drawing/2014/main" id="{E51A4409-BA57-2E29-9012-2121E0871759}"/>
              </a:ext>
            </a:extLst>
          </p:cNvPr>
          <p:cNvSpPr txBox="1"/>
          <p:nvPr/>
        </p:nvSpPr>
        <p:spPr>
          <a:xfrm>
            <a:off x="24475" y="3905941"/>
            <a:ext cx="7017240" cy="1077218"/>
          </a:xfrm>
          <a:prstGeom prst="rect">
            <a:avLst/>
          </a:prstGeom>
          <a:noFill/>
        </p:spPr>
        <p:txBody>
          <a:bodyPr wrap="square">
            <a:spAutoFit/>
          </a:bodyPr>
          <a:lstStyle/>
          <a:p>
            <a:r>
              <a:rPr lang="en-US" sz="1600" noProof="0" dirty="0"/>
              <a:t>Which node to process next after A? Why? </a:t>
            </a:r>
            <a:r>
              <a:rPr lang="en-US" sz="1600" noProof="0" dirty="0">
                <a:solidFill>
                  <a:srgbClr val="00B050"/>
                </a:solidFill>
              </a:rPr>
              <a:t>Node C, because it has the smallest tentative distance.</a:t>
            </a:r>
          </a:p>
          <a:p>
            <a:r>
              <a:rPr lang="en-US" sz="1600" noProof="0" dirty="0"/>
              <a:t>What happens if you find a shorter way to reach a node you’ve already visited?</a:t>
            </a:r>
          </a:p>
          <a:p>
            <a:r>
              <a:rPr lang="en-US" sz="1600" noProof="0" dirty="0">
                <a:solidFill>
                  <a:srgbClr val="00B050"/>
                </a:solidFill>
              </a:rPr>
              <a:t>Update its tentative distance to the smaller one.</a:t>
            </a:r>
          </a:p>
        </p:txBody>
      </p:sp>
      <p:sp>
        <p:nvSpPr>
          <p:cNvPr id="45" name="Textfeld 44">
            <a:extLst>
              <a:ext uri="{FF2B5EF4-FFF2-40B4-BE49-F238E27FC236}">
                <a16:creationId xmlns:a16="http://schemas.microsoft.com/office/drawing/2014/main" id="{0A7EA4D3-F2FB-9995-B3D0-0B7D6F2F22D1}"/>
              </a:ext>
            </a:extLst>
          </p:cNvPr>
          <p:cNvSpPr txBox="1"/>
          <p:nvPr/>
        </p:nvSpPr>
        <p:spPr>
          <a:xfrm>
            <a:off x="4782232" y="3059935"/>
            <a:ext cx="301686" cy="369332"/>
          </a:xfrm>
          <a:prstGeom prst="rect">
            <a:avLst/>
          </a:prstGeom>
          <a:noFill/>
        </p:spPr>
        <p:txBody>
          <a:bodyPr wrap="square" rtlCol="0">
            <a:spAutoFit/>
          </a:bodyPr>
          <a:lstStyle/>
          <a:p>
            <a:r>
              <a:rPr lang="en-US" b="1" noProof="0" dirty="0"/>
              <a:t>5</a:t>
            </a:r>
          </a:p>
        </p:txBody>
      </p:sp>
      <p:sp>
        <p:nvSpPr>
          <p:cNvPr id="38" name="Textfeld 37">
            <a:extLst>
              <a:ext uri="{FF2B5EF4-FFF2-40B4-BE49-F238E27FC236}">
                <a16:creationId xmlns:a16="http://schemas.microsoft.com/office/drawing/2014/main" id="{170984D1-2CEC-7F22-1944-F3D0276CC9B3}"/>
              </a:ext>
            </a:extLst>
          </p:cNvPr>
          <p:cNvSpPr txBox="1"/>
          <p:nvPr/>
        </p:nvSpPr>
        <p:spPr>
          <a:xfrm>
            <a:off x="13147" y="1477075"/>
            <a:ext cx="2465034" cy="369332"/>
          </a:xfrm>
          <a:prstGeom prst="rect">
            <a:avLst/>
          </a:prstGeom>
          <a:noFill/>
        </p:spPr>
        <p:txBody>
          <a:bodyPr wrap="none" rtlCol="0">
            <a:spAutoFit/>
          </a:bodyPr>
          <a:lstStyle/>
          <a:p>
            <a:r>
              <a:rPr lang="en-US" b="1" noProof="0" dirty="0"/>
              <a:t>Distance Tracking Table:</a:t>
            </a:r>
          </a:p>
        </p:txBody>
      </p:sp>
      <p:sp>
        <p:nvSpPr>
          <p:cNvPr id="40" name="Textfeld 39">
            <a:extLst>
              <a:ext uri="{FF2B5EF4-FFF2-40B4-BE49-F238E27FC236}">
                <a16:creationId xmlns:a16="http://schemas.microsoft.com/office/drawing/2014/main" id="{A0094505-0678-26D7-DF1D-C29A642DF1F0}"/>
              </a:ext>
            </a:extLst>
          </p:cNvPr>
          <p:cNvSpPr txBox="1"/>
          <p:nvPr/>
        </p:nvSpPr>
        <p:spPr>
          <a:xfrm>
            <a:off x="133613" y="4840538"/>
            <a:ext cx="492605" cy="707886"/>
          </a:xfrm>
          <a:prstGeom prst="rect">
            <a:avLst/>
          </a:prstGeom>
          <a:noFill/>
        </p:spPr>
        <p:txBody>
          <a:bodyPr wrap="square" rtlCol="0">
            <a:spAutoFit/>
            <a:scene3d>
              <a:camera prst="isometricOffAxis2Left"/>
              <a:lightRig rig="threePt" dir="t"/>
            </a:scene3d>
          </a:bodyPr>
          <a:lstStyle/>
          <a:p>
            <a:r>
              <a:rPr lang="en-US" sz="4000" noProof="0" dirty="0">
                <a:solidFill>
                  <a:srgbClr val="FFC000"/>
                </a:solidFill>
                <a:effectLst>
                  <a:outerShdw blurRad="50800" dist="38100" dir="10800000" algn="r" rotWithShape="0">
                    <a:prstClr val="black">
                      <a:alpha val="40000"/>
                    </a:prstClr>
                  </a:outerShdw>
                </a:effectLst>
                <a:latin typeface="Arial Black" panose="020B0A04020102020204" pitchFamily="34" charset="0"/>
              </a:rPr>
              <a:t>?</a:t>
            </a:r>
          </a:p>
        </p:txBody>
      </p:sp>
      <p:sp>
        <p:nvSpPr>
          <p:cNvPr id="41" name="Textfeld 40">
            <a:extLst>
              <a:ext uri="{FF2B5EF4-FFF2-40B4-BE49-F238E27FC236}">
                <a16:creationId xmlns:a16="http://schemas.microsoft.com/office/drawing/2014/main" id="{CA23CEBD-92B1-483F-4661-9F960DB2EAC4}"/>
              </a:ext>
            </a:extLst>
          </p:cNvPr>
          <p:cNvSpPr txBox="1"/>
          <p:nvPr/>
        </p:nvSpPr>
        <p:spPr>
          <a:xfrm>
            <a:off x="507602" y="4806535"/>
            <a:ext cx="6098749" cy="646331"/>
          </a:xfrm>
          <a:prstGeom prst="rect">
            <a:avLst/>
          </a:prstGeom>
          <a:noFill/>
        </p:spPr>
        <p:txBody>
          <a:bodyPr wrap="square" rtlCol="0">
            <a:spAutoFit/>
          </a:bodyPr>
          <a:lstStyle/>
          <a:p>
            <a:r>
              <a:rPr lang="en-US" noProof="0" dirty="0"/>
              <a:t>How must the table be expanded to backtrack the path from finish to start? </a:t>
            </a:r>
            <a:r>
              <a:rPr lang="en-US" noProof="0" dirty="0">
                <a:solidFill>
                  <a:srgbClr val="00B050"/>
                </a:solidFill>
              </a:rPr>
              <a:t>Extra column to keep track of the previous node.</a:t>
            </a:r>
          </a:p>
        </p:txBody>
      </p:sp>
    </p:spTree>
    <p:extLst>
      <p:ext uri="{BB962C8B-B14F-4D97-AF65-F5344CB8AC3E}">
        <p14:creationId xmlns:p14="http://schemas.microsoft.com/office/powerpoint/2010/main" val="150112785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70D0CE-FEB5-89B1-343E-8AA249452E14}"/>
            </a:ext>
          </a:extLst>
        </p:cNvPr>
        <p:cNvGrpSpPr/>
        <p:nvPr/>
      </p:nvGrpSpPr>
      <p:grpSpPr>
        <a:xfrm>
          <a:off x="0" y="0"/>
          <a:ext cx="0" cy="0"/>
          <a:chOff x="0" y="0"/>
          <a:chExt cx="0" cy="0"/>
        </a:xfrm>
      </p:grpSpPr>
      <p:sp>
        <p:nvSpPr>
          <p:cNvPr id="2" name="Textfeld 1">
            <a:extLst>
              <a:ext uri="{FF2B5EF4-FFF2-40B4-BE49-F238E27FC236}">
                <a16:creationId xmlns:a16="http://schemas.microsoft.com/office/drawing/2014/main" id="{600E47A8-37A5-C91E-5499-5A45640F3090}"/>
              </a:ext>
            </a:extLst>
          </p:cNvPr>
          <p:cNvSpPr txBox="1"/>
          <p:nvPr/>
        </p:nvSpPr>
        <p:spPr>
          <a:xfrm>
            <a:off x="888693" y="807132"/>
            <a:ext cx="4975377"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3600" noProof="0" dirty="0"/>
              <a:t>Dijkstra’s Algorithm</a:t>
            </a:r>
          </a:p>
        </p:txBody>
      </p:sp>
      <p:pic>
        <p:nvPicPr>
          <p:cNvPr id="4" name="Grafik 3" descr="Ein Bild, das Menschliches Gesicht, Kleidung, Person, Falte enthält.&#10;&#10;KI-generierte Inhalte können fehlerhaft sein.">
            <a:extLst>
              <a:ext uri="{FF2B5EF4-FFF2-40B4-BE49-F238E27FC236}">
                <a16:creationId xmlns:a16="http://schemas.microsoft.com/office/drawing/2014/main" id="{186CE282-B304-5552-E770-5FB179D512CA}"/>
              </a:ext>
            </a:extLst>
          </p:cNvPr>
          <p:cNvPicPr>
            <a:picLocks noChangeAspect="1"/>
          </p:cNvPicPr>
          <p:nvPr/>
        </p:nvPicPr>
        <p:blipFill>
          <a:blip r:embed="rId2">
            <a:extLst>
              <a:ext uri="{28A0092B-C50C-407E-A947-70E740481C1C}">
                <a14:useLocalDpi xmlns:a14="http://schemas.microsoft.com/office/drawing/2010/main" val="0"/>
              </a:ext>
            </a:extLst>
          </a:blip>
          <a:srcRect l="8287" b="15608"/>
          <a:stretch>
            <a:fillRect/>
          </a:stretch>
        </p:blipFill>
        <p:spPr>
          <a:xfrm>
            <a:off x="4591325" y="1809929"/>
            <a:ext cx="1025610" cy="1258330"/>
          </a:xfrm>
          <a:prstGeom prst="rect">
            <a:avLst/>
          </a:prstGeom>
        </p:spPr>
      </p:pic>
      <p:sp>
        <p:nvSpPr>
          <p:cNvPr id="6" name="Textfeld 5">
            <a:extLst>
              <a:ext uri="{FF2B5EF4-FFF2-40B4-BE49-F238E27FC236}">
                <a16:creationId xmlns:a16="http://schemas.microsoft.com/office/drawing/2014/main" id="{7739F5D0-2696-DB20-9002-99932BE54657}"/>
              </a:ext>
            </a:extLst>
          </p:cNvPr>
          <p:cNvSpPr txBox="1"/>
          <p:nvPr/>
        </p:nvSpPr>
        <p:spPr>
          <a:xfrm>
            <a:off x="878677" y="1915633"/>
            <a:ext cx="3294069" cy="923330"/>
          </a:xfrm>
          <a:prstGeom prst="rect">
            <a:avLst/>
          </a:prstGeom>
          <a:noFill/>
          <a:ln w="38100">
            <a:solidFill>
              <a:schemeClr val="accent6"/>
            </a:solidFill>
          </a:ln>
        </p:spPr>
        <p:txBody>
          <a:bodyPr wrap="square" rtlCol="0">
            <a:spAutoFit/>
          </a:bodyPr>
          <a:lstStyle/>
          <a:p>
            <a:r>
              <a:rPr lang="en-US" noProof="0" dirty="0"/>
              <a:t>The Dijkstra’s algorithm finds the shortest path by always moving to the closest unvisited node. </a:t>
            </a:r>
          </a:p>
        </p:txBody>
      </p:sp>
      <p:sp>
        <p:nvSpPr>
          <p:cNvPr id="16" name="Textfeld 15">
            <a:extLst>
              <a:ext uri="{FF2B5EF4-FFF2-40B4-BE49-F238E27FC236}">
                <a16:creationId xmlns:a16="http://schemas.microsoft.com/office/drawing/2014/main" id="{358388BD-6C07-E982-27F4-88EC92169F8E}"/>
              </a:ext>
            </a:extLst>
          </p:cNvPr>
          <p:cNvSpPr txBox="1"/>
          <p:nvPr/>
        </p:nvSpPr>
        <p:spPr>
          <a:xfrm>
            <a:off x="1649089" y="3516013"/>
            <a:ext cx="4311554" cy="369332"/>
          </a:xfrm>
          <a:prstGeom prst="rect">
            <a:avLst/>
          </a:prstGeom>
          <a:noFill/>
          <a:ln>
            <a:solidFill>
              <a:schemeClr val="tx1"/>
            </a:solidFill>
          </a:ln>
        </p:spPr>
        <p:txBody>
          <a:bodyPr wrap="square" rtlCol="0" anchor="ctr">
            <a:spAutoFit/>
          </a:bodyPr>
          <a:lstStyle/>
          <a:p>
            <a:r>
              <a:rPr lang="en-US" noProof="0" dirty="0">
                <a:latin typeface="Segoe Print" panose="02000600000000000000" pitchFamily="2" charset="0"/>
              </a:rPr>
              <a:t>While nodes to process</a:t>
            </a:r>
          </a:p>
        </p:txBody>
      </p:sp>
      <p:sp>
        <p:nvSpPr>
          <p:cNvPr id="17" name="Textfeld 16">
            <a:extLst>
              <a:ext uri="{FF2B5EF4-FFF2-40B4-BE49-F238E27FC236}">
                <a16:creationId xmlns:a16="http://schemas.microsoft.com/office/drawing/2014/main" id="{EEC45F17-7229-3A6F-8D35-DCC5926445B0}"/>
              </a:ext>
            </a:extLst>
          </p:cNvPr>
          <p:cNvSpPr txBox="1"/>
          <p:nvPr/>
        </p:nvSpPr>
        <p:spPr>
          <a:xfrm>
            <a:off x="1645254" y="4333099"/>
            <a:ext cx="4319225" cy="646331"/>
          </a:xfrm>
          <a:prstGeom prst="rect">
            <a:avLst/>
          </a:prstGeom>
          <a:noFill/>
          <a:ln>
            <a:solidFill>
              <a:schemeClr val="tx1"/>
            </a:solidFill>
          </a:ln>
        </p:spPr>
        <p:txBody>
          <a:bodyPr wrap="square" rtlCol="0" anchor="ctr">
            <a:spAutoFit/>
          </a:bodyPr>
          <a:lstStyle/>
          <a:p>
            <a:r>
              <a:rPr lang="en-US" noProof="0" dirty="0">
                <a:latin typeface="Segoe Print" panose="02000600000000000000" pitchFamily="2" charset="0"/>
              </a:rPr>
              <a:t>Take node (=</a:t>
            </a:r>
            <a:r>
              <a:rPr lang="en-US" noProof="0" dirty="0">
                <a:solidFill>
                  <a:schemeClr val="accent6"/>
                </a:solidFill>
                <a:latin typeface="Segoe Print" panose="02000600000000000000" pitchFamily="2" charset="0"/>
              </a:rPr>
              <a:t>current node</a:t>
            </a:r>
            <a:r>
              <a:rPr lang="en-US" noProof="0" dirty="0">
                <a:latin typeface="Segoe Print" panose="02000600000000000000" pitchFamily="2" charset="0"/>
              </a:rPr>
              <a:t>) that is </a:t>
            </a:r>
            <a:r>
              <a:rPr lang="en-US" noProof="0" dirty="0">
                <a:solidFill>
                  <a:srgbClr val="7030A0"/>
                </a:solidFill>
                <a:latin typeface="Segoe Print" panose="02000600000000000000" pitchFamily="2" charset="0"/>
              </a:rPr>
              <a:t>nearest</a:t>
            </a:r>
            <a:r>
              <a:rPr lang="en-US" noProof="0" dirty="0">
                <a:latin typeface="Segoe Print" panose="02000600000000000000" pitchFamily="2" charset="0"/>
              </a:rPr>
              <a:t> to </a:t>
            </a:r>
            <a:r>
              <a:rPr lang="en-US" noProof="0" dirty="0">
                <a:solidFill>
                  <a:srgbClr val="C00000"/>
                </a:solidFill>
                <a:latin typeface="Segoe Print" panose="02000600000000000000" pitchFamily="2" charset="0"/>
              </a:rPr>
              <a:t>starting node</a:t>
            </a:r>
          </a:p>
        </p:txBody>
      </p:sp>
      <p:sp>
        <p:nvSpPr>
          <p:cNvPr id="18" name="Textfeld 17">
            <a:extLst>
              <a:ext uri="{FF2B5EF4-FFF2-40B4-BE49-F238E27FC236}">
                <a16:creationId xmlns:a16="http://schemas.microsoft.com/office/drawing/2014/main" id="{C1CCEA31-9841-6527-540D-39132B31680C}"/>
              </a:ext>
            </a:extLst>
          </p:cNvPr>
          <p:cNvSpPr txBox="1"/>
          <p:nvPr/>
        </p:nvSpPr>
        <p:spPr>
          <a:xfrm>
            <a:off x="1645254" y="5513565"/>
            <a:ext cx="4319225" cy="2646878"/>
          </a:xfrm>
          <a:prstGeom prst="rect">
            <a:avLst/>
          </a:prstGeom>
          <a:noFill/>
          <a:ln>
            <a:solidFill>
              <a:schemeClr val="tx1"/>
            </a:solidFill>
          </a:ln>
        </p:spPr>
        <p:txBody>
          <a:bodyPr wrap="square" rtlCol="0" anchor="ctr">
            <a:spAutoFit/>
          </a:bodyPr>
          <a:lstStyle/>
          <a:p>
            <a:r>
              <a:rPr lang="en-US" noProof="0" dirty="0">
                <a:latin typeface="Segoe Print" panose="02000600000000000000" pitchFamily="2" charset="0"/>
              </a:rPr>
              <a:t>From the </a:t>
            </a:r>
            <a:r>
              <a:rPr lang="en-US" noProof="0" dirty="0">
                <a:solidFill>
                  <a:schemeClr val="accent6"/>
                </a:solidFill>
                <a:latin typeface="Segoe Print" panose="02000600000000000000" pitchFamily="2" charset="0"/>
              </a:rPr>
              <a:t>current node</a:t>
            </a:r>
            <a:r>
              <a:rPr lang="en-US" noProof="0" dirty="0">
                <a:latin typeface="Segoe Print" panose="02000600000000000000" pitchFamily="2" charset="0"/>
              </a:rPr>
              <a:t> check each of its </a:t>
            </a:r>
            <a:r>
              <a:rPr lang="en-US" noProof="0" dirty="0">
                <a:solidFill>
                  <a:schemeClr val="accent4">
                    <a:lumMod val="75000"/>
                  </a:schemeClr>
                </a:solidFill>
                <a:latin typeface="Segoe Print" panose="02000600000000000000" pitchFamily="2" charset="0"/>
              </a:rPr>
              <a:t>neighbors</a:t>
            </a:r>
            <a:r>
              <a:rPr lang="en-US" noProof="0" dirty="0">
                <a:latin typeface="Segoe Print" panose="02000600000000000000" pitchFamily="2" charset="0"/>
              </a:rPr>
              <a:t> (which are not processed):</a:t>
            </a:r>
          </a:p>
          <a:p>
            <a:pPr marL="285750" indent="-285750">
              <a:buFont typeface="Segoe Print" panose="02000600000000000000" pitchFamily="2" charset="0"/>
              <a:buChar char="*"/>
            </a:pPr>
            <a:r>
              <a:rPr lang="en-US" sz="1600" b="1" noProof="0" dirty="0">
                <a:latin typeface="Segoe Print" panose="02000600000000000000" pitchFamily="2" charset="0"/>
              </a:rPr>
              <a:t>Calculate</a:t>
            </a:r>
            <a:r>
              <a:rPr lang="en-US" sz="1600" noProof="0" dirty="0">
                <a:latin typeface="Segoe Print" panose="02000600000000000000" pitchFamily="2" charset="0"/>
              </a:rPr>
              <a:t> distance for the </a:t>
            </a:r>
            <a:r>
              <a:rPr lang="en-US" sz="1600" noProof="0" dirty="0">
                <a:solidFill>
                  <a:schemeClr val="accent4">
                    <a:lumMod val="75000"/>
                  </a:schemeClr>
                </a:solidFill>
                <a:latin typeface="Segoe Print" panose="02000600000000000000" pitchFamily="2" charset="0"/>
              </a:rPr>
              <a:t>neighboring nodes </a:t>
            </a:r>
            <a:r>
              <a:rPr lang="en-US" sz="1600" noProof="0" dirty="0">
                <a:latin typeface="Segoe Print" panose="02000600000000000000" pitchFamily="2" charset="0"/>
              </a:rPr>
              <a:t>(= distance to current node + distance to neighbor)</a:t>
            </a:r>
            <a:endParaRPr lang="en-US" sz="1600" noProof="0" dirty="0">
              <a:solidFill>
                <a:srgbClr val="C00000"/>
              </a:solidFill>
              <a:latin typeface="Segoe Print" panose="02000600000000000000" pitchFamily="2" charset="0"/>
            </a:endParaRPr>
          </a:p>
          <a:p>
            <a:pPr marL="285750" indent="-285750">
              <a:buFont typeface="Segoe Print" panose="02000600000000000000" pitchFamily="2" charset="0"/>
              <a:buChar char="*"/>
            </a:pPr>
            <a:r>
              <a:rPr lang="en-US" sz="1600" noProof="0" dirty="0">
                <a:latin typeface="Segoe Print" panose="02000600000000000000" pitchFamily="2" charset="0"/>
              </a:rPr>
              <a:t>If new distance is less than known distance, </a:t>
            </a:r>
            <a:r>
              <a:rPr lang="en-US" sz="1600" b="1" noProof="0" dirty="0">
                <a:latin typeface="Segoe Print" panose="02000600000000000000" pitchFamily="2" charset="0"/>
              </a:rPr>
              <a:t>update</a:t>
            </a:r>
            <a:r>
              <a:rPr lang="en-US" sz="1600" noProof="0" dirty="0">
                <a:latin typeface="Segoe Print" panose="02000600000000000000" pitchFamily="2" charset="0"/>
              </a:rPr>
              <a:t> the tentative distance (= set to new distance) and previous node(= set to current node) </a:t>
            </a:r>
            <a:endParaRPr lang="en-US" sz="1600" noProof="0" dirty="0">
              <a:solidFill>
                <a:srgbClr val="C00000"/>
              </a:solidFill>
              <a:latin typeface="Segoe Print" panose="02000600000000000000" pitchFamily="2" charset="0"/>
            </a:endParaRPr>
          </a:p>
        </p:txBody>
      </p:sp>
      <p:sp>
        <p:nvSpPr>
          <p:cNvPr id="19" name="Textfeld 18">
            <a:extLst>
              <a:ext uri="{FF2B5EF4-FFF2-40B4-BE49-F238E27FC236}">
                <a16:creationId xmlns:a16="http://schemas.microsoft.com/office/drawing/2014/main" id="{D966009A-02EE-D78F-4520-8318618A9CCB}"/>
              </a:ext>
            </a:extLst>
          </p:cNvPr>
          <p:cNvSpPr txBox="1"/>
          <p:nvPr/>
        </p:nvSpPr>
        <p:spPr>
          <a:xfrm>
            <a:off x="1645254" y="8712998"/>
            <a:ext cx="4319224" cy="369332"/>
          </a:xfrm>
          <a:prstGeom prst="rect">
            <a:avLst/>
          </a:prstGeom>
          <a:noFill/>
          <a:ln>
            <a:solidFill>
              <a:schemeClr val="tx1"/>
            </a:solidFill>
          </a:ln>
        </p:spPr>
        <p:txBody>
          <a:bodyPr wrap="square" rtlCol="0" anchor="ctr">
            <a:spAutoFit/>
          </a:bodyPr>
          <a:lstStyle/>
          <a:p>
            <a:r>
              <a:rPr lang="en-US" noProof="0" dirty="0">
                <a:latin typeface="Segoe Print" panose="02000600000000000000" pitchFamily="2" charset="0"/>
              </a:rPr>
              <a:t>Mark </a:t>
            </a:r>
            <a:r>
              <a:rPr lang="en-US" noProof="0" dirty="0">
                <a:solidFill>
                  <a:schemeClr val="accent6"/>
                </a:solidFill>
                <a:latin typeface="Segoe Print" panose="02000600000000000000" pitchFamily="2" charset="0"/>
              </a:rPr>
              <a:t>current node</a:t>
            </a:r>
            <a:r>
              <a:rPr lang="en-US" noProof="0" dirty="0">
                <a:latin typeface="Segoe Print" panose="02000600000000000000" pitchFamily="2" charset="0"/>
              </a:rPr>
              <a:t> as </a:t>
            </a:r>
            <a:r>
              <a:rPr lang="en-US" noProof="0" dirty="0">
                <a:solidFill>
                  <a:srgbClr val="FF6961"/>
                </a:solidFill>
                <a:latin typeface="Segoe Print" panose="02000600000000000000" pitchFamily="2" charset="0"/>
              </a:rPr>
              <a:t>processed</a:t>
            </a:r>
          </a:p>
        </p:txBody>
      </p:sp>
      <p:cxnSp>
        <p:nvCxnSpPr>
          <p:cNvPr id="20" name="Verbinder: gekrümmt 19">
            <a:extLst>
              <a:ext uri="{FF2B5EF4-FFF2-40B4-BE49-F238E27FC236}">
                <a16:creationId xmlns:a16="http://schemas.microsoft.com/office/drawing/2014/main" id="{E8C56274-758C-624A-BC96-30D4A9CF9BE0}"/>
              </a:ext>
            </a:extLst>
          </p:cNvPr>
          <p:cNvCxnSpPr>
            <a:cxnSpLocks/>
            <a:stCxn id="19" idx="1"/>
            <a:endCxn id="16" idx="1"/>
          </p:cNvCxnSpPr>
          <p:nvPr/>
        </p:nvCxnSpPr>
        <p:spPr>
          <a:xfrm rot="10800000" flipH="1">
            <a:off x="1645253" y="3700680"/>
            <a:ext cx="3835" cy="5196985"/>
          </a:xfrm>
          <a:prstGeom prst="curvedConnector3">
            <a:avLst>
              <a:gd name="adj1" fmla="val -23682451"/>
            </a:avLst>
          </a:prstGeom>
          <a:ln w="41275">
            <a:tailEnd type="triangle"/>
          </a:ln>
        </p:spPr>
        <p:style>
          <a:lnRef idx="2">
            <a:schemeClr val="dk1"/>
          </a:lnRef>
          <a:fillRef idx="0">
            <a:schemeClr val="dk1"/>
          </a:fillRef>
          <a:effectRef idx="1">
            <a:schemeClr val="dk1"/>
          </a:effectRef>
          <a:fontRef idx="minor">
            <a:schemeClr val="tx1"/>
          </a:fontRef>
        </p:style>
      </p:cxnSp>
      <p:cxnSp>
        <p:nvCxnSpPr>
          <p:cNvPr id="21" name="Gerade Verbindung mit Pfeil 20">
            <a:extLst>
              <a:ext uri="{FF2B5EF4-FFF2-40B4-BE49-F238E27FC236}">
                <a16:creationId xmlns:a16="http://schemas.microsoft.com/office/drawing/2014/main" id="{C2412A3A-9F2A-B604-0884-0A03584D0FCF}"/>
              </a:ext>
            </a:extLst>
          </p:cNvPr>
          <p:cNvCxnSpPr>
            <a:cxnSpLocks/>
          </p:cNvCxnSpPr>
          <p:nvPr/>
        </p:nvCxnSpPr>
        <p:spPr>
          <a:xfrm>
            <a:off x="3804866" y="3885345"/>
            <a:ext cx="1" cy="44775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2" name="Gerade Verbindung mit Pfeil 21">
            <a:extLst>
              <a:ext uri="{FF2B5EF4-FFF2-40B4-BE49-F238E27FC236}">
                <a16:creationId xmlns:a16="http://schemas.microsoft.com/office/drawing/2014/main" id="{AD7D4CA6-0D98-C537-B81F-6B39AD5F40A2}"/>
              </a:ext>
            </a:extLst>
          </p:cNvPr>
          <p:cNvCxnSpPr>
            <a:cxnSpLocks/>
          </p:cNvCxnSpPr>
          <p:nvPr/>
        </p:nvCxnSpPr>
        <p:spPr>
          <a:xfrm>
            <a:off x="3804866" y="4979430"/>
            <a:ext cx="0" cy="53413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23" name="Gerade Verbindung mit Pfeil 22">
            <a:extLst>
              <a:ext uri="{FF2B5EF4-FFF2-40B4-BE49-F238E27FC236}">
                <a16:creationId xmlns:a16="http://schemas.microsoft.com/office/drawing/2014/main" id="{868FA985-1D57-E7F9-399B-CA88EA1F1742}"/>
              </a:ext>
            </a:extLst>
          </p:cNvPr>
          <p:cNvCxnSpPr>
            <a:cxnSpLocks/>
          </p:cNvCxnSpPr>
          <p:nvPr/>
        </p:nvCxnSpPr>
        <p:spPr>
          <a:xfrm flipH="1">
            <a:off x="3804866" y="8160443"/>
            <a:ext cx="1" cy="55255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463501755"/>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feld 1">
            <a:extLst>
              <a:ext uri="{FF2B5EF4-FFF2-40B4-BE49-F238E27FC236}">
                <a16:creationId xmlns:a16="http://schemas.microsoft.com/office/drawing/2014/main" id="{A47DB336-2A94-B966-2129-F59006954AE4}"/>
              </a:ext>
            </a:extLst>
          </p:cNvPr>
          <p:cNvSpPr txBox="1"/>
          <p:nvPr/>
        </p:nvSpPr>
        <p:spPr>
          <a:xfrm>
            <a:off x="616844" y="671208"/>
            <a:ext cx="4975377"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3600" noProof="0" dirty="0"/>
              <a:t>How does the Nav think?</a:t>
            </a:r>
          </a:p>
        </p:txBody>
      </p:sp>
      <p:pic>
        <p:nvPicPr>
          <p:cNvPr id="3" name="Grafik 2">
            <a:extLst>
              <a:ext uri="{FF2B5EF4-FFF2-40B4-BE49-F238E27FC236}">
                <a16:creationId xmlns:a16="http://schemas.microsoft.com/office/drawing/2014/main" id="{9CA172DF-B7C8-BF03-41A3-F001B3D349A0}"/>
              </a:ext>
            </a:extLst>
          </p:cNvPr>
          <p:cNvPicPr>
            <a:picLocks noChangeAspect="1"/>
          </p:cNvPicPr>
          <p:nvPr/>
        </p:nvPicPr>
        <p:blipFill>
          <a:blip r:embed="rId2"/>
          <a:stretch>
            <a:fillRect/>
          </a:stretch>
        </p:blipFill>
        <p:spPr>
          <a:xfrm>
            <a:off x="557211" y="2982418"/>
            <a:ext cx="5743575" cy="3152775"/>
          </a:xfrm>
          <a:prstGeom prst="rect">
            <a:avLst/>
          </a:prstGeom>
        </p:spPr>
      </p:pic>
      <p:sp>
        <p:nvSpPr>
          <p:cNvPr id="5" name="Textfeld 4">
            <a:extLst>
              <a:ext uri="{FF2B5EF4-FFF2-40B4-BE49-F238E27FC236}">
                <a16:creationId xmlns:a16="http://schemas.microsoft.com/office/drawing/2014/main" id="{CCDC4686-E082-CA0F-5C14-88CD300D9520}"/>
              </a:ext>
            </a:extLst>
          </p:cNvPr>
          <p:cNvSpPr txBox="1"/>
          <p:nvPr/>
        </p:nvSpPr>
        <p:spPr>
          <a:xfrm>
            <a:off x="274164" y="1666147"/>
            <a:ext cx="6309671" cy="1477328"/>
          </a:xfrm>
          <a:prstGeom prst="rect">
            <a:avLst/>
          </a:prstGeom>
          <a:noFill/>
        </p:spPr>
        <p:txBody>
          <a:bodyPr wrap="square">
            <a:spAutoFit/>
          </a:bodyPr>
          <a:lstStyle/>
          <a:p>
            <a:r>
              <a:rPr lang="en-US" noProof="0" dirty="0">
                <a:latin typeface="Segoe Print" panose="02000600000000000000" pitchFamily="2" charset="0"/>
              </a:rPr>
              <a:t>Search the Internet for the current train connections in the federal states of Austria. </a:t>
            </a:r>
          </a:p>
          <a:p>
            <a:r>
              <a:rPr lang="en-US" noProof="0" dirty="0">
                <a:latin typeface="Segoe Print" panose="02000600000000000000" pitchFamily="2" charset="0"/>
              </a:rPr>
              <a:t>Draw a graph with at least all the federal capitals.</a:t>
            </a:r>
          </a:p>
          <a:p>
            <a:r>
              <a:rPr lang="en-US" noProof="0" dirty="0">
                <a:latin typeface="Segoe Print" panose="02000600000000000000" pitchFamily="2" charset="0"/>
              </a:rPr>
              <a:t>Determine the shortest route from Eisenstadt to Bregenz using Dijkstra's algorithm.</a:t>
            </a:r>
          </a:p>
        </p:txBody>
      </p:sp>
    </p:spTree>
    <p:extLst>
      <p:ext uri="{BB962C8B-B14F-4D97-AF65-F5344CB8AC3E}">
        <p14:creationId xmlns:p14="http://schemas.microsoft.com/office/powerpoint/2010/main" val="165607783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D884A8-AF8B-0D63-C37B-CA351BC8FEDC}"/>
            </a:ext>
          </a:extLst>
        </p:cNvPr>
        <p:cNvGrpSpPr/>
        <p:nvPr/>
      </p:nvGrpSpPr>
      <p:grpSpPr>
        <a:xfrm>
          <a:off x="0" y="0"/>
          <a:ext cx="0" cy="0"/>
          <a:chOff x="0" y="0"/>
          <a:chExt cx="0" cy="0"/>
        </a:xfrm>
      </p:grpSpPr>
      <p:sp>
        <p:nvSpPr>
          <p:cNvPr id="2" name="Textfeld 1">
            <a:extLst>
              <a:ext uri="{FF2B5EF4-FFF2-40B4-BE49-F238E27FC236}">
                <a16:creationId xmlns:a16="http://schemas.microsoft.com/office/drawing/2014/main" id="{370843EA-B791-C2B4-D1BA-787064FBE7E4}"/>
              </a:ext>
            </a:extLst>
          </p:cNvPr>
          <p:cNvSpPr txBox="1"/>
          <p:nvPr/>
        </p:nvSpPr>
        <p:spPr>
          <a:xfrm>
            <a:off x="616844" y="671208"/>
            <a:ext cx="4975377"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3600" noProof="0" dirty="0"/>
              <a:t>How does the Nav think?</a:t>
            </a:r>
          </a:p>
        </p:txBody>
      </p:sp>
      <p:sp>
        <p:nvSpPr>
          <p:cNvPr id="5" name="Textfeld 4">
            <a:extLst>
              <a:ext uri="{FF2B5EF4-FFF2-40B4-BE49-F238E27FC236}">
                <a16:creationId xmlns:a16="http://schemas.microsoft.com/office/drawing/2014/main" id="{28D99EE7-ADE3-20FF-16D7-4B9BCD0DFD85}"/>
              </a:ext>
            </a:extLst>
          </p:cNvPr>
          <p:cNvSpPr txBox="1"/>
          <p:nvPr/>
        </p:nvSpPr>
        <p:spPr>
          <a:xfrm>
            <a:off x="274164" y="1666147"/>
            <a:ext cx="6309671" cy="1477328"/>
          </a:xfrm>
          <a:prstGeom prst="rect">
            <a:avLst/>
          </a:prstGeom>
          <a:noFill/>
        </p:spPr>
        <p:txBody>
          <a:bodyPr wrap="square">
            <a:spAutoFit/>
          </a:bodyPr>
          <a:lstStyle/>
          <a:p>
            <a:r>
              <a:rPr lang="en-US" noProof="0" dirty="0">
                <a:latin typeface="Segoe Print" panose="02000600000000000000" pitchFamily="2" charset="0"/>
              </a:rPr>
              <a:t>Search the Internet for the current train connections in the federal states of Austria. </a:t>
            </a:r>
          </a:p>
          <a:p>
            <a:r>
              <a:rPr lang="en-US" noProof="0" dirty="0">
                <a:latin typeface="Segoe Print" panose="02000600000000000000" pitchFamily="2" charset="0"/>
              </a:rPr>
              <a:t>Draw a graph with at least all the federal capitals.</a:t>
            </a:r>
          </a:p>
          <a:p>
            <a:r>
              <a:rPr lang="en-US" noProof="0" dirty="0">
                <a:latin typeface="Segoe Print" panose="02000600000000000000" pitchFamily="2" charset="0"/>
              </a:rPr>
              <a:t>Determine the shortest route from Eisenstadt to Bregenz using Dijkstra's algorithm.</a:t>
            </a:r>
          </a:p>
        </p:txBody>
      </p:sp>
      <p:pic>
        <p:nvPicPr>
          <p:cNvPr id="4" name="Grafik 3">
            <a:extLst>
              <a:ext uri="{FF2B5EF4-FFF2-40B4-BE49-F238E27FC236}">
                <a16:creationId xmlns:a16="http://schemas.microsoft.com/office/drawing/2014/main" id="{09582281-CD4E-61DA-76C8-176E8D41316B}"/>
              </a:ext>
            </a:extLst>
          </p:cNvPr>
          <p:cNvPicPr>
            <a:picLocks noChangeAspect="1"/>
          </p:cNvPicPr>
          <p:nvPr/>
        </p:nvPicPr>
        <p:blipFill>
          <a:blip r:embed="rId2"/>
          <a:stretch>
            <a:fillRect/>
          </a:stretch>
        </p:blipFill>
        <p:spPr>
          <a:xfrm>
            <a:off x="616844" y="3376612"/>
            <a:ext cx="5743575" cy="3152775"/>
          </a:xfrm>
          <a:prstGeom prst="rect">
            <a:avLst/>
          </a:prstGeom>
        </p:spPr>
      </p:pic>
      <p:sp>
        <p:nvSpPr>
          <p:cNvPr id="6" name="Ellipse 5">
            <a:extLst>
              <a:ext uri="{FF2B5EF4-FFF2-40B4-BE49-F238E27FC236}">
                <a16:creationId xmlns:a16="http://schemas.microsoft.com/office/drawing/2014/main" id="{50C2C589-290B-431A-FBA8-CCB90C68FEA4}"/>
              </a:ext>
            </a:extLst>
          </p:cNvPr>
          <p:cNvSpPr/>
          <p:nvPr/>
        </p:nvSpPr>
        <p:spPr>
          <a:xfrm flipH="1">
            <a:off x="776325" y="5140283"/>
            <a:ext cx="74140" cy="741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7" name="Ellipse 6">
            <a:extLst>
              <a:ext uri="{FF2B5EF4-FFF2-40B4-BE49-F238E27FC236}">
                <a16:creationId xmlns:a16="http://schemas.microsoft.com/office/drawing/2014/main" id="{58480DB3-2880-1156-460D-EB95D026A269}"/>
              </a:ext>
            </a:extLst>
          </p:cNvPr>
          <p:cNvSpPr/>
          <p:nvPr/>
        </p:nvSpPr>
        <p:spPr>
          <a:xfrm flipH="1">
            <a:off x="1954335" y="5440964"/>
            <a:ext cx="74140" cy="741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Ellipse 7">
            <a:extLst>
              <a:ext uri="{FF2B5EF4-FFF2-40B4-BE49-F238E27FC236}">
                <a16:creationId xmlns:a16="http://schemas.microsoft.com/office/drawing/2014/main" id="{A3E0D5C8-4961-DA1B-9E2C-323FD3EBA25B}"/>
              </a:ext>
            </a:extLst>
          </p:cNvPr>
          <p:cNvSpPr/>
          <p:nvPr/>
        </p:nvSpPr>
        <p:spPr>
          <a:xfrm flipH="1">
            <a:off x="3243556" y="4819009"/>
            <a:ext cx="74140" cy="741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9" name="Ellipse 8">
            <a:extLst>
              <a:ext uri="{FF2B5EF4-FFF2-40B4-BE49-F238E27FC236}">
                <a16:creationId xmlns:a16="http://schemas.microsoft.com/office/drawing/2014/main" id="{726ED41E-4A93-B92C-6BDF-9429274C6B66}"/>
              </a:ext>
            </a:extLst>
          </p:cNvPr>
          <p:cNvSpPr/>
          <p:nvPr/>
        </p:nvSpPr>
        <p:spPr>
          <a:xfrm flipH="1">
            <a:off x="5027048" y="4370046"/>
            <a:ext cx="74140" cy="741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0" name="Ellipse 9">
            <a:extLst>
              <a:ext uri="{FF2B5EF4-FFF2-40B4-BE49-F238E27FC236}">
                <a16:creationId xmlns:a16="http://schemas.microsoft.com/office/drawing/2014/main" id="{A6060F3C-5B0E-DB57-CE3C-8FE19BD09470}"/>
              </a:ext>
            </a:extLst>
          </p:cNvPr>
          <p:cNvSpPr/>
          <p:nvPr/>
        </p:nvSpPr>
        <p:spPr>
          <a:xfrm flipH="1">
            <a:off x="4005557" y="4308262"/>
            <a:ext cx="74140" cy="741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1" name="Ellipse 10">
            <a:extLst>
              <a:ext uri="{FF2B5EF4-FFF2-40B4-BE49-F238E27FC236}">
                <a16:creationId xmlns:a16="http://schemas.microsoft.com/office/drawing/2014/main" id="{B791B6BA-298B-D314-5929-DAF13A10B901}"/>
              </a:ext>
            </a:extLst>
          </p:cNvPr>
          <p:cNvSpPr/>
          <p:nvPr/>
        </p:nvSpPr>
        <p:spPr>
          <a:xfrm flipH="1">
            <a:off x="4170314" y="6038208"/>
            <a:ext cx="74140" cy="741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Ellipse 11">
            <a:extLst>
              <a:ext uri="{FF2B5EF4-FFF2-40B4-BE49-F238E27FC236}">
                <a16:creationId xmlns:a16="http://schemas.microsoft.com/office/drawing/2014/main" id="{43814E06-304B-E8B8-B728-C1A1824EF724}"/>
              </a:ext>
            </a:extLst>
          </p:cNvPr>
          <p:cNvSpPr/>
          <p:nvPr/>
        </p:nvSpPr>
        <p:spPr>
          <a:xfrm flipH="1">
            <a:off x="4989978" y="5671623"/>
            <a:ext cx="74140" cy="741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3" name="Ellipse 12">
            <a:extLst>
              <a:ext uri="{FF2B5EF4-FFF2-40B4-BE49-F238E27FC236}">
                <a16:creationId xmlns:a16="http://schemas.microsoft.com/office/drawing/2014/main" id="{389942C6-6A64-CFAB-E3C9-C51A3461972F}"/>
              </a:ext>
            </a:extLst>
          </p:cNvPr>
          <p:cNvSpPr/>
          <p:nvPr/>
        </p:nvSpPr>
        <p:spPr>
          <a:xfrm flipH="1">
            <a:off x="5801406" y="4786056"/>
            <a:ext cx="74140" cy="741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4" name="Ellipse 13">
            <a:extLst>
              <a:ext uri="{FF2B5EF4-FFF2-40B4-BE49-F238E27FC236}">
                <a16:creationId xmlns:a16="http://schemas.microsoft.com/office/drawing/2014/main" id="{116C6472-9FC5-F9E8-0B09-C510C0224186}"/>
              </a:ext>
            </a:extLst>
          </p:cNvPr>
          <p:cNvSpPr/>
          <p:nvPr/>
        </p:nvSpPr>
        <p:spPr>
          <a:xfrm flipH="1">
            <a:off x="5690195" y="4345332"/>
            <a:ext cx="74140" cy="741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5" name="Textfeld 14">
            <a:extLst>
              <a:ext uri="{FF2B5EF4-FFF2-40B4-BE49-F238E27FC236}">
                <a16:creationId xmlns:a16="http://schemas.microsoft.com/office/drawing/2014/main" id="{A27519CE-06A4-58D0-2F6F-C71565565960}"/>
              </a:ext>
            </a:extLst>
          </p:cNvPr>
          <p:cNvSpPr txBox="1"/>
          <p:nvPr/>
        </p:nvSpPr>
        <p:spPr>
          <a:xfrm>
            <a:off x="568977" y="4909451"/>
            <a:ext cx="562975" cy="230832"/>
          </a:xfrm>
          <a:prstGeom prst="rect">
            <a:avLst/>
          </a:prstGeom>
          <a:noFill/>
        </p:spPr>
        <p:txBody>
          <a:bodyPr wrap="none" rtlCol="0">
            <a:spAutoFit/>
          </a:bodyPr>
          <a:lstStyle/>
          <a:p>
            <a:r>
              <a:rPr lang="en-US" sz="900" noProof="0" dirty="0"/>
              <a:t>Bregenz</a:t>
            </a:r>
          </a:p>
        </p:txBody>
      </p:sp>
      <p:sp>
        <p:nvSpPr>
          <p:cNvPr id="16" name="Textfeld 15">
            <a:extLst>
              <a:ext uri="{FF2B5EF4-FFF2-40B4-BE49-F238E27FC236}">
                <a16:creationId xmlns:a16="http://schemas.microsoft.com/office/drawing/2014/main" id="{7DDE8C57-71A2-232F-9FE6-457168C7C2FE}"/>
              </a:ext>
            </a:extLst>
          </p:cNvPr>
          <p:cNvSpPr txBox="1"/>
          <p:nvPr/>
        </p:nvSpPr>
        <p:spPr>
          <a:xfrm>
            <a:off x="1665724" y="5478034"/>
            <a:ext cx="643125" cy="230832"/>
          </a:xfrm>
          <a:prstGeom prst="rect">
            <a:avLst/>
          </a:prstGeom>
          <a:noFill/>
        </p:spPr>
        <p:txBody>
          <a:bodyPr wrap="none" rtlCol="0">
            <a:spAutoFit/>
          </a:bodyPr>
          <a:lstStyle/>
          <a:p>
            <a:r>
              <a:rPr lang="en-US" sz="900" noProof="0" dirty="0"/>
              <a:t>Innsbruck</a:t>
            </a:r>
          </a:p>
        </p:txBody>
      </p:sp>
      <p:sp>
        <p:nvSpPr>
          <p:cNvPr id="17" name="Textfeld 16">
            <a:extLst>
              <a:ext uri="{FF2B5EF4-FFF2-40B4-BE49-F238E27FC236}">
                <a16:creationId xmlns:a16="http://schemas.microsoft.com/office/drawing/2014/main" id="{682C1931-8A21-5EA9-DD62-AD3C7CC31DFD}"/>
              </a:ext>
            </a:extLst>
          </p:cNvPr>
          <p:cNvSpPr txBox="1"/>
          <p:nvPr/>
        </p:nvSpPr>
        <p:spPr>
          <a:xfrm>
            <a:off x="4005557" y="6075278"/>
            <a:ext cx="673582" cy="230832"/>
          </a:xfrm>
          <a:prstGeom prst="rect">
            <a:avLst/>
          </a:prstGeom>
          <a:noFill/>
        </p:spPr>
        <p:txBody>
          <a:bodyPr wrap="none" rtlCol="0">
            <a:spAutoFit/>
          </a:bodyPr>
          <a:lstStyle/>
          <a:p>
            <a:r>
              <a:rPr lang="en-US" sz="900" noProof="0" dirty="0"/>
              <a:t>Klagenfurt</a:t>
            </a:r>
          </a:p>
        </p:txBody>
      </p:sp>
      <p:sp>
        <p:nvSpPr>
          <p:cNvPr id="18" name="Textfeld 17">
            <a:extLst>
              <a:ext uri="{FF2B5EF4-FFF2-40B4-BE49-F238E27FC236}">
                <a16:creationId xmlns:a16="http://schemas.microsoft.com/office/drawing/2014/main" id="{11DAD8B3-E37B-4E72-7973-2C1B8DCF4F5D}"/>
              </a:ext>
            </a:extLst>
          </p:cNvPr>
          <p:cNvSpPr txBox="1"/>
          <p:nvPr/>
        </p:nvSpPr>
        <p:spPr>
          <a:xfrm>
            <a:off x="4832058" y="5692132"/>
            <a:ext cx="396262" cy="230832"/>
          </a:xfrm>
          <a:prstGeom prst="rect">
            <a:avLst/>
          </a:prstGeom>
          <a:noFill/>
        </p:spPr>
        <p:txBody>
          <a:bodyPr wrap="none" rtlCol="0">
            <a:spAutoFit/>
          </a:bodyPr>
          <a:lstStyle/>
          <a:p>
            <a:r>
              <a:rPr lang="en-US" sz="900" noProof="0" dirty="0"/>
              <a:t>Graz</a:t>
            </a:r>
          </a:p>
        </p:txBody>
      </p:sp>
      <p:sp>
        <p:nvSpPr>
          <p:cNvPr id="19" name="Textfeld 18">
            <a:extLst>
              <a:ext uri="{FF2B5EF4-FFF2-40B4-BE49-F238E27FC236}">
                <a16:creationId xmlns:a16="http://schemas.microsoft.com/office/drawing/2014/main" id="{1C71B344-9289-F48B-9860-2070A2AA5E97}"/>
              </a:ext>
            </a:extLst>
          </p:cNvPr>
          <p:cNvSpPr txBox="1"/>
          <p:nvPr/>
        </p:nvSpPr>
        <p:spPr>
          <a:xfrm>
            <a:off x="5519918" y="4114500"/>
            <a:ext cx="433132" cy="230832"/>
          </a:xfrm>
          <a:prstGeom prst="rect">
            <a:avLst/>
          </a:prstGeom>
          <a:noFill/>
        </p:spPr>
        <p:txBody>
          <a:bodyPr wrap="none" rtlCol="0">
            <a:spAutoFit/>
          </a:bodyPr>
          <a:lstStyle/>
          <a:p>
            <a:r>
              <a:rPr lang="en-US" sz="900" noProof="0" dirty="0"/>
              <a:t>Wien</a:t>
            </a:r>
          </a:p>
        </p:txBody>
      </p:sp>
      <p:sp>
        <p:nvSpPr>
          <p:cNvPr id="20" name="Textfeld 19">
            <a:extLst>
              <a:ext uri="{FF2B5EF4-FFF2-40B4-BE49-F238E27FC236}">
                <a16:creationId xmlns:a16="http://schemas.microsoft.com/office/drawing/2014/main" id="{13384CD8-E6A8-AAD0-9404-82F0C87FE227}"/>
              </a:ext>
            </a:extLst>
          </p:cNvPr>
          <p:cNvSpPr txBox="1"/>
          <p:nvPr/>
        </p:nvSpPr>
        <p:spPr>
          <a:xfrm>
            <a:off x="4782630" y="4460491"/>
            <a:ext cx="635110" cy="230832"/>
          </a:xfrm>
          <a:prstGeom prst="rect">
            <a:avLst/>
          </a:prstGeom>
          <a:noFill/>
        </p:spPr>
        <p:txBody>
          <a:bodyPr wrap="none" rtlCol="0">
            <a:spAutoFit/>
          </a:bodyPr>
          <a:lstStyle/>
          <a:p>
            <a:r>
              <a:rPr lang="en-US" sz="900" noProof="0" dirty="0"/>
              <a:t>St. </a:t>
            </a:r>
            <a:r>
              <a:rPr lang="en-US" sz="900" noProof="0" dirty="0" err="1"/>
              <a:t>Pölten</a:t>
            </a:r>
            <a:endParaRPr lang="en-US" sz="900" noProof="0" dirty="0"/>
          </a:p>
        </p:txBody>
      </p:sp>
      <p:sp>
        <p:nvSpPr>
          <p:cNvPr id="21" name="Textfeld 20">
            <a:extLst>
              <a:ext uri="{FF2B5EF4-FFF2-40B4-BE49-F238E27FC236}">
                <a16:creationId xmlns:a16="http://schemas.microsoft.com/office/drawing/2014/main" id="{745BAC8C-83A0-7B46-C365-2251EDB128CC}"/>
              </a:ext>
            </a:extLst>
          </p:cNvPr>
          <p:cNvSpPr txBox="1"/>
          <p:nvPr/>
        </p:nvSpPr>
        <p:spPr>
          <a:xfrm>
            <a:off x="3822331" y="4114329"/>
            <a:ext cx="399468" cy="230832"/>
          </a:xfrm>
          <a:prstGeom prst="rect">
            <a:avLst/>
          </a:prstGeom>
          <a:noFill/>
        </p:spPr>
        <p:txBody>
          <a:bodyPr wrap="none" rtlCol="0">
            <a:spAutoFit/>
          </a:bodyPr>
          <a:lstStyle/>
          <a:p>
            <a:r>
              <a:rPr lang="en-US" sz="900" noProof="0" dirty="0"/>
              <a:t>´Linz</a:t>
            </a:r>
          </a:p>
        </p:txBody>
      </p:sp>
      <p:sp>
        <p:nvSpPr>
          <p:cNvPr id="22" name="Textfeld 21">
            <a:extLst>
              <a:ext uri="{FF2B5EF4-FFF2-40B4-BE49-F238E27FC236}">
                <a16:creationId xmlns:a16="http://schemas.microsoft.com/office/drawing/2014/main" id="{8C00CF56-77DF-A7AC-B43D-5B77A78A958F}"/>
              </a:ext>
            </a:extLst>
          </p:cNvPr>
          <p:cNvSpPr txBox="1"/>
          <p:nvPr/>
        </p:nvSpPr>
        <p:spPr>
          <a:xfrm>
            <a:off x="2891301" y="4633399"/>
            <a:ext cx="580608" cy="230832"/>
          </a:xfrm>
          <a:prstGeom prst="rect">
            <a:avLst/>
          </a:prstGeom>
          <a:noFill/>
        </p:spPr>
        <p:txBody>
          <a:bodyPr wrap="none" rtlCol="0">
            <a:spAutoFit/>
          </a:bodyPr>
          <a:lstStyle/>
          <a:p>
            <a:r>
              <a:rPr lang="en-US" sz="900" noProof="0" dirty="0"/>
              <a:t>Salzburg</a:t>
            </a:r>
          </a:p>
        </p:txBody>
      </p:sp>
      <p:sp>
        <p:nvSpPr>
          <p:cNvPr id="23" name="Textfeld 22">
            <a:extLst>
              <a:ext uri="{FF2B5EF4-FFF2-40B4-BE49-F238E27FC236}">
                <a16:creationId xmlns:a16="http://schemas.microsoft.com/office/drawing/2014/main" id="{19D1F105-E338-6A7B-56F6-7FF8A36840D7}"/>
              </a:ext>
            </a:extLst>
          </p:cNvPr>
          <p:cNvSpPr txBox="1"/>
          <p:nvPr/>
        </p:nvSpPr>
        <p:spPr>
          <a:xfrm>
            <a:off x="2726011" y="5907429"/>
            <a:ext cx="423514" cy="230832"/>
          </a:xfrm>
          <a:prstGeom prst="rect">
            <a:avLst/>
          </a:prstGeom>
          <a:noFill/>
        </p:spPr>
        <p:txBody>
          <a:bodyPr wrap="none" rtlCol="0">
            <a:spAutoFit/>
          </a:bodyPr>
          <a:lstStyle/>
          <a:p>
            <a:r>
              <a:rPr lang="en-US" sz="900" noProof="0" dirty="0" err="1"/>
              <a:t>Lienz</a:t>
            </a:r>
            <a:endParaRPr lang="en-US" sz="900" noProof="0" dirty="0"/>
          </a:p>
        </p:txBody>
      </p:sp>
      <p:sp>
        <p:nvSpPr>
          <p:cNvPr id="24" name="Textfeld 23">
            <a:extLst>
              <a:ext uri="{FF2B5EF4-FFF2-40B4-BE49-F238E27FC236}">
                <a16:creationId xmlns:a16="http://schemas.microsoft.com/office/drawing/2014/main" id="{1302FB35-910A-DF16-F5A5-4B10483E3417}"/>
              </a:ext>
            </a:extLst>
          </p:cNvPr>
          <p:cNvSpPr txBox="1"/>
          <p:nvPr/>
        </p:nvSpPr>
        <p:spPr>
          <a:xfrm>
            <a:off x="3526383" y="6054682"/>
            <a:ext cx="495649" cy="230832"/>
          </a:xfrm>
          <a:prstGeom prst="rect">
            <a:avLst/>
          </a:prstGeom>
          <a:noFill/>
        </p:spPr>
        <p:txBody>
          <a:bodyPr wrap="none" rtlCol="0">
            <a:spAutoFit/>
          </a:bodyPr>
          <a:lstStyle/>
          <a:p>
            <a:r>
              <a:rPr lang="en-US" sz="900" noProof="0" dirty="0"/>
              <a:t>Villach</a:t>
            </a:r>
          </a:p>
        </p:txBody>
      </p:sp>
      <p:sp>
        <p:nvSpPr>
          <p:cNvPr id="25" name="Textfeld 24">
            <a:extLst>
              <a:ext uri="{FF2B5EF4-FFF2-40B4-BE49-F238E27FC236}">
                <a16:creationId xmlns:a16="http://schemas.microsoft.com/office/drawing/2014/main" id="{7A3ED14E-2048-9DB9-383B-2AF2AEF6DC3C}"/>
              </a:ext>
            </a:extLst>
          </p:cNvPr>
          <p:cNvSpPr txBox="1"/>
          <p:nvPr/>
        </p:nvSpPr>
        <p:spPr>
          <a:xfrm>
            <a:off x="5772464" y="4794035"/>
            <a:ext cx="668773" cy="230832"/>
          </a:xfrm>
          <a:prstGeom prst="rect">
            <a:avLst/>
          </a:prstGeom>
          <a:noFill/>
        </p:spPr>
        <p:txBody>
          <a:bodyPr wrap="none" rtlCol="0">
            <a:spAutoFit/>
          </a:bodyPr>
          <a:lstStyle/>
          <a:p>
            <a:r>
              <a:rPr lang="en-US" sz="900" noProof="0" dirty="0"/>
              <a:t>Eisenstadt</a:t>
            </a:r>
          </a:p>
        </p:txBody>
      </p:sp>
      <p:sp>
        <p:nvSpPr>
          <p:cNvPr id="26" name="Ellipse 25">
            <a:extLst>
              <a:ext uri="{FF2B5EF4-FFF2-40B4-BE49-F238E27FC236}">
                <a16:creationId xmlns:a16="http://schemas.microsoft.com/office/drawing/2014/main" id="{0D782936-0D95-EAD7-7A95-568AF8A7E7BE}"/>
              </a:ext>
            </a:extLst>
          </p:cNvPr>
          <p:cNvSpPr/>
          <p:nvPr/>
        </p:nvSpPr>
        <p:spPr>
          <a:xfrm flipH="1">
            <a:off x="2996425" y="5902282"/>
            <a:ext cx="74140" cy="741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7" name="Ellipse 26">
            <a:extLst>
              <a:ext uri="{FF2B5EF4-FFF2-40B4-BE49-F238E27FC236}">
                <a16:creationId xmlns:a16="http://schemas.microsoft.com/office/drawing/2014/main" id="{9955F74F-3BA5-BA48-E618-2ED03C8BBD9F}"/>
              </a:ext>
            </a:extLst>
          </p:cNvPr>
          <p:cNvSpPr/>
          <p:nvPr/>
        </p:nvSpPr>
        <p:spPr>
          <a:xfrm flipH="1">
            <a:off x="3816094" y="6054682"/>
            <a:ext cx="74140" cy="741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noProof="0" dirty="0"/>
          </a:p>
        </p:txBody>
      </p:sp>
      <p:cxnSp>
        <p:nvCxnSpPr>
          <p:cNvPr id="28" name="Gerader Verbinder 27">
            <a:extLst>
              <a:ext uri="{FF2B5EF4-FFF2-40B4-BE49-F238E27FC236}">
                <a16:creationId xmlns:a16="http://schemas.microsoft.com/office/drawing/2014/main" id="{537BA424-6574-0C4C-D328-AAE3D85E3D0F}"/>
              </a:ext>
            </a:extLst>
          </p:cNvPr>
          <p:cNvCxnSpPr>
            <a:cxnSpLocks/>
            <a:stCxn id="9" idx="2"/>
            <a:endCxn id="14" idx="6"/>
          </p:cNvCxnSpPr>
          <p:nvPr/>
        </p:nvCxnSpPr>
        <p:spPr>
          <a:xfrm flipV="1">
            <a:off x="5101188" y="4382402"/>
            <a:ext cx="589007" cy="24714"/>
          </a:xfrm>
          <a:prstGeom prst="line">
            <a:avLst/>
          </a:prstGeom>
        </p:spPr>
        <p:style>
          <a:lnRef idx="1">
            <a:schemeClr val="dk1"/>
          </a:lnRef>
          <a:fillRef idx="0">
            <a:schemeClr val="dk1"/>
          </a:fillRef>
          <a:effectRef idx="0">
            <a:schemeClr val="dk1"/>
          </a:effectRef>
          <a:fontRef idx="minor">
            <a:schemeClr val="tx1"/>
          </a:fontRef>
        </p:style>
      </p:cxnSp>
      <p:cxnSp>
        <p:nvCxnSpPr>
          <p:cNvPr id="29" name="Gerader Verbinder 28">
            <a:extLst>
              <a:ext uri="{FF2B5EF4-FFF2-40B4-BE49-F238E27FC236}">
                <a16:creationId xmlns:a16="http://schemas.microsoft.com/office/drawing/2014/main" id="{32AC0D22-FC36-6880-1F9A-5DCA00E9142C}"/>
              </a:ext>
            </a:extLst>
          </p:cNvPr>
          <p:cNvCxnSpPr>
            <a:cxnSpLocks/>
            <a:stCxn id="21" idx="2"/>
            <a:endCxn id="9" idx="6"/>
          </p:cNvCxnSpPr>
          <p:nvPr/>
        </p:nvCxnSpPr>
        <p:spPr>
          <a:xfrm>
            <a:off x="4022065" y="4345161"/>
            <a:ext cx="1004983" cy="61955"/>
          </a:xfrm>
          <a:prstGeom prst="line">
            <a:avLst/>
          </a:prstGeom>
        </p:spPr>
        <p:style>
          <a:lnRef idx="1">
            <a:schemeClr val="dk1"/>
          </a:lnRef>
          <a:fillRef idx="0">
            <a:schemeClr val="dk1"/>
          </a:fillRef>
          <a:effectRef idx="0">
            <a:schemeClr val="dk1"/>
          </a:effectRef>
          <a:fontRef idx="minor">
            <a:schemeClr val="tx1"/>
          </a:fontRef>
        </p:style>
      </p:cxnSp>
      <p:cxnSp>
        <p:nvCxnSpPr>
          <p:cNvPr id="30" name="Gerader Verbinder 29">
            <a:extLst>
              <a:ext uri="{FF2B5EF4-FFF2-40B4-BE49-F238E27FC236}">
                <a16:creationId xmlns:a16="http://schemas.microsoft.com/office/drawing/2014/main" id="{87D61A4E-7362-BDB5-2F13-4A82153463CB}"/>
              </a:ext>
            </a:extLst>
          </p:cNvPr>
          <p:cNvCxnSpPr>
            <a:cxnSpLocks/>
            <a:stCxn id="21" idx="2"/>
            <a:endCxn id="8" idx="5"/>
          </p:cNvCxnSpPr>
          <p:nvPr/>
        </p:nvCxnSpPr>
        <p:spPr>
          <a:xfrm flipH="1">
            <a:off x="3254414" y="4345161"/>
            <a:ext cx="767651" cy="537130"/>
          </a:xfrm>
          <a:prstGeom prst="line">
            <a:avLst/>
          </a:prstGeom>
        </p:spPr>
        <p:style>
          <a:lnRef idx="1">
            <a:schemeClr val="dk1"/>
          </a:lnRef>
          <a:fillRef idx="0">
            <a:schemeClr val="dk1"/>
          </a:fillRef>
          <a:effectRef idx="0">
            <a:schemeClr val="dk1"/>
          </a:effectRef>
          <a:fontRef idx="minor">
            <a:schemeClr val="tx1"/>
          </a:fontRef>
        </p:style>
      </p:cxnSp>
      <p:cxnSp>
        <p:nvCxnSpPr>
          <p:cNvPr id="31" name="Gerader Verbinder 30">
            <a:extLst>
              <a:ext uri="{FF2B5EF4-FFF2-40B4-BE49-F238E27FC236}">
                <a16:creationId xmlns:a16="http://schemas.microsoft.com/office/drawing/2014/main" id="{5A087153-7386-1B7F-56C3-E0A5150BE55B}"/>
              </a:ext>
            </a:extLst>
          </p:cNvPr>
          <p:cNvCxnSpPr>
            <a:stCxn id="8" idx="4"/>
            <a:endCxn id="7" idx="1"/>
          </p:cNvCxnSpPr>
          <p:nvPr/>
        </p:nvCxnSpPr>
        <p:spPr>
          <a:xfrm flipH="1">
            <a:off x="2017617" y="4893149"/>
            <a:ext cx="1263009" cy="558673"/>
          </a:xfrm>
          <a:prstGeom prst="line">
            <a:avLst/>
          </a:prstGeom>
        </p:spPr>
        <p:style>
          <a:lnRef idx="1">
            <a:schemeClr val="dk1"/>
          </a:lnRef>
          <a:fillRef idx="0">
            <a:schemeClr val="dk1"/>
          </a:fillRef>
          <a:effectRef idx="0">
            <a:schemeClr val="dk1"/>
          </a:effectRef>
          <a:fontRef idx="minor">
            <a:schemeClr val="tx1"/>
          </a:fontRef>
        </p:style>
      </p:cxnSp>
      <p:cxnSp>
        <p:nvCxnSpPr>
          <p:cNvPr id="32" name="Gerader Verbinder 31">
            <a:extLst>
              <a:ext uri="{FF2B5EF4-FFF2-40B4-BE49-F238E27FC236}">
                <a16:creationId xmlns:a16="http://schemas.microsoft.com/office/drawing/2014/main" id="{3421E721-9155-6CE3-D4CA-6DC2091C6EA9}"/>
              </a:ext>
            </a:extLst>
          </p:cNvPr>
          <p:cNvCxnSpPr>
            <a:cxnSpLocks/>
            <a:stCxn id="7" idx="7"/>
            <a:endCxn id="6" idx="3"/>
          </p:cNvCxnSpPr>
          <p:nvPr/>
        </p:nvCxnSpPr>
        <p:spPr>
          <a:xfrm flipH="1" flipV="1">
            <a:off x="839607" y="5203565"/>
            <a:ext cx="1125586" cy="248257"/>
          </a:xfrm>
          <a:prstGeom prst="line">
            <a:avLst/>
          </a:prstGeom>
        </p:spPr>
        <p:style>
          <a:lnRef idx="1">
            <a:schemeClr val="dk1"/>
          </a:lnRef>
          <a:fillRef idx="0">
            <a:schemeClr val="dk1"/>
          </a:fillRef>
          <a:effectRef idx="0">
            <a:schemeClr val="dk1"/>
          </a:effectRef>
          <a:fontRef idx="minor">
            <a:schemeClr val="tx1"/>
          </a:fontRef>
        </p:style>
      </p:cxnSp>
      <p:cxnSp>
        <p:nvCxnSpPr>
          <p:cNvPr id="33" name="Gerader Verbinder 32">
            <a:extLst>
              <a:ext uri="{FF2B5EF4-FFF2-40B4-BE49-F238E27FC236}">
                <a16:creationId xmlns:a16="http://schemas.microsoft.com/office/drawing/2014/main" id="{ADF722DD-2F56-94C5-06A7-FA1D30F28135}"/>
              </a:ext>
            </a:extLst>
          </p:cNvPr>
          <p:cNvCxnSpPr>
            <a:cxnSpLocks/>
            <a:stCxn id="26" idx="3"/>
            <a:endCxn id="27" idx="3"/>
          </p:cNvCxnSpPr>
          <p:nvPr/>
        </p:nvCxnSpPr>
        <p:spPr>
          <a:xfrm>
            <a:off x="3059707" y="5965564"/>
            <a:ext cx="819669" cy="152400"/>
          </a:xfrm>
          <a:prstGeom prst="line">
            <a:avLst/>
          </a:prstGeom>
        </p:spPr>
        <p:style>
          <a:lnRef idx="1">
            <a:schemeClr val="dk1"/>
          </a:lnRef>
          <a:fillRef idx="0">
            <a:schemeClr val="dk1"/>
          </a:fillRef>
          <a:effectRef idx="0">
            <a:schemeClr val="dk1"/>
          </a:effectRef>
          <a:fontRef idx="minor">
            <a:schemeClr val="tx1"/>
          </a:fontRef>
        </p:style>
      </p:cxnSp>
      <p:cxnSp>
        <p:nvCxnSpPr>
          <p:cNvPr id="34" name="Gerader Verbinder 33">
            <a:extLst>
              <a:ext uri="{FF2B5EF4-FFF2-40B4-BE49-F238E27FC236}">
                <a16:creationId xmlns:a16="http://schemas.microsoft.com/office/drawing/2014/main" id="{FC0111AC-B595-AD5A-DCF9-DAB2E96E8E13}"/>
              </a:ext>
            </a:extLst>
          </p:cNvPr>
          <p:cNvCxnSpPr>
            <a:cxnSpLocks/>
            <a:stCxn id="27" idx="2"/>
          </p:cNvCxnSpPr>
          <p:nvPr/>
        </p:nvCxnSpPr>
        <p:spPr>
          <a:xfrm flipV="1">
            <a:off x="3890234" y="6075278"/>
            <a:ext cx="317150" cy="16474"/>
          </a:xfrm>
          <a:prstGeom prst="line">
            <a:avLst/>
          </a:prstGeom>
        </p:spPr>
        <p:style>
          <a:lnRef idx="1">
            <a:schemeClr val="dk1"/>
          </a:lnRef>
          <a:fillRef idx="0">
            <a:schemeClr val="dk1"/>
          </a:fillRef>
          <a:effectRef idx="0">
            <a:schemeClr val="dk1"/>
          </a:effectRef>
          <a:fontRef idx="minor">
            <a:schemeClr val="tx1"/>
          </a:fontRef>
        </p:style>
      </p:cxnSp>
      <p:cxnSp>
        <p:nvCxnSpPr>
          <p:cNvPr id="35" name="Gerader Verbinder 34">
            <a:extLst>
              <a:ext uri="{FF2B5EF4-FFF2-40B4-BE49-F238E27FC236}">
                <a16:creationId xmlns:a16="http://schemas.microsoft.com/office/drawing/2014/main" id="{22D2EEB8-FB3A-F4DE-BC46-D9D2CC215B0A}"/>
              </a:ext>
            </a:extLst>
          </p:cNvPr>
          <p:cNvCxnSpPr>
            <a:stCxn id="11" idx="2"/>
            <a:endCxn id="12" idx="7"/>
          </p:cNvCxnSpPr>
          <p:nvPr/>
        </p:nvCxnSpPr>
        <p:spPr>
          <a:xfrm flipV="1">
            <a:off x="4244454" y="5682481"/>
            <a:ext cx="756382" cy="392797"/>
          </a:xfrm>
          <a:prstGeom prst="line">
            <a:avLst/>
          </a:prstGeom>
        </p:spPr>
        <p:style>
          <a:lnRef idx="1">
            <a:schemeClr val="dk1"/>
          </a:lnRef>
          <a:fillRef idx="0">
            <a:schemeClr val="dk1"/>
          </a:fillRef>
          <a:effectRef idx="0">
            <a:schemeClr val="dk1"/>
          </a:effectRef>
          <a:fontRef idx="minor">
            <a:schemeClr val="tx1"/>
          </a:fontRef>
        </p:style>
      </p:cxnSp>
      <p:cxnSp>
        <p:nvCxnSpPr>
          <p:cNvPr id="36" name="Gerader Verbinder 35">
            <a:extLst>
              <a:ext uri="{FF2B5EF4-FFF2-40B4-BE49-F238E27FC236}">
                <a16:creationId xmlns:a16="http://schemas.microsoft.com/office/drawing/2014/main" id="{29D64A85-B357-93F6-FAE2-D12049E999DD}"/>
              </a:ext>
            </a:extLst>
          </p:cNvPr>
          <p:cNvCxnSpPr>
            <a:stCxn id="18" idx="0"/>
            <a:endCxn id="14" idx="4"/>
          </p:cNvCxnSpPr>
          <p:nvPr/>
        </p:nvCxnSpPr>
        <p:spPr>
          <a:xfrm flipV="1">
            <a:off x="5030189" y="4419472"/>
            <a:ext cx="697076" cy="1272660"/>
          </a:xfrm>
          <a:prstGeom prst="line">
            <a:avLst/>
          </a:prstGeom>
        </p:spPr>
        <p:style>
          <a:lnRef idx="1">
            <a:schemeClr val="dk1"/>
          </a:lnRef>
          <a:fillRef idx="0">
            <a:schemeClr val="dk1"/>
          </a:fillRef>
          <a:effectRef idx="0">
            <a:schemeClr val="dk1"/>
          </a:effectRef>
          <a:fontRef idx="minor">
            <a:schemeClr val="tx1"/>
          </a:fontRef>
        </p:style>
      </p:cxnSp>
      <p:cxnSp>
        <p:nvCxnSpPr>
          <p:cNvPr id="37" name="Gerader Verbinder 36">
            <a:extLst>
              <a:ext uri="{FF2B5EF4-FFF2-40B4-BE49-F238E27FC236}">
                <a16:creationId xmlns:a16="http://schemas.microsoft.com/office/drawing/2014/main" id="{2FEB1449-4CBD-EAAD-B400-CE8D8784DE35}"/>
              </a:ext>
            </a:extLst>
          </p:cNvPr>
          <p:cNvCxnSpPr>
            <a:cxnSpLocks/>
            <a:stCxn id="14" idx="2"/>
            <a:endCxn id="13" idx="0"/>
          </p:cNvCxnSpPr>
          <p:nvPr/>
        </p:nvCxnSpPr>
        <p:spPr>
          <a:xfrm>
            <a:off x="5764335" y="4382402"/>
            <a:ext cx="74141" cy="403654"/>
          </a:xfrm>
          <a:prstGeom prst="line">
            <a:avLst/>
          </a:prstGeom>
        </p:spPr>
        <p:style>
          <a:lnRef idx="1">
            <a:schemeClr val="dk1"/>
          </a:lnRef>
          <a:fillRef idx="0">
            <a:schemeClr val="dk1"/>
          </a:fillRef>
          <a:effectRef idx="0">
            <a:schemeClr val="dk1"/>
          </a:effectRef>
          <a:fontRef idx="minor">
            <a:schemeClr val="tx1"/>
          </a:fontRef>
        </p:style>
      </p:cxnSp>
      <p:cxnSp>
        <p:nvCxnSpPr>
          <p:cNvPr id="38" name="Gerader Verbinder 37">
            <a:extLst>
              <a:ext uri="{FF2B5EF4-FFF2-40B4-BE49-F238E27FC236}">
                <a16:creationId xmlns:a16="http://schemas.microsoft.com/office/drawing/2014/main" id="{01C48D1F-DC20-AEA0-955F-7CD35CAB4213}"/>
              </a:ext>
            </a:extLst>
          </p:cNvPr>
          <p:cNvCxnSpPr>
            <a:endCxn id="18" idx="0"/>
          </p:cNvCxnSpPr>
          <p:nvPr/>
        </p:nvCxnSpPr>
        <p:spPr>
          <a:xfrm flipH="1">
            <a:off x="5030189" y="4794035"/>
            <a:ext cx="845357" cy="898097"/>
          </a:xfrm>
          <a:prstGeom prst="line">
            <a:avLst/>
          </a:prstGeom>
        </p:spPr>
        <p:style>
          <a:lnRef idx="1">
            <a:schemeClr val="dk1"/>
          </a:lnRef>
          <a:fillRef idx="0">
            <a:schemeClr val="dk1"/>
          </a:fillRef>
          <a:effectRef idx="0">
            <a:schemeClr val="dk1"/>
          </a:effectRef>
          <a:fontRef idx="minor">
            <a:schemeClr val="tx1"/>
          </a:fontRef>
        </p:style>
      </p:cxnSp>
      <p:cxnSp>
        <p:nvCxnSpPr>
          <p:cNvPr id="39" name="Gerader Verbinder 38">
            <a:extLst>
              <a:ext uri="{FF2B5EF4-FFF2-40B4-BE49-F238E27FC236}">
                <a16:creationId xmlns:a16="http://schemas.microsoft.com/office/drawing/2014/main" id="{CD3E68E3-501E-07C3-A5D2-9E79B0289D99}"/>
              </a:ext>
            </a:extLst>
          </p:cNvPr>
          <p:cNvCxnSpPr>
            <a:stCxn id="27" idx="3"/>
            <a:endCxn id="8" idx="4"/>
          </p:cNvCxnSpPr>
          <p:nvPr/>
        </p:nvCxnSpPr>
        <p:spPr>
          <a:xfrm flipH="1" flipV="1">
            <a:off x="3280626" y="4893149"/>
            <a:ext cx="598750" cy="1224815"/>
          </a:xfrm>
          <a:prstGeom prst="line">
            <a:avLst/>
          </a:prstGeom>
        </p:spPr>
        <p:style>
          <a:lnRef idx="1">
            <a:schemeClr val="dk1"/>
          </a:lnRef>
          <a:fillRef idx="0">
            <a:schemeClr val="dk1"/>
          </a:fillRef>
          <a:effectRef idx="0">
            <a:schemeClr val="dk1"/>
          </a:effectRef>
          <a:fontRef idx="minor">
            <a:schemeClr val="tx1"/>
          </a:fontRef>
        </p:style>
      </p:cxnSp>
      <p:cxnSp>
        <p:nvCxnSpPr>
          <p:cNvPr id="40" name="Gerader Verbinder 39">
            <a:extLst>
              <a:ext uri="{FF2B5EF4-FFF2-40B4-BE49-F238E27FC236}">
                <a16:creationId xmlns:a16="http://schemas.microsoft.com/office/drawing/2014/main" id="{0452FDEE-353C-1BEF-42D3-8F962B4B85BF}"/>
              </a:ext>
            </a:extLst>
          </p:cNvPr>
          <p:cNvCxnSpPr>
            <a:stCxn id="12" idx="0"/>
            <a:endCxn id="10" idx="4"/>
          </p:cNvCxnSpPr>
          <p:nvPr/>
        </p:nvCxnSpPr>
        <p:spPr>
          <a:xfrm flipH="1" flipV="1">
            <a:off x="4042627" y="4382402"/>
            <a:ext cx="984421" cy="1289221"/>
          </a:xfrm>
          <a:prstGeom prst="line">
            <a:avLst/>
          </a:prstGeom>
        </p:spPr>
        <p:style>
          <a:lnRef idx="1">
            <a:schemeClr val="dk1"/>
          </a:lnRef>
          <a:fillRef idx="0">
            <a:schemeClr val="dk1"/>
          </a:fillRef>
          <a:effectRef idx="0">
            <a:schemeClr val="dk1"/>
          </a:effectRef>
          <a:fontRef idx="minor">
            <a:schemeClr val="tx1"/>
          </a:fontRef>
        </p:style>
      </p:cxnSp>
      <p:cxnSp>
        <p:nvCxnSpPr>
          <p:cNvPr id="41" name="Gerader Verbinder 40">
            <a:extLst>
              <a:ext uri="{FF2B5EF4-FFF2-40B4-BE49-F238E27FC236}">
                <a16:creationId xmlns:a16="http://schemas.microsoft.com/office/drawing/2014/main" id="{C4FFF5E7-F973-08DB-40F4-FBFF5DFFFD15}"/>
              </a:ext>
            </a:extLst>
          </p:cNvPr>
          <p:cNvCxnSpPr>
            <a:stCxn id="12" idx="0"/>
            <a:endCxn id="8" idx="3"/>
          </p:cNvCxnSpPr>
          <p:nvPr/>
        </p:nvCxnSpPr>
        <p:spPr>
          <a:xfrm flipH="1" flipV="1">
            <a:off x="3306838" y="4882291"/>
            <a:ext cx="1720210" cy="789332"/>
          </a:xfrm>
          <a:prstGeom prst="line">
            <a:avLst/>
          </a:prstGeom>
        </p:spPr>
        <p:style>
          <a:lnRef idx="1">
            <a:schemeClr val="dk1"/>
          </a:lnRef>
          <a:fillRef idx="0">
            <a:schemeClr val="dk1"/>
          </a:fillRef>
          <a:effectRef idx="0">
            <a:schemeClr val="dk1"/>
          </a:effectRef>
          <a:fontRef idx="minor">
            <a:schemeClr val="tx1"/>
          </a:fontRef>
        </p:style>
      </p:cxnSp>
      <p:sp>
        <p:nvSpPr>
          <p:cNvPr id="42" name="Textfeld 41">
            <a:extLst>
              <a:ext uri="{FF2B5EF4-FFF2-40B4-BE49-F238E27FC236}">
                <a16:creationId xmlns:a16="http://schemas.microsoft.com/office/drawing/2014/main" id="{2084A9A1-6749-B32B-5F54-2CA59A4D3D00}"/>
              </a:ext>
            </a:extLst>
          </p:cNvPr>
          <p:cNvSpPr txBox="1"/>
          <p:nvPr/>
        </p:nvSpPr>
        <p:spPr>
          <a:xfrm>
            <a:off x="5228320" y="4163041"/>
            <a:ext cx="328936" cy="261610"/>
          </a:xfrm>
          <a:prstGeom prst="rect">
            <a:avLst/>
          </a:prstGeom>
          <a:noFill/>
        </p:spPr>
        <p:txBody>
          <a:bodyPr wrap="none" rtlCol="0">
            <a:spAutoFit/>
          </a:bodyPr>
          <a:lstStyle/>
          <a:p>
            <a:r>
              <a:rPr lang="en-US" sz="1100" noProof="0" dirty="0"/>
              <a:t>66</a:t>
            </a:r>
          </a:p>
        </p:txBody>
      </p:sp>
      <p:sp>
        <p:nvSpPr>
          <p:cNvPr id="43" name="Textfeld 42">
            <a:extLst>
              <a:ext uri="{FF2B5EF4-FFF2-40B4-BE49-F238E27FC236}">
                <a16:creationId xmlns:a16="http://schemas.microsoft.com/office/drawing/2014/main" id="{26788AD4-D2D6-BF6E-C315-3871ABE3EF6F}"/>
              </a:ext>
            </a:extLst>
          </p:cNvPr>
          <p:cNvSpPr txBox="1"/>
          <p:nvPr/>
        </p:nvSpPr>
        <p:spPr>
          <a:xfrm>
            <a:off x="4460780" y="4178372"/>
            <a:ext cx="328936" cy="261610"/>
          </a:xfrm>
          <a:prstGeom prst="rect">
            <a:avLst/>
          </a:prstGeom>
          <a:noFill/>
        </p:spPr>
        <p:txBody>
          <a:bodyPr wrap="none" rtlCol="0">
            <a:spAutoFit/>
          </a:bodyPr>
          <a:lstStyle/>
          <a:p>
            <a:r>
              <a:rPr lang="en-US" sz="1100" noProof="0" dirty="0"/>
              <a:t>99</a:t>
            </a:r>
          </a:p>
        </p:txBody>
      </p:sp>
      <p:sp>
        <p:nvSpPr>
          <p:cNvPr id="44" name="Textfeld 43">
            <a:extLst>
              <a:ext uri="{FF2B5EF4-FFF2-40B4-BE49-F238E27FC236}">
                <a16:creationId xmlns:a16="http://schemas.microsoft.com/office/drawing/2014/main" id="{FC576647-C2C5-1980-5AD1-AF64BD032198}"/>
              </a:ext>
            </a:extLst>
          </p:cNvPr>
          <p:cNvSpPr txBox="1"/>
          <p:nvPr/>
        </p:nvSpPr>
        <p:spPr>
          <a:xfrm>
            <a:off x="3416550" y="4355624"/>
            <a:ext cx="401072" cy="261610"/>
          </a:xfrm>
          <a:prstGeom prst="rect">
            <a:avLst/>
          </a:prstGeom>
          <a:noFill/>
        </p:spPr>
        <p:txBody>
          <a:bodyPr wrap="none" rtlCol="0">
            <a:spAutoFit/>
          </a:bodyPr>
          <a:lstStyle/>
          <a:p>
            <a:r>
              <a:rPr lang="en-US" sz="1100" noProof="0" dirty="0"/>
              <a:t>107</a:t>
            </a:r>
          </a:p>
        </p:txBody>
      </p:sp>
      <p:sp>
        <p:nvSpPr>
          <p:cNvPr id="45" name="Textfeld 44">
            <a:extLst>
              <a:ext uri="{FF2B5EF4-FFF2-40B4-BE49-F238E27FC236}">
                <a16:creationId xmlns:a16="http://schemas.microsoft.com/office/drawing/2014/main" id="{5852B577-6361-3543-08D5-B5BC7F8274E2}"/>
              </a:ext>
            </a:extLst>
          </p:cNvPr>
          <p:cNvSpPr txBox="1"/>
          <p:nvPr/>
        </p:nvSpPr>
        <p:spPr>
          <a:xfrm>
            <a:off x="4308637" y="4595226"/>
            <a:ext cx="401072" cy="261610"/>
          </a:xfrm>
          <a:prstGeom prst="rect">
            <a:avLst/>
          </a:prstGeom>
          <a:noFill/>
        </p:spPr>
        <p:txBody>
          <a:bodyPr wrap="none" rtlCol="0">
            <a:spAutoFit/>
          </a:bodyPr>
          <a:lstStyle/>
          <a:p>
            <a:r>
              <a:rPr lang="en-US" sz="1100" noProof="0" dirty="0"/>
              <a:t>160</a:t>
            </a:r>
          </a:p>
        </p:txBody>
      </p:sp>
      <p:sp>
        <p:nvSpPr>
          <p:cNvPr id="46" name="Textfeld 45">
            <a:extLst>
              <a:ext uri="{FF2B5EF4-FFF2-40B4-BE49-F238E27FC236}">
                <a16:creationId xmlns:a16="http://schemas.microsoft.com/office/drawing/2014/main" id="{FEBDD597-6D32-856F-55BA-5638D5064A36}"/>
              </a:ext>
            </a:extLst>
          </p:cNvPr>
          <p:cNvSpPr txBox="1"/>
          <p:nvPr/>
        </p:nvSpPr>
        <p:spPr>
          <a:xfrm>
            <a:off x="3968486" y="5031089"/>
            <a:ext cx="401072" cy="261610"/>
          </a:xfrm>
          <a:prstGeom prst="rect">
            <a:avLst/>
          </a:prstGeom>
          <a:noFill/>
        </p:spPr>
        <p:txBody>
          <a:bodyPr wrap="none" rtlCol="0">
            <a:spAutoFit/>
          </a:bodyPr>
          <a:lstStyle/>
          <a:p>
            <a:r>
              <a:rPr lang="en-US" sz="1100" noProof="0" dirty="0"/>
              <a:t>198</a:t>
            </a:r>
          </a:p>
        </p:txBody>
      </p:sp>
      <p:sp>
        <p:nvSpPr>
          <p:cNvPr id="47" name="Textfeld 46">
            <a:extLst>
              <a:ext uri="{FF2B5EF4-FFF2-40B4-BE49-F238E27FC236}">
                <a16:creationId xmlns:a16="http://schemas.microsoft.com/office/drawing/2014/main" id="{9817D719-AA3A-9F08-E59D-E0A0D356089B}"/>
              </a:ext>
            </a:extLst>
          </p:cNvPr>
          <p:cNvSpPr txBox="1"/>
          <p:nvPr/>
        </p:nvSpPr>
        <p:spPr>
          <a:xfrm>
            <a:off x="4579938" y="5792159"/>
            <a:ext cx="328936" cy="261610"/>
          </a:xfrm>
          <a:prstGeom prst="rect">
            <a:avLst/>
          </a:prstGeom>
          <a:noFill/>
        </p:spPr>
        <p:txBody>
          <a:bodyPr wrap="none" rtlCol="0">
            <a:spAutoFit/>
          </a:bodyPr>
          <a:lstStyle/>
          <a:p>
            <a:r>
              <a:rPr lang="en-US" sz="1100" noProof="0" dirty="0"/>
              <a:t>98</a:t>
            </a:r>
          </a:p>
        </p:txBody>
      </p:sp>
      <p:sp>
        <p:nvSpPr>
          <p:cNvPr id="48" name="Textfeld 47">
            <a:extLst>
              <a:ext uri="{FF2B5EF4-FFF2-40B4-BE49-F238E27FC236}">
                <a16:creationId xmlns:a16="http://schemas.microsoft.com/office/drawing/2014/main" id="{7BACC80C-BF0F-3B6D-181F-3D0244C4188E}"/>
              </a:ext>
            </a:extLst>
          </p:cNvPr>
          <p:cNvSpPr txBox="1"/>
          <p:nvPr/>
        </p:nvSpPr>
        <p:spPr>
          <a:xfrm>
            <a:off x="5087483" y="4765463"/>
            <a:ext cx="401072" cy="261610"/>
          </a:xfrm>
          <a:prstGeom prst="rect">
            <a:avLst/>
          </a:prstGeom>
          <a:noFill/>
        </p:spPr>
        <p:txBody>
          <a:bodyPr wrap="none" rtlCol="0">
            <a:spAutoFit/>
          </a:bodyPr>
          <a:lstStyle/>
          <a:p>
            <a:r>
              <a:rPr lang="en-US" sz="1100" noProof="0" dirty="0"/>
              <a:t>146</a:t>
            </a:r>
          </a:p>
        </p:txBody>
      </p:sp>
      <p:sp>
        <p:nvSpPr>
          <p:cNvPr id="49" name="Textfeld 48">
            <a:extLst>
              <a:ext uri="{FF2B5EF4-FFF2-40B4-BE49-F238E27FC236}">
                <a16:creationId xmlns:a16="http://schemas.microsoft.com/office/drawing/2014/main" id="{9839014D-CC17-C86D-5F12-D17B53E78719}"/>
              </a:ext>
            </a:extLst>
          </p:cNvPr>
          <p:cNvSpPr txBox="1"/>
          <p:nvPr/>
        </p:nvSpPr>
        <p:spPr>
          <a:xfrm>
            <a:off x="5759930" y="4475949"/>
            <a:ext cx="328936" cy="261610"/>
          </a:xfrm>
          <a:prstGeom prst="rect">
            <a:avLst/>
          </a:prstGeom>
          <a:noFill/>
        </p:spPr>
        <p:txBody>
          <a:bodyPr wrap="none" rtlCol="0">
            <a:spAutoFit/>
          </a:bodyPr>
          <a:lstStyle/>
          <a:p>
            <a:r>
              <a:rPr lang="en-US" sz="1100" noProof="0" dirty="0"/>
              <a:t>41</a:t>
            </a:r>
          </a:p>
        </p:txBody>
      </p:sp>
      <p:sp>
        <p:nvSpPr>
          <p:cNvPr id="50" name="Textfeld 49">
            <a:extLst>
              <a:ext uri="{FF2B5EF4-FFF2-40B4-BE49-F238E27FC236}">
                <a16:creationId xmlns:a16="http://schemas.microsoft.com/office/drawing/2014/main" id="{7C58D602-B06A-AFE4-8E31-53B40E969229}"/>
              </a:ext>
            </a:extLst>
          </p:cNvPr>
          <p:cNvSpPr txBox="1"/>
          <p:nvPr/>
        </p:nvSpPr>
        <p:spPr>
          <a:xfrm>
            <a:off x="5475178" y="5073878"/>
            <a:ext cx="401072" cy="261610"/>
          </a:xfrm>
          <a:prstGeom prst="rect">
            <a:avLst/>
          </a:prstGeom>
          <a:noFill/>
        </p:spPr>
        <p:txBody>
          <a:bodyPr wrap="none" rtlCol="0">
            <a:spAutoFit/>
          </a:bodyPr>
          <a:lstStyle/>
          <a:p>
            <a:r>
              <a:rPr lang="en-US" sz="1100" noProof="0" dirty="0"/>
              <a:t>120</a:t>
            </a:r>
          </a:p>
        </p:txBody>
      </p:sp>
      <p:sp>
        <p:nvSpPr>
          <p:cNvPr id="51" name="Textfeld 50">
            <a:extLst>
              <a:ext uri="{FF2B5EF4-FFF2-40B4-BE49-F238E27FC236}">
                <a16:creationId xmlns:a16="http://schemas.microsoft.com/office/drawing/2014/main" id="{D8E67D30-E03C-62E0-0380-AA99B688D42A}"/>
              </a:ext>
            </a:extLst>
          </p:cNvPr>
          <p:cNvSpPr txBox="1"/>
          <p:nvPr/>
        </p:nvSpPr>
        <p:spPr>
          <a:xfrm>
            <a:off x="3877874" y="5878879"/>
            <a:ext cx="328936" cy="261610"/>
          </a:xfrm>
          <a:prstGeom prst="rect">
            <a:avLst/>
          </a:prstGeom>
          <a:noFill/>
        </p:spPr>
        <p:txBody>
          <a:bodyPr wrap="none" rtlCol="0">
            <a:spAutoFit/>
          </a:bodyPr>
          <a:lstStyle/>
          <a:p>
            <a:r>
              <a:rPr lang="en-US" sz="1100" noProof="0" dirty="0"/>
              <a:t>35</a:t>
            </a:r>
          </a:p>
        </p:txBody>
      </p:sp>
      <p:sp>
        <p:nvSpPr>
          <p:cNvPr id="52" name="Textfeld 51">
            <a:extLst>
              <a:ext uri="{FF2B5EF4-FFF2-40B4-BE49-F238E27FC236}">
                <a16:creationId xmlns:a16="http://schemas.microsoft.com/office/drawing/2014/main" id="{2E553392-AD06-3465-AE77-0FD8C8E9E975}"/>
              </a:ext>
            </a:extLst>
          </p:cNvPr>
          <p:cNvSpPr txBox="1"/>
          <p:nvPr/>
        </p:nvSpPr>
        <p:spPr>
          <a:xfrm>
            <a:off x="3540438" y="5381444"/>
            <a:ext cx="401072" cy="261610"/>
          </a:xfrm>
          <a:prstGeom prst="rect">
            <a:avLst/>
          </a:prstGeom>
          <a:noFill/>
        </p:spPr>
        <p:txBody>
          <a:bodyPr wrap="none" rtlCol="0">
            <a:spAutoFit/>
          </a:bodyPr>
          <a:lstStyle/>
          <a:p>
            <a:r>
              <a:rPr lang="en-US" sz="1100" noProof="0" dirty="0"/>
              <a:t>146</a:t>
            </a:r>
          </a:p>
        </p:txBody>
      </p:sp>
      <p:sp>
        <p:nvSpPr>
          <p:cNvPr id="53" name="Textfeld 52">
            <a:extLst>
              <a:ext uri="{FF2B5EF4-FFF2-40B4-BE49-F238E27FC236}">
                <a16:creationId xmlns:a16="http://schemas.microsoft.com/office/drawing/2014/main" id="{22C43D7C-7052-F3FB-DA63-888ACF20F4A3}"/>
              </a:ext>
            </a:extLst>
          </p:cNvPr>
          <p:cNvSpPr txBox="1"/>
          <p:nvPr/>
        </p:nvSpPr>
        <p:spPr>
          <a:xfrm>
            <a:off x="3242697" y="5827639"/>
            <a:ext cx="328936" cy="261610"/>
          </a:xfrm>
          <a:prstGeom prst="rect">
            <a:avLst/>
          </a:prstGeom>
          <a:noFill/>
        </p:spPr>
        <p:txBody>
          <a:bodyPr wrap="none" rtlCol="0">
            <a:spAutoFit/>
          </a:bodyPr>
          <a:lstStyle/>
          <a:p>
            <a:r>
              <a:rPr lang="en-US" sz="1100" noProof="0" dirty="0"/>
              <a:t>85</a:t>
            </a:r>
          </a:p>
        </p:txBody>
      </p:sp>
      <p:sp>
        <p:nvSpPr>
          <p:cNvPr id="54" name="Textfeld 53">
            <a:extLst>
              <a:ext uri="{FF2B5EF4-FFF2-40B4-BE49-F238E27FC236}">
                <a16:creationId xmlns:a16="http://schemas.microsoft.com/office/drawing/2014/main" id="{EB11AE03-4CEC-BAE3-13B3-3EFEF6C84381}"/>
              </a:ext>
            </a:extLst>
          </p:cNvPr>
          <p:cNvSpPr txBox="1"/>
          <p:nvPr/>
        </p:nvSpPr>
        <p:spPr>
          <a:xfrm>
            <a:off x="2384103" y="4914929"/>
            <a:ext cx="401072" cy="261610"/>
          </a:xfrm>
          <a:prstGeom prst="rect">
            <a:avLst/>
          </a:prstGeom>
          <a:noFill/>
        </p:spPr>
        <p:txBody>
          <a:bodyPr wrap="none" rtlCol="0">
            <a:spAutoFit/>
          </a:bodyPr>
          <a:lstStyle/>
          <a:p>
            <a:r>
              <a:rPr lang="en-US" sz="1100" noProof="0" dirty="0"/>
              <a:t>138</a:t>
            </a:r>
          </a:p>
        </p:txBody>
      </p:sp>
      <p:sp>
        <p:nvSpPr>
          <p:cNvPr id="55" name="Textfeld 54">
            <a:extLst>
              <a:ext uri="{FF2B5EF4-FFF2-40B4-BE49-F238E27FC236}">
                <a16:creationId xmlns:a16="http://schemas.microsoft.com/office/drawing/2014/main" id="{534D7494-7C52-B41A-0537-DB1A8A2AD66F}"/>
              </a:ext>
            </a:extLst>
          </p:cNvPr>
          <p:cNvSpPr txBox="1"/>
          <p:nvPr/>
        </p:nvSpPr>
        <p:spPr>
          <a:xfrm>
            <a:off x="1325541" y="5112278"/>
            <a:ext cx="401072" cy="261610"/>
          </a:xfrm>
          <a:prstGeom prst="rect">
            <a:avLst/>
          </a:prstGeom>
          <a:noFill/>
        </p:spPr>
        <p:txBody>
          <a:bodyPr wrap="none" rtlCol="0">
            <a:spAutoFit/>
          </a:bodyPr>
          <a:lstStyle/>
          <a:p>
            <a:r>
              <a:rPr lang="en-US" sz="1100" noProof="0" dirty="0"/>
              <a:t>127</a:t>
            </a:r>
          </a:p>
        </p:txBody>
      </p:sp>
    </p:spTree>
    <p:extLst>
      <p:ext uri="{BB962C8B-B14F-4D97-AF65-F5344CB8AC3E}">
        <p14:creationId xmlns:p14="http://schemas.microsoft.com/office/powerpoint/2010/main" val="93860370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a:extLst>
              <a:ext uri="{FF2B5EF4-FFF2-40B4-BE49-F238E27FC236}">
                <a16:creationId xmlns:a16="http://schemas.microsoft.com/office/drawing/2014/main" id="{5DB849D4-0579-F53F-EAC7-E17AC8FB4663}"/>
              </a:ext>
            </a:extLst>
          </p:cNvPr>
          <p:cNvPicPr>
            <a:picLocks noChangeAspect="1"/>
          </p:cNvPicPr>
          <p:nvPr/>
        </p:nvPicPr>
        <p:blipFill>
          <a:blip r:embed="rId2"/>
          <a:stretch>
            <a:fillRect/>
          </a:stretch>
        </p:blipFill>
        <p:spPr>
          <a:xfrm>
            <a:off x="557212" y="102200"/>
            <a:ext cx="5743575" cy="3152775"/>
          </a:xfrm>
          <a:prstGeom prst="rect">
            <a:avLst/>
          </a:prstGeom>
        </p:spPr>
      </p:pic>
      <p:sp>
        <p:nvSpPr>
          <p:cNvPr id="3" name="Ellipse 2">
            <a:extLst>
              <a:ext uri="{FF2B5EF4-FFF2-40B4-BE49-F238E27FC236}">
                <a16:creationId xmlns:a16="http://schemas.microsoft.com/office/drawing/2014/main" id="{C2184CC9-2CA2-D221-A3B0-665A5784BAC1}"/>
              </a:ext>
            </a:extLst>
          </p:cNvPr>
          <p:cNvSpPr/>
          <p:nvPr/>
        </p:nvSpPr>
        <p:spPr>
          <a:xfrm flipH="1">
            <a:off x="716693" y="1865871"/>
            <a:ext cx="74140" cy="741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4" name="Ellipse 3">
            <a:extLst>
              <a:ext uri="{FF2B5EF4-FFF2-40B4-BE49-F238E27FC236}">
                <a16:creationId xmlns:a16="http://schemas.microsoft.com/office/drawing/2014/main" id="{5EB0FE53-C950-A3FD-97EC-5C7506D812D3}"/>
              </a:ext>
            </a:extLst>
          </p:cNvPr>
          <p:cNvSpPr/>
          <p:nvPr/>
        </p:nvSpPr>
        <p:spPr>
          <a:xfrm flipH="1">
            <a:off x="1894703" y="2166552"/>
            <a:ext cx="74140" cy="741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5" name="Ellipse 4">
            <a:extLst>
              <a:ext uri="{FF2B5EF4-FFF2-40B4-BE49-F238E27FC236}">
                <a16:creationId xmlns:a16="http://schemas.microsoft.com/office/drawing/2014/main" id="{D5373B39-F6F0-D0AE-9F83-6BA3ACD8AFDB}"/>
              </a:ext>
            </a:extLst>
          </p:cNvPr>
          <p:cNvSpPr/>
          <p:nvPr/>
        </p:nvSpPr>
        <p:spPr>
          <a:xfrm flipH="1">
            <a:off x="3183924" y="1544597"/>
            <a:ext cx="74140" cy="741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6" name="Ellipse 5">
            <a:extLst>
              <a:ext uri="{FF2B5EF4-FFF2-40B4-BE49-F238E27FC236}">
                <a16:creationId xmlns:a16="http://schemas.microsoft.com/office/drawing/2014/main" id="{0A65B99A-9886-2714-FD45-2BDB0BB0BCF8}"/>
              </a:ext>
            </a:extLst>
          </p:cNvPr>
          <p:cNvSpPr/>
          <p:nvPr/>
        </p:nvSpPr>
        <p:spPr>
          <a:xfrm flipH="1">
            <a:off x="4967416" y="1095634"/>
            <a:ext cx="74140" cy="741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7" name="Ellipse 6">
            <a:extLst>
              <a:ext uri="{FF2B5EF4-FFF2-40B4-BE49-F238E27FC236}">
                <a16:creationId xmlns:a16="http://schemas.microsoft.com/office/drawing/2014/main" id="{3384B4B3-CA27-85E4-CB29-B886C8EC57D0}"/>
              </a:ext>
            </a:extLst>
          </p:cNvPr>
          <p:cNvSpPr/>
          <p:nvPr/>
        </p:nvSpPr>
        <p:spPr>
          <a:xfrm flipH="1">
            <a:off x="3945925" y="1033850"/>
            <a:ext cx="74140" cy="741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8" name="Ellipse 7">
            <a:extLst>
              <a:ext uri="{FF2B5EF4-FFF2-40B4-BE49-F238E27FC236}">
                <a16:creationId xmlns:a16="http://schemas.microsoft.com/office/drawing/2014/main" id="{778FDF73-76EF-F6EF-6B1B-8394912935E6}"/>
              </a:ext>
            </a:extLst>
          </p:cNvPr>
          <p:cNvSpPr/>
          <p:nvPr/>
        </p:nvSpPr>
        <p:spPr>
          <a:xfrm flipH="1">
            <a:off x="4110682" y="2763796"/>
            <a:ext cx="74140" cy="741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9" name="Ellipse 8">
            <a:extLst>
              <a:ext uri="{FF2B5EF4-FFF2-40B4-BE49-F238E27FC236}">
                <a16:creationId xmlns:a16="http://schemas.microsoft.com/office/drawing/2014/main" id="{7023091F-34D2-6B50-C521-FDA4B8B38DF8}"/>
              </a:ext>
            </a:extLst>
          </p:cNvPr>
          <p:cNvSpPr/>
          <p:nvPr/>
        </p:nvSpPr>
        <p:spPr>
          <a:xfrm flipH="1">
            <a:off x="4930346" y="2397211"/>
            <a:ext cx="74140" cy="741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0" name="Ellipse 9">
            <a:extLst>
              <a:ext uri="{FF2B5EF4-FFF2-40B4-BE49-F238E27FC236}">
                <a16:creationId xmlns:a16="http://schemas.microsoft.com/office/drawing/2014/main" id="{00203217-0D50-49B5-AF23-C95E5FEED14F}"/>
              </a:ext>
            </a:extLst>
          </p:cNvPr>
          <p:cNvSpPr/>
          <p:nvPr/>
        </p:nvSpPr>
        <p:spPr>
          <a:xfrm flipH="1">
            <a:off x="5741774" y="1511644"/>
            <a:ext cx="74140" cy="741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1" name="Ellipse 10">
            <a:extLst>
              <a:ext uri="{FF2B5EF4-FFF2-40B4-BE49-F238E27FC236}">
                <a16:creationId xmlns:a16="http://schemas.microsoft.com/office/drawing/2014/main" id="{687C364A-7FB0-52DC-8B70-5B6D1226CECE}"/>
              </a:ext>
            </a:extLst>
          </p:cNvPr>
          <p:cNvSpPr/>
          <p:nvPr/>
        </p:nvSpPr>
        <p:spPr>
          <a:xfrm flipH="1">
            <a:off x="5630563" y="1070920"/>
            <a:ext cx="74140" cy="741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12" name="Textfeld 11">
            <a:extLst>
              <a:ext uri="{FF2B5EF4-FFF2-40B4-BE49-F238E27FC236}">
                <a16:creationId xmlns:a16="http://schemas.microsoft.com/office/drawing/2014/main" id="{5F4DBF39-10F6-2DD1-1503-CBCFFF861558}"/>
              </a:ext>
            </a:extLst>
          </p:cNvPr>
          <p:cNvSpPr txBox="1"/>
          <p:nvPr/>
        </p:nvSpPr>
        <p:spPr>
          <a:xfrm>
            <a:off x="509345" y="1635039"/>
            <a:ext cx="562975" cy="230832"/>
          </a:xfrm>
          <a:prstGeom prst="rect">
            <a:avLst/>
          </a:prstGeom>
          <a:noFill/>
        </p:spPr>
        <p:txBody>
          <a:bodyPr wrap="none" rtlCol="0">
            <a:spAutoFit/>
          </a:bodyPr>
          <a:lstStyle/>
          <a:p>
            <a:r>
              <a:rPr lang="en-US" sz="900" noProof="0" dirty="0"/>
              <a:t>Bregenz</a:t>
            </a:r>
          </a:p>
        </p:txBody>
      </p:sp>
      <p:sp>
        <p:nvSpPr>
          <p:cNvPr id="13" name="Textfeld 12">
            <a:extLst>
              <a:ext uri="{FF2B5EF4-FFF2-40B4-BE49-F238E27FC236}">
                <a16:creationId xmlns:a16="http://schemas.microsoft.com/office/drawing/2014/main" id="{D21FE2EE-63AE-9AA4-F2EE-24683DC2E599}"/>
              </a:ext>
            </a:extLst>
          </p:cNvPr>
          <p:cNvSpPr txBox="1"/>
          <p:nvPr/>
        </p:nvSpPr>
        <p:spPr>
          <a:xfrm>
            <a:off x="1606092" y="2203622"/>
            <a:ext cx="643125" cy="230832"/>
          </a:xfrm>
          <a:prstGeom prst="rect">
            <a:avLst/>
          </a:prstGeom>
          <a:noFill/>
        </p:spPr>
        <p:txBody>
          <a:bodyPr wrap="none" rtlCol="0">
            <a:spAutoFit/>
          </a:bodyPr>
          <a:lstStyle/>
          <a:p>
            <a:r>
              <a:rPr lang="en-US" sz="900" noProof="0" dirty="0"/>
              <a:t>Innsbruck</a:t>
            </a:r>
          </a:p>
        </p:txBody>
      </p:sp>
      <p:sp>
        <p:nvSpPr>
          <p:cNvPr id="14" name="Textfeld 13">
            <a:extLst>
              <a:ext uri="{FF2B5EF4-FFF2-40B4-BE49-F238E27FC236}">
                <a16:creationId xmlns:a16="http://schemas.microsoft.com/office/drawing/2014/main" id="{FE348FAC-6199-3B6C-2AEE-5A0AB6353E98}"/>
              </a:ext>
            </a:extLst>
          </p:cNvPr>
          <p:cNvSpPr txBox="1"/>
          <p:nvPr/>
        </p:nvSpPr>
        <p:spPr>
          <a:xfrm>
            <a:off x="3945925" y="2800866"/>
            <a:ext cx="673582" cy="230832"/>
          </a:xfrm>
          <a:prstGeom prst="rect">
            <a:avLst/>
          </a:prstGeom>
          <a:noFill/>
        </p:spPr>
        <p:txBody>
          <a:bodyPr wrap="none" rtlCol="0">
            <a:spAutoFit/>
          </a:bodyPr>
          <a:lstStyle/>
          <a:p>
            <a:r>
              <a:rPr lang="en-US" sz="900" noProof="0" dirty="0"/>
              <a:t>Klagenfurt</a:t>
            </a:r>
          </a:p>
        </p:txBody>
      </p:sp>
      <p:sp>
        <p:nvSpPr>
          <p:cNvPr id="15" name="Textfeld 14">
            <a:extLst>
              <a:ext uri="{FF2B5EF4-FFF2-40B4-BE49-F238E27FC236}">
                <a16:creationId xmlns:a16="http://schemas.microsoft.com/office/drawing/2014/main" id="{3291AAEF-191A-8457-E9A5-A9D2F82A036F}"/>
              </a:ext>
            </a:extLst>
          </p:cNvPr>
          <p:cNvSpPr txBox="1"/>
          <p:nvPr/>
        </p:nvSpPr>
        <p:spPr>
          <a:xfrm>
            <a:off x="4772426" y="2417720"/>
            <a:ext cx="396262" cy="230832"/>
          </a:xfrm>
          <a:prstGeom prst="rect">
            <a:avLst/>
          </a:prstGeom>
          <a:noFill/>
        </p:spPr>
        <p:txBody>
          <a:bodyPr wrap="none" rtlCol="0">
            <a:spAutoFit/>
          </a:bodyPr>
          <a:lstStyle/>
          <a:p>
            <a:r>
              <a:rPr lang="en-US" sz="900" noProof="0" dirty="0"/>
              <a:t>Graz</a:t>
            </a:r>
          </a:p>
        </p:txBody>
      </p:sp>
      <p:sp>
        <p:nvSpPr>
          <p:cNvPr id="16" name="Textfeld 15">
            <a:extLst>
              <a:ext uri="{FF2B5EF4-FFF2-40B4-BE49-F238E27FC236}">
                <a16:creationId xmlns:a16="http://schemas.microsoft.com/office/drawing/2014/main" id="{96C8FE67-1A81-D567-17D8-95C78067E767}"/>
              </a:ext>
            </a:extLst>
          </p:cNvPr>
          <p:cNvSpPr txBox="1"/>
          <p:nvPr/>
        </p:nvSpPr>
        <p:spPr>
          <a:xfrm>
            <a:off x="5460286" y="840088"/>
            <a:ext cx="433132" cy="230832"/>
          </a:xfrm>
          <a:prstGeom prst="rect">
            <a:avLst/>
          </a:prstGeom>
          <a:noFill/>
        </p:spPr>
        <p:txBody>
          <a:bodyPr wrap="none" rtlCol="0">
            <a:spAutoFit/>
          </a:bodyPr>
          <a:lstStyle/>
          <a:p>
            <a:r>
              <a:rPr lang="en-US" sz="900" noProof="0" dirty="0"/>
              <a:t>Wien</a:t>
            </a:r>
          </a:p>
        </p:txBody>
      </p:sp>
      <p:sp>
        <p:nvSpPr>
          <p:cNvPr id="17" name="Textfeld 16">
            <a:extLst>
              <a:ext uri="{FF2B5EF4-FFF2-40B4-BE49-F238E27FC236}">
                <a16:creationId xmlns:a16="http://schemas.microsoft.com/office/drawing/2014/main" id="{BE3C30D8-62A0-3CCC-A6C6-8CEDBDD3F3AC}"/>
              </a:ext>
            </a:extLst>
          </p:cNvPr>
          <p:cNvSpPr txBox="1"/>
          <p:nvPr/>
        </p:nvSpPr>
        <p:spPr>
          <a:xfrm>
            <a:off x="4722998" y="1186079"/>
            <a:ext cx="635110" cy="230832"/>
          </a:xfrm>
          <a:prstGeom prst="rect">
            <a:avLst/>
          </a:prstGeom>
          <a:noFill/>
        </p:spPr>
        <p:txBody>
          <a:bodyPr wrap="none" rtlCol="0">
            <a:spAutoFit/>
          </a:bodyPr>
          <a:lstStyle/>
          <a:p>
            <a:r>
              <a:rPr lang="en-US" sz="900" noProof="0" dirty="0"/>
              <a:t>St. </a:t>
            </a:r>
            <a:r>
              <a:rPr lang="en-US" sz="900" noProof="0" dirty="0" err="1"/>
              <a:t>Pölten</a:t>
            </a:r>
            <a:endParaRPr lang="en-US" sz="900" noProof="0" dirty="0"/>
          </a:p>
        </p:txBody>
      </p:sp>
      <p:sp>
        <p:nvSpPr>
          <p:cNvPr id="18" name="Textfeld 17">
            <a:extLst>
              <a:ext uri="{FF2B5EF4-FFF2-40B4-BE49-F238E27FC236}">
                <a16:creationId xmlns:a16="http://schemas.microsoft.com/office/drawing/2014/main" id="{A35BA92D-2449-5CAB-C712-AC7FD9FBE0EF}"/>
              </a:ext>
            </a:extLst>
          </p:cNvPr>
          <p:cNvSpPr txBox="1"/>
          <p:nvPr/>
        </p:nvSpPr>
        <p:spPr>
          <a:xfrm>
            <a:off x="3762699" y="839917"/>
            <a:ext cx="399468" cy="230832"/>
          </a:xfrm>
          <a:prstGeom prst="rect">
            <a:avLst/>
          </a:prstGeom>
          <a:noFill/>
        </p:spPr>
        <p:txBody>
          <a:bodyPr wrap="none" rtlCol="0">
            <a:spAutoFit/>
          </a:bodyPr>
          <a:lstStyle/>
          <a:p>
            <a:r>
              <a:rPr lang="en-US" sz="900" noProof="0" dirty="0"/>
              <a:t>´Linz</a:t>
            </a:r>
          </a:p>
        </p:txBody>
      </p:sp>
      <p:sp>
        <p:nvSpPr>
          <p:cNvPr id="19" name="Textfeld 18">
            <a:extLst>
              <a:ext uri="{FF2B5EF4-FFF2-40B4-BE49-F238E27FC236}">
                <a16:creationId xmlns:a16="http://schemas.microsoft.com/office/drawing/2014/main" id="{5AE52378-6F8E-DF2A-C3C7-77170AB81644}"/>
              </a:ext>
            </a:extLst>
          </p:cNvPr>
          <p:cNvSpPr txBox="1"/>
          <p:nvPr/>
        </p:nvSpPr>
        <p:spPr>
          <a:xfrm>
            <a:off x="2831669" y="1358987"/>
            <a:ext cx="580608" cy="230832"/>
          </a:xfrm>
          <a:prstGeom prst="rect">
            <a:avLst/>
          </a:prstGeom>
          <a:noFill/>
        </p:spPr>
        <p:txBody>
          <a:bodyPr wrap="none" rtlCol="0">
            <a:spAutoFit/>
          </a:bodyPr>
          <a:lstStyle/>
          <a:p>
            <a:r>
              <a:rPr lang="en-US" sz="900" noProof="0" dirty="0"/>
              <a:t>Salzburg</a:t>
            </a:r>
          </a:p>
        </p:txBody>
      </p:sp>
      <p:sp>
        <p:nvSpPr>
          <p:cNvPr id="20" name="Textfeld 19">
            <a:extLst>
              <a:ext uri="{FF2B5EF4-FFF2-40B4-BE49-F238E27FC236}">
                <a16:creationId xmlns:a16="http://schemas.microsoft.com/office/drawing/2014/main" id="{7D8BB35C-61E5-B926-6DB4-86EBD48B8EA9}"/>
              </a:ext>
            </a:extLst>
          </p:cNvPr>
          <p:cNvSpPr txBox="1"/>
          <p:nvPr/>
        </p:nvSpPr>
        <p:spPr>
          <a:xfrm>
            <a:off x="2666379" y="2633017"/>
            <a:ext cx="423514" cy="230832"/>
          </a:xfrm>
          <a:prstGeom prst="rect">
            <a:avLst/>
          </a:prstGeom>
          <a:noFill/>
        </p:spPr>
        <p:txBody>
          <a:bodyPr wrap="none" rtlCol="0">
            <a:spAutoFit/>
          </a:bodyPr>
          <a:lstStyle/>
          <a:p>
            <a:r>
              <a:rPr lang="en-US" sz="900" noProof="0" dirty="0" err="1"/>
              <a:t>Lienz</a:t>
            </a:r>
            <a:endParaRPr lang="en-US" sz="900" noProof="0" dirty="0"/>
          </a:p>
        </p:txBody>
      </p:sp>
      <p:sp>
        <p:nvSpPr>
          <p:cNvPr id="21" name="Textfeld 20">
            <a:extLst>
              <a:ext uri="{FF2B5EF4-FFF2-40B4-BE49-F238E27FC236}">
                <a16:creationId xmlns:a16="http://schemas.microsoft.com/office/drawing/2014/main" id="{909FA201-D1A3-78B5-C1C2-57255D5E20D6}"/>
              </a:ext>
            </a:extLst>
          </p:cNvPr>
          <p:cNvSpPr txBox="1"/>
          <p:nvPr/>
        </p:nvSpPr>
        <p:spPr>
          <a:xfrm>
            <a:off x="3466751" y="2780270"/>
            <a:ext cx="495649" cy="230832"/>
          </a:xfrm>
          <a:prstGeom prst="rect">
            <a:avLst/>
          </a:prstGeom>
          <a:noFill/>
        </p:spPr>
        <p:txBody>
          <a:bodyPr wrap="none" rtlCol="0">
            <a:spAutoFit/>
          </a:bodyPr>
          <a:lstStyle/>
          <a:p>
            <a:r>
              <a:rPr lang="en-US" sz="900" noProof="0" dirty="0"/>
              <a:t>Villach</a:t>
            </a:r>
          </a:p>
        </p:txBody>
      </p:sp>
      <p:sp>
        <p:nvSpPr>
          <p:cNvPr id="22" name="Textfeld 21">
            <a:extLst>
              <a:ext uri="{FF2B5EF4-FFF2-40B4-BE49-F238E27FC236}">
                <a16:creationId xmlns:a16="http://schemas.microsoft.com/office/drawing/2014/main" id="{3E80F785-94A2-0267-7095-6680A35D0714}"/>
              </a:ext>
            </a:extLst>
          </p:cNvPr>
          <p:cNvSpPr txBox="1"/>
          <p:nvPr/>
        </p:nvSpPr>
        <p:spPr>
          <a:xfrm>
            <a:off x="5712832" y="1519623"/>
            <a:ext cx="668773" cy="230832"/>
          </a:xfrm>
          <a:prstGeom prst="rect">
            <a:avLst/>
          </a:prstGeom>
          <a:noFill/>
        </p:spPr>
        <p:txBody>
          <a:bodyPr wrap="none" rtlCol="0">
            <a:spAutoFit/>
          </a:bodyPr>
          <a:lstStyle/>
          <a:p>
            <a:r>
              <a:rPr lang="en-US" sz="900" noProof="0" dirty="0"/>
              <a:t>Eisenstadt</a:t>
            </a:r>
          </a:p>
        </p:txBody>
      </p:sp>
      <p:sp>
        <p:nvSpPr>
          <p:cNvPr id="23" name="Ellipse 22">
            <a:extLst>
              <a:ext uri="{FF2B5EF4-FFF2-40B4-BE49-F238E27FC236}">
                <a16:creationId xmlns:a16="http://schemas.microsoft.com/office/drawing/2014/main" id="{3759E5E4-AC74-CDEF-46B3-6141220ACFDC}"/>
              </a:ext>
            </a:extLst>
          </p:cNvPr>
          <p:cNvSpPr/>
          <p:nvPr/>
        </p:nvSpPr>
        <p:spPr>
          <a:xfrm flipH="1">
            <a:off x="2936793" y="2627870"/>
            <a:ext cx="74140" cy="741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noProof="0" dirty="0"/>
          </a:p>
        </p:txBody>
      </p:sp>
      <p:sp>
        <p:nvSpPr>
          <p:cNvPr id="24" name="Ellipse 23">
            <a:extLst>
              <a:ext uri="{FF2B5EF4-FFF2-40B4-BE49-F238E27FC236}">
                <a16:creationId xmlns:a16="http://schemas.microsoft.com/office/drawing/2014/main" id="{9E38A9ED-483D-CE04-14CD-422CF070043A}"/>
              </a:ext>
            </a:extLst>
          </p:cNvPr>
          <p:cNvSpPr/>
          <p:nvPr/>
        </p:nvSpPr>
        <p:spPr>
          <a:xfrm flipH="1">
            <a:off x="3756462" y="2780270"/>
            <a:ext cx="74140" cy="74140"/>
          </a:xfrm>
          <a:prstGeom prst="ellipse">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noProof="0" dirty="0"/>
          </a:p>
        </p:txBody>
      </p:sp>
      <p:cxnSp>
        <p:nvCxnSpPr>
          <p:cNvPr id="26" name="Gerader Verbinder 25">
            <a:extLst>
              <a:ext uri="{FF2B5EF4-FFF2-40B4-BE49-F238E27FC236}">
                <a16:creationId xmlns:a16="http://schemas.microsoft.com/office/drawing/2014/main" id="{8C921B95-BB04-9D4F-D0B5-08A23AAAAACB}"/>
              </a:ext>
            </a:extLst>
          </p:cNvPr>
          <p:cNvCxnSpPr>
            <a:cxnSpLocks/>
            <a:stCxn id="6" idx="2"/>
            <a:endCxn id="11" idx="6"/>
          </p:cNvCxnSpPr>
          <p:nvPr/>
        </p:nvCxnSpPr>
        <p:spPr>
          <a:xfrm flipV="1">
            <a:off x="5041556" y="1107990"/>
            <a:ext cx="589007" cy="24714"/>
          </a:xfrm>
          <a:prstGeom prst="line">
            <a:avLst/>
          </a:prstGeom>
        </p:spPr>
        <p:style>
          <a:lnRef idx="1">
            <a:schemeClr val="dk1"/>
          </a:lnRef>
          <a:fillRef idx="0">
            <a:schemeClr val="dk1"/>
          </a:fillRef>
          <a:effectRef idx="0">
            <a:schemeClr val="dk1"/>
          </a:effectRef>
          <a:fontRef idx="minor">
            <a:schemeClr val="tx1"/>
          </a:fontRef>
        </p:style>
      </p:cxnSp>
      <p:cxnSp>
        <p:nvCxnSpPr>
          <p:cNvPr id="30" name="Gerader Verbinder 29">
            <a:extLst>
              <a:ext uri="{FF2B5EF4-FFF2-40B4-BE49-F238E27FC236}">
                <a16:creationId xmlns:a16="http://schemas.microsoft.com/office/drawing/2014/main" id="{18090E84-7BF6-F577-E3B6-9BA2C271FFFD}"/>
              </a:ext>
            </a:extLst>
          </p:cNvPr>
          <p:cNvCxnSpPr>
            <a:cxnSpLocks/>
            <a:stCxn id="18" idx="2"/>
            <a:endCxn id="6" idx="6"/>
          </p:cNvCxnSpPr>
          <p:nvPr/>
        </p:nvCxnSpPr>
        <p:spPr>
          <a:xfrm>
            <a:off x="3962433" y="1070749"/>
            <a:ext cx="1004983" cy="61955"/>
          </a:xfrm>
          <a:prstGeom prst="line">
            <a:avLst/>
          </a:prstGeom>
        </p:spPr>
        <p:style>
          <a:lnRef idx="1">
            <a:schemeClr val="dk1"/>
          </a:lnRef>
          <a:fillRef idx="0">
            <a:schemeClr val="dk1"/>
          </a:fillRef>
          <a:effectRef idx="0">
            <a:schemeClr val="dk1"/>
          </a:effectRef>
          <a:fontRef idx="minor">
            <a:schemeClr val="tx1"/>
          </a:fontRef>
        </p:style>
      </p:cxnSp>
      <p:cxnSp>
        <p:nvCxnSpPr>
          <p:cNvPr id="34" name="Gerader Verbinder 33">
            <a:extLst>
              <a:ext uri="{FF2B5EF4-FFF2-40B4-BE49-F238E27FC236}">
                <a16:creationId xmlns:a16="http://schemas.microsoft.com/office/drawing/2014/main" id="{5CE26461-FD0D-E1C6-914C-4AE42F2C2B21}"/>
              </a:ext>
            </a:extLst>
          </p:cNvPr>
          <p:cNvCxnSpPr>
            <a:cxnSpLocks/>
            <a:stCxn id="18" idx="2"/>
            <a:endCxn id="5" idx="5"/>
          </p:cNvCxnSpPr>
          <p:nvPr/>
        </p:nvCxnSpPr>
        <p:spPr>
          <a:xfrm flipH="1">
            <a:off x="3194782" y="1070749"/>
            <a:ext cx="767651" cy="537130"/>
          </a:xfrm>
          <a:prstGeom prst="line">
            <a:avLst/>
          </a:prstGeom>
        </p:spPr>
        <p:style>
          <a:lnRef idx="1">
            <a:schemeClr val="dk1"/>
          </a:lnRef>
          <a:fillRef idx="0">
            <a:schemeClr val="dk1"/>
          </a:fillRef>
          <a:effectRef idx="0">
            <a:schemeClr val="dk1"/>
          </a:effectRef>
          <a:fontRef idx="minor">
            <a:schemeClr val="tx1"/>
          </a:fontRef>
        </p:style>
      </p:cxnSp>
      <p:cxnSp>
        <p:nvCxnSpPr>
          <p:cNvPr id="37" name="Gerader Verbinder 36">
            <a:extLst>
              <a:ext uri="{FF2B5EF4-FFF2-40B4-BE49-F238E27FC236}">
                <a16:creationId xmlns:a16="http://schemas.microsoft.com/office/drawing/2014/main" id="{3EE75458-DC43-310D-4DEE-7519AA2CABF7}"/>
              </a:ext>
            </a:extLst>
          </p:cNvPr>
          <p:cNvCxnSpPr>
            <a:stCxn id="5" idx="4"/>
            <a:endCxn id="4" idx="1"/>
          </p:cNvCxnSpPr>
          <p:nvPr/>
        </p:nvCxnSpPr>
        <p:spPr>
          <a:xfrm flipH="1">
            <a:off x="1957985" y="1618737"/>
            <a:ext cx="1263009" cy="558673"/>
          </a:xfrm>
          <a:prstGeom prst="line">
            <a:avLst/>
          </a:prstGeom>
        </p:spPr>
        <p:style>
          <a:lnRef idx="1">
            <a:schemeClr val="dk1"/>
          </a:lnRef>
          <a:fillRef idx="0">
            <a:schemeClr val="dk1"/>
          </a:fillRef>
          <a:effectRef idx="0">
            <a:schemeClr val="dk1"/>
          </a:effectRef>
          <a:fontRef idx="minor">
            <a:schemeClr val="tx1"/>
          </a:fontRef>
        </p:style>
      </p:cxnSp>
      <p:cxnSp>
        <p:nvCxnSpPr>
          <p:cNvPr id="39" name="Gerader Verbinder 38">
            <a:extLst>
              <a:ext uri="{FF2B5EF4-FFF2-40B4-BE49-F238E27FC236}">
                <a16:creationId xmlns:a16="http://schemas.microsoft.com/office/drawing/2014/main" id="{72A9C896-3903-3CE1-ADE1-58722574ED0C}"/>
              </a:ext>
            </a:extLst>
          </p:cNvPr>
          <p:cNvCxnSpPr>
            <a:cxnSpLocks/>
            <a:stCxn id="4" idx="7"/>
            <a:endCxn id="3" idx="3"/>
          </p:cNvCxnSpPr>
          <p:nvPr/>
        </p:nvCxnSpPr>
        <p:spPr>
          <a:xfrm flipH="1" flipV="1">
            <a:off x="779975" y="1929153"/>
            <a:ext cx="1125586" cy="248257"/>
          </a:xfrm>
          <a:prstGeom prst="line">
            <a:avLst/>
          </a:prstGeom>
        </p:spPr>
        <p:style>
          <a:lnRef idx="1">
            <a:schemeClr val="dk1"/>
          </a:lnRef>
          <a:fillRef idx="0">
            <a:schemeClr val="dk1"/>
          </a:fillRef>
          <a:effectRef idx="0">
            <a:schemeClr val="dk1"/>
          </a:effectRef>
          <a:fontRef idx="minor">
            <a:schemeClr val="tx1"/>
          </a:fontRef>
        </p:style>
      </p:cxnSp>
      <p:cxnSp>
        <p:nvCxnSpPr>
          <p:cNvPr id="42" name="Gerader Verbinder 41">
            <a:extLst>
              <a:ext uri="{FF2B5EF4-FFF2-40B4-BE49-F238E27FC236}">
                <a16:creationId xmlns:a16="http://schemas.microsoft.com/office/drawing/2014/main" id="{6AA9DB6C-CFA9-5D48-0D37-5157894C2745}"/>
              </a:ext>
            </a:extLst>
          </p:cNvPr>
          <p:cNvCxnSpPr>
            <a:cxnSpLocks/>
            <a:stCxn id="23" idx="3"/>
            <a:endCxn id="24" idx="3"/>
          </p:cNvCxnSpPr>
          <p:nvPr/>
        </p:nvCxnSpPr>
        <p:spPr>
          <a:xfrm>
            <a:off x="3000075" y="2691152"/>
            <a:ext cx="819669" cy="152400"/>
          </a:xfrm>
          <a:prstGeom prst="line">
            <a:avLst/>
          </a:prstGeom>
        </p:spPr>
        <p:style>
          <a:lnRef idx="1">
            <a:schemeClr val="dk1"/>
          </a:lnRef>
          <a:fillRef idx="0">
            <a:schemeClr val="dk1"/>
          </a:fillRef>
          <a:effectRef idx="0">
            <a:schemeClr val="dk1"/>
          </a:effectRef>
          <a:fontRef idx="minor">
            <a:schemeClr val="tx1"/>
          </a:fontRef>
        </p:style>
      </p:cxnSp>
      <p:cxnSp>
        <p:nvCxnSpPr>
          <p:cNvPr id="45" name="Gerader Verbinder 44">
            <a:extLst>
              <a:ext uri="{FF2B5EF4-FFF2-40B4-BE49-F238E27FC236}">
                <a16:creationId xmlns:a16="http://schemas.microsoft.com/office/drawing/2014/main" id="{32A73840-26AF-602B-28F0-311AE2F3F058}"/>
              </a:ext>
            </a:extLst>
          </p:cNvPr>
          <p:cNvCxnSpPr>
            <a:cxnSpLocks/>
            <a:stCxn id="24" idx="2"/>
          </p:cNvCxnSpPr>
          <p:nvPr/>
        </p:nvCxnSpPr>
        <p:spPr>
          <a:xfrm flipV="1">
            <a:off x="3830602" y="2800866"/>
            <a:ext cx="317150" cy="16474"/>
          </a:xfrm>
          <a:prstGeom prst="line">
            <a:avLst/>
          </a:prstGeom>
        </p:spPr>
        <p:style>
          <a:lnRef idx="1">
            <a:schemeClr val="dk1"/>
          </a:lnRef>
          <a:fillRef idx="0">
            <a:schemeClr val="dk1"/>
          </a:fillRef>
          <a:effectRef idx="0">
            <a:schemeClr val="dk1"/>
          </a:effectRef>
          <a:fontRef idx="minor">
            <a:schemeClr val="tx1"/>
          </a:fontRef>
        </p:style>
      </p:cxnSp>
      <p:cxnSp>
        <p:nvCxnSpPr>
          <p:cNvPr id="50" name="Gerader Verbinder 49">
            <a:extLst>
              <a:ext uri="{FF2B5EF4-FFF2-40B4-BE49-F238E27FC236}">
                <a16:creationId xmlns:a16="http://schemas.microsoft.com/office/drawing/2014/main" id="{4FF10794-D140-EBA1-24C1-8C2DDD2E61A1}"/>
              </a:ext>
            </a:extLst>
          </p:cNvPr>
          <p:cNvCxnSpPr>
            <a:stCxn id="8" idx="2"/>
            <a:endCxn id="9" idx="7"/>
          </p:cNvCxnSpPr>
          <p:nvPr/>
        </p:nvCxnSpPr>
        <p:spPr>
          <a:xfrm flipV="1">
            <a:off x="4184822" y="2408069"/>
            <a:ext cx="756382" cy="392797"/>
          </a:xfrm>
          <a:prstGeom prst="line">
            <a:avLst/>
          </a:prstGeom>
        </p:spPr>
        <p:style>
          <a:lnRef idx="1">
            <a:schemeClr val="dk1"/>
          </a:lnRef>
          <a:fillRef idx="0">
            <a:schemeClr val="dk1"/>
          </a:fillRef>
          <a:effectRef idx="0">
            <a:schemeClr val="dk1"/>
          </a:effectRef>
          <a:fontRef idx="minor">
            <a:schemeClr val="tx1"/>
          </a:fontRef>
        </p:style>
      </p:cxnSp>
      <p:cxnSp>
        <p:nvCxnSpPr>
          <p:cNvPr id="52" name="Gerader Verbinder 51">
            <a:extLst>
              <a:ext uri="{FF2B5EF4-FFF2-40B4-BE49-F238E27FC236}">
                <a16:creationId xmlns:a16="http://schemas.microsoft.com/office/drawing/2014/main" id="{3B0154BC-E493-D81B-B762-5FB606CE602E}"/>
              </a:ext>
            </a:extLst>
          </p:cNvPr>
          <p:cNvCxnSpPr>
            <a:stCxn id="15" idx="0"/>
            <a:endCxn id="11" idx="4"/>
          </p:cNvCxnSpPr>
          <p:nvPr/>
        </p:nvCxnSpPr>
        <p:spPr>
          <a:xfrm flipV="1">
            <a:off x="4970557" y="1145060"/>
            <a:ext cx="697076" cy="1272660"/>
          </a:xfrm>
          <a:prstGeom prst="line">
            <a:avLst/>
          </a:prstGeom>
        </p:spPr>
        <p:style>
          <a:lnRef idx="1">
            <a:schemeClr val="dk1"/>
          </a:lnRef>
          <a:fillRef idx="0">
            <a:schemeClr val="dk1"/>
          </a:fillRef>
          <a:effectRef idx="0">
            <a:schemeClr val="dk1"/>
          </a:effectRef>
          <a:fontRef idx="minor">
            <a:schemeClr val="tx1"/>
          </a:fontRef>
        </p:style>
      </p:cxnSp>
      <p:cxnSp>
        <p:nvCxnSpPr>
          <p:cNvPr id="54" name="Gerader Verbinder 53">
            <a:extLst>
              <a:ext uri="{FF2B5EF4-FFF2-40B4-BE49-F238E27FC236}">
                <a16:creationId xmlns:a16="http://schemas.microsoft.com/office/drawing/2014/main" id="{E87F4790-D1EC-457A-7A32-2CDB969FC007}"/>
              </a:ext>
            </a:extLst>
          </p:cNvPr>
          <p:cNvCxnSpPr>
            <a:cxnSpLocks/>
            <a:stCxn id="11" idx="2"/>
            <a:endCxn id="10" idx="0"/>
          </p:cNvCxnSpPr>
          <p:nvPr/>
        </p:nvCxnSpPr>
        <p:spPr>
          <a:xfrm>
            <a:off x="5704703" y="1107990"/>
            <a:ext cx="74141" cy="403654"/>
          </a:xfrm>
          <a:prstGeom prst="line">
            <a:avLst/>
          </a:prstGeom>
        </p:spPr>
        <p:style>
          <a:lnRef idx="1">
            <a:schemeClr val="dk1"/>
          </a:lnRef>
          <a:fillRef idx="0">
            <a:schemeClr val="dk1"/>
          </a:fillRef>
          <a:effectRef idx="0">
            <a:schemeClr val="dk1"/>
          </a:effectRef>
          <a:fontRef idx="minor">
            <a:schemeClr val="tx1"/>
          </a:fontRef>
        </p:style>
      </p:cxnSp>
      <p:cxnSp>
        <p:nvCxnSpPr>
          <p:cNvPr id="57" name="Gerader Verbinder 56">
            <a:extLst>
              <a:ext uri="{FF2B5EF4-FFF2-40B4-BE49-F238E27FC236}">
                <a16:creationId xmlns:a16="http://schemas.microsoft.com/office/drawing/2014/main" id="{38560BC4-A596-FB06-5B71-D628C24655D4}"/>
              </a:ext>
            </a:extLst>
          </p:cNvPr>
          <p:cNvCxnSpPr>
            <a:endCxn id="15" idx="0"/>
          </p:cNvCxnSpPr>
          <p:nvPr/>
        </p:nvCxnSpPr>
        <p:spPr>
          <a:xfrm flipH="1">
            <a:off x="4970557" y="1519623"/>
            <a:ext cx="845357" cy="898097"/>
          </a:xfrm>
          <a:prstGeom prst="line">
            <a:avLst/>
          </a:prstGeom>
        </p:spPr>
        <p:style>
          <a:lnRef idx="1">
            <a:schemeClr val="dk1"/>
          </a:lnRef>
          <a:fillRef idx="0">
            <a:schemeClr val="dk1"/>
          </a:fillRef>
          <a:effectRef idx="0">
            <a:schemeClr val="dk1"/>
          </a:effectRef>
          <a:fontRef idx="minor">
            <a:schemeClr val="tx1"/>
          </a:fontRef>
        </p:style>
      </p:cxnSp>
      <p:cxnSp>
        <p:nvCxnSpPr>
          <p:cNvPr id="59" name="Gerader Verbinder 58">
            <a:extLst>
              <a:ext uri="{FF2B5EF4-FFF2-40B4-BE49-F238E27FC236}">
                <a16:creationId xmlns:a16="http://schemas.microsoft.com/office/drawing/2014/main" id="{FFFCD621-D15E-BAC3-EBF0-B884AF27ECC7}"/>
              </a:ext>
            </a:extLst>
          </p:cNvPr>
          <p:cNvCxnSpPr>
            <a:stCxn id="24" idx="3"/>
            <a:endCxn id="5" idx="4"/>
          </p:cNvCxnSpPr>
          <p:nvPr/>
        </p:nvCxnSpPr>
        <p:spPr>
          <a:xfrm flipH="1" flipV="1">
            <a:off x="3220994" y="1618737"/>
            <a:ext cx="598750" cy="1224815"/>
          </a:xfrm>
          <a:prstGeom prst="line">
            <a:avLst/>
          </a:prstGeom>
        </p:spPr>
        <p:style>
          <a:lnRef idx="1">
            <a:schemeClr val="dk1"/>
          </a:lnRef>
          <a:fillRef idx="0">
            <a:schemeClr val="dk1"/>
          </a:fillRef>
          <a:effectRef idx="0">
            <a:schemeClr val="dk1"/>
          </a:effectRef>
          <a:fontRef idx="minor">
            <a:schemeClr val="tx1"/>
          </a:fontRef>
        </p:style>
      </p:cxnSp>
      <p:cxnSp>
        <p:nvCxnSpPr>
          <p:cNvPr id="61" name="Gerader Verbinder 60">
            <a:extLst>
              <a:ext uri="{FF2B5EF4-FFF2-40B4-BE49-F238E27FC236}">
                <a16:creationId xmlns:a16="http://schemas.microsoft.com/office/drawing/2014/main" id="{9FF23B84-8880-7DCB-3791-CB8412809551}"/>
              </a:ext>
            </a:extLst>
          </p:cNvPr>
          <p:cNvCxnSpPr>
            <a:stCxn id="9" idx="0"/>
            <a:endCxn id="7" idx="4"/>
          </p:cNvCxnSpPr>
          <p:nvPr/>
        </p:nvCxnSpPr>
        <p:spPr>
          <a:xfrm flipH="1" flipV="1">
            <a:off x="3982995" y="1107990"/>
            <a:ext cx="984421" cy="1289221"/>
          </a:xfrm>
          <a:prstGeom prst="line">
            <a:avLst/>
          </a:prstGeom>
        </p:spPr>
        <p:style>
          <a:lnRef idx="1">
            <a:schemeClr val="dk1"/>
          </a:lnRef>
          <a:fillRef idx="0">
            <a:schemeClr val="dk1"/>
          </a:fillRef>
          <a:effectRef idx="0">
            <a:schemeClr val="dk1"/>
          </a:effectRef>
          <a:fontRef idx="minor">
            <a:schemeClr val="tx1"/>
          </a:fontRef>
        </p:style>
      </p:cxnSp>
      <p:cxnSp>
        <p:nvCxnSpPr>
          <p:cNvPr id="63" name="Gerader Verbinder 62">
            <a:extLst>
              <a:ext uri="{FF2B5EF4-FFF2-40B4-BE49-F238E27FC236}">
                <a16:creationId xmlns:a16="http://schemas.microsoft.com/office/drawing/2014/main" id="{88C9D84A-F683-7B01-2E1E-A16C3F02EBDA}"/>
              </a:ext>
            </a:extLst>
          </p:cNvPr>
          <p:cNvCxnSpPr>
            <a:stCxn id="9" idx="0"/>
            <a:endCxn id="5" idx="3"/>
          </p:cNvCxnSpPr>
          <p:nvPr/>
        </p:nvCxnSpPr>
        <p:spPr>
          <a:xfrm flipH="1" flipV="1">
            <a:off x="3247206" y="1607879"/>
            <a:ext cx="1720210" cy="789332"/>
          </a:xfrm>
          <a:prstGeom prst="line">
            <a:avLst/>
          </a:prstGeom>
        </p:spPr>
        <p:style>
          <a:lnRef idx="1">
            <a:schemeClr val="dk1"/>
          </a:lnRef>
          <a:fillRef idx="0">
            <a:schemeClr val="dk1"/>
          </a:fillRef>
          <a:effectRef idx="0">
            <a:schemeClr val="dk1"/>
          </a:effectRef>
          <a:fontRef idx="minor">
            <a:schemeClr val="tx1"/>
          </a:fontRef>
        </p:style>
      </p:cxnSp>
      <p:sp>
        <p:nvSpPr>
          <p:cNvPr id="64" name="Textfeld 63">
            <a:extLst>
              <a:ext uri="{FF2B5EF4-FFF2-40B4-BE49-F238E27FC236}">
                <a16:creationId xmlns:a16="http://schemas.microsoft.com/office/drawing/2014/main" id="{98191379-0451-C970-A4B3-4694C161A35C}"/>
              </a:ext>
            </a:extLst>
          </p:cNvPr>
          <p:cNvSpPr txBox="1"/>
          <p:nvPr/>
        </p:nvSpPr>
        <p:spPr>
          <a:xfrm>
            <a:off x="5168688" y="888629"/>
            <a:ext cx="328936" cy="261610"/>
          </a:xfrm>
          <a:prstGeom prst="rect">
            <a:avLst/>
          </a:prstGeom>
          <a:noFill/>
        </p:spPr>
        <p:txBody>
          <a:bodyPr wrap="none" rtlCol="0">
            <a:spAutoFit/>
          </a:bodyPr>
          <a:lstStyle/>
          <a:p>
            <a:r>
              <a:rPr lang="en-US" sz="1100" noProof="0" dirty="0"/>
              <a:t>66</a:t>
            </a:r>
          </a:p>
        </p:txBody>
      </p:sp>
      <p:sp>
        <p:nvSpPr>
          <p:cNvPr id="65" name="Textfeld 64">
            <a:extLst>
              <a:ext uri="{FF2B5EF4-FFF2-40B4-BE49-F238E27FC236}">
                <a16:creationId xmlns:a16="http://schemas.microsoft.com/office/drawing/2014/main" id="{B62CDBF5-7A2D-9C9B-3891-ACE8EDE96734}"/>
              </a:ext>
            </a:extLst>
          </p:cNvPr>
          <p:cNvSpPr txBox="1"/>
          <p:nvPr/>
        </p:nvSpPr>
        <p:spPr>
          <a:xfrm>
            <a:off x="4401148" y="903960"/>
            <a:ext cx="328936" cy="261610"/>
          </a:xfrm>
          <a:prstGeom prst="rect">
            <a:avLst/>
          </a:prstGeom>
          <a:noFill/>
        </p:spPr>
        <p:txBody>
          <a:bodyPr wrap="none" rtlCol="0">
            <a:spAutoFit/>
          </a:bodyPr>
          <a:lstStyle/>
          <a:p>
            <a:r>
              <a:rPr lang="en-US" sz="1100" noProof="0" dirty="0"/>
              <a:t>99</a:t>
            </a:r>
          </a:p>
        </p:txBody>
      </p:sp>
      <p:sp>
        <p:nvSpPr>
          <p:cNvPr id="66" name="Textfeld 65">
            <a:extLst>
              <a:ext uri="{FF2B5EF4-FFF2-40B4-BE49-F238E27FC236}">
                <a16:creationId xmlns:a16="http://schemas.microsoft.com/office/drawing/2014/main" id="{BAF0A1FE-E245-46CB-8F5E-77CE6390ECF0}"/>
              </a:ext>
            </a:extLst>
          </p:cNvPr>
          <p:cNvSpPr txBox="1"/>
          <p:nvPr/>
        </p:nvSpPr>
        <p:spPr>
          <a:xfrm>
            <a:off x="3356918" y="1081212"/>
            <a:ext cx="401072" cy="261610"/>
          </a:xfrm>
          <a:prstGeom prst="rect">
            <a:avLst/>
          </a:prstGeom>
          <a:noFill/>
        </p:spPr>
        <p:txBody>
          <a:bodyPr wrap="none" rtlCol="0">
            <a:spAutoFit/>
          </a:bodyPr>
          <a:lstStyle/>
          <a:p>
            <a:r>
              <a:rPr lang="en-US" sz="1100" noProof="0" dirty="0"/>
              <a:t>107</a:t>
            </a:r>
          </a:p>
        </p:txBody>
      </p:sp>
      <p:sp>
        <p:nvSpPr>
          <p:cNvPr id="67" name="Textfeld 66">
            <a:extLst>
              <a:ext uri="{FF2B5EF4-FFF2-40B4-BE49-F238E27FC236}">
                <a16:creationId xmlns:a16="http://schemas.microsoft.com/office/drawing/2014/main" id="{71F56405-E6AA-FA7C-D17C-C40DD544FA89}"/>
              </a:ext>
            </a:extLst>
          </p:cNvPr>
          <p:cNvSpPr txBox="1"/>
          <p:nvPr/>
        </p:nvSpPr>
        <p:spPr>
          <a:xfrm>
            <a:off x="4249005" y="1320814"/>
            <a:ext cx="401072" cy="261610"/>
          </a:xfrm>
          <a:prstGeom prst="rect">
            <a:avLst/>
          </a:prstGeom>
          <a:noFill/>
        </p:spPr>
        <p:txBody>
          <a:bodyPr wrap="none" rtlCol="0">
            <a:spAutoFit/>
          </a:bodyPr>
          <a:lstStyle/>
          <a:p>
            <a:r>
              <a:rPr lang="en-US" sz="1100" noProof="0" dirty="0"/>
              <a:t>160</a:t>
            </a:r>
          </a:p>
        </p:txBody>
      </p:sp>
      <p:sp>
        <p:nvSpPr>
          <p:cNvPr id="68" name="Textfeld 67">
            <a:extLst>
              <a:ext uri="{FF2B5EF4-FFF2-40B4-BE49-F238E27FC236}">
                <a16:creationId xmlns:a16="http://schemas.microsoft.com/office/drawing/2014/main" id="{B2EA9CB8-D932-EDF6-8F3C-AA83BC6833FC}"/>
              </a:ext>
            </a:extLst>
          </p:cNvPr>
          <p:cNvSpPr txBox="1"/>
          <p:nvPr/>
        </p:nvSpPr>
        <p:spPr>
          <a:xfrm>
            <a:off x="3908854" y="1756677"/>
            <a:ext cx="401072" cy="261610"/>
          </a:xfrm>
          <a:prstGeom prst="rect">
            <a:avLst/>
          </a:prstGeom>
          <a:noFill/>
        </p:spPr>
        <p:txBody>
          <a:bodyPr wrap="none" rtlCol="0">
            <a:spAutoFit/>
          </a:bodyPr>
          <a:lstStyle/>
          <a:p>
            <a:r>
              <a:rPr lang="en-US" sz="1100" noProof="0" dirty="0"/>
              <a:t>198</a:t>
            </a:r>
          </a:p>
        </p:txBody>
      </p:sp>
      <p:sp>
        <p:nvSpPr>
          <p:cNvPr id="69" name="Textfeld 68">
            <a:extLst>
              <a:ext uri="{FF2B5EF4-FFF2-40B4-BE49-F238E27FC236}">
                <a16:creationId xmlns:a16="http://schemas.microsoft.com/office/drawing/2014/main" id="{BF2B3C53-7B6D-5437-B35A-40908AEB570A}"/>
              </a:ext>
            </a:extLst>
          </p:cNvPr>
          <p:cNvSpPr txBox="1"/>
          <p:nvPr/>
        </p:nvSpPr>
        <p:spPr>
          <a:xfrm>
            <a:off x="4520306" y="2517747"/>
            <a:ext cx="328936" cy="261610"/>
          </a:xfrm>
          <a:prstGeom prst="rect">
            <a:avLst/>
          </a:prstGeom>
          <a:noFill/>
        </p:spPr>
        <p:txBody>
          <a:bodyPr wrap="none" rtlCol="0">
            <a:spAutoFit/>
          </a:bodyPr>
          <a:lstStyle/>
          <a:p>
            <a:r>
              <a:rPr lang="en-US" sz="1100" noProof="0" dirty="0"/>
              <a:t>98</a:t>
            </a:r>
          </a:p>
        </p:txBody>
      </p:sp>
      <p:sp>
        <p:nvSpPr>
          <p:cNvPr id="70" name="Textfeld 69">
            <a:extLst>
              <a:ext uri="{FF2B5EF4-FFF2-40B4-BE49-F238E27FC236}">
                <a16:creationId xmlns:a16="http://schemas.microsoft.com/office/drawing/2014/main" id="{1284BCE8-7697-B441-B75B-D1721C6C686C}"/>
              </a:ext>
            </a:extLst>
          </p:cNvPr>
          <p:cNvSpPr txBox="1"/>
          <p:nvPr/>
        </p:nvSpPr>
        <p:spPr>
          <a:xfrm>
            <a:off x="5027851" y="1491051"/>
            <a:ext cx="401072" cy="261610"/>
          </a:xfrm>
          <a:prstGeom prst="rect">
            <a:avLst/>
          </a:prstGeom>
          <a:noFill/>
        </p:spPr>
        <p:txBody>
          <a:bodyPr wrap="none" rtlCol="0">
            <a:spAutoFit/>
          </a:bodyPr>
          <a:lstStyle/>
          <a:p>
            <a:r>
              <a:rPr lang="en-US" sz="1100" noProof="0" dirty="0"/>
              <a:t>146</a:t>
            </a:r>
          </a:p>
        </p:txBody>
      </p:sp>
      <p:sp>
        <p:nvSpPr>
          <p:cNvPr id="71" name="Textfeld 70">
            <a:extLst>
              <a:ext uri="{FF2B5EF4-FFF2-40B4-BE49-F238E27FC236}">
                <a16:creationId xmlns:a16="http://schemas.microsoft.com/office/drawing/2014/main" id="{126BF11A-18AC-CA24-432A-6A03500CCA88}"/>
              </a:ext>
            </a:extLst>
          </p:cNvPr>
          <p:cNvSpPr txBox="1"/>
          <p:nvPr/>
        </p:nvSpPr>
        <p:spPr>
          <a:xfrm>
            <a:off x="5700298" y="1201537"/>
            <a:ext cx="328936" cy="261610"/>
          </a:xfrm>
          <a:prstGeom prst="rect">
            <a:avLst/>
          </a:prstGeom>
          <a:noFill/>
        </p:spPr>
        <p:txBody>
          <a:bodyPr wrap="none" rtlCol="0">
            <a:spAutoFit/>
          </a:bodyPr>
          <a:lstStyle/>
          <a:p>
            <a:r>
              <a:rPr lang="en-US" sz="1100" noProof="0" dirty="0"/>
              <a:t>41</a:t>
            </a:r>
          </a:p>
        </p:txBody>
      </p:sp>
      <p:sp>
        <p:nvSpPr>
          <p:cNvPr id="72" name="Textfeld 71">
            <a:extLst>
              <a:ext uri="{FF2B5EF4-FFF2-40B4-BE49-F238E27FC236}">
                <a16:creationId xmlns:a16="http://schemas.microsoft.com/office/drawing/2014/main" id="{E8B42FDD-AC38-A95A-95C9-5EFCA31AE2E6}"/>
              </a:ext>
            </a:extLst>
          </p:cNvPr>
          <p:cNvSpPr txBox="1"/>
          <p:nvPr/>
        </p:nvSpPr>
        <p:spPr>
          <a:xfrm>
            <a:off x="5415546" y="1799466"/>
            <a:ext cx="401072" cy="261610"/>
          </a:xfrm>
          <a:prstGeom prst="rect">
            <a:avLst/>
          </a:prstGeom>
          <a:noFill/>
        </p:spPr>
        <p:txBody>
          <a:bodyPr wrap="none" rtlCol="0">
            <a:spAutoFit/>
          </a:bodyPr>
          <a:lstStyle/>
          <a:p>
            <a:r>
              <a:rPr lang="en-US" sz="1100" noProof="0" dirty="0"/>
              <a:t>120</a:t>
            </a:r>
          </a:p>
        </p:txBody>
      </p:sp>
      <p:sp>
        <p:nvSpPr>
          <p:cNvPr id="73" name="Textfeld 72">
            <a:extLst>
              <a:ext uri="{FF2B5EF4-FFF2-40B4-BE49-F238E27FC236}">
                <a16:creationId xmlns:a16="http://schemas.microsoft.com/office/drawing/2014/main" id="{64C3D3A8-3FE4-67A8-1C6D-91D087141743}"/>
              </a:ext>
            </a:extLst>
          </p:cNvPr>
          <p:cNvSpPr txBox="1"/>
          <p:nvPr/>
        </p:nvSpPr>
        <p:spPr>
          <a:xfrm>
            <a:off x="3818242" y="2604467"/>
            <a:ext cx="328936" cy="261610"/>
          </a:xfrm>
          <a:prstGeom prst="rect">
            <a:avLst/>
          </a:prstGeom>
          <a:noFill/>
        </p:spPr>
        <p:txBody>
          <a:bodyPr wrap="none" rtlCol="0">
            <a:spAutoFit/>
          </a:bodyPr>
          <a:lstStyle/>
          <a:p>
            <a:r>
              <a:rPr lang="en-US" sz="1100" noProof="0" dirty="0"/>
              <a:t>35</a:t>
            </a:r>
          </a:p>
        </p:txBody>
      </p:sp>
      <p:sp>
        <p:nvSpPr>
          <p:cNvPr id="74" name="Textfeld 73">
            <a:extLst>
              <a:ext uri="{FF2B5EF4-FFF2-40B4-BE49-F238E27FC236}">
                <a16:creationId xmlns:a16="http://schemas.microsoft.com/office/drawing/2014/main" id="{9BBEC8ED-2DB4-B45E-667D-6E199FCC0F4E}"/>
              </a:ext>
            </a:extLst>
          </p:cNvPr>
          <p:cNvSpPr txBox="1"/>
          <p:nvPr/>
        </p:nvSpPr>
        <p:spPr>
          <a:xfrm>
            <a:off x="3480806" y="2107032"/>
            <a:ext cx="401072" cy="261610"/>
          </a:xfrm>
          <a:prstGeom prst="rect">
            <a:avLst/>
          </a:prstGeom>
          <a:noFill/>
        </p:spPr>
        <p:txBody>
          <a:bodyPr wrap="none" rtlCol="0">
            <a:spAutoFit/>
          </a:bodyPr>
          <a:lstStyle/>
          <a:p>
            <a:r>
              <a:rPr lang="en-US" sz="1100" noProof="0" dirty="0"/>
              <a:t>146</a:t>
            </a:r>
          </a:p>
        </p:txBody>
      </p:sp>
      <p:sp>
        <p:nvSpPr>
          <p:cNvPr id="75" name="Textfeld 74">
            <a:extLst>
              <a:ext uri="{FF2B5EF4-FFF2-40B4-BE49-F238E27FC236}">
                <a16:creationId xmlns:a16="http://schemas.microsoft.com/office/drawing/2014/main" id="{9547D844-3FCF-24D1-A2BA-AB613FC74FAE}"/>
              </a:ext>
            </a:extLst>
          </p:cNvPr>
          <p:cNvSpPr txBox="1"/>
          <p:nvPr/>
        </p:nvSpPr>
        <p:spPr>
          <a:xfrm>
            <a:off x="3183065" y="2553227"/>
            <a:ext cx="328936" cy="261610"/>
          </a:xfrm>
          <a:prstGeom prst="rect">
            <a:avLst/>
          </a:prstGeom>
          <a:noFill/>
        </p:spPr>
        <p:txBody>
          <a:bodyPr wrap="none" rtlCol="0">
            <a:spAutoFit/>
          </a:bodyPr>
          <a:lstStyle/>
          <a:p>
            <a:r>
              <a:rPr lang="en-US" sz="1100" noProof="0" dirty="0"/>
              <a:t>85</a:t>
            </a:r>
          </a:p>
        </p:txBody>
      </p:sp>
      <p:sp>
        <p:nvSpPr>
          <p:cNvPr id="76" name="Textfeld 75">
            <a:extLst>
              <a:ext uri="{FF2B5EF4-FFF2-40B4-BE49-F238E27FC236}">
                <a16:creationId xmlns:a16="http://schemas.microsoft.com/office/drawing/2014/main" id="{1A8BD582-BE4A-038B-42D3-3C4344B190BF}"/>
              </a:ext>
            </a:extLst>
          </p:cNvPr>
          <p:cNvSpPr txBox="1"/>
          <p:nvPr/>
        </p:nvSpPr>
        <p:spPr>
          <a:xfrm>
            <a:off x="2324471" y="1640517"/>
            <a:ext cx="401072" cy="261610"/>
          </a:xfrm>
          <a:prstGeom prst="rect">
            <a:avLst/>
          </a:prstGeom>
          <a:noFill/>
        </p:spPr>
        <p:txBody>
          <a:bodyPr wrap="none" rtlCol="0">
            <a:spAutoFit/>
          </a:bodyPr>
          <a:lstStyle/>
          <a:p>
            <a:r>
              <a:rPr lang="en-US" sz="1100" noProof="0" dirty="0"/>
              <a:t>138</a:t>
            </a:r>
          </a:p>
        </p:txBody>
      </p:sp>
      <p:sp>
        <p:nvSpPr>
          <p:cNvPr id="77" name="Textfeld 76">
            <a:extLst>
              <a:ext uri="{FF2B5EF4-FFF2-40B4-BE49-F238E27FC236}">
                <a16:creationId xmlns:a16="http://schemas.microsoft.com/office/drawing/2014/main" id="{313DBDB6-49C7-CA60-2E98-BABEC8AE17F2}"/>
              </a:ext>
            </a:extLst>
          </p:cNvPr>
          <p:cNvSpPr txBox="1"/>
          <p:nvPr/>
        </p:nvSpPr>
        <p:spPr>
          <a:xfrm>
            <a:off x="1265909" y="1837866"/>
            <a:ext cx="401072" cy="261610"/>
          </a:xfrm>
          <a:prstGeom prst="rect">
            <a:avLst/>
          </a:prstGeom>
          <a:noFill/>
        </p:spPr>
        <p:txBody>
          <a:bodyPr wrap="none" rtlCol="0">
            <a:spAutoFit/>
          </a:bodyPr>
          <a:lstStyle/>
          <a:p>
            <a:r>
              <a:rPr lang="en-US" sz="1100" noProof="0" dirty="0"/>
              <a:t>127</a:t>
            </a:r>
          </a:p>
        </p:txBody>
      </p:sp>
    </p:spTree>
    <p:extLst>
      <p:ext uri="{BB962C8B-B14F-4D97-AF65-F5344CB8AC3E}">
        <p14:creationId xmlns:p14="http://schemas.microsoft.com/office/powerpoint/2010/main" val="162203479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Ellipse 21">
            <a:extLst>
              <a:ext uri="{FF2B5EF4-FFF2-40B4-BE49-F238E27FC236}">
                <a16:creationId xmlns:a16="http://schemas.microsoft.com/office/drawing/2014/main" id="{5CE17F97-A518-DB34-70F5-C8EFD0D62C27}"/>
              </a:ext>
            </a:extLst>
          </p:cNvPr>
          <p:cNvSpPr/>
          <p:nvPr/>
        </p:nvSpPr>
        <p:spPr>
          <a:xfrm>
            <a:off x="1402400" y="2425638"/>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noFill/>
          <a:ln w="28575">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noProof="0" dirty="0">
                <a:solidFill>
                  <a:schemeClr val="accent4">
                    <a:lumMod val="75000"/>
                  </a:schemeClr>
                </a:solidFill>
                <a:latin typeface="Segoe Print" panose="02000600000000000000" pitchFamily="2" charset="0"/>
              </a:rPr>
              <a:t>b</a:t>
            </a:r>
          </a:p>
        </p:txBody>
      </p:sp>
      <p:sp>
        <p:nvSpPr>
          <p:cNvPr id="23" name="Ellipse 22">
            <a:extLst>
              <a:ext uri="{FF2B5EF4-FFF2-40B4-BE49-F238E27FC236}">
                <a16:creationId xmlns:a16="http://schemas.microsoft.com/office/drawing/2014/main" id="{C7C362E7-8E5A-6834-9BF5-9CA52ECAD4B1}"/>
              </a:ext>
            </a:extLst>
          </p:cNvPr>
          <p:cNvSpPr/>
          <p:nvPr/>
        </p:nvSpPr>
        <p:spPr>
          <a:xfrm>
            <a:off x="314108" y="2975769"/>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28575">
            <a:solidFill>
              <a:srgbClr val="00B050"/>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accent6"/>
                </a:solidFill>
                <a:effectLst>
                  <a:outerShdw blurRad="38100" dist="19050" dir="2700000" algn="tl" rotWithShape="0">
                    <a:schemeClr val="dk1">
                      <a:alpha val="40000"/>
                    </a:schemeClr>
                  </a:outerShdw>
                </a:effectLst>
                <a:latin typeface="Segoe Print" panose="02000600000000000000" pitchFamily="2" charset="0"/>
                <a:cs typeface="Segoe UI" panose="020B0502040204020203" pitchFamily="34" charset="0"/>
              </a:rPr>
              <a:t>a</a:t>
            </a:r>
          </a:p>
        </p:txBody>
      </p:sp>
      <p:sp>
        <p:nvSpPr>
          <p:cNvPr id="24" name="Ellipse 23">
            <a:extLst>
              <a:ext uri="{FF2B5EF4-FFF2-40B4-BE49-F238E27FC236}">
                <a16:creationId xmlns:a16="http://schemas.microsoft.com/office/drawing/2014/main" id="{4AA2F197-C730-A201-0ED0-348B07C2192F}"/>
              </a:ext>
            </a:extLst>
          </p:cNvPr>
          <p:cNvSpPr/>
          <p:nvPr/>
        </p:nvSpPr>
        <p:spPr>
          <a:xfrm>
            <a:off x="1402401" y="3416228"/>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noFill/>
          <a:ln w="28575">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1600" noProof="0" dirty="0">
                <a:solidFill>
                  <a:schemeClr val="accent4">
                    <a:lumMod val="75000"/>
                  </a:schemeClr>
                </a:solidFill>
                <a:latin typeface="Segoe Print" panose="02000600000000000000" pitchFamily="2" charset="0"/>
              </a:rPr>
              <a:t>c</a:t>
            </a:r>
          </a:p>
        </p:txBody>
      </p:sp>
      <p:sp>
        <p:nvSpPr>
          <p:cNvPr id="25" name="Ellipse 24">
            <a:extLst>
              <a:ext uri="{FF2B5EF4-FFF2-40B4-BE49-F238E27FC236}">
                <a16:creationId xmlns:a16="http://schemas.microsoft.com/office/drawing/2014/main" id="{1833EBDB-9DC0-BA4A-B9B2-5439B4967DDB}"/>
              </a:ext>
            </a:extLst>
          </p:cNvPr>
          <p:cNvSpPr/>
          <p:nvPr/>
        </p:nvSpPr>
        <p:spPr>
          <a:xfrm>
            <a:off x="2405357" y="2974191"/>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noFill/>
          <a:ln w="28575">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d</a:t>
            </a:r>
          </a:p>
        </p:txBody>
      </p:sp>
      <p:cxnSp>
        <p:nvCxnSpPr>
          <p:cNvPr id="26" name="Gerader Verbinder 25">
            <a:extLst>
              <a:ext uri="{FF2B5EF4-FFF2-40B4-BE49-F238E27FC236}">
                <a16:creationId xmlns:a16="http://schemas.microsoft.com/office/drawing/2014/main" id="{726A62EC-E291-B02B-42A7-D560787A0088}"/>
              </a:ext>
            </a:extLst>
          </p:cNvPr>
          <p:cNvCxnSpPr>
            <a:cxnSpLocks/>
            <a:stCxn id="22" idx="2"/>
            <a:endCxn id="23" idx="7"/>
          </p:cNvCxnSpPr>
          <p:nvPr/>
        </p:nvCxnSpPr>
        <p:spPr>
          <a:xfrm flipH="1">
            <a:off x="683407" y="2641969"/>
            <a:ext cx="718993" cy="39716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516718E8-C245-0CE2-B068-E3B25FA514AB}"/>
              </a:ext>
            </a:extLst>
          </p:cNvPr>
          <p:cNvCxnSpPr>
            <a:cxnSpLocks/>
            <a:stCxn id="24" idx="2"/>
            <a:endCxn id="23" idx="5"/>
          </p:cNvCxnSpPr>
          <p:nvPr/>
        </p:nvCxnSpPr>
        <p:spPr>
          <a:xfrm flipH="1" flipV="1">
            <a:off x="683407" y="3345068"/>
            <a:ext cx="718994" cy="2874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8" name="Gerader Verbinder 27">
            <a:extLst>
              <a:ext uri="{FF2B5EF4-FFF2-40B4-BE49-F238E27FC236}">
                <a16:creationId xmlns:a16="http://schemas.microsoft.com/office/drawing/2014/main" id="{F1FD210B-DF34-B61D-6977-6D74F849E0D8}"/>
              </a:ext>
            </a:extLst>
          </p:cNvPr>
          <p:cNvCxnSpPr>
            <a:cxnSpLocks/>
            <a:stCxn id="25" idx="3"/>
            <a:endCxn id="24" idx="6"/>
          </p:cNvCxnSpPr>
          <p:nvPr/>
        </p:nvCxnSpPr>
        <p:spPr>
          <a:xfrm flipH="1">
            <a:off x="1835062" y="3343490"/>
            <a:ext cx="633657" cy="28906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9" name="Gerader Verbinder 28">
            <a:extLst>
              <a:ext uri="{FF2B5EF4-FFF2-40B4-BE49-F238E27FC236}">
                <a16:creationId xmlns:a16="http://schemas.microsoft.com/office/drawing/2014/main" id="{4ECF8C92-BF1B-EE76-F834-4B54F63CFD94}"/>
              </a:ext>
            </a:extLst>
          </p:cNvPr>
          <p:cNvCxnSpPr>
            <a:cxnSpLocks/>
            <a:stCxn id="22" idx="4"/>
            <a:endCxn id="24" idx="0"/>
          </p:cNvCxnSpPr>
          <p:nvPr/>
        </p:nvCxnSpPr>
        <p:spPr>
          <a:xfrm>
            <a:off x="1618731" y="2858299"/>
            <a:ext cx="1" cy="5579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BB7B2B17-3DC3-C727-5D04-F4F2F4031015}"/>
              </a:ext>
            </a:extLst>
          </p:cNvPr>
          <p:cNvCxnSpPr>
            <a:cxnSpLocks/>
            <a:stCxn id="25" idx="1"/>
            <a:endCxn id="22" idx="6"/>
          </p:cNvCxnSpPr>
          <p:nvPr/>
        </p:nvCxnSpPr>
        <p:spPr>
          <a:xfrm flipH="1" flipV="1">
            <a:off x="1835061" y="2641969"/>
            <a:ext cx="633658" cy="3955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31" name="Textfeld 30">
            <a:extLst>
              <a:ext uri="{FF2B5EF4-FFF2-40B4-BE49-F238E27FC236}">
                <a16:creationId xmlns:a16="http://schemas.microsoft.com/office/drawing/2014/main" id="{5A372A7B-4DB3-08F8-1AA3-8B53626E0EC6}"/>
              </a:ext>
            </a:extLst>
          </p:cNvPr>
          <p:cNvSpPr txBox="1"/>
          <p:nvPr/>
        </p:nvSpPr>
        <p:spPr>
          <a:xfrm>
            <a:off x="829768" y="2527092"/>
            <a:ext cx="352982" cy="369332"/>
          </a:xfrm>
          <a:prstGeom prst="rect">
            <a:avLst/>
          </a:prstGeom>
          <a:noFill/>
        </p:spPr>
        <p:txBody>
          <a:bodyPr wrap="none" rtlCol="0">
            <a:spAutoFit/>
          </a:bodyPr>
          <a:lstStyle/>
          <a:p>
            <a:r>
              <a:rPr lang="en-US" noProof="0" dirty="0">
                <a:latin typeface="Segoe Print" panose="02000600000000000000" pitchFamily="2" charset="0"/>
              </a:rPr>
              <a:t>6</a:t>
            </a:r>
          </a:p>
        </p:txBody>
      </p:sp>
      <p:sp>
        <p:nvSpPr>
          <p:cNvPr id="32" name="Textfeld 31">
            <a:extLst>
              <a:ext uri="{FF2B5EF4-FFF2-40B4-BE49-F238E27FC236}">
                <a16:creationId xmlns:a16="http://schemas.microsoft.com/office/drawing/2014/main" id="{88608EFE-2C9E-1379-FD05-7DEFA9F414BE}"/>
              </a:ext>
            </a:extLst>
          </p:cNvPr>
          <p:cNvSpPr txBox="1"/>
          <p:nvPr/>
        </p:nvSpPr>
        <p:spPr>
          <a:xfrm>
            <a:off x="872928" y="3522143"/>
            <a:ext cx="352982" cy="369332"/>
          </a:xfrm>
          <a:prstGeom prst="rect">
            <a:avLst/>
          </a:prstGeom>
          <a:noFill/>
        </p:spPr>
        <p:txBody>
          <a:bodyPr wrap="none" rtlCol="0">
            <a:spAutoFit/>
          </a:bodyPr>
          <a:lstStyle/>
          <a:p>
            <a:r>
              <a:rPr lang="en-US" noProof="0" dirty="0">
                <a:latin typeface="Segoe Print" panose="02000600000000000000" pitchFamily="2" charset="0"/>
              </a:rPr>
              <a:t>3</a:t>
            </a:r>
          </a:p>
        </p:txBody>
      </p:sp>
      <p:sp>
        <p:nvSpPr>
          <p:cNvPr id="33" name="Textfeld 32">
            <a:extLst>
              <a:ext uri="{FF2B5EF4-FFF2-40B4-BE49-F238E27FC236}">
                <a16:creationId xmlns:a16="http://schemas.microsoft.com/office/drawing/2014/main" id="{90504798-26BB-B3A7-ADFF-73BC38ACF2F4}"/>
              </a:ext>
            </a:extLst>
          </p:cNvPr>
          <p:cNvSpPr txBox="1"/>
          <p:nvPr/>
        </p:nvSpPr>
        <p:spPr>
          <a:xfrm>
            <a:off x="2138327" y="3406852"/>
            <a:ext cx="352982" cy="369332"/>
          </a:xfrm>
          <a:prstGeom prst="rect">
            <a:avLst/>
          </a:prstGeom>
          <a:noFill/>
        </p:spPr>
        <p:txBody>
          <a:bodyPr wrap="none" rtlCol="0">
            <a:spAutoFit/>
          </a:bodyPr>
          <a:lstStyle/>
          <a:p>
            <a:r>
              <a:rPr lang="en-US" noProof="0" dirty="0">
                <a:latin typeface="Segoe Print" panose="02000600000000000000" pitchFamily="2" charset="0"/>
              </a:rPr>
              <a:t>5</a:t>
            </a:r>
          </a:p>
        </p:txBody>
      </p:sp>
      <p:sp>
        <p:nvSpPr>
          <p:cNvPr id="34" name="Textfeld 33">
            <a:extLst>
              <a:ext uri="{FF2B5EF4-FFF2-40B4-BE49-F238E27FC236}">
                <a16:creationId xmlns:a16="http://schemas.microsoft.com/office/drawing/2014/main" id="{3705AEF7-266B-02AA-B1FA-52B10BF17BB6}"/>
              </a:ext>
            </a:extLst>
          </p:cNvPr>
          <p:cNvSpPr txBox="1"/>
          <p:nvPr/>
        </p:nvSpPr>
        <p:spPr>
          <a:xfrm>
            <a:off x="1618729" y="3005856"/>
            <a:ext cx="352982" cy="369332"/>
          </a:xfrm>
          <a:prstGeom prst="rect">
            <a:avLst/>
          </a:prstGeom>
          <a:noFill/>
        </p:spPr>
        <p:txBody>
          <a:bodyPr wrap="none" rtlCol="0">
            <a:spAutoFit/>
          </a:bodyPr>
          <a:lstStyle/>
          <a:p>
            <a:r>
              <a:rPr lang="en-US" noProof="0" dirty="0">
                <a:latin typeface="Segoe Print" panose="02000600000000000000" pitchFamily="2" charset="0"/>
              </a:rPr>
              <a:t>2</a:t>
            </a:r>
          </a:p>
        </p:txBody>
      </p:sp>
      <p:sp>
        <p:nvSpPr>
          <p:cNvPr id="35" name="Textfeld 34">
            <a:extLst>
              <a:ext uri="{FF2B5EF4-FFF2-40B4-BE49-F238E27FC236}">
                <a16:creationId xmlns:a16="http://schemas.microsoft.com/office/drawing/2014/main" id="{4BF4B92F-D324-13E1-A23C-73E5C2D0B24A}"/>
              </a:ext>
            </a:extLst>
          </p:cNvPr>
          <p:cNvSpPr txBox="1"/>
          <p:nvPr/>
        </p:nvSpPr>
        <p:spPr>
          <a:xfrm>
            <a:off x="2091231" y="2579124"/>
            <a:ext cx="352982" cy="369332"/>
          </a:xfrm>
          <a:prstGeom prst="rect">
            <a:avLst/>
          </a:prstGeom>
          <a:noFill/>
        </p:spPr>
        <p:txBody>
          <a:bodyPr wrap="none" rtlCol="0">
            <a:spAutoFit/>
          </a:bodyPr>
          <a:lstStyle/>
          <a:p>
            <a:r>
              <a:rPr lang="en-US" noProof="0" dirty="0">
                <a:latin typeface="Segoe Print" panose="02000600000000000000" pitchFamily="2" charset="0"/>
              </a:rPr>
              <a:t>2</a:t>
            </a:r>
          </a:p>
        </p:txBody>
      </p:sp>
      <p:graphicFrame>
        <p:nvGraphicFramePr>
          <p:cNvPr id="36" name="Tabelle 35">
            <a:extLst>
              <a:ext uri="{FF2B5EF4-FFF2-40B4-BE49-F238E27FC236}">
                <a16:creationId xmlns:a16="http://schemas.microsoft.com/office/drawing/2014/main" id="{7AC07050-AEC9-692E-1D7F-692780C181B5}"/>
              </a:ext>
            </a:extLst>
          </p:cNvPr>
          <p:cNvGraphicFramePr>
            <a:graphicFrameLocks noGrp="1"/>
          </p:cNvGraphicFramePr>
          <p:nvPr>
            <p:extLst>
              <p:ext uri="{D42A27DB-BD31-4B8C-83A1-F6EECF244321}">
                <p14:modId xmlns:p14="http://schemas.microsoft.com/office/powerpoint/2010/main" val="3604161208"/>
              </p:ext>
            </p:extLst>
          </p:nvPr>
        </p:nvGraphicFramePr>
        <p:xfrm>
          <a:off x="170122" y="3492604"/>
          <a:ext cx="540290" cy="457200"/>
        </p:xfrm>
        <a:graphic>
          <a:graphicData uri="http://schemas.openxmlformats.org/drawingml/2006/table">
            <a:tbl>
              <a:tblPr firstRow="1" bandRow="1">
                <a:tableStyleId>{5C22544A-7EE6-4342-B048-85BDC9FD1C3A}</a:tableStyleId>
              </a:tblPr>
              <a:tblGrid>
                <a:gridCol w="270145">
                  <a:extLst>
                    <a:ext uri="{9D8B030D-6E8A-4147-A177-3AD203B41FA5}">
                      <a16:colId xmlns:a16="http://schemas.microsoft.com/office/drawing/2014/main" val="3937203331"/>
                    </a:ext>
                  </a:extLst>
                </a:gridCol>
                <a:gridCol w="270145">
                  <a:extLst>
                    <a:ext uri="{9D8B030D-6E8A-4147-A177-3AD203B41FA5}">
                      <a16:colId xmlns:a16="http://schemas.microsoft.com/office/drawing/2014/main" val="692881815"/>
                    </a:ext>
                  </a:extLst>
                </a:gridCol>
              </a:tblGrid>
              <a:tr h="218809">
                <a:tc>
                  <a:txBody>
                    <a:bodyPr/>
                    <a:lstStyle/>
                    <a:p>
                      <a:r>
                        <a:rPr lang="en-US" sz="900" noProof="0" dirty="0">
                          <a:solidFill>
                            <a:schemeClr val="tx1"/>
                          </a:solidFill>
                          <a:latin typeface="Segoe UI" panose="020B0502040204020203" pitchFamily="34" charset="0"/>
                          <a:cs typeface="Segoe UI" panose="020B0502040204020203" pitchFamily="34"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solidFill>
                            <a:schemeClr val="tx1"/>
                          </a:solidFill>
                          <a:latin typeface="Segoe Print" panose="02000600000000000000" pitchFamily="2" charset="0"/>
                          <a:cs typeface="Segoe UI" panose="020B0502040204020203" pitchFamily="34"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0768908"/>
                  </a:ext>
                </a:extLst>
              </a:tr>
              <a:tr h="218809">
                <a:tc>
                  <a:txBody>
                    <a:bodyPr/>
                    <a:lstStyle/>
                    <a:p>
                      <a:r>
                        <a:rPr lang="en-US" sz="900" noProof="0" dirty="0">
                          <a:latin typeface="Segoe Print" panose="02000600000000000000" pitchFamily="2" charset="0"/>
                          <a:cs typeface="Segoe UI" panose="020B0502040204020203"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latin typeface="Segoe Print" panose="02000600000000000000"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565145"/>
                  </a:ext>
                </a:extLst>
              </a:tr>
            </a:tbl>
          </a:graphicData>
        </a:graphic>
      </p:graphicFrame>
      <p:graphicFrame>
        <p:nvGraphicFramePr>
          <p:cNvPr id="37" name="Tabelle 36">
            <a:extLst>
              <a:ext uri="{FF2B5EF4-FFF2-40B4-BE49-F238E27FC236}">
                <a16:creationId xmlns:a16="http://schemas.microsoft.com/office/drawing/2014/main" id="{0D697F7F-E8EB-967C-ADEC-8AC2A7A51520}"/>
              </a:ext>
            </a:extLst>
          </p:cNvPr>
          <p:cNvGraphicFramePr>
            <a:graphicFrameLocks noGrp="1"/>
          </p:cNvGraphicFramePr>
          <p:nvPr>
            <p:extLst>
              <p:ext uri="{D42A27DB-BD31-4B8C-83A1-F6EECF244321}">
                <p14:modId xmlns:p14="http://schemas.microsoft.com/office/powerpoint/2010/main" val="4202551373"/>
              </p:ext>
            </p:extLst>
          </p:nvPr>
        </p:nvGraphicFramePr>
        <p:xfrm>
          <a:off x="1846012" y="3669224"/>
          <a:ext cx="432661" cy="457200"/>
        </p:xfrm>
        <a:graphic>
          <a:graphicData uri="http://schemas.openxmlformats.org/drawingml/2006/table">
            <a:tbl>
              <a:tblPr firstRow="1" bandRow="1">
                <a:tableStyleId>{5C22544A-7EE6-4342-B048-85BDC9FD1C3A}</a:tableStyleId>
              </a:tblPr>
              <a:tblGrid>
                <a:gridCol w="210556">
                  <a:extLst>
                    <a:ext uri="{9D8B030D-6E8A-4147-A177-3AD203B41FA5}">
                      <a16:colId xmlns:a16="http://schemas.microsoft.com/office/drawing/2014/main" val="3937203331"/>
                    </a:ext>
                  </a:extLst>
                </a:gridCol>
                <a:gridCol w="222105">
                  <a:extLst>
                    <a:ext uri="{9D8B030D-6E8A-4147-A177-3AD203B41FA5}">
                      <a16:colId xmlns:a16="http://schemas.microsoft.com/office/drawing/2014/main" val="692881815"/>
                    </a:ext>
                  </a:extLst>
                </a:gridCol>
              </a:tblGrid>
              <a:tr h="218809">
                <a:tc>
                  <a:txBody>
                    <a:bodyPr/>
                    <a:lstStyle/>
                    <a:p>
                      <a:r>
                        <a:rPr lang="en-US" sz="900" noProof="0" dirty="0">
                          <a:solidFill>
                            <a:schemeClr val="tx1"/>
                          </a:solidFill>
                          <a:latin typeface="Segoe UI" panose="020B0502040204020203" pitchFamily="34" charset="0"/>
                          <a:cs typeface="Segoe UI" panose="020B0502040204020203" pitchFamily="34"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solidFill>
                            <a:schemeClr val="tx1"/>
                          </a:solidFill>
                          <a:latin typeface="Segoe Print" panose="02000600000000000000" pitchFamily="2" charset="0"/>
                          <a:cs typeface="Segoe UI" panose="020B0502040204020203" pitchFamily="34"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0768908"/>
                  </a:ext>
                </a:extLst>
              </a:tr>
              <a:tr h="218809">
                <a:tc>
                  <a:txBody>
                    <a:bodyPr/>
                    <a:lstStyle/>
                    <a:p>
                      <a:r>
                        <a:rPr lang="en-US" sz="900" noProof="0" dirty="0">
                          <a:latin typeface="Segoe Print" panose="02000600000000000000" pitchFamily="2" charset="0"/>
                          <a:cs typeface="Segoe UI" panose="020B0502040204020203"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latin typeface="Segoe Print" panose="02000600000000000000" pitchFamily="2"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565145"/>
                  </a:ext>
                </a:extLst>
              </a:tr>
            </a:tbl>
          </a:graphicData>
        </a:graphic>
      </p:graphicFrame>
      <p:graphicFrame>
        <p:nvGraphicFramePr>
          <p:cNvPr id="38" name="Tabelle 37">
            <a:extLst>
              <a:ext uri="{FF2B5EF4-FFF2-40B4-BE49-F238E27FC236}">
                <a16:creationId xmlns:a16="http://schemas.microsoft.com/office/drawing/2014/main" id="{B0E3BC5D-9CE6-EF78-9650-29037831BF5F}"/>
              </a:ext>
            </a:extLst>
          </p:cNvPr>
          <p:cNvGraphicFramePr>
            <a:graphicFrameLocks noGrp="1"/>
          </p:cNvGraphicFramePr>
          <p:nvPr>
            <p:extLst>
              <p:ext uri="{D42A27DB-BD31-4B8C-83A1-F6EECF244321}">
                <p14:modId xmlns:p14="http://schemas.microsoft.com/office/powerpoint/2010/main" val="1367942879"/>
              </p:ext>
            </p:extLst>
          </p:nvPr>
        </p:nvGraphicFramePr>
        <p:xfrm>
          <a:off x="2906115" y="3203566"/>
          <a:ext cx="432661" cy="457200"/>
        </p:xfrm>
        <a:graphic>
          <a:graphicData uri="http://schemas.openxmlformats.org/drawingml/2006/table">
            <a:tbl>
              <a:tblPr firstRow="1" bandRow="1">
                <a:tableStyleId>{5C22544A-7EE6-4342-B048-85BDC9FD1C3A}</a:tableStyleId>
              </a:tblPr>
              <a:tblGrid>
                <a:gridCol w="210556">
                  <a:extLst>
                    <a:ext uri="{9D8B030D-6E8A-4147-A177-3AD203B41FA5}">
                      <a16:colId xmlns:a16="http://schemas.microsoft.com/office/drawing/2014/main" val="3937203331"/>
                    </a:ext>
                  </a:extLst>
                </a:gridCol>
                <a:gridCol w="222105">
                  <a:extLst>
                    <a:ext uri="{9D8B030D-6E8A-4147-A177-3AD203B41FA5}">
                      <a16:colId xmlns:a16="http://schemas.microsoft.com/office/drawing/2014/main" val="692881815"/>
                    </a:ext>
                  </a:extLst>
                </a:gridCol>
              </a:tblGrid>
              <a:tr h="218809">
                <a:tc>
                  <a:txBody>
                    <a:bodyPr/>
                    <a:lstStyle/>
                    <a:p>
                      <a:r>
                        <a:rPr lang="en-US" sz="900" noProof="0" dirty="0">
                          <a:solidFill>
                            <a:schemeClr val="tx1"/>
                          </a:solidFill>
                          <a:latin typeface="Segoe UI" panose="020B0502040204020203" pitchFamily="34" charset="0"/>
                          <a:cs typeface="Segoe UI" panose="020B0502040204020203" pitchFamily="34"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solidFill>
                            <a:schemeClr val="tx1"/>
                          </a:solidFill>
                          <a:latin typeface="Segoe Print" panose="02000600000000000000" pitchFamily="2" charset="0"/>
                          <a:cs typeface="Segoe UI" panose="020B0502040204020203" pitchFamily="34"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0768908"/>
                  </a:ext>
                </a:extLst>
              </a:tr>
              <a:tr h="218809">
                <a:tc>
                  <a:txBody>
                    <a:bodyPr/>
                    <a:lstStyle/>
                    <a:p>
                      <a:endParaRPr lang="en-US" sz="900" noProof="0" dirty="0">
                        <a:latin typeface="Segoe Print" panose="02000600000000000000" pitchFamily="2"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900" noProof="0" dirty="0">
                        <a:latin typeface="Segoe Print" panose="020006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565145"/>
                  </a:ext>
                </a:extLst>
              </a:tr>
            </a:tbl>
          </a:graphicData>
        </a:graphic>
      </p:graphicFrame>
      <p:graphicFrame>
        <p:nvGraphicFramePr>
          <p:cNvPr id="39" name="Tabelle 38">
            <a:extLst>
              <a:ext uri="{FF2B5EF4-FFF2-40B4-BE49-F238E27FC236}">
                <a16:creationId xmlns:a16="http://schemas.microsoft.com/office/drawing/2014/main" id="{6F5421AE-1D04-F370-3454-85D2751414A4}"/>
              </a:ext>
            </a:extLst>
          </p:cNvPr>
          <p:cNvGraphicFramePr>
            <a:graphicFrameLocks noGrp="1"/>
          </p:cNvGraphicFramePr>
          <p:nvPr>
            <p:extLst>
              <p:ext uri="{D42A27DB-BD31-4B8C-83A1-F6EECF244321}">
                <p14:modId xmlns:p14="http://schemas.microsoft.com/office/powerpoint/2010/main" val="1189908526"/>
              </p:ext>
            </p:extLst>
          </p:nvPr>
        </p:nvGraphicFramePr>
        <p:xfrm>
          <a:off x="1882156" y="2148190"/>
          <a:ext cx="432661" cy="457200"/>
        </p:xfrm>
        <a:graphic>
          <a:graphicData uri="http://schemas.openxmlformats.org/drawingml/2006/table">
            <a:tbl>
              <a:tblPr firstRow="1" bandRow="1">
                <a:tableStyleId>{5C22544A-7EE6-4342-B048-85BDC9FD1C3A}</a:tableStyleId>
              </a:tblPr>
              <a:tblGrid>
                <a:gridCol w="210556">
                  <a:extLst>
                    <a:ext uri="{9D8B030D-6E8A-4147-A177-3AD203B41FA5}">
                      <a16:colId xmlns:a16="http://schemas.microsoft.com/office/drawing/2014/main" val="3937203331"/>
                    </a:ext>
                  </a:extLst>
                </a:gridCol>
                <a:gridCol w="222105">
                  <a:extLst>
                    <a:ext uri="{9D8B030D-6E8A-4147-A177-3AD203B41FA5}">
                      <a16:colId xmlns:a16="http://schemas.microsoft.com/office/drawing/2014/main" val="692881815"/>
                    </a:ext>
                  </a:extLst>
                </a:gridCol>
              </a:tblGrid>
              <a:tr h="218809">
                <a:tc>
                  <a:txBody>
                    <a:bodyPr/>
                    <a:lstStyle/>
                    <a:p>
                      <a:r>
                        <a:rPr lang="en-US" sz="900" noProof="0" dirty="0">
                          <a:solidFill>
                            <a:schemeClr val="tx1"/>
                          </a:solidFill>
                          <a:latin typeface="Segoe UI" panose="020B0502040204020203" pitchFamily="34" charset="0"/>
                          <a:cs typeface="Segoe UI" panose="020B0502040204020203" pitchFamily="34"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solidFill>
                            <a:schemeClr val="tx1"/>
                          </a:solidFill>
                          <a:latin typeface="Segoe Print" panose="02000600000000000000" pitchFamily="2" charset="0"/>
                          <a:cs typeface="Segoe UI" panose="020B0502040204020203" pitchFamily="34"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0768908"/>
                  </a:ext>
                </a:extLst>
              </a:tr>
              <a:tr h="218809">
                <a:tc>
                  <a:txBody>
                    <a:bodyPr/>
                    <a:lstStyle/>
                    <a:p>
                      <a:r>
                        <a:rPr lang="en-US" sz="900" noProof="0" dirty="0">
                          <a:latin typeface="Segoe Print" panose="02000600000000000000" pitchFamily="2" charset="0"/>
                          <a:cs typeface="Segoe UI" panose="020B0502040204020203" pitchFamily="34" charset="0"/>
                        </a:rPr>
                        <a:t>6</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latin typeface="Segoe Print" panose="02000600000000000000" pitchFamily="2"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565145"/>
                  </a:ext>
                </a:extLst>
              </a:tr>
            </a:tbl>
          </a:graphicData>
        </a:graphic>
      </p:graphicFrame>
      <p:sp>
        <p:nvSpPr>
          <p:cNvPr id="40" name="Ellipse 39">
            <a:extLst>
              <a:ext uri="{FF2B5EF4-FFF2-40B4-BE49-F238E27FC236}">
                <a16:creationId xmlns:a16="http://schemas.microsoft.com/office/drawing/2014/main" id="{F0F6918F-B26A-3B92-9422-9715EFC03032}"/>
              </a:ext>
            </a:extLst>
          </p:cNvPr>
          <p:cNvSpPr/>
          <p:nvPr/>
        </p:nvSpPr>
        <p:spPr>
          <a:xfrm>
            <a:off x="1381804" y="369868"/>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noFill/>
          <a:ln w="28575">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b</a:t>
            </a:r>
          </a:p>
        </p:txBody>
      </p:sp>
      <p:sp>
        <p:nvSpPr>
          <p:cNvPr id="41" name="Ellipse 40">
            <a:extLst>
              <a:ext uri="{FF2B5EF4-FFF2-40B4-BE49-F238E27FC236}">
                <a16:creationId xmlns:a16="http://schemas.microsoft.com/office/drawing/2014/main" id="{CEAFA219-33A5-C2E9-8686-7B118B6DBA35}"/>
              </a:ext>
            </a:extLst>
          </p:cNvPr>
          <p:cNvSpPr/>
          <p:nvPr/>
        </p:nvSpPr>
        <p:spPr>
          <a:xfrm>
            <a:off x="293512" y="892700"/>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noFill/>
          <a:ln w="28575">
            <a:solidFill>
              <a:srgbClr val="C00000"/>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cs typeface="Segoe UI" panose="020B0502040204020203" pitchFamily="34" charset="0"/>
              </a:rPr>
              <a:t>a</a:t>
            </a:r>
          </a:p>
        </p:txBody>
      </p:sp>
      <p:sp>
        <p:nvSpPr>
          <p:cNvPr id="42" name="Ellipse 41">
            <a:extLst>
              <a:ext uri="{FF2B5EF4-FFF2-40B4-BE49-F238E27FC236}">
                <a16:creationId xmlns:a16="http://schemas.microsoft.com/office/drawing/2014/main" id="{390A8C0F-47CA-F9A0-CA47-D5A25D6E7DD5}"/>
              </a:ext>
            </a:extLst>
          </p:cNvPr>
          <p:cNvSpPr/>
          <p:nvPr/>
        </p:nvSpPr>
        <p:spPr>
          <a:xfrm>
            <a:off x="1381805" y="1346805"/>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noFill/>
          <a:ln w="28575">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c</a:t>
            </a:r>
          </a:p>
        </p:txBody>
      </p:sp>
      <p:sp>
        <p:nvSpPr>
          <p:cNvPr id="43" name="Ellipse 42">
            <a:extLst>
              <a:ext uri="{FF2B5EF4-FFF2-40B4-BE49-F238E27FC236}">
                <a16:creationId xmlns:a16="http://schemas.microsoft.com/office/drawing/2014/main" id="{56FAE2EE-E010-9AFF-670B-D65B2F8DE764}"/>
              </a:ext>
            </a:extLst>
          </p:cNvPr>
          <p:cNvSpPr/>
          <p:nvPr/>
        </p:nvSpPr>
        <p:spPr>
          <a:xfrm>
            <a:off x="2384761" y="891122"/>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noFill/>
          <a:ln w="28575">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d</a:t>
            </a:r>
          </a:p>
        </p:txBody>
      </p:sp>
      <p:cxnSp>
        <p:nvCxnSpPr>
          <p:cNvPr id="44" name="Gerader Verbinder 43">
            <a:extLst>
              <a:ext uri="{FF2B5EF4-FFF2-40B4-BE49-F238E27FC236}">
                <a16:creationId xmlns:a16="http://schemas.microsoft.com/office/drawing/2014/main" id="{33311F25-AEC2-E902-CE8F-488A68745378}"/>
              </a:ext>
            </a:extLst>
          </p:cNvPr>
          <p:cNvCxnSpPr>
            <a:cxnSpLocks/>
            <a:stCxn id="40" idx="2"/>
            <a:endCxn id="41" idx="7"/>
          </p:cNvCxnSpPr>
          <p:nvPr/>
        </p:nvCxnSpPr>
        <p:spPr>
          <a:xfrm flipH="1">
            <a:off x="662811" y="586199"/>
            <a:ext cx="718993" cy="36986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F993299F-2532-38E2-84F7-BC31C597E024}"/>
              </a:ext>
            </a:extLst>
          </p:cNvPr>
          <p:cNvCxnSpPr>
            <a:cxnSpLocks/>
            <a:stCxn id="42" idx="2"/>
            <a:endCxn id="41" idx="5"/>
          </p:cNvCxnSpPr>
          <p:nvPr/>
        </p:nvCxnSpPr>
        <p:spPr>
          <a:xfrm flipH="1" flipV="1">
            <a:off x="662811" y="1261999"/>
            <a:ext cx="718994" cy="3011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CFDE0A41-51C9-E853-2D60-8DF18CF0A705}"/>
              </a:ext>
            </a:extLst>
          </p:cNvPr>
          <p:cNvCxnSpPr>
            <a:cxnSpLocks/>
            <a:stCxn id="43" idx="3"/>
            <a:endCxn id="42" idx="6"/>
          </p:cNvCxnSpPr>
          <p:nvPr/>
        </p:nvCxnSpPr>
        <p:spPr>
          <a:xfrm flipH="1">
            <a:off x="1814466" y="1260421"/>
            <a:ext cx="633657" cy="3027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Gerader Verbinder 46">
            <a:extLst>
              <a:ext uri="{FF2B5EF4-FFF2-40B4-BE49-F238E27FC236}">
                <a16:creationId xmlns:a16="http://schemas.microsoft.com/office/drawing/2014/main" id="{3847DE3B-9BDB-313F-971D-FB2DC0E9DA75}"/>
              </a:ext>
            </a:extLst>
          </p:cNvPr>
          <p:cNvCxnSpPr>
            <a:cxnSpLocks/>
            <a:stCxn id="40" idx="4"/>
            <a:endCxn id="42" idx="0"/>
          </p:cNvCxnSpPr>
          <p:nvPr/>
        </p:nvCxnSpPr>
        <p:spPr>
          <a:xfrm>
            <a:off x="1598135" y="802529"/>
            <a:ext cx="1" cy="5442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Gerader Verbinder 47">
            <a:extLst>
              <a:ext uri="{FF2B5EF4-FFF2-40B4-BE49-F238E27FC236}">
                <a16:creationId xmlns:a16="http://schemas.microsoft.com/office/drawing/2014/main" id="{48A4C285-19EF-4A19-DA79-4C7A71E16519}"/>
              </a:ext>
            </a:extLst>
          </p:cNvPr>
          <p:cNvCxnSpPr>
            <a:cxnSpLocks/>
            <a:stCxn id="43" idx="1"/>
            <a:endCxn id="40" idx="6"/>
          </p:cNvCxnSpPr>
          <p:nvPr/>
        </p:nvCxnSpPr>
        <p:spPr>
          <a:xfrm flipH="1" flipV="1">
            <a:off x="1814465" y="586199"/>
            <a:ext cx="633658" cy="36828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49" name="Textfeld 48">
            <a:extLst>
              <a:ext uri="{FF2B5EF4-FFF2-40B4-BE49-F238E27FC236}">
                <a16:creationId xmlns:a16="http://schemas.microsoft.com/office/drawing/2014/main" id="{5FB4ADD4-BCB4-4688-29D6-1D4CBAAD59E8}"/>
              </a:ext>
            </a:extLst>
          </p:cNvPr>
          <p:cNvSpPr txBox="1"/>
          <p:nvPr/>
        </p:nvSpPr>
        <p:spPr>
          <a:xfrm>
            <a:off x="809172" y="389431"/>
            <a:ext cx="352982" cy="369332"/>
          </a:xfrm>
          <a:prstGeom prst="rect">
            <a:avLst/>
          </a:prstGeom>
          <a:noFill/>
        </p:spPr>
        <p:txBody>
          <a:bodyPr wrap="none" rtlCol="0">
            <a:spAutoFit/>
          </a:bodyPr>
          <a:lstStyle/>
          <a:p>
            <a:r>
              <a:rPr lang="en-US" noProof="0" dirty="0">
                <a:latin typeface="Segoe Print" panose="02000600000000000000" pitchFamily="2" charset="0"/>
              </a:rPr>
              <a:t>6</a:t>
            </a:r>
          </a:p>
        </p:txBody>
      </p:sp>
      <p:sp>
        <p:nvSpPr>
          <p:cNvPr id="50" name="Textfeld 49">
            <a:extLst>
              <a:ext uri="{FF2B5EF4-FFF2-40B4-BE49-F238E27FC236}">
                <a16:creationId xmlns:a16="http://schemas.microsoft.com/office/drawing/2014/main" id="{2A0B3E1D-D3ED-3B7B-1D8A-0C17EE120327}"/>
              </a:ext>
            </a:extLst>
          </p:cNvPr>
          <p:cNvSpPr txBox="1"/>
          <p:nvPr/>
        </p:nvSpPr>
        <p:spPr>
          <a:xfrm>
            <a:off x="852332" y="1480018"/>
            <a:ext cx="352982" cy="369332"/>
          </a:xfrm>
          <a:prstGeom prst="rect">
            <a:avLst/>
          </a:prstGeom>
          <a:noFill/>
        </p:spPr>
        <p:txBody>
          <a:bodyPr wrap="none" rtlCol="0">
            <a:spAutoFit/>
          </a:bodyPr>
          <a:lstStyle/>
          <a:p>
            <a:r>
              <a:rPr lang="en-US" noProof="0" dirty="0">
                <a:latin typeface="Segoe Print" panose="02000600000000000000" pitchFamily="2" charset="0"/>
              </a:rPr>
              <a:t>3</a:t>
            </a:r>
          </a:p>
        </p:txBody>
      </p:sp>
      <p:sp>
        <p:nvSpPr>
          <p:cNvPr id="51" name="Textfeld 50">
            <a:extLst>
              <a:ext uri="{FF2B5EF4-FFF2-40B4-BE49-F238E27FC236}">
                <a16:creationId xmlns:a16="http://schemas.microsoft.com/office/drawing/2014/main" id="{852B9D10-6F57-77CF-DC4D-2754A75B690F}"/>
              </a:ext>
            </a:extLst>
          </p:cNvPr>
          <p:cNvSpPr txBox="1"/>
          <p:nvPr/>
        </p:nvSpPr>
        <p:spPr>
          <a:xfrm>
            <a:off x="2117731" y="1323783"/>
            <a:ext cx="352982" cy="369332"/>
          </a:xfrm>
          <a:prstGeom prst="rect">
            <a:avLst/>
          </a:prstGeom>
          <a:noFill/>
        </p:spPr>
        <p:txBody>
          <a:bodyPr wrap="none" rtlCol="0">
            <a:spAutoFit/>
          </a:bodyPr>
          <a:lstStyle/>
          <a:p>
            <a:r>
              <a:rPr lang="en-US" noProof="0" dirty="0">
                <a:latin typeface="Segoe Print" panose="02000600000000000000" pitchFamily="2" charset="0"/>
              </a:rPr>
              <a:t>5</a:t>
            </a:r>
          </a:p>
        </p:txBody>
      </p:sp>
      <p:sp>
        <p:nvSpPr>
          <p:cNvPr id="52" name="Textfeld 51">
            <a:extLst>
              <a:ext uri="{FF2B5EF4-FFF2-40B4-BE49-F238E27FC236}">
                <a16:creationId xmlns:a16="http://schemas.microsoft.com/office/drawing/2014/main" id="{3C53D7CC-3766-5873-6C72-E41BC512E886}"/>
              </a:ext>
            </a:extLst>
          </p:cNvPr>
          <p:cNvSpPr txBox="1"/>
          <p:nvPr/>
        </p:nvSpPr>
        <p:spPr>
          <a:xfrm>
            <a:off x="1598133" y="922787"/>
            <a:ext cx="352982" cy="369332"/>
          </a:xfrm>
          <a:prstGeom prst="rect">
            <a:avLst/>
          </a:prstGeom>
          <a:noFill/>
        </p:spPr>
        <p:txBody>
          <a:bodyPr wrap="none" rtlCol="0">
            <a:spAutoFit/>
          </a:bodyPr>
          <a:lstStyle/>
          <a:p>
            <a:r>
              <a:rPr lang="en-US" noProof="0" dirty="0">
                <a:latin typeface="Segoe Print" panose="02000600000000000000" pitchFamily="2" charset="0"/>
              </a:rPr>
              <a:t>2</a:t>
            </a:r>
          </a:p>
        </p:txBody>
      </p:sp>
      <p:sp>
        <p:nvSpPr>
          <p:cNvPr id="53" name="Textfeld 52">
            <a:extLst>
              <a:ext uri="{FF2B5EF4-FFF2-40B4-BE49-F238E27FC236}">
                <a16:creationId xmlns:a16="http://schemas.microsoft.com/office/drawing/2014/main" id="{722691AA-4C88-1CAF-1D65-F41EC0232641}"/>
              </a:ext>
            </a:extLst>
          </p:cNvPr>
          <p:cNvSpPr txBox="1"/>
          <p:nvPr/>
        </p:nvSpPr>
        <p:spPr>
          <a:xfrm>
            <a:off x="2084283" y="482407"/>
            <a:ext cx="352982" cy="369332"/>
          </a:xfrm>
          <a:prstGeom prst="rect">
            <a:avLst/>
          </a:prstGeom>
          <a:noFill/>
        </p:spPr>
        <p:txBody>
          <a:bodyPr wrap="none" rtlCol="0">
            <a:spAutoFit/>
          </a:bodyPr>
          <a:lstStyle/>
          <a:p>
            <a:r>
              <a:rPr lang="en-US" noProof="0" dirty="0">
                <a:latin typeface="Segoe Print" panose="02000600000000000000" pitchFamily="2" charset="0"/>
              </a:rPr>
              <a:t>2</a:t>
            </a:r>
          </a:p>
        </p:txBody>
      </p:sp>
      <p:graphicFrame>
        <p:nvGraphicFramePr>
          <p:cNvPr id="54" name="Tabelle 53">
            <a:extLst>
              <a:ext uri="{FF2B5EF4-FFF2-40B4-BE49-F238E27FC236}">
                <a16:creationId xmlns:a16="http://schemas.microsoft.com/office/drawing/2014/main" id="{7E7A763B-72EE-A9B5-947B-A5C5F69ED4CF}"/>
              </a:ext>
            </a:extLst>
          </p:cNvPr>
          <p:cNvGraphicFramePr>
            <a:graphicFrameLocks noGrp="1"/>
          </p:cNvGraphicFramePr>
          <p:nvPr>
            <p:extLst>
              <p:ext uri="{D42A27DB-BD31-4B8C-83A1-F6EECF244321}">
                <p14:modId xmlns:p14="http://schemas.microsoft.com/office/powerpoint/2010/main" val="4168692669"/>
              </p:ext>
            </p:extLst>
          </p:nvPr>
        </p:nvGraphicFramePr>
        <p:xfrm>
          <a:off x="149526" y="1397178"/>
          <a:ext cx="583200" cy="457200"/>
        </p:xfrm>
        <a:graphic>
          <a:graphicData uri="http://schemas.openxmlformats.org/drawingml/2006/table">
            <a:tbl>
              <a:tblPr firstRow="1" bandRow="1">
                <a:tableStyleId>{5C22544A-7EE6-4342-B048-85BDC9FD1C3A}</a:tableStyleId>
              </a:tblPr>
              <a:tblGrid>
                <a:gridCol w="313055">
                  <a:extLst>
                    <a:ext uri="{9D8B030D-6E8A-4147-A177-3AD203B41FA5}">
                      <a16:colId xmlns:a16="http://schemas.microsoft.com/office/drawing/2014/main" val="3937203331"/>
                    </a:ext>
                  </a:extLst>
                </a:gridCol>
                <a:gridCol w="270145">
                  <a:extLst>
                    <a:ext uri="{9D8B030D-6E8A-4147-A177-3AD203B41FA5}">
                      <a16:colId xmlns:a16="http://schemas.microsoft.com/office/drawing/2014/main" val="692881815"/>
                    </a:ext>
                  </a:extLst>
                </a:gridCol>
              </a:tblGrid>
              <a:tr h="218809">
                <a:tc>
                  <a:txBody>
                    <a:bodyPr/>
                    <a:lstStyle/>
                    <a:p>
                      <a:r>
                        <a:rPr lang="en-US" sz="900" noProof="0" dirty="0">
                          <a:solidFill>
                            <a:schemeClr val="tx1"/>
                          </a:solidFill>
                          <a:latin typeface="Segoe UI" panose="020B0502040204020203" pitchFamily="34" charset="0"/>
                          <a:cs typeface="Segoe UI" panose="020B0502040204020203" pitchFamily="34"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solidFill>
                            <a:schemeClr val="tx1"/>
                          </a:solidFill>
                          <a:latin typeface="Segoe Print" panose="02000600000000000000" pitchFamily="2" charset="0"/>
                          <a:cs typeface="Segoe UI" panose="020B0502040204020203" pitchFamily="34"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0768908"/>
                  </a:ext>
                </a:extLst>
              </a:tr>
              <a:tr h="218809">
                <a:tc>
                  <a:txBody>
                    <a:bodyPr/>
                    <a:lstStyle/>
                    <a:p>
                      <a:r>
                        <a:rPr lang="en-US" sz="900" noProof="0" dirty="0">
                          <a:solidFill>
                            <a:srgbClr val="7030A0"/>
                          </a:solidFill>
                          <a:latin typeface="Segoe Print" panose="02000600000000000000" pitchFamily="2" charset="0"/>
                          <a:cs typeface="Segoe UI" panose="020B0502040204020203"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latin typeface="Segoe Print" panose="02000600000000000000"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565145"/>
                  </a:ext>
                </a:extLst>
              </a:tr>
            </a:tbl>
          </a:graphicData>
        </a:graphic>
      </p:graphicFrame>
      <p:graphicFrame>
        <p:nvGraphicFramePr>
          <p:cNvPr id="55" name="Tabelle 54">
            <a:extLst>
              <a:ext uri="{FF2B5EF4-FFF2-40B4-BE49-F238E27FC236}">
                <a16:creationId xmlns:a16="http://schemas.microsoft.com/office/drawing/2014/main" id="{736F5D50-9E63-13A1-C90E-293E8252C0DA}"/>
              </a:ext>
            </a:extLst>
          </p:cNvPr>
          <p:cNvGraphicFramePr>
            <a:graphicFrameLocks noGrp="1"/>
          </p:cNvGraphicFramePr>
          <p:nvPr>
            <p:extLst>
              <p:ext uri="{D42A27DB-BD31-4B8C-83A1-F6EECF244321}">
                <p14:modId xmlns:p14="http://schemas.microsoft.com/office/powerpoint/2010/main" val="3072242938"/>
              </p:ext>
            </p:extLst>
          </p:nvPr>
        </p:nvGraphicFramePr>
        <p:xfrm>
          <a:off x="1852712" y="1599803"/>
          <a:ext cx="432661" cy="457200"/>
        </p:xfrm>
        <a:graphic>
          <a:graphicData uri="http://schemas.openxmlformats.org/drawingml/2006/table">
            <a:tbl>
              <a:tblPr firstRow="1" bandRow="1">
                <a:tableStyleId>{5C22544A-7EE6-4342-B048-85BDC9FD1C3A}</a:tableStyleId>
              </a:tblPr>
              <a:tblGrid>
                <a:gridCol w="210556">
                  <a:extLst>
                    <a:ext uri="{9D8B030D-6E8A-4147-A177-3AD203B41FA5}">
                      <a16:colId xmlns:a16="http://schemas.microsoft.com/office/drawing/2014/main" val="3937203331"/>
                    </a:ext>
                  </a:extLst>
                </a:gridCol>
                <a:gridCol w="222105">
                  <a:extLst>
                    <a:ext uri="{9D8B030D-6E8A-4147-A177-3AD203B41FA5}">
                      <a16:colId xmlns:a16="http://schemas.microsoft.com/office/drawing/2014/main" val="692881815"/>
                    </a:ext>
                  </a:extLst>
                </a:gridCol>
              </a:tblGrid>
              <a:tr h="218809">
                <a:tc>
                  <a:txBody>
                    <a:bodyPr/>
                    <a:lstStyle/>
                    <a:p>
                      <a:r>
                        <a:rPr lang="en-US" sz="900" noProof="0" dirty="0">
                          <a:solidFill>
                            <a:schemeClr val="tx1"/>
                          </a:solidFill>
                          <a:latin typeface="Segoe UI" panose="020B0502040204020203" pitchFamily="34" charset="0"/>
                          <a:cs typeface="Segoe UI" panose="020B0502040204020203" pitchFamily="34"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solidFill>
                            <a:schemeClr val="tx1"/>
                          </a:solidFill>
                          <a:latin typeface="Segoe Print" panose="02000600000000000000" pitchFamily="2" charset="0"/>
                          <a:cs typeface="Segoe UI" panose="020B0502040204020203" pitchFamily="34"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0768908"/>
                  </a:ext>
                </a:extLst>
              </a:tr>
              <a:tr h="218809">
                <a:tc>
                  <a:txBody>
                    <a:bodyPr/>
                    <a:lstStyle/>
                    <a:p>
                      <a:endParaRPr lang="en-US" sz="900" noProof="0" dirty="0">
                        <a:latin typeface="Segoe Print" panose="02000600000000000000" pitchFamily="2"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900" noProof="0" dirty="0">
                        <a:latin typeface="Segoe Print" panose="020006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565145"/>
                  </a:ext>
                </a:extLst>
              </a:tr>
            </a:tbl>
          </a:graphicData>
        </a:graphic>
      </p:graphicFrame>
      <p:graphicFrame>
        <p:nvGraphicFramePr>
          <p:cNvPr id="56" name="Tabelle 55">
            <a:extLst>
              <a:ext uri="{FF2B5EF4-FFF2-40B4-BE49-F238E27FC236}">
                <a16:creationId xmlns:a16="http://schemas.microsoft.com/office/drawing/2014/main" id="{C8686EF5-8DB2-7C9F-54CB-1870BDAD7C70}"/>
              </a:ext>
            </a:extLst>
          </p:cNvPr>
          <p:cNvGraphicFramePr>
            <a:graphicFrameLocks noGrp="1"/>
          </p:cNvGraphicFramePr>
          <p:nvPr>
            <p:extLst>
              <p:ext uri="{D42A27DB-BD31-4B8C-83A1-F6EECF244321}">
                <p14:modId xmlns:p14="http://schemas.microsoft.com/office/powerpoint/2010/main" val="1746431269"/>
              </p:ext>
            </p:extLst>
          </p:nvPr>
        </p:nvGraphicFramePr>
        <p:xfrm>
          <a:off x="2885519" y="1120497"/>
          <a:ext cx="432661" cy="457200"/>
        </p:xfrm>
        <a:graphic>
          <a:graphicData uri="http://schemas.openxmlformats.org/drawingml/2006/table">
            <a:tbl>
              <a:tblPr firstRow="1" bandRow="1">
                <a:tableStyleId>{5C22544A-7EE6-4342-B048-85BDC9FD1C3A}</a:tableStyleId>
              </a:tblPr>
              <a:tblGrid>
                <a:gridCol w="210556">
                  <a:extLst>
                    <a:ext uri="{9D8B030D-6E8A-4147-A177-3AD203B41FA5}">
                      <a16:colId xmlns:a16="http://schemas.microsoft.com/office/drawing/2014/main" val="3937203331"/>
                    </a:ext>
                  </a:extLst>
                </a:gridCol>
                <a:gridCol w="222105">
                  <a:extLst>
                    <a:ext uri="{9D8B030D-6E8A-4147-A177-3AD203B41FA5}">
                      <a16:colId xmlns:a16="http://schemas.microsoft.com/office/drawing/2014/main" val="692881815"/>
                    </a:ext>
                  </a:extLst>
                </a:gridCol>
              </a:tblGrid>
              <a:tr h="218809">
                <a:tc>
                  <a:txBody>
                    <a:bodyPr/>
                    <a:lstStyle/>
                    <a:p>
                      <a:r>
                        <a:rPr lang="en-US" sz="900" noProof="0" dirty="0">
                          <a:solidFill>
                            <a:schemeClr val="tx1"/>
                          </a:solidFill>
                          <a:latin typeface="Segoe UI" panose="020B0502040204020203" pitchFamily="34" charset="0"/>
                          <a:cs typeface="Segoe UI" panose="020B0502040204020203" pitchFamily="34"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solidFill>
                            <a:schemeClr val="tx1"/>
                          </a:solidFill>
                          <a:latin typeface="Segoe Print" panose="02000600000000000000" pitchFamily="2" charset="0"/>
                          <a:cs typeface="Segoe UI" panose="020B0502040204020203" pitchFamily="34"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0768908"/>
                  </a:ext>
                </a:extLst>
              </a:tr>
              <a:tr h="218809">
                <a:tc>
                  <a:txBody>
                    <a:bodyPr/>
                    <a:lstStyle/>
                    <a:p>
                      <a:endParaRPr lang="en-US" sz="900" noProof="0" dirty="0">
                        <a:latin typeface="Segoe Print" panose="02000600000000000000" pitchFamily="2"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900" noProof="0" dirty="0">
                        <a:latin typeface="Segoe Print" panose="020006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565145"/>
                  </a:ext>
                </a:extLst>
              </a:tr>
            </a:tbl>
          </a:graphicData>
        </a:graphic>
      </p:graphicFrame>
      <p:graphicFrame>
        <p:nvGraphicFramePr>
          <p:cNvPr id="57" name="Tabelle 56">
            <a:extLst>
              <a:ext uri="{FF2B5EF4-FFF2-40B4-BE49-F238E27FC236}">
                <a16:creationId xmlns:a16="http://schemas.microsoft.com/office/drawing/2014/main" id="{7643269E-C0ED-068B-91A5-E127448100DD}"/>
              </a:ext>
            </a:extLst>
          </p:cNvPr>
          <p:cNvGraphicFramePr>
            <a:graphicFrameLocks noGrp="1"/>
          </p:cNvGraphicFramePr>
          <p:nvPr>
            <p:extLst>
              <p:ext uri="{D42A27DB-BD31-4B8C-83A1-F6EECF244321}">
                <p14:modId xmlns:p14="http://schemas.microsoft.com/office/powerpoint/2010/main" val="176678249"/>
              </p:ext>
            </p:extLst>
          </p:nvPr>
        </p:nvGraphicFramePr>
        <p:xfrm>
          <a:off x="1861560" y="65121"/>
          <a:ext cx="432661" cy="457200"/>
        </p:xfrm>
        <a:graphic>
          <a:graphicData uri="http://schemas.openxmlformats.org/drawingml/2006/table">
            <a:tbl>
              <a:tblPr firstRow="1" bandRow="1">
                <a:tableStyleId>{5C22544A-7EE6-4342-B048-85BDC9FD1C3A}</a:tableStyleId>
              </a:tblPr>
              <a:tblGrid>
                <a:gridCol w="210556">
                  <a:extLst>
                    <a:ext uri="{9D8B030D-6E8A-4147-A177-3AD203B41FA5}">
                      <a16:colId xmlns:a16="http://schemas.microsoft.com/office/drawing/2014/main" val="3937203331"/>
                    </a:ext>
                  </a:extLst>
                </a:gridCol>
                <a:gridCol w="222105">
                  <a:extLst>
                    <a:ext uri="{9D8B030D-6E8A-4147-A177-3AD203B41FA5}">
                      <a16:colId xmlns:a16="http://schemas.microsoft.com/office/drawing/2014/main" val="692881815"/>
                    </a:ext>
                  </a:extLst>
                </a:gridCol>
              </a:tblGrid>
              <a:tr h="218809">
                <a:tc>
                  <a:txBody>
                    <a:bodyPr/>
                    <a:lstStyle/>
                    <a:p>
                      <a:r>
                        <a:rPr lang="en-US" sz="900" noProof="0" dirty="0">
                          <a:solidFill>
                            <a:schemeClr val="tx1"/>
                          </a:solidFill>
                          <a:latin typeface="Segoe UI" panose="020B0502040204020203" pitchFamily="34" charset="0"/>
                          <a:cs typeface="Segoe UI" panose="020B0502040204020203" pitchFamily="34"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solidFill>
                            <a:schemeClr val="tx1"/>
                          </a:solidFill>
                          <a:latin typeface="Segoe Print" panose="02000600000000000000" pitchFamily="2" charset="0"/>
                          <a:cs typeface="Segoe UI" panose="020B0502040204020203" pitchFamily="34"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0768908"/>
                  </a:ext>
                </a:extLst>
              </a:tr>
              <a:tr h="218809">
                <a:tc>
                  <a:txBody>
                    <a:bodyPr/>
                    <a:lstStyle/>
                    <a:p>
                      <a:endParaRPr lang="en-US" sz="900" noProof="0" dirty="0">
                        <a:latin typeface="Segoe Print" panose="02000600000000000000" pitchFamily="2" charset="0"/>
                        <a:cs typeface="Segoe UI" panose="020B0502040204020203" pitchFamily="34"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lang="en-US" sz="900" noProof="0" dirty="0">
                        <a:latin typeface="Segoe Print" panose="02000600000000000000" pitchFamily="2"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565145"/>
                  </a:ext>
                </a:extLst>
              </a:tr>
            </a:tbl>
          </a:graphicData>
        </a:graphic>
      </p:graphicFrame>
      <p:sp>
        <p:nvSpPr>
          <p:cNvPr id="58" name="Ellipse 57">
            <a:extLst>
              <a:ext uri="{FF2B5EF4-FFF2-40B4-BE49-F238E27FC236}">
                <a16:creationId xmlns:a16="http://schemas.microsoft.com/office/drawing/2014/main" id="{F5A68082-05E0-1621-1C03-72791BBAB05A}"/>
              </a:ext>
            </a:extLst>
          </p:cNvPr>
          <p:cNvSpPr/>
          <p:nvPr/>
        </p:nvSpPr>
        <p:spPr>
          <a:xfrm>
            <a:off x="1427115" y="4498339"/>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noFill/>
          <a:ln w="28575">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accent2"/>
                </a:solidFill>
                <a:effectLst>
                  <a:outerShdw blurRad="38100" dist="19050" dir="2700000" algn="tl" rotWithShape="0">
                    <a:schemeClr val="dk1">
                      <a:alpha val="40000"/>
                    </a:schemeClr>
                  </a:outerShdw>
                </a:effectLst>
                <a:latin typeface="Segoe Print" panose="02000600000000000000" pitchFamily="2" charset="0"/>
              </a:rPr>
              <a:t>b</a:t>
            </a:r>
          </a:p>
        </p:txBody>
      </p:sp>
      <p:sp>
        <p:nvSpPr>
          <p:cNvPr id="59" name="Ellipse 58">
            <a:extLst>
              <a:ext uri="{FF2B5EF4-FFF2-40B4-BE49-F238E27FC236}">
                <a16:creationId xmlns:a16="http://schemas.microsoft.com/office/drawing/2014/main" id="{72D76816-E34E-A6E0-9A34-CEB5D4C72AC4}"/>
              </a:ext>
            </a:extLst>
          </p:cNvPr>
          <p:cNvSpPr/>
          <p:nvPr/>
        </p:nvSpPr>
        <p:spPr>
          <a:xfrm>
            <a:off x="338823" y="5075763"/>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28575">
            <a:solidFill>
              <a:srgbClr val="C00000"/>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cs typeface="Segoe UI" panose="020B0502040204020203" pitchFamily="34" charset="0"/>
              </a:rPr>
              <a:t>a</a:t>
            </a:r>
          </a:p>
        </p:txBody>
      </p:sp>
      <p:sp>
        <p:nvSpPr>
          <p:cNvPr id="60" name="Ellipse 59">
            <a:extLst>
              <a:ext uri="{FF2B5EF4-FFF2-40B4-BE49-F238E27FC236}">
                <a16:creationId xmlns:a16="http://schemas.microsoft.com/office/drawing/2014/main" id="{16AFD4C4-D584-6B7A-725A-01174BCE65B1}"/>
              </a:ext>
            </a:extLst>
          </p:cNvPr>
          <p:cNvSpPr/>
          <p:nvPr/>
        </p:nvSpPr>
        <p:spPr>
          <a:xfrm>
            <a:off x="1427116" y="5584460"/>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28575">
            <a:solidFill>
              <a:srgbClr val="00B050"/>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accent6"/>
                </a:solidFill>
                <a:effectLst>
                  <a:outerShdw blurRad="38100" dist="19050" dir="2700000" algn="tl" rotWithShape="0">
                    <a:schemeClr val="dk1">
                      <a:alpha val="40000"/>
                    </a:schemeClr>
                  </a:outerShdw>
                </a:effectLst>
                <a:latin typeface="Segoe Print" panose="02000600000000000000" pitchFamily="2" charset="0"/>
              </a:rPr>
              <a:t>c</a:t>
            </a:r>
          </a:p>
        </p:txBody>
      </p:sp>
      <p:sp>
        <p:nvSpPr>
          <p:cNvPr id="61" name="Ellipse 60">
            <a:extLst>
              <a:ext uri="{FF2B5EF4-FFF2-40B4-BE49-F238E27FC236}">
                <a16:creationId xmlns:a16="http://schemas.microsoft.com/office/drawing/2014/main" id="{37F097F4-07E0-9FC5-4061-3F73659FFB82}"/>
              </a:ext>
            </a:extLst>
          </p:cNvPr>
          <p:cNvSpPr/>
          <p:nvPr/>
        </p:nvSpPr>
        <p:spPr>
          <a:xfrm>
            <a:off x="2430072" y="5074185"/>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noFill/>
          <a:ln w="28575">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accent2"/>
                </a:solidFill>
                <a:effectLst>
                  <a:outerShdw blurRad="38100" dist="19050" dir="2700000" algn="tl" rotWithShape="0">
                    <a:schemeClr val="dk1">
                      <a:alpha val="40000"/>
                    </a:schemeClr>
                  </a:outerShdw>
                </a:effectLst>
                <a:latin typeface="Segoe Print" panose="02000600000000000000" pitchFamily="2" charset="0"/>
              </a:rPr>
              <a:t>d</a:t>
            </a:r>
          </a:p>
        </p:txBody>
      </p:sp>
      <p:cxnSp>
        <p:nvCxnSpPr>
          <p:cNvPr id="62" name="Gerader Verbinder 61">
            <a:extLst>
              <a:ext uri="{FF2B5EF4-FFF2-40B4-BE49-F238E27FC236}">
                <a16:creationId xmlns:a16="http://schemas.microsoft.com/office/drawing/2014/main" id="{06F33723-BDBA-3A68-200F-21C64CB8D466}"/>
              </a:ext>
            </a:extLst>
          </p:cNvPr>
          <p:cNvCxnSpPr>
            <a:cxnSpLocks/>
            <a:stCxn id="58" idx="2"/>
            <a:endCxn id="59" idx="7"/>
          </p:cNvCxnSpPr>
          <p:nvPr/>
        </p:nvCxnSpPr>
        <p:spPr>
          <a:xfrm flipH="1">
            <a:off x="708122" y="4714670"/>
            <a:ext cx="718993" cy="4244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3" name="Gerader Verbinder 62">
            <a:extLst>
              <a:ext uri="{FF2B5EF4-FFF2-40B4-BE49-F238E27FC236}">
                <a16:creationId xmlns:a16="http://schemas.microsoft.com/office/drawing/2014/main" id="{439892D6-1A5C-BE17-7CB8-E33594146E1E}"/>
              </a:ext>
            </a:extLst>
          </p:cNvPr>
          <p:cNvCxnSpPr>
            <a:cxnSpLocks/>
            <a:stCxn id="60" idx="2"/>
            <a:endCxn id="59" idx="5"/>
          </p:cNvCxnSpPr>
          <p:nvPr/>
        </p:nvCxnSpPr>
        <p:spPr>
          <a:xfrm flipH="1" flipV="1">
            <a:off x="708122" y="5445062"/>
            <a:ext cx="718994" cy="35572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C64DCF1D-592F-C79C-66D4-CC46A8E8077B}"/>
              </a:ext>
            </a:extLst>
          </p:cNvPr>
          <p:cNvCxnSpPr>
            <a:cxnSpLocks/>
            <a:stCxn id="61" idx="3"/>
            <a:endCxn id="60" idx="6"/>
          </p:cNvCxnSpPr>
          <p:nvPr/>
        </p:nvCxnSpPr>
        <p:spPr>
          <a:xfrm flipH="1">
            <a:off x="1859777" y="5443484"/>
            <a:ext cx="633657" cy="3573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Gerader Verbinder 64">
            <a:extLst>
              <a:ext uri="{FF2B5EF4-FFF2-40B4-BE49-F238E27FC236}">
                <a16:creationId xmlns:a16="http://schemas.microsoft.com/office/drawing/2014/main" id="{71E54AE7-462A-F787-C829-1D2675925433}"/>
              </a:ext>
            </a:extLst>
          </p:cNvPr>
          <p:cNvCxnSpPr>
            <a:cxnSpLocks/>
            <a:stCxn id="58" idx="4"/>
            <a:endCxn id="60" idx="0"/>
          </p:cNvCxnSpPr>
          <p:nvPr/>
        </p:nvCxnSpPr>
        <p:spPr>
          <a:xfrm>
            <a:off x="1643446" y="4931000"/>
            <a:ext cx="1" cy="65346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Gerader Verbinder 65">
            <a:extLst>
              <a:ext uri="{FF2B5EF4-FFF2-40B4-BE49-F238E27FC236}">
                <a16:creationId xmlns:a16="http://schemas.microsoft.com/office/drawing/2014/main" id="{9601FAEB-AB48-28B8-E3BE-04655C99C5C7}"/>
              </a:ext>
            </a:extLst>
          </p:cNvPr>
          <p:cNvCxnSpPr>
            <a:cxnSpLocks/>
            <a:stCxn id="61" idx="1"/>
            <a:endCxn id="58" idx="6"/>
          </p:cNvCxnSpPr>
          <p:nvPr/>
        </p:nvCxnSpPr>
        <p:spPr>
          <a:xfrm flipH="1" flipV="1">
            <a:off x="1859776" y="4714670"/>
            <a:ext cx="633658" cy="4228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67" name="Textfeld 66">
            <a:extLst>
              <a:ext uri="{FF2B5EF4-FFF2-40B4-BE49-F238E27FC236}">
                <a16:creationId xmlns:a16="http://schemas.microsoft.com/office/drawing/2014/main" id="{BEB90687-8FDB-80A4-42A2-4668C806C802}"/>
              </a:ext>
            </a:extLst>
          </p:cNvPr>
          <p:cNvSpPr txBox="1"/>
          <p:nvPr/>
        </p:nvSpPr>
        <p:spPr>
          <a:xfrm>
            <a:off x="854483" y="4572494"/>
            <a:ext cx="352982" cy="369332"/>
          </a:xfrm>
          <a:prstGeom prst="rect">
            <a:avLst/>
          </a:prstGeom>
          <a:noFill/>
        </p:spPr>
        <p:txBody>
          <a:bodyPr wrap="none" rtlCol="0">
            <a:spAutoFit/>
          </a:bodyPr>
          <a:lstStyle/>
          <a:p>
            <a:r>
              <a:rPr lang="en-US" noProof="0" dirty="0">
                <a:latin typeface="Segoe Print" panose="02000600000000000000" pitchFamily="2" charset="0"/>
              </a:rPr>
              <a:t>6</a:t>
            </a:r>
          </a:p>
        </p:txBody>
      </p:sp>
      <p:sp>
        <p:nvSpPr>
          <p:cNvPr id="68" name="Textfeld 67">
            <a:extLst>
              <a:ext uri="{FF2B5EF4-FFF2-40B4-BE49-F238E27FC236}">
                <a16:creationId xmlns:a16="http://schemas.microsoft.com/office/drawing/2014/main" id="{729DE1EB-5CD8-D16A-C449-D86E6E847EB7}"/>
              </a:ext>
            </a:extLst>
          </p:cNvPr>
          <p:cNvSpPr txBox="1"/>
          <p:nvPr/>
        </p:nvSpPr>
        <p:spPr>
          <a:xfrm>
            <a:off x="897643" y="5663081"/>
            <a:ext cx="352982" cy="369332"/>
          </a:xfrm>
          <a:prstGeom prst="rect">
            <a:avLst/>
          </a:prstGeom>
          <a:noFill/>
        </p:spPr>
        <p:txBody>
          <a:bodyPr wrap="none" rtlCol="0">
            <a:spAutoFit/>
          </a:bodyPr>
          <a:lstStyle/>
          <a:p>
            <a:r>
              <a:rPr lang="en-US" noProof="0" dirty="0">
                <a:latin typeface="Segoe Print" panose="02000600000000000000" pitchFamily="2" charset="0"/>
              </a:rPr>
              <a:t>3</a:t>
            </a:r>
          </a:p>
        </p:txBody>
      </p:sp>
      <p:sp>
        <p:nvSpPr>
          <p:cNvPr id="69" name="Textfeld 68">
            <a:extLst>
              <a:ext uri="{FF2B5EF4-FFF2-40B4-BE49-F238E27FC236}">
                <a16:creationId xmlns:a16="http://schemas.microsoft.com/office/drawing/2014/main" id="{C58733A2-34A4-2D79-6856-655315DE3D52}"/>
              </a:ext>
            </a:extLst>
          </p:cNvPr>
          <p:cNvSpPr txBox="1"/>
          <p:nvPr/>
        </p:nvSpPr>
        <p:spPr>
          <a:xfrm>
            <a:off x="2163042" y="5506846"/>
            <a:ext cx="352982" cy="369332"/>
          </a:xfrm>
          <a:prstGeom prst="rect">
            <a:avLst/>
          </a:prstGeom>
          <a:noFill/>
        </p:spPr>
        <p:txBody>
          <a:bodyPr wrap="none" rtlCol="0">
            <a:spAutoFit/>
          </a:bodyPr>
          <a:lstStyle/>
          <a:p>
            <a:r>
              <a:rPr lang="en-US" noProof="0" dirty="0">
                <a:latin typeface="Segoe Print" panose="02000600000000000000" pitchFamily="2" charset="0"/>
              </a:rPr>
              <a:t>5</a:t>
            </a:r>
          </a:p>
        </p:txBody>
      </p:sp>
      <p:sp>
        <p:nvSpPr>
          <p:cNvPr id="70" name="Textfeld 69">
            <a:extLst>
              <a:ext uri="{FF2B5EF4-FFF2-40B4-BE49-F238E27FC236}">
                <a16:creationId xmlns:a16="http://schemas.microsoft.com/office/drawing/2014/main" id="{B707688F-98D7-0771-F107-A9EC236D333D}"/>
              </a:ext>
            </a:extLst>
          </p:cNvPr>
          <p:cNvSpPr txBox="1"/>
          <p:nvPr/>
        </p:nvSpPr>
        <p:spPr>
          <a:xfrm>
            <a:off x="1643444" y="5105850"/>
            <a:ext cx="352982" cy="369332"/>
          </a:xfrm>
          <a:prstGeom prst="rect">
            <a:avLst/>
          </a:prstGeom>
          <a:noFill/>
        </p:spPr>
        <p:txBody>
          <a:bodyPr wrap="none" rtlCol="0">
            <a:spAutoFit/>
          </a:bodyPr>
          <a:lstStyle/>
          <a:p>
            <a:r>
              <a:rPr lang="en-US" noProof="0" dirty="0">
                <a:latin typeface="Segoe Print" panose="02000600000000000000" pitchFamily="2" charset="0"/>
              </a:rPr>
              <a:t>2</a:t>
            </a:r>
          </a:p>
        </p:txBody>
      </p:sp>
      <p:sp>
        <p:nvSpPr>
          <p:cNvPr id="71" name="Textfeld 70">
            <a:extLst>
              <a:ext uri="{FF2B5EF4-FFF2-40B4-BE49-F238E27FC236}">
                <a16:creationId xmlns:a16="http://schemas.microsoft.com/office/drawing/2014/main" id="{BA52F30A-DA44-8C34-CD7E-FAF1E9E53177}"/>
              </a:ext>
            </a:extLst>
          </p:cNvPr>
          <p:cNvSpPr txBox="1"/>
          <p:nvPr/>
        </p:nvSpPr>
        <p:spPr>
          <a:xfrm>
            <a:off x="2208824" y="4733709"/>
            <a:ext cx="352982" cy="369332"/>
          </a:xfrm>
          <a:prstGeom prst="rect">
            <a:avLst/>
          </a:prstGeom>
          <a:noFill/>
        </p:spPr>
        <p:txBody>
          <a:bodyPr wrap="none" rtlCol="0">
            <a:spAutoFit/>
          </a:bodyPr>
          <a:lstStyle/>
          <a:p>
            <a:r>
              <a:rPr lang="en-US" noProof="0" dirty="0">
                <a:latin typeface="Segoe Print" panose="02000600000000000000" pitchFamily="2" charset="0"/>
              </a:rPr>
              <a:t>2</a:t>
            </a:r>
          </a:p>
        </p:txBody>
      </p:sp>
      <p:graphicFrame>
        <p:nvGraphicFramePr>
          <p:cNvPr id="72" name="Tabelle 71">
            <a:extLst>
              <a:ext uri="{FF2B5EF4-FFF2-40B4-BE49-F238E27FC236}">
                <a16:creationId xmlns:a16="http://schemas.microsoft.com/office/drawing/2014/main" id="{E9503155-6B67-B6D3-9B2C-A255AF7734F8}"/>
              </a:ext>
            </a:extLst>
          </p:cNvPr>
          <p:cNvGraphicFramePr>
            <a:graphicFrameLocks noGrp="1"/>
          </p:cNvGraphicFramePr>
          <p:nvPr>
            <p:extLst>
              <p:ext uri="{D42A27DB-BD31-4B8C-83A1-F6EECF244321}">
                <p14:modId xmlns:p14="http://schemas.microsoft.com/office/powerpoint/2010/main" val="2375112904"/>
              </p:ext>
            </p:extLst>
          </p:nvPr>
        </p:nvGraphicFramePr>
        <p:xfrm>
          <a:off x="194837" y="5592598"/>
          <a:ext cx="540290" cy="457200"/>
        </p:xfrm>
        <a:graphic>
          <a:graphicData uri="http://schemas.openxmlformats.org/drawingml/2006/table">
            <a:tbl>
              <a:tblPr firstRow="1" bandRow="1">
                <a:tableStyleId>{5C22544A-7EE6-4342-B048-85BDC9FD1C3A}</a:tableStyleId>
              </a:tblPr>
              <a:tblGrid>
                <a:gridCol w="270145">
                  <a:extLst>
                    <a:ext uri="{9D8B030D-6E8A-4147-A177-3AD203B41FA5}">
                      <a16:colId xmlns:a16="http://schemas.microsoft.com/office/drawing/2014/main" val="3937203331"/>
                    </a:ext>
                  </a:extLst>
                </a:gridCol>
                <a:gridCol w="270145">
                  <a:extLst>
                    <a:ext uri="{9D8B030D-6E8A-4147-A177-3AD203B41FA5}">
                      <a16:colId xmlns:a16="http://schemas.microsoft.com/office/drawing/2014/main" val="692881815"/>
                    </a:ext>
                  </a:extLst>
                </a:gridCol>
              </a:tblGrid>
              <a:tr h="218809">
                <a:tc>
                  <a:txBody>
                    <a:bodyPr/>
                    <a:lstStyle/>
                    <a:p>
                      <a:r>
                        <a:rPr lang="en-US" sz="900" noProof="0" dirty="0">
                          <a:solidFill>
                            <a:schemeClr val="tx1"/>
                          </a:solidFill>
                          <a:latin typeface="Segoe UI" panose="020B0502040204020203" pitchFamily="34" charset="0"/>
                          <a:cs typeface="Segoe UI" panose="020B0502040204020203" pitchFamily="34"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solidFill>
                            <a:schemeClr val="tx1"/>
                          </a:solidFill>
                          <a:latin typeface="Segoe Print" panose="02000600000000000000" pitchFamily="2" charset="0"/>
                          <a:cs typeface="Segoe UI" panose="020B0502040204020203" pitchFamily="34"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0768908"/>
                  </a:ext>
                </a:extLst>
              </a:tr>
              <a:tr h="218809">
                <a:tc>
                  <a:txBody>
                    <a:bodyPr/>
                    <a:lstStyle/>
                    <a:p>
                      <a:r>
                        <a:rPr lang="en-US" sz="900" noProof="0" dirty="0">
                          <a:latin typeface="Segoe Print" panose="02000600000000000000" pitchFamily="2" charset="0"/>
                          <a:cs typeface="Segoe UI" panose="020B0502040204020203"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latin typeface="Segoe Print" panose="02000600000000000000"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565145"/>
                  </a:ext>
                </a:extLst>
              </a:tr>
            </a:tbl>
          </a:graphicData>
        </a:graphic>
      </p:graphicFrame>
      <p:graphicFrame>
        <p:nvGraphicFramePr>
          <p:cNvPr id="73" name="Tabelle 72">
            <a:extLst>
              <a:ext uri="{FF2B5EF4-FFF2-40B4-BE49-F238E27FC236}">
                <a16:creationId xmlns:a16="http://schemas.microsoft.com/office/drawing/2014/main" id="{F68F95F3-32D6-3A31-4858-C5CB16084EB9}"/>
              </a:ext>
            </a:extLst>
          </p:cNvPr>
          <p:cNvGraphicFramePr>
            <a:graphicFrameLocks noGrp="1"/>
          </p:cNvGraphicFramePr>
          <p:nvPr>
            <p:extLst>
              <p:ext uri="{D42A27DB-BD31-4B8C-83A1-F6EECF244321}">
                <p14:modId xmlns:p14="http://schemas.microsoft.com/office/powerpoint/2010/main" val="3786067582"/>
              </p:ext>
            </p:extLst>
          </p:nvPr>
        </p:nvGraphicFramePr>
        <p:xfrm>
          <a:off x="1925319" y="5892050"/>
          <a:ext cx="432661" cy="457200"/>
        </p:xfrm>
        <a:graphic>
          <a:graphicData uri="http://schemas.openxmlformats.org/drawingml/2006/table">
            <a:tbl>
              <a:tblPr firstRow="1" bandRow="1">
                <a:tableStyleId>{5C22544A-7EE6-4342-B048-85BDC9FD1C3A}</a:tableStyleId>
              </a:tblPr>
              <a:tblGrid>
                <a:gridCol w="210556">
                  <a:extLst>
                    <a:ext uri="{9D8B030D-6E8A-4147-A177-3AD203B41FA5}">
                      <a16:colId xmlns:a16="http://schemas.microsoft.com/office/drawing/2014/main" val="3937203331"/>
                    </a:ext>
                  </a:extLst>
                </a:gridCol>
                <a:gridCol w="222105">
                  <a:extLst>
                    <a:ext uri="{9D8B030D-6E8A-4147-A177-3AD203B41FA5}">
                      <a16:colId xmlns:a16="http://schemas.microsoft.com/office/drawing/2014/main" val="692881815"/>
                    </a:ext>
                  </a:extLst>
                </a:gridCol>
              </a:tblGrid>
              <a:tr h="218809">
                <a:tc>
                  <a:txBody>
                    <a:bodyPr/>
                    <a:lstStyle/>
                    <a:p>
                      <a:r>
                        <a:rPr lang="en-US" sz="900" noProof="0" dirty="0">
                          <a:solidFill>
                            <a:schemeClr val="tx1"/>
                          </a:solidFill>
                          <a:latin typeface="Segoe UI" panose="020B0502040204020203" pitchFamily="34" charset="0"/>
                          <a:cs typeface="Segoe UI" panose="020B0502040204020203" pitchFamily="34"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solidFill>
                            <a:schemeClr val="tx1"/>
                          </a:solidFill>
                          <a:latin typeface="Segoe Print" panose="02000600000000000000" pitchFamily="2" charset="0"/>
                          <a:cs typeface="Segoe UI" panose="020B0502040204020203" pitchFamily="34"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0768908"/>
                  </a:ext>
                </a:extLst>
              </a:tr>
              <a:tr h="218809">
                <a:tc>
                  <a:txBody>
                    <a:bodyPr/>
                    <a:lstStyle/>
                    <a:p>
                      <a:r>
                        <a:rPr lang="en-US" sz="900" noProof="0" dirty="0">
                          <a:latin typeface="Segoe Print" panose="02000600000000000000" pitchFamily="2" charset="0"/>
                          <a:cs typeface="Segoe UI" panose="020B0502040204020203"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latin typeface="Segoe Print" panose="02000600000000000000" pitchFamily="2"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565145"/>
                  </a:ext>
                </a:extLst>
              </a:tr>
            </a:tbl>
          </a:graphicData>
        </a:graphic>
      </p:graphicFrame>
      <p:graphicFrame>
        <p:nvGraphicFramePr>
          <p:cNvPr id="74" name="Tabelle 73">
            <a:extLst>
              <a:ext uri="{FF2B5EF4-FFF2-40B4-BE49-F238E27FC236}">
                <a16:creationId xmlns:a16="http://schemas.microsoft.com/office/drawing/2014/main" id="{693786BC-42FD-7EE8-94C8-72C5C438EFC0}"/>
              </a:ext>
            </a:extLst>
          </p:cNvPr>
          <p:cNvGraphicFramePr>
            <a:graphicFrameLocks noGrp="1"/>
          </p:cNvGraphicFramePr>
          <p:nvPr>
            <p:extLst>
              <p:ext uri="{D42A27DB-BD31-4B8C-83A1-F6EECF244321}">
                <p14:modId xmlns:p14="http://schemas.microsoft.com/office/powerpoint/2010/main" val="2489516981"/>
              </p:ext>
            </p:extLst>
          </p:nvPr>
        </p:nvGraphicFramePr>
        <p:xfrm>
          <a:off x="2930830" y="5303560"/>
          <a:ext cx="487535" cy="457200"/>
        </p:xfrm>
        <a:graphic>
          <a:graphicData uri="http://schemas.openxmlformats.org/drawingml/2006/table">
            <a:tbl>
              <a:tblPr firstRow="1" bandRow="1">
                <a:tableStyleId>{5C22544A-7EE6-4342-B048-85BDC9FD1C3A}</a:tableStyleId>
              </a:tblPr>
              <a:tblGrid>
                <a:gridCol w="265430">
                  <a:extLst>
                    <a:ext uri="{9D8B030D-6E8A-4147-A177-3AD203B41FA5}">
                      <a16:colId xmlns:a16="http://schemas.microsoft.com/office/drawing/2014/main" val="3937203331"/>
                    </a:ext>
                  </a:extLst>
                </a:gridCol>
                <a:gridCol w="222105">
                  <a:extLst>
                    <a:ext uri="{9D8B030D-6E8A-4147-A177-3AD203B41FA5}">
                      <a16:colId xmlns:a16="http://schemas.microsoft.com/office/drawing/2014/main" val="692881815"/>
                    </a:ext>
                  </a:extLst>
                </a:gridCol>
              </a:tblGrid>
              <a:tr h="218809">
                <a:tc>
                  <a:txBody>
                    <a:bodyPr/>
                    <a:lstStyle/>
                    <a:p>
                      <a:r>
                        <a:rPr lang="en-US" sz="900" noProof="0" dirty="0">
                          <a:solidFill>
                            <a:schemeClr val="tx1"/>
                          </a:solidFill>
                          <a:latin typeface="Segoe UI" panose="020B0502040204020203" pitchFamily="34" charset="0"/>
                          <a:cs typeface="Segoe UI" panose="020B0502040204020203" pitchFamily="34"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solidFill>
                            <a:schemeClr val="tx1"/>
                          </a:solidFill>
                          <a:latin typeface="Segoe Print" panose="02000600000000000000" pitchFamily="2" charset="0"/>
                          <a:cs typeface="Segoe UI" panose="020B0502040204020203" pitchFamily="34"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0768908"/>
                  </a:ext>
                </a:extLst>
              </a:tr>
              <a:tr h="218809">
                <a:tc>
                  <a:txBody>
                    <a:bodyPr/>
                    <a:lstStyle/>
                    <a:p>
                      <a:r>
                        <a:rPr lang="en-US" sz="900" noProof="0" dirty="0">
                          <a:latin typeface="Segoe Print" panose="02000600000000000000" pitchFamily="2" charset="0"/>
                          <a:cs typeface="Segoe UI" panose="020B0502040204020203" pitchFamily="34" charset="0"/>
                        </a:rPr>
                        <a:t>8</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latin typeface="Segoe Print" panose="02000600000000000000" pitchFamily="2"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565145"/>
                  </a:ext>
                </a:extLst>
              </a:tr>
            </a:tbl>
          </a:graphicData>
        </a:graphic>
      </p:graphicFrame>
      <p:graphicFrame>
        <p:nvGraphicFramePr>
          <p:cNvPr id="75" name="Tabelle 74">
            <a:extLst>
              <a:ext uri="{FF2B5EF4-FFF2-40B4-BE49-F238E27FC236}">
                <a16:creationId xmlns:a16="http://schemas.microsoft.com/office/drawing/2014/main" id="{783EC9BB-4D50-05BE-4270-B91E2BD8A615}"/>
              </a:ext>
            </a:extLst>
          </p:cNvPr>
          <p:cNvGraphicFramePr>
            <a:graphicFrameLocks noGrp="1"/>
          </p:cNvGraphicFramePr>
          <p:nvPr>
            <p:extLst>
              <p:ext uri="{D42A27DB-BD31-4B8C-83A1-F6EECF244321}">
                <p14:modId xmlns:p14="http://schemas.microsoft.com/office/powerpoint/2010/main" val="2346304871"/>
              </p:ext>
            </p:extLst>
          </p:nvPr>
        </p:nvGraphicFramePr>
        <p:xfrm>
          <a:off x="1893223" y="4275479"/>
          <a:ext cx="432661" cy="457200"/>
        </p:xfrm>
        <a:graphic>
          <a:graphicData uri="http://schemas.openxmlformats.org/drawingml/2006/table">
            <a:tbl>
              <a:tblPr firstRow="1" bandRow="1">
                <a:tableStyleId>{5C22544A-7EE6-4342-B048-85BDC9FD1C3A}</a:tableStyleId>
              </a:tblPr>
              <a:tblGrid>
                <a:gridCol w="210556">
                  <a:extLst>
                    <a:ext uri="{9D8B030D-6E8A-4147-A177-3AD203B41FA5}">
                      <a16:colId xmlns:a16="http://schemas.microsoft.com/office/drawing/2014/main" val="3937203331"/>
                    </a:ext>
                  </a:extLst>
                </a:gridCol>
                <a:gridCol w="222105">
                  <a:extLst>
                    <a:ext uri="{9D8B030D-6E8A-4147-A177-3AD203B41FA5}">
                      <a16:colId xmlns:a16="http://schemas.microsoft.com/office/drawing/2014/main" val="692881815"/>
                    </a:ext>
                  </a:extLst>
                </a:gridCol>
              </a:tblGrid>
              <a:tr h="218809">
                <a:tc>
                  <a:txBody>
                    <a:bodyPr/>
                    <a:lstStyle/>
                    <a:p>
                      <a:r>
                        <a:rPr lang="en-US" sz="900" noProof="0" dirty="0">
                          <a:solidFill>
                            <a:schemeClr val="tx1"/>
                          </a:solidFill>
                          <a:latin typeface="Segoe UI" panose="020B0502040204020203" pitchFamily="34" charset="0"/>
                          <a:cs typeface="Segoe UI" panose="020B0502040204020203" pitchFamily="34"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solidFill>
                            <a:schemeClr val="tx1"/>
                          </a:solidFill>
                          <a:latin typeface="Segoe Print" panose="02000600000000000000" pitchFamily="2" charset="0"/>
                          <a:cs typeface="Segoe UI" panose="020B0502040204020203" pitchFamily="34"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0768908"/>
                  </a:ext>
                </a:extLst>
              </a:tr>
              <a:tr h="218809">
                <a:tc>
                  <a:txBody>
                    <a:bodyPr/>
                    <a:lstStyle/>
                    <a:p>
                      <a:r>
                        <a:rPr lang="en-US" sz="900" noProof="0" dirty="0">
                          <a:latin typeface="Segoe Print" panose="02000600000000000000" pitchFamily="2" charset="0"/>
                          <a:cs typeface="Segoe UI" panose="020B0502040204020203"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latin typeface="Segoe Print" panose="02000600000000000000" pitchFamily="2"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565145"/>
                  </a:ext>
                </a:extLst>
              </a:tr>
            </a:tbl>
          </a:graphicData>
        </a:graphic>
      </p:graphicFrame>
      <p:sp>
        <p:nvSpPr>
          <p:cNvPr id="112" name="Ellipse 111">
            <a:extLst>
              <a:ext uri="{FF2B5EF4-FFF2-40B4-BE49-F238E27FC236}">
                <a16:creationId xmlns:a16="http://schemas.microsoft.com/office/drawing/2014/main" id="{9B3B67A6-9875-BD05-86DB-D83EAD7328B3}"/>
              </a:ext>
            </a:extLst>
          </p:cNvPr>
          <p:cNvSpPr/>
          <p:nvPr/>
        </p:nvSpPr>
        <p:spPr>
          <a:xfrm>
            <a:off x="1458865" y="6776095"/>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28575">
            <a:solidFill>
              <a:srgbClr val="00B050"/>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rgbClr val="00B050"/>
                </a:solidFill>
                <a:effectLst>
                  <a:outerShdw blurRad="38100" dist="19050" dir="2700000" algn="tl" rotWithShape="0">
                    <a:schemeClr val="dk1">
                      <a:alpha val="40000"/>
                    </a:schemeClr>
                  </a:outerShdw>
                </a:effectLst>
                <a:latin typeface="Segoe Print" panose="02000600000000000000" pitchFamily="2" charset="0"/>
              </a:rPr>
              <a:t>b</a:t>
            </a:r>
          </a:p>
        </p:txBody>
      </p:sp>
      <p:sp>
        <p:nvSpPr>
          <p:cNvPr id="113" name="Ellipse 112">
            <a:extLst>
              <a:ext uri="{FF2B5EF4-FFF2-40B4-BE49-F238E27FC236}">
                <a16:creationId xmlns:a16="http://schemas.microsoft.com/office/drawing/2014/main" id="{411F1E08-DAEE-738E-D267-A24DBF7F2DA5}"/>
              </a:ext>
            </a:extLst>
          </p:cNvPr>
          <p:cNvSpPr/>
          <p:nvPr/>
        </p:nvSpPr>
        <p:spPr>
          <a:xfrm>
            <a:off x="370573" y="7312575"/>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28575">
            <a:solidFill>
              <a:srgbClr val="C00000"/>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cs typeface="Segoe UI" panose="020B0502040204020203" pitchFamily="34" charset="0"/>
              </a:rPr>
              <a:t>a</a:t>
            </a:r>
          </a:p>
        </p:txBody>
      </p:sp>
      <p:sp>
        <p:nvSpPr>
          <p:cNvPr id="114" name="Ellipse 113">
            <a:extLst>
              <a:ext uri="{FF2B5EF4-FFF2-40B4-BE49-F238E27FC236}">
                <a16:creationId xmlns:a16="http://schemas.microsoft.com/office/drawing/2014/main" id="{1786DBF3-7F1A-D9E1-FAC9-619D8544F282}"/>
              </a:ext>
            </a:extLst>
          </p:cNvPr>
          <p:cNvSpPr/>
          <p:nvPr/>
        </p:nvSpPr>
        <p:spPr>
          <a:xfrm>
            <a:off x="1458866" y="7766680"/>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28575">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c</a:t>
            </a:r>
          </a:p>
        </p:txBody>
      </p:sp>
      <p:sp>
        <p:nvSpPr>
          <p:cNvPr id="115" name="Ellipse 114">
            <a:extLst>
              <a:ext uri="{FF2B5EF4-FFF2-40B4-BE49-F238E27FC236}">
                <a16:creationId xmlns:a16="http://schemas.microsoft.com/office/drawing/2014/main" id="{6C909F5C-1FBB-C11F-C0F9-583A6E65B8C6}"/>
              </a:ext>
            </a:extLst>
          </p:cNvPr>
          <p:cNvSpPr/>
          <p:nvPr/>
        </p:nvSpPr>
        <p:spPr>
          <a:xfrm>
            <a:off x="2461822" y="7310997"/>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noFill/>
          <a:ln w="28575">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accent2"/>
                </a:solidFill>
                <a:effectLst>
                  <a:outerShdw blurRad="38100" dist="19050" dir="2700000" algn="tl" rotWithShape="0">
                    <a:schemeClr val="dk1">
                      <a:alpha val="40000"/>
                    </a:schemeClr>
                  </a:outerShdw>
                </a:effectLst>
                <a:latin typeface="Segoe Print" panose="02000600000000000000" pitchFamily="2" charset="0"/>
              </a:rPr>
              <a:t>d</a:t>
            </a:r>
          </a:p>
        </p:txBody>
      </p:sp>
      <p:cxnSp>
        <p:nvCxnSpPr>
          <p:cNvPr id="116" name="Gerader Verbinder 115">
            <a:extLst>
              <a:ext uri="{FF2B5EF4-FFF2-40B4-BE49-F238E27FC236}">
                <a16:creationId xmlns:a16="http://schemas.microsoft.com/office/drawing/2014/main" id="{85DFB0C4-CC02-AC46-F09A-42BD30177D97}"/>
              </a:ext>
            </a:extLst>
          </p:cNvPr>
          <p:cNvCxnSpPr>
            <a:cxnSpLocks/>
            <a:stCxn id="112" idx="2"/>
            <a:endCxn id="113" idx="7"/>
          </p:cNvCxnSpPr>
          <p:nvPr/>
        </p:nvCxnSpPr>
        <p:spPr>
          <a:xfrm flipH="1">
            <a:off x="739872" y="6992426"/>
            <a:ext cx="718993" cy="383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id="{FCC02BCE-5BF4-CDAE-5D09-713FAC958CB2}"/>
              </a:ext>
            </a:extLst>
          </p:cNvPr>
          <p:cNvCxnSpPr>
            <a:cxnSpLocks/>
            <a:stCxn id="114" idx="2"/>
            <a:endCxn id="113" idx="5"/>
          </p:cNvCxnSpPr>
          <p:nvPr/>
        </p:nvCxnSpPr>
        <p:spPr>
          <a:xfrm flipH="1" flipV="1">
            <a:off x="739872" y="7681874"/>
            <a:ext cx="718994" cy="3011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8" name="Gerader Verbinder 117">
            <a:extLst>
              <a:ext uri="{FF2B5EF4-FFF2-40B4-BE49-F238E27FC236}">
                <a16:creationId xmlns:a16="http://schemas.microsoft.com/office/drawing/2014/main" id="{F2750931-1811-499F-D82B-0FE9DD51D0E0}"/>
              </a:ext>
            </a:extLst>
          </p:cNvPr>
          <p:cNvCxnSpPr>
            <a:cxnSpLocks/>
            <a:stCxn id="115" idx="3"/>
            <a:endCxn id="114" idx="6"/>
          </p:cNvCxnSpPr>
          <p:nvPr/>
        </p:nvCxnSpPr>
        <p:spPr>
          <a:xfrm flipH="1">
            <a:off x="1891527" y="7680296"/>
            <a:ext cx="633657" cy="3027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9" name="Gerader Verbinder 118">
            <a:extLst>
              <a:ext uri="{FF2B5EF4-FFF2-40B4-BE49-F238E27FC236}">
                <a16:creationId xmlns:a16="http://schemas.microsoft.com/office/drawing/2014/main" id="{B667D2C0-8FD1-0138-A7BF-0151B28EDD91}"/>
              </a:ext>
            </a:extLst>
          </p:cNvPr>
          <p:cNvCxnSpPr>
            <a:cxnSpLocks/>
            <a:stCxn id="112" idx="4"/>
            <a:endCxn id="114" idx="0"/>
          </p:cNvCxnSpPr>
          <p:nvPr/>
        </p:nvCxnSpPr>
        <p:spPr>
          <a:xfrm>
            <a:off x="1675196" y="7208756"/>
            <a:ext cx="1" cy="5579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Gerader Verbinder 119">
            <a:extLst>
              <a:ext uri="{FF2B5EF4-FFF2-40B4-BE49-F238E27FC236}">
                <a16:creationId xmlns:a16="http://schemas.microsoft.com/office/drawing/2014/main" id="{F764B83A-0A68-450F-0CBB-1845EAD752A5}"/>
              </a:ext>
            </a:extLst>
          </p:cNvPr>
          <p:cNvCxnSpPr>
            <a:cxnSpLocks/>
            <a:stCxn id="115" idx="1"/>
            <a:endCxn id="112" idx="6"/>
          </p:cNvCxnSpPr>
          <p:nvPr/>
        </p:nvCxnSpPr>
        <p:spPr>
          <a:xfrm flipH="1" flipV="1">
            <a:off x="1891526" y="6992426"/>
            <a:ext cx="633658" cy="381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1" name="Textfeld 120">
            <a:extLst>
              <a:ext uri="{FF2B5EF4-FFF2-40B4-BE49-F238E27FC236}">
                <a16:creationId xmlns:a16="http://schemas.microsoft.com/office/drawing/2014/main" id="{0FCB62AD-4BC4-A384-1B42-FA101B66AF94}"/>
              </a:ext>
            </a:extLst>
          </p:cNvPr>
          <p:cNvSpPr txBox="1"/>
          <p:nvPr/>
        </p:nvSpPr>
        <p:spPr>
          <a:xfrm>
            <a:off x="886233" y="6809306"/>
            <a:ext cx="352982" cy="369332"/>
          </a:xfrm>
          <a:prstGeom prst="rect">
            <a:avLst/>
          </a:prstGeom>
          <a:noFill/>
        </p:spPr>
        <p:txBody>
          <a:bodyPr wrap="none" rtlCol="0">
            <a:spAutoFit/>
          </a:bodyPr>
          <a:lstStyle/>
          <a:p>
            <a:r>
              <a:rPr lang="en-US" noProof="0" dirty="0">
                <a:latin typeface="Segoe Print" panose="02000600000000000000" pitchFamily="2" charset="0"/>
              </a:rPr>
              <a:t>6</a:t>
            </a:r>
          </a:p>
        </p:txBody>
      </p:sp>
      <p:sp>
        <p:nvSpPr>
          <p:cNvPr id="122" name="Textfeld 121">
            <a:extLst>
              <a:ext uri="{FF2B5EF4-FFF2-40B4-BE49-F238E27FC236}">
                <a16:creationId xmlns:a16="http://schemas.microsoft.com/office/drawing/2014/main" id="{DFEA6020-201E-CFCD-BABE-4A0E1BB60AC5}"/>
              </a:ext>
            </a:extLst>
          </p:cNvPr>
          <p:cNvSpPr txBox="1"/>
          <p:nvPr/>
        </p:nvSpPr>
        <p:spPr>
          <a:xfrm>
            <a:off x="929393" y="7899893"/>
            <a:ext cx="352982" cy="369332"/>
          </a:xfrm>
          <a:prstGeom prst="rect">
            <a:avLst/>
          </a:prstGeom>
          <a:noFill/>
        </p:spPr>
        <p:txBody>
          <a:bodyPr wrap="none" rtlCol="0">
            <a:spAutoFit/>
          </a:bodyPr>
          <a:lstStyle/>
          <a:p>
            <a:r>
              <a:rPr lang="en-US" noProof="0" dirty="0">
                <a:latin typeface="Segoe Print" panose="02000600000000000000" pitchFamily="2" charset="0"/>
              </a:rPr>
              <a:t>3</a:t>
            </a:r>
          </a:p>
        </p:txBody>
      </p:sp>
      <p:sp>
        <p:nvSpPr>
          <p:cNvPr id="123" name="Textfeld 122">
            <a:extLst>
              <a:ext uri="{FF2B5EF4-FFF2-40B4-BE49-F238E27FC236}">
                <a16:creationId xmlns:a16="http://schemas.microsoft.com/office/drawing/2014/main" id="{A7593581-463E-5C3E-3254-99A8C2A25131}"/>
              </a:ext>
            </a:extLst>
          </p:cNvPr>
          <p:cNvSpPr txBox="1"/>
          <p:nvPr/>
        </p:nvSpPr>
        <p:spPr>
          <a:xfrm>
            <a:off x="2194792" y="7743658"/>
            <a:ext cx="352982" cy="369332"/>
          </a:xfrm>
          <a:prstGeom prst="rect">
            <a:avLst/>
          </a:prstGeom>
          <a:noFill/>
        </p:spPr>
        <p:txBody>
          <a:bodyPr wrap="none" rtlCol="0">
            <a:spAutoFit/>
          </a:bodyPr>
          <a:lstStyle/>
          <a:p>
            <a:r>
              <a:rPr lang="en-US" noProof="0" dirty="0">
                <a:latin typeface="Segoe Print" panose="02000600000000000000" pitchFamily="2" charset="0"/>
              </a:rPr>
              <a:t>5</a:t>
            </a:r>
          </a:p>
        </p:txBody>
      </p:sp>
      <p:sp>
        <p:nvSpPr>
          <p:cNvPr id="124" name="Textfeld 123">
            <a:extLst>
              <a:ext uri="{FF2B5EF4-FFF2-40B4-BE49-F238E27FC236}">
                <a16:creationId xmlns:a16="http://schemas.microsoft.com/office/drawing/2014/main" id="{91A4BB56-3690-69DB-8283-F433C81671BF}"/>
              </a:ext>
            </a:extLst>
          </p:cNvPr>
          <p:cNvSpPr txBox="1"/>
          <p:nvPr/>
        </p:nvSpPr>
        <p:spPr>
          <a:xfrm>
            <a:off x="1675194" y="7342662"/>
            <a:ext cx="352982" cy="369332"/>
          </a:xfrm>
          <a:prstGeom prst="rect">
            <a:avLst/>
          </a:prstGeom>
          <a:noFill/>
        </p:spPr>
        <p:txBody>
          <a:bodyPr wrap="none" rtlCol="0">
            <a:spAutoFit/>
          </a:bodyPr>
          <a:lstStyle/>
          <a:p>
            <a:r>
              <a:rPr lang="en-US" noProof="0" dirty="0">
                <a:latin typeface="Segoe Print" panose="02000600000000000000" pitchFamily="2" charset="0"/>
              </a:rPr>
              <a:t>2</a:t>
            </a:r>
          </a:p>
        </p:txBody>
      </p:sp>
      <p:sp>
        <p:nvSpPr>
          <p:cNvPr id="125" name="Textfeld 124">
            <a:extLst>
              <a:ext uri="{FF2B5EF4-FFF2-40B4-BE49-F238E27FC236}">
                <a16:creationId xmlns:a16="http://schemas.microsoft.com/office/drawing/2014/main" id="{2D4386C4-13F6-D34D-57FF-8B3685A7CDDC}"/>
              </a:ext>
            </a:extLst>
          </p:cNvPr>
          <p:cNvSpPr txBox="1"/>
          <p:nvPr/>
        </p:nvSpPr>
        <p:spPr>
          <a:xfrm>
            <a:off x="2147696" y="6929578"/>
            <a:ext cx="352982" cy="369332"/>
          </a:xfrm>
          <a:prstGeom prst="rect">
            <a:avLst/>
          </a:prstGeom>
          <a:noFill/>
        </p:spPr>
        <p:txBody>
          <a:bodyPr wrap="none" rtlCol="0">
            <a:spAutoFit/>
          </a:bodyPr>
          <a:lstStyle/>
          <a:p>
            <a:r>
              <a:rPr lang="en-US" noProof="0" dirty="0">
                <a:latin typeface="Segoe Print" panose="02000600000000000000" pitchFamily="2" charset="0"/>
              </a:rPr>
              <a:t>2</a:t>
            </a:r>
          </a:p>
        </p:txBody>
      </p:sp>
      <p:graphicFrame>
        <p:nvGraphicFramePr>
          <p:cNvPr id="126" name="Tabelle 125">
            <a:extLst>
              <a:ext uri="{FF2B5EF4-FFF2-40B4-BE49-F238E27FC236}">
                <a16:creationId xmlns:a16="http://schemas.microsoft.com/office/drawing/2014/main" id="{EB07C69A-6ABA-9567-5569-198F39B21103}"/>
              </a:ext>
            </a:extLst>
          </p:cNvPr>
          <p:cNvGraphicFramePr>
            <a:graphicFrameLocks noGrp="1"/>
          </p:cNvGraphicFramePr>
          <p:nvPr>
            <p:extLst>
              <p:ext uri="{D42A27DB-BD31-4B8C-83A1-F6EECF244321}">
                <p14:modId xmlns:p14="http://schemas.microsoft.com/office/powerpoint/2010/main" val="3918810508"/>
              </p:ext>
            </p:extLst>
          </p:nvPr>
        </p:nvGraphicFramePr>
        <p:xfrm>
          <a:off x="226587" y="7829410"/>
          <a:ext cx="540290" cy="457200"/>
        </p:xfrm>
        <a:graphic>
          <a:graphicData uri="http://schemas.openxmlformats.org/drawingml/2006/table">
            <a:tbl>
              <a:tblPr firstRow="1" bandRow="1">
                <a:tableStyleId>{5C22544A-7EE6-4342-B048-85BDC9FD1C3A}</a:tableStyleId>
              </a:tblPr>
              <a:tblGrid>
                <a:gridCol w="270145">
                  <a:extLst>
                    <a:ext uri="{9D8B030D-6E8A-4147-A177-3AD203B41FA5}">
                      <a16:colId xmlns:a16="http://schemas.microsoft.com/office/drawing/2014/main" val="3937203331"/>
                    </a:ext>
                  </a:extLst>
                </a:gridCol>
                <a:gridCol w="270145">
                  <a:extLst>
                    <a:ext uri="{9D8B030D-6E8A-4147-A177-3AD203B41FA5}">
                      <a16:colId xmlns:a16="http://schemas.microsoft.com/office/drawing/2014/main" val="692881815"/>
                    </a:ext>
                  </a:extLst>
                </a:gridCol>
              </a:tblGrid>
              <a:tr h="218809">
                <a:tc>
                  <a:txBody>
                    <a:bodyPr/>
                    <a:lstStyle/>
                    <a:p>
                      <a:r>
                        <a:rPr lang="en-US" sz="900" noProof="0" dirty="0">
                          <a:solidFill>
                            <a:schemeClr val="tx1"/>
                          </a:solidFill>
                          <a:latin typeface="Segoe UI" panose="020B0502040204020203" pitchFamily="34" charset="0"/>
                          <a:cs typeface="Segoe UI" panose="020B0502040204020203" pitchFamily="34"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solidFill>
                            <a:schemeClr val="tx1"/>
                          </a:solidFill>
                          <a:latin typeface="Segoe Print" panose="02000600000000000000" pitchFamily="2" charset="0"/>
                          <a:cs typeface="Segoe UI" panose="020B0502040204020203" pitchFamily="34"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0768908"/>
                  </a:ext>
                </a:extLst>
              </a:tr>
              <a:tr h="218809">
                <a:tc>
                  <a:txBody>
                    <a:bodyPr/>
                    <a:lstStyle/>
                    <a:p>
                      <a:r>
                        <a:rPr lang="en-US" sz="900" noProof="0" dirty="0">
                          <a:latin typeface="Segoe Print" panose="02000600000000000000" pitchFamily="2" charset="0"/>
                          <a:cs typeface="Segoe UI" panose="020B0502040204020203"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latin typeface="Segoe Print" panose="02000600000000000000"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565145"/>
                  </a:ext>
                </a:extLst>
              </a:tr>
            </a:tbl>
          </a:graphicData>
        </a:graphic>
      </p:graphicFrame>
      <p:graphicFrame>
        <p:nvGraphicFramePr>
          <p:cNvPr id="127" name="Tabelle 126">
            <a:extLst>
              <a:ext uri="{FF2B5EF4-FFF2-40B4-BE49-F238E27FC236}">
                <a16:creationId xmlns:a16="http://schemas.microsoft.com/office/drawing/2014/main" id="{3C3DAB53-9FAE-A01B-04F0-698A9986EE54}"/>
              </a:ext>
            </a:extLst>
          </p:cNvPr>
          <p:cNvGraphicFramePr>
            <a:graphicFrameLocks noGrp="1"/>
          </p:cNvGraphicFramePr>
          <p:nvPr>
            <p:extLst>
              <p:ext uri="{D42A27DB-BD31-4B8C-83A1-F6EECF244321}">
                <p14:modId xmlns:p14="http://schemas.microsoft.com/office/powerpoint/2010/main" val="3234289454"/>
              </p:ext>
            </p:extLst>
          </p:nvPr>
        </p:nvGraphicFramePr>
        <p:xfrm>
          <a:off x="1929773" y="8033326"/>
          <a:ext cx="432661" cy="457200"/>
        </p:xfrm>
        <a:graphic>
          <a:graphicData uri="http://schemas.openxmlformats.org/drawingml/2006/table">
            <a:tbl>
              <a:tblPr firstRow="1" bandRow="1">
                <a:tableStyleId>{5C22544A-7EE6-4342-B048-85BDC9FD1C3A}</a:tableStyleId>
              </a:tblPr>
              <a:tblGrid>
                <a:gridCol w="210556">
                  <a:extLst>
                    <a:ext uri="{9D8B030D-6E8A-4147-A177-3AD203B41FA5}">
                      <a16:colId xmlns:a16="http://schemas.microsoft.com/office/drawing/2014/main" val="3937203331"/>
                    </a:ext>
                  </a:extLst>
                </a:gridCol>
                <a:gridCol w="222105">
                  <a:extLst>
                    <a:ext uri="{9D8B030D-6E8A-4147-A177-3AD203B41FA5}">
                      <a16:colId xmlns:a16="http://schemas.microsoft.com/office/drawing/2014/main" val="692881815"/>
                    </a:ext>
                  </a:extLst>
                </a:gridCol>
              </a:tblGrid>
              <a:tr h="218809">
                <a:tc>
                  <a:txBody>
                    <a:bodyPr/>
                    <a:lstStyle/>
                    <a:p>
                      <a:r>
                        <a:rPr lang="en-US" sz="900" noProof="0" dirty="0">
                          <a:solidFill>
                            <a:schemeClr val="tx1"/>
                          </a:solidFill>
                          <a:latin typeface="Segoe UI" panose="020B0502040204020203" pitchFamily="34" charset="0"/>
                          <a:cs typeface="Segoe UI" panose="020B0502040204020203" pitchFamily="34"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solidFill>
                            <a:schemeClr val="tx1"/>
                          </a:solidFill>
                          <a:latin typeface="Segoe Print" panose="02000600000000000000" pitchFamily="2" charset="0"/>
                          <a:cs typeface="Segoe UI" panose="020B0502040204020203" pitchFamily="34"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0768908"/>
                  </a:ext>
                </a:extLst>
              </a:tr>
              <a:tr h="218809">
                <a:tc>
                  <a:txBody>
                    <a:bodyPr/>
                    <a:lstStyle/>
                    <a:p>
                      <a:r>
                        <a:rPr lang="en-US" sz="900" noProof="0" dirty="0">
                          <a:latin typeface="Segoe Print" panose="02000600000000000000" pitchFamily="2" charset="0"/>
                          <a:cs typeface="Segoe UI" panose="020B0502040204020203" pitchFamily="34" charset="0"/>
                        </a:rPr>
                        <a:t>3</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latin typeface="Segoe Print" panose="02000600000000000000" pitchFamily="2" charset="0"/>
                        </a:rPr>
                        <a:t>a</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565145"/>
                  </a:ext>
                </a:extLst>
              </a:tr>
            </a:tbl>
          </a:graphicData>
        </a:graphic>
      </p:graphicFrame>
      <p:graphicFrame>
        <p:nvGraphicFramePr>
          <p:cNvPr id="128" name="Tabelle 127">
            <a:extLst>
              <a:ext uri="{FF2B5EF4-FFF2-40B4-BE49-F238E27FC236}">
                <a16:creationId xmlns:a16="http://schemas.microsoft.com/office/drawing/2014/main" id="{11BF33AA-9706-4D6A-A339-A2BC4E132864}"/>
              </a:ext>
            </a:extLst>
          </p:cNvPr>
          <p:cNvGraphicFramePr>
            <a:graphicFrameLocks noGrp="1"/>
          </p:cNvGraphicFramePr>
          <p:nvPr>
            <p:extLst>
              <p:ext uri="{D42A27DB-BD31-4B8C-83A1-F6EECF244321}">
                <p14:modId xmlns:p14="http://schemas.microsoft.com/office/powerpoint/2010/main" val="2791931602"/>
              </p:ext>
            </p:extLst>
          </p:nvPr>
        </p:nvGraphicFramePr>
        <p:xfrm>
          <a:off x="2962580" y="7540372"/>
          <a:ext cx="487535" cy="457200"/>
        </p:xfrm>
        <a:graphic>
          <a:graphicData uri="http://schemas.openxmlformats.org/drawingml/2006/table">
            <a:tbl>
              <a:tblPr firstRow="1" bandRow="1">
                <a:tableStyleId>{5C22544A-7EE6-4342-B048-85BDC9FD1C3A}</a:tableStyleId>
              </a:tblPr>
              <a:tblGrid>
                <a:gridCol w="265430">
                  <a:extLst>
                    <a:ext uri="{9D8B030D-6E8A-4147-A177-3AD203B41FA5}">
                      <a16:colId xmlns:a16="http://schemas.microsoft.com/office/drawing/2014/main" val="3937203331"/>
                    </a:ext>
                  </a:extLst>
                </a:gridCol>
                <a:gridCol w="222105">
                  <a:extLst>
                    <a:ext uri="{9D8B030D-6E8A-4147-A177-3AD203B41FA5}">
                      <a16:colId xmlns:a16="http://schemas.microsoft.com/office/drawing/2014/main" val="692881815"/>
                    </a:ext>
                  </a:extLst>
                </a:gridCol>
              </a:tblGrid>
              <a:tr h="218809">
                <a:tc>
                  <a:txBody>
                    <a:bodyPr/>
                    <a:lstStyle/>
                    <a:p>
                      <a:r>
                        <a:rPr lang="en-US" sz="900" noProof="0" dirty="0">
                          <a:solidFill>
                            <a:schemeClr val="tx1"/>
                          </a:solidFill>
                          <a:latin typeface="Segoe UI" panose="020B0502040204020203" pitchFamily="34" charset="0"/>
                          <a:cs typeface="Segoe UI" panose="020B0502040204020203" pitchFamily="34"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solidFill>
                            <a:schemeClr val="tx1"/>
                          </a:solidFill>
                          <a:latin typeface="Segoe Print" panose="02000600000000000000" pitchFamily="2" charset="0"/>
                          <a:cs typeface="Segoe UI" panose="020B0502040204020203" pitchFamily="34"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0768908"/>
                  </a:ext>
                </a:extLst>
              </a:tr>
              <a:tr h="218809">
                <a:tc>
                  <a:txBody>
                    <a:bodyPr/>
                    <a:lstStyle/>
                    <a:p>
                      <a:r>
                        <a:rPr lang="en-US" sz="900" noProof="0" dirty="0">
                          <a:latin typeface="Segoe Print" panose="02000600000000000000" pitchFamily="2" charset="0"/>
                          <a:cs typeface="Segoe UI" panose="020B0502040204020203" pitchFamily="34" charset="0"/>
                        </a:rPr>
                        <a:t>7</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latin typeface="Segoe Print" panose="02000600000000000000" pitchFamily="2" charset="0"/>
                        </a:rPr>
                        <a:t>b</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565145"/>
                  </a:ext>
                </a:extLst>
              </a:tr>
            </a:tbl>
          </a:graphicData>
        </a:graphic>
      </p:graphicFrame>
      <p:graphicFrame>
        <p:nvGraphicFramePr>
          <p:cNvPr id="129" name="Tabelle 128">
            <a:extLst>
              <a:ext uri="{FF2B5EF4-FFF2-40B4-BE49-F238E27FC236}">
                <a16:creationId xmlns:a16="http://schemas.microsoft.com/office/drawing/2014/main" id="{A514CA52-0891-5F10-E535-ACFCA6D6D5CC}"/>
              </a:ext>
            </a:extLst>
          </p:cNvPr>
          <p:cNvGraphicFramePr>
            <a:graphicFrameLocks noGrp="1"/>
          </p:cNvGraphicFramePr>
          <p:nvPr>
            <p:extLst>
              <p:ext uri="{D42A27DB-BD31-4B8C-83A1-F6EECF244321}">
                <p14:modId xmlns:p14="http://schemas.microsoft.com/office/powerpoint/2010/main" val="3306271892"/>
              </p:ext>
            </p:extLst>
          </p:nvPr>
        </p:nvGraphicFramePr>
        <p:xfrm>
          <a:off x="1938621" y="6471348"/>
          <a:ext cx="432661" cy="457200"/>
        </p:xfrm>
        <a:graphic>
          <a:graphicData uri="http://schemas.openxmlformats.org/drawingml/2006/table">
            <a:tbl>
              <a:tblPr firstRow="1" bandRow="1">
                <a:tableStyleId>{5C22544A-7EE6-4342-B048-85BDC9FD1C3A}</a:tableStyleId>
              </a:tblPr>
              <a:tblGrid>
                <a:gridCol w="210556">
                  <a:extLst>
                    <a:ext uri="{9D8B030D-6E8A-4147-A177-3AD203B41FA5}">
                      <a16:colId xmlns:a16="http://schemas.microsoft.com/office/drawing/2014/main" val="3937203331"/>
                    </a:ext>
                  </a:extLst>
                </a:gridCol>
                <a:gridCol w="222105">
                  <a:extLst>
                    <a:ext uri="{9D8B030D-6E8A-4147-A177-3AD203B41FA5}">
                      <a16:colId xmlns:a16="http://schemas.microsoft.com/office/drawing/2014/main" val="692881815"/>
                    </a:ext>
                  </a:extLst>
                </a:gridCol>
              </a:tblGrid>
              <a:tr h="218809">
                <a:tc>
                  <a:txBody>
                    <a:bodyPr/>
                    <a:lstStyle/>
                    <a:p>
                      <a:r>
                        <a:rPr lang="en-US" sz="900" noProof="0" dirty="0">
                          <a:solidFill>
                            <a:schemeClr val="tx1"/>
                          </a:solidFill>
                          <a:latin typeface="Segoe UI" panose="020B0502040204020203" pitchFamily="34" charset="0"/>
                          <a:cs typeface="Segoe UI" panose="020B0502040204020203" pitchFamily="34"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solidFill>
                            <a:schemeClr val="tx1"/>
                          </a:solidFill>
                          <a:latin typeface="Segoe Print" panose="02000600000000000000" pitchFamily="2" charset="0"/>
                          <a:cs typeface="Segoe UI" panose="020B0502040204020203" pitchFamily="34"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0768908"/>
                  </a:ext>
                </a:extLst>
              </a:tr>
              <a:tr h="218809">
                <a:tc>
                  <a:txBody>
                    <a:bodyPr/>
                    <a:lstStyle/>
                    <a:p>
                      <a:r>
                        <a:rPr lang="en-US" sz="900" noProof="0" dirty="0">
                          <a:latin typeface="Segoe Print" panose="02000600000000000000" pitchFamily="2" charset="0"/>
                          <a:cs typeface="Segoe UI" panose="020B0502040204020203" pitchFamily="34" charset="0"/>
                        </a:rPr>
                        <a:t>5</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latin typeface="Segoe Print" panose="02000600000000000000" pitchFamily="2" charset="0"/>
                        </a:rPr>
                        <a:t>c</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565145"/>
                  </a:ext>
                </a:extLst>
              </a:tr>
            </a:tbl>
          </a:graphicData>
        </a:graphic>
      </p:graphicFrame>
      <p:sp>
        <p:nvSpPr>
          <p:cNvPr id="130" name="Ellipse 129">
            <a:extLst>
              <a:ext uri="{FF2B5EF4-FFF2-40B4-BE49-F238E27FC236}">
                <a16:creationId xmlns:a16="http://schemas.microsoft.com/office/drawing/2014/main" id="{1FBA57E2-9BA6-B145-CA78-8245CBF192AF}"/>
              </a:ext>
            </a:extLst>
          </p:cNvPr>
          <p:cNvSpPr/>
          <p:nvPr/>
        </p:nvSpPr>
        <p:spPr>
          <a:xfrm>
            <a:off x="1365601" y="8443397"/>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28575">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b</a:t>
            </a:r>
          </a:p>
        </p:txBody>
      </p:sp>
      <p:sp>
        <p:nvSpPr>
          <p:cNvPr id="131" name="Ellipse 130">
            <a:extLst>
              <a:ext uri="{FF2B5EF4-FFF2-40B4-BE49-F238E27FC236}">
                <a16:creationId xmlns:a16="http://schemas.microsoft.com/office/drawing/2014/main" id="{B602CCE2-CB91-E20F-DC81-CA76C95E78B5}"/>
              </a:ext>
            </a:extLst>
          </p:cNvPr>
          <p:cNvSpPr/>
          <p:nvPr/>
        </p:nvSpPr>
        <p:spPr>
          <a:xfrm>
            <a:off x="277309" y="8979877"/>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28575">
            <a:solidFill>
              <a:srgbClr val="C00000"/>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cs typeface="Segoe UI" panose="020B0502040204020203" pitchFamily="34" charset="0"/>
              </a:rPr>
              <a:t>a</a:t>
            </a:r>
          </a:p>
        </p:txBody>
      </p:sp>
      <p:sp>
        <p:nvSpPr>
          <p:cNvPr id="132" name="Ellipse 131">
            <a:extLst>
              <a:ext uri="{FF2B5EF4-FFF2-40B4-BE49-F238E27FC236}">
                <a16:creationId xmlns:a16="http://schemas.microsoft.com/office/drawing/2014/main" id="{6E1E4F7D-7BE3-B64A-D261-2DE8F4291DE3}"/>
              </a:ext>
            </a:extLst>
          </p:cNvPr>
          <p:cNvSpPr/>
          <p:nvPr/>
        </p:nvSpPr>
        <p:spPr>
          <a:xfrm>
            <a:off x="1365602" y="9433982"/>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28575">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c</a:t>
            </a:r>
          </a:p>
        </p:txBody>
      </p:sp>
      <p:sp>
        <p:nvSpPr>
          <p:cNvPr id="133" name="Ellipse 132">
            <a:extLst>
              <a:ext uri="{FF2B5EF4-FFF2-40B4-BE49-F238E27FC236}">
                <a16:creationId xmlns:a16="http://schemas.microsoft.com/office/drawing/2014/main" id="{BE77A526-ABBF-8A2F-F034-F1C4AC218986}"/>
              </a:ext>
            </a:extLst>
          </p:cNvPr>
          <p:cNvSpPr/>
          <p:nvPr/>
        </p:nvSpPr>
        <p:spPr>
          <a:xfrm>
            <a:off x="2368558" y="8978299"/>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28575">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d</a:t>
            </a:r>
          </a:p>
        </p:txBody>
      </p:sp>
      <p:cxnSp>
        <p:nvCxnSpPr>
          <p:cNvPr id="134" name="Gerader Verbinder 133">
            <a:extLst>
              <a:ext uri="{FF2B5EF4-FFF2-40B4-BE49-F238E27FC236}">
                <a16:creationId xmlns:a16="http://schemas.microsoft.com/office/drawing/2014/main" id="{58EAE64B-7B96-A63E-9483-3E3D2C626B11}"/>
              </a:ext>
            </a:extLst>
          </p:cNvPr>
          <p:cNvCxnSpPr>
            <a:cxnSpLocks/>
            <a:stCxn id="130" idx="2"/>
            <a:endCxn id="131" idx="7"/>
          </p:cNvCxnSpPr>
          <p:nvPr/>
        </p:nvCxnSpPr>
        <p:spPr>
          <a:xfrm flipH="1">
            <a:off x="646608" y="8659728"/>
            <a:ext cx="718993" cy="38351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Gerader Verbinder 134">
            <a:extLst>
              <a:ext uri="{FF2B5EF4-FFF2-40B4-BE49-F238E27FC236}">
                <a16:creationId xmlns:a16="http://schemas.microsoft.com/office/drawing/2014/main" id="{77DE6659-DA7C-0FD3-A07A-D086ED415200}"/>
              </a:ext>
            </a:extLst>
          </p:cNvPr>
          <p:cNvCxnSpPr>
            <a:cxnSpLocks/>
            <a:stCxn id="132" idx="2"/>
            <a:endCxn id="131" idx="5"/>
          </p:cNvCxnSpPr>
          <p:nvPr/>
        </p:nvCxnSpPr>
        <p:spPr>
          <a:xfrm flipH="1" flipV="1">
            <a:off x="646608" y="9349176"/>
            <a:ext cx="718994" cy="3011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6" name="Gerader Verbinder 135">
            <a:extLst>
              <a:ext uri="{FF2B5EF4-FFF2-40B4-BE49-F238E27FC236}">
                <a16:creationId xmlns:a16="http://schemas.microsoft.com/office/drawing/2014/main" id="{34105FF6-7B97-12AA-0AD7-BDE46167769C}"/>
              </a:ext>
            </a:extLst>
          </p:cNvPr>
          <p:cNvCxnSpPr>
            <a:cxnSpLocks/>
            <a:stCxn id="133" idx="3"/>
            <a:endCxn id="132" idx="6"/>
          </p:cNvCxnSpPr>
          <p:nvPr/>
        </p:nvCxnSpPr>
        <p:spPr>
          <a:xfrm flipH="1">
            <a:off x="1798263" y="9347598"/>
            <a:ext cx="633657" cy="3027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7" name="Gerader Verbinder 136">
            <a:extLst>
              <a:ext uri="{FF2B5EF4-FFF2-40B4-BE49-F238E27FC236}">
                <a16:creationId xmlns:a16="http://schemas.microsoft.com/office/drawing/2014/main" id="{C84F0155-25C4-935C-2F74-CE0C4FF9D3AC}"/>
              </a:ext>
            </a:extLst>
          </p:cNvPr>
          <p:cNvCxnSpPr>
            <a:cxnSpLocks/>
            <a:stCxn id="130" idx="4"/>
            <a:endCxn id="132" idx="0"/>
          </p:cNvCxnSpPr>
          <p:nvPr/>
        </p:nvCxnSpPr>
        <p:spPr>
          <a:xfrm>
            <a:off x="1581932" y="8876058"/>
            <a:ext cx="1" cy="5579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Gerader Verbinder 137">
            <a:extLst>
              <a:ext uri="{FF2B5EF4-FFF2-40B4-BE49-F238E27FC236}">
                <a16:creationId xmlns:a16="http://schemas.microsoft.com/office/drawing/2014/main" id="{6F52347D-8F47-1249-3401-EA55370968E9}"/>
              </a:ext>
            </a:extLst>
          </p:cNvPr>
          <p:cNvCxnSpPr>
            <a:cxnSpLocks/>
            <a:stCxn id="133" idx="1"/>
            <a:endCxn id="130" idx="6"/>
          </p:cNvCxnSpPr>
          <p:nvPr/>
        </p:nvCxnSpPr>
        <p:spPr>
          <a:xfrm flipH="1" flipV="1">
            <a:off x="1798262" y="8659728"/>
            <a:ext cx="633658" cy="3819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39" name="Textfeld 138">
            <a:extLst>
              <a:ext uri="{FF2B5EF4-FFF2-40B4-BE49-F238E27FC236}">
                <a16:creationId xmlns:a16="http://schemas.microsoft.com/office/drawing/2014/main" id="{04C5AA68-17BB-75DE-EDCC-A10F951ECB34}"/>
              </a:ext>
            </a:extLst>
          </p:cNvPr>
          <p:cNvSpPr txBox="1"/>
          <p:nvPr/>
        </p:nvSpPr>
        <p:spPr>
          <a:xfrm>
            <a:off x="792969" y="8476608"/>
            <a:ext cx="352982" cy="369332"/>
          </a:xfrm>
          <a:prstGeom prst="rect">
            <a:avLst/>
          </a:prstGeom>
          <a:noFill/>
        </p:spPr>
        <p:txBody>
          <a:bodyPr wrap="none" rtlCol="0">
            <a:spAutoFit/>
          </a:bodyPr>
          <a:lstStyle/>
          <a:p>
            <a:r>
              <a:rPr lang="en-US" noProof="0" dirty="0">
                <a:latin typeface="Segoe Print" panose="02000600000000000000" pitchFamily="2" charset="0"/>
              </a:rPr>
              <a:t>6</a:t>
            </a:r>
          </a:p>
        </p:txBody>
      </p:sp>
      <p:sp>
        <p:nvSpPr>
          <p:cNvPr id="140" name="Textfeld 139">
            <a:extLst>
              <a:ext uri="{FF2B5EF4-FFF2-40B4-BE49-F238E27FC236}">
                <a16:creationId xmlns:a16="http://schemas.microsoft.com/office/drawing/2014/main" id="{7B90B90D-F56A-E576-C547-F87F882CC61D}"/>
              </a:ext>
            </a:extLst>
          </p:cNvPr>
          <p:cNvSpPr txBox="1"/>
          <p:nvPr/>
        </p:nvSpPr>
        <p:spPr>
          <a:xfrm>
            <a:off x="722916" y="9514942"/>
            <a:ext cx="352982" cy="369332"/>
          </a:xfrm>
          <a:prstGeom prst="rect">
            <a:avLst/>
          </a:prstGeom>
          <a:noFill/>
        </p:spPr>
        <p:txBody>
          <a:bodyPr wrap="none" rtlCol="0">
            <a:spAutoFit/>
          </a:bodyPr>
          <a:lstStyle/>
          <a:p>
            <a:r>
              <a:rPr lang="en-US" noProof="0" dirty="0">
                <a:latin typeface="Segoe Print" panose="02000600000000000000" pitchFamily="2" charset="0"/>
              </a:rPr>
              <a:t>3</a:t>
            </a:r>
          </a:p>
        </p:txBody>
      </p:sp>
      <p:sp>
        <p:nvSpPr>
          <p:cNvPr id="141" name="Textfeld 140">
            <a:extLst>
              <a:ext uri="{FF2B5EF4-FFF2-40B4-BE49-F238E27FC236}">
                <a16:creationId xmlns:a16="http://schemas.microsoft.com/office/drawing/2014/main" id="{4F1734A1-4AF6-3B3D-A2C6-38C618C6D8D4}"/>
              </a:ext>
            </a:extLst>
          </p:cNvPr>
          <p:cNvSpPr txBox="1"/>
          <p:nvPr/>
        </p:nvSpPr>
        <p:spPr>
          <a:xfrm>
            <a:off x="2101528" y="9410960"/>
            <a:ext cx="352982" cy="369332"/>
          </a:xfrm>
          <a:prstGeom prst="rect">
            <a:avLst/>
          </a:prstGeom>
          <a:noFill/>
        </p:spPr>
        <p:txBody>
          <a:bodyPr wrap="none" rtlCol="0">
            <a:spAutoFit/>
          </a:bodyPr>
          <a:lstStyle/>
          <a:p>
            <a:r>
              <a:rPr lang="en-US" noProof="0" dirty="0">
                <a:latin typeface="Segoe Print" panose="02000600000000000000" pitchFamily="2" charset="0"/>
              </a:rPr>
              <a:t>5</a:t>
            </a:r>
          </a:p>
        </p:txBody>
      </p:sp>
      <p:sp>
        <p:nvSpPr>
          <p:cNvPr id="142" name="Textfeld 141">
            <a:extLst>
              <a:ext uri="{FF2B5EF4-FFF2-40B4-BE49-F238E27FC236}">
                <a16:creationId xmlns:a16="http://schemas.microsoft.com/office/drawing/2014/main" id="{CC828DEC-9666-0AC4-3304-F92DE39A3526}"/>
              </a:ext>
            </a:extLst>
          </p:cNvPr>
          <p:cNvSpPr txBox="1"/>
          <p:nvPr/>
        </p:nvSpPr>
        <p:spPr>
          <a:xfrm>
            <a:off x="1581930" y="9009964"/>
            <a:ext cx="352982" cy="369332"/>
          </a:xfrm>
          <a:prstGeom prst="rect">
            <a:avLst/>
          </a:prstGeom>
          <a:noFill/>
        </p:spPr>
        <p:txBody>
          <a:bodyPr wrap="none" rtlCol="0">
            <a:spAutoFit/>
          </a:bodyPr>
          <a:lstStyle/>
          <a:p>
            <a:r>
              <a:rPr lang="en-US" noProof="0" dirty="0">
                <a:latin typeface="Segoe Print" panose="02000600000000000000" pitchFamily="2" charset="0"/>
              </a:rPr>
              <a:t>2</a:t>
            </a:r>
          </a:p>
        </p:txBody>
      </p:sp>
      <p:sp>
        <p:nvSpPr>
          <p:cNvPr id="143" name="Textfeld 142">
            <a:extLst>
              <a:ext uri="{FF2B5EF4-FFF2-40B4-BE49-F238E27FC236}">
                <a16:creationId xmlns:a16="http://schemas.microsoft.com/office/drawing/2014/main" id="{BF6DE91D-09C7-E004-49CE-C1D477DD0D97}"/>
              </a:ext>
            </a:extLst>
          </p:cNvPr>
          <p:cNvSpPr txBox="1"/>
          <p:nvPr/>
        </p:nvSpPr>
        <p:spPr>
          <a:xfrm>
            <a:off x="2054432" y="8596880"/>
            <a:ext cx="352982" cy="369332"/>
          </a:xfrm>
          <a:prstGeom prst="rect">
            <a:avLst/>
          </a:prstGeom>
          <a:noFill/>
        </p:spPr>
        <p:txBody>
          <a:bodyPr wrap="none" rtlCol="0">
            <a:spAutoFit/>
          </a:bodyPr>
          <a:lstStyle/>
          <a:p>
            <a:r>
              <a:rPr lang="en-US" noProof="0" dirty="0">
                <a:latin typeface="Segoe Print" panose="02000600000000000000" pitchFamily="2" charset="0"/>
              </a:rPr>
              <a:t>2</a:t>
            </a:r>
          </a:p>
        </p:txBody>
      </p:sp>
      <p:cxnSp>
        <p:nvCxnSpPr>
          <p:cNvPr id="146" name="Gerade Verbindung mit Pfeil 145">
            <a:extLst>
              <a:ext uri="{FF2B5EF4-FFF2-40B4-BE49-F238E27FC236}">
                <a16:creationId xmlns:a16="http://schemas.microsoft.com/office/drawing/2014/main" id="{B56B6BE5-5AB5-1CE1-D13B-A8DCB212A44B}"/>
              </a:ext>
            </a:extLst>
          </p:cNvPr>
          <p:cNvCxnSpPr/>
          <p:nvPr/>
        </p:nvCxnSpPr>
        <p:spPr>
          <a:xfrm flipH="1" flipV="1">
            <a:off x="1835061" y="8851483"/>
            <a:ext cx="425713" cy="275100"/>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Gerade Verbindung mit Pfeil 146">
            <a:extLst>
              <a:ext uri="{FF2B5EF4-FFF2-40B4-BE49-F238E27FC236}">
                <a16:creationId xmlns:a16="http://schemas.microsoft.com/office/drawing/2014/main" id="{E9B33C7E-B51F-A0F4-FD23-6C230035AB1D}"/>
              </a:ext>
            </a:extLst>
          </p:cNvPr>
          <p:cNvCxnSpPr>
            <a:cxnSpLocks/>
          </p:cNvCxnSpPr>
          <p:nvPr/>
        </p:nvCxnSpPr>
        <p:spPr>
          <a:xfrm>
            <a:off x="1458865" y="8928312"/>
            <a:ext cx="0" cy="460386"/>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Gerade Verbindung mit Pfeil 151">
            <a:extLst>
              <a:ext uri="{FF2B5EF4-FFF2-40B4-BE49-F238E27FC236}">
                <a16:creationId xmlns:a16="http://schemas.microsoft.com/office/drawing/2014/main" id="{8484C891-54BE-9498-8B3A-B583F8379FDD}"/>
              </a:ext>
            </a:extLst>
          </p:cNvPr>
          <p:cNvCxnSpPr>
            <a:cxnSpLocks/>
          </p:cNvCxnSpPr>
          <p:nvPr/>
        </p:nvCxnSpPr>
        <p:spPr>
          <a:xfrm flipH="1" flipV="1">
            <a:off x="746769" y="9319801"/>
            <a:ext cx="546272" cy="205047"/>
          </a:xfrm>
          <a:prstGeom prst="straightConnector1">
            <a:avLst/>
          </a:prstGeom>
          <a:ln w="38100">
            <a:solidFill>
              <a:srgbClr val="92D050"/>
            </a:solidFill>
            <a:tailEnd type="triangle"/>
          </a:ln>
        </p:spPr>
        <p:style>
          <a:lnRef idx="1">
            <a:schemeClr val="accent1"/>
          </a:lnRef>
          <a:fillRef idx="0">
            <a:schemeClr val="accent1"/>
          </a:fillRef>
          <a:effectRef idx="0">
            <a:schemeClr val="accent1"/>
          </a:effectRef>
          <a:fontRef idx="minor">
            <a:schemeClr val="tx1"/>
          </a:fontRef>
        </p:style>
      </p:cxnSp>
      <p:graphicFrame>
        <p:nvGraphicFramePr>
          <p:cNvPr id="2" name="Tabelle 1">
            <a:extLst>
              <a:ext uri="{FF2B5EF4-FFF2-40B4-BE49-F238E27FC236}">
                <a16:creationId xmlns:a16="http://schemas.microsoft.com/office/drawing/2014/main" id="{DA69C2CA-E112-96D7-1C77-3375582603AF}"/>
              </a:ext>
            </a:extLst>
          </p:cNvPr>
          <p:cNvGraphicFramePr>
            <a:graphicFrameLocks noGrp="1"/>
          </p:cNvGraphicFramePr>
          <p:nvPr>
            <p:extLst>
              <p:ext uri="{D42A27DB-BD31-4B8C-83A1-F6EECF244321}">
                <p14:modId xmlns:p14="http://schemas.microsoft.com/office/powerpoint/2010/main" val="3766506828"/>
              </p:ext>
            </p:extLst>
          </p:nvPr>
        </p:nvGraphicFramePr>
        <p:xfrm>
          <a:off x="3568109" y="433673"/>
          <a:ext cx="3174323" cy="2354580"/>
        </p:xfrm>
        <a:graphic>
          <a:graphicData uri="http://schemas.openxmlformats.org/drawingml/2006/table">
            <a:tbl>
              <a:tblPr firstRow="1" bandRow="1">
                <a:tableStyleId>{5940675A-B579-460E-94D1-54222C63F5DA}</a:tableStyleId>
              </a:tblPr>
              <a:tblGrid>
                <a:gridCol w="399917">
                  <a:extLst>
                    <a:ext uri="{9D8B030D-6E8A-4147-A177-3AD203B41FA5}">
                      <a16:colId xmlns:a16="http://schemas.microsoft.com/office/drawing/2014/main" val="3301565684"/>
                    </a:ext>
                  </a:extLst>
                </a:gridCol>
                <a:gridCol w="455693">
                  <a:extLst>
                    <a:ext uri="{9D8B030D-6E8A-4147-A177-3AD203B41FA5}">
                      <a16:colId xmlns:a16="http://schemas.microsoft.com/office/drawing/2014/main" val="3891523312"/>
                    </a:ext>
                  </a:extLst>
                </a:gridCol>
                <a:gridCol w="859145">
                  <a:extLst>
                    <a:ext uri="{9D8B030D-6E8A-4147-A177-3AD203B41FA5}">
                      <a16:colId xmlns:a16="http://schemas.microsoft.com/office/drawing/2014/main" val="830179257"/>
                    </a:ext>
                  </a:extLst>
                </a:gridCol>
                <a:gridCol w="308293">
                  <a:extLst>
                    <a:ext uri="{9D8B030D-6E8A-4147-A177-3AD203B41FA5}">
                      <a16:colId xmlns:a16="http://schemas.microsoft.com/office/drawing/2014/main" val="3121747537"/>
                    </a:ext>
                  </a:extLst>
                </a:gridCol>
                <a:gridCol w="367030">
                  <a:extLst>
                    <a:ext uri="{9D8B030D-6E8A-4147-A177-3AD203B41FA5}">
                      <a16:colId xmlns:a16="http://schemas.microsoft.com/office/drawing/2014/main" val="412568577"/>
                    </a:ext>
                  </a:extLst>
                </a:gridCol>
                <a:gridCol w="367030">
                  <a:extLst>
                    <a:ext uri="{9D8B030D-6E8A-4147-A177-3AD203B41FA5}">
                      <a16:colId xmlns:a16="http://schemas.microsoft.com/office/drawing/2014/main" val="192005238"/>
                    </a:ext>
                  </a:extLst>
                </a:gridCol>
                <a:gridCol w="417215">
                  <a:extLst>
                    <a:ext uri="{9D8B030D-6E8A-4147-A177-3AD203B41FA5}">
                      <a16:colId xmlns:a16="http://schemas.microsoft.com/office/drawing/2014/main" val="1876434502"/>
                    </a:ext>
                  </a:extLst>
                </a:gridCol>
              </a:tblGrid>
              <a:tr h="189326">
                <a:tc>
                  <a:txBody>
                    <a:bodyPr/>
                    <a:lstStyle/>
                    <a:p>
                      <a:pPr algn="ctr"/>
                      <a:endParaRPr lang="en-US" sz="1200" noProof="0" dirty="0"/>
                    </a:p>
                  </a:txBody>
                  <a:tcPr anchor="ctr"/>
                </a:tc>
                <a:tc>
                  <a:txBody>
                    <a:bodyPr/>
                    <a:lstStyle/>
                    <a:p>
                      <a:pPr algn="ctr"/>
                      <a:r>
                        <a:rPr lang="en-US" sz="1200" noProof="0" dirty="0">
                          <a:solidFill>
                            <a:schemeClr val="accent6"/>
                          </a:solidFill>
                        </a:rPr>
                        <a:t>current</a:t>
                      </a:r>
                    </a:p>
                  </a:txBody>
                  <a:tcPr anchor="ctr"/>
                </a:tc>
                <a:tc>
                  <a:txBody>
                    <a:bodyPr/>
                    <a:lstStyle/>
                    <a:p>
                      <a:pPr algn="ctr"/>
                      <a:r>
                        <a:rPr lang="en-US" sz="1200" noProof="0" dirty="0">
                          <a:solidFill>
                            <a:srgbClr val="FF6961"/>
                          </a:solidFill>
                        </a:rPr>
                        <a:t>processed</a:t>
                      </a:r>
                    </a:p>
                  </a:txBody>
                  <a:tcPr anchor="ctr"/>
                </a:tc>
                <a:tc>
                  <a:txBody>
                    <a:bodyPr/>
                    <a:lstStyle/>
                    <a:p>
                      <a:pPr algn="ctr"/>
                      <a:r>
                        <a:rPr lang="en-US" sz="1200" noProof="0" dirty="0"/>
                        <a:t>a</a:t>
                      </a:r>
                    </a:p>
                  </a:txBody>
                  <a:tcPr anchor="ctr"/>
                </a:tc>
                <a:tc>
                  <a:txBody>
                    <a:bodyPr/>
                    <a:lstStyle/>
                    <a:p>
                      <a:pPr algn="ctr"/>
                      <a:r>
                        <a:rPr lang="en-US" sz="1200" noProof="0" dirty="0"/>
                        <a:t>b</a:t>
                      </a:r>
                    </a:p>
                  </a:txBody>
                  <a:tcPr anchor="ctr"/>
                </a:tc>
                <a:tc>
                  <a:txBody>
                    <a:bodyPr/>
                    <a:lstStyle/>
                    <a:p>
                      <a:pPr algn="ctr"/>
                      <a:r>
                        <a:rPr lang="en-US" sz="1200" noProof="0" dirty="0"/>
                        <a:t>c</a:t>
                      </a:r>
                    </a:p>
                  </a:txBody>
                  <a:tcPr anchor="ctr"/>
                </a:tc>
                <a:tc>
                  <a:txBody>
                    <a:bodyPr/>
                    <a:lstStyle/>
                    <a:p>
                      <a:pPr algn="ctr"/>
                      <a:r>
                        <a:rPr lang="en-US" sz="1200" noProof="0" dirty="0"/>
                        <a:t>d</a:t>
                      </a:r>
                    </a:p>
                  </a:txBody>
                  <a:tcPr anchor="ctr"/>
                </a:tc>
                <a:extLst>
                  <a:ext uri="{0D108BD9-81ED-4DB2-BD59-A6C34878D82A}">
                    <a16:rowId xmlns:a16="http://schemas.microsoft.com/office/drawing/2014/main" val="2438440928"/>
                  </a:ext>
                </a:extLst>
              </a:tr>
              <a:tr h="347097">
                <a:tc>
                  <a:txBody>
                    <a:bodyPr/>
                    <a:lstStyle/>
                    <a:p>
                      <a:r>
                        <a:rPr lang="en-US" noProof="0" dirty="0"/>
                        <a:t>0</a:t>
                      </a:r>
                    </a:p>
                  </a:txBody>
                  <a:tcPr/>
                </a:tc>
                <a:tc>
                  <a:txBody>
                    <a:bodyPr/>
                    <a:lstStyle/>
                    <a:p>
                      <a:endParaRPr lang="en-US" noProof="0" dirty="0"/>
                    </a:p>
                  </a:txBody>
                  <a:tcPr/>
                </a:tc>
                <a:tc>
                  <a:txBody>
                    <a:bodyPr/>
                    <a:lstStyle/>
                    <a:p>
                      <a:endParaRPr lang="en-US" noProof="0" dirty="0"/>
                    </a:p>
                  </a:txBody>
                  <a:tcPr/>
                </a:tc>
                <a:tc>
                  <a:txBody>
                    <a:bodyPr/>
                    <a:lstStyle/>
                    <a:p>
                      <a:r>
                        <a:rPr lang="en-US" noProof="0" dirty="0">
                          <a:solidFill>
                            <a:srgbClr val="7030A0"/>
                          </a:solidFill>
                        </a:rPr>
                        <a:t>0</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a:t>
                      </a:r>
                    </a:p>
                    <a:p>
                      <a:endParaRPr lang="en-US" noProof="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a:t>
                      </a:r>
                    </a:p>
                    <a:p>
                      <a:endParaRPr lang="en-US" noProof="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a:t>
                      </a:r>
                    </a:p>
                    <a:p>
                      <a:endParaRPr lang="en-US" noProof="0" dirty="0"/>
                    </a:p>
                  </a:txBody>
                  <a:tcPr/>
                </a:tc>
                <a:extLst>
                  <a:ext uri="{0D108BD9-81ED-4DB2-BD59-A6C34878D82A}">
                    <a16:rowId xmlns:a16="http://schemas.microsoft.com/office/drawing/2014/main" val="3040841106"/>
                  </a:ext>
                </a:extLst>
              </a:tr>
              <a:tr h="347097">
                <a:tc>
                  <a:txBody>
                    <a:bodyPr/>
                    <a:lstStyle/>
                    <a:p>
                      <a:r>
                        <a:rPr lang="en-US" noProof="0" dirty="0"/>
                        <a:t>1</a:t>
                      </a:r>
                    </a:p>
                  </a:txBody>
                  <a:tcPr/>
                </a:tc>
                <a:tc>
                  <a:txBody>
                    <a:bodyPr/>
                    <a:lstStyle/>
                    <a:p>
                      <a:r>
                        <a:rPr lang="en-US" noProof="0" dirty="0"/>
                        <a:t>a</a:t>
                      </a:r>
                    </a:p>
                  </a:txBody>
                  <a:tcPr/>
                </a:tc>
                <a:tc>
                  <a:txBody>
                    <a:bodyPr/>
                    <a:lstStyle/>
                    <a:p>
                      <a:r>
                        <a:rPr lang="en-US" noProof="0" dirty="0"/>
                        <a:t>a</a:t>
                      </a:r>
                    </a:p>
                  </a:txBody>
                  <a:tcPr/>
                </a:tc>
                <a:tc>
                  <a:txBody>
                    <a:bodyPr/>
                    <a:lstStyle/>
                    <a:p>
                      <a:r>
                        <a:rPr lang="en-US" noProof="0" dirty="0">
                          <a:solidFill>
                            <a:srgbClr val="FF6961"/>
                          </a:solidFill>
                        </a:rPr>
                        <a:t>0</a:t>
                      </a:r>
                    </a:p>
                  </a:txBody>
                  <a:tcPr/>
                </a:tc>
                <a:tc>
                  <a:txBody>
                    <a:bodyPr/>
                    <a:lstStyle/>
                    <a:p>
                      <a:r>
                        <a:rPr lang="en-US" noProof="0" dirty="0"/>
                        <a:t>6</a:t>
                      </a:r>
                    </a:p>
                  </a:txBody>
                  <a:tcPr/>
                </a:tc>
                <a:tc>
                  <a:txBody>
                    <a:bodyPr/>
                    <a:lstStyle/>
                    <a:p>
                      <a:r>
                        <a:rPr lang="en-US" noProof="0" dirty="0">
                          <a:solidFill>
                            <a:srgbClr val="7030A0"/>
                          </a:solidFill>
                        </a:rPr>
                        <a:t>3</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a:t>
                      </a:r>
                    </a:p>
                    <a:p>
                      <a:endParaRPr lang="en-US" noProof="0" dirty="0"/>
                    </a:p>
                  </a:txBody>
                  <a:tcPr/>
                </a:tc>
                <a:extLst>
                  <a:ext uri="{0D108BD9-81ED-4DB2-BD59-A6C34878D82A}">
                    <a16:rowId xmlns:a16="http://schemas.microsoft.com/office/drawing/2014/main" val="4279357212"/>
                  </a:ext>
                </a:extLst>
              </a:tr>
              <a:tr h="205103">
                <a:tc>
                  <a:txBody>
                    <a:bodyPr/>
                    <a:lstStyle/>
                    <a:p>
                      <a:r>
                        <a:rPr lang="en-US" noProof="0" dirty="0"/>
                        <a:t>2</a:t>
                      </a:r>
                    </a:p>
                  </a:txBody>
                  <a:tcPr/>
                </a:tc>
                <a:tc>
                  <a:txBody>
                    <a:bodyPr/>
                    <a:lstStyle/>
                    <a:p>
                      <a:r>
                        <a:rPr lang="en-US" noProof="0" dirty="0"/>
                        <a:t>c</a:t>
                      </a:r>
                    </a:p>
                  </a:txBody>
                  <a:tcPr/>
                </a:tc>
                <a:tc>
                  <a:txBody>
                    <a:bodyPr/>
                    <a:lstStyle/>
                    <a:p>
                      <a:r>
                        <a:rPr lang="en-US" noProof="0" dirty="0" err="1"/>
                        <a:t>a,c</a:t>
                      </a:r>
                      <a:endParaRPr lang="en-US" noProof="0" dirty="0"/>
                    </a:p>
                  </a:txBody>
                  <a:tcPr/>
                </a:tc>
                <a:tc>
                  <a:txBody>
                    <a:bodyPr/>
                    <a:lstStyle/>
                    <a:p>
                      <a:r>
                        <a:rPr lang="en-US" noProof="0" dirty="0">
                          <a:solidFill>
                            <a:srgbClr val="FF6961"/>
                          </a:solidFill>
                        </a:rPr>
                        <a:t>0</a:t>
                      </a:r>
                    </a:p>
                  </a:txBody>
                  <a:tcPr/>
                </a:tc>
                <a:tc>
                  <a:txBody>
                    <a:bodyPr/>
                    <a:lstStyle/>
                    <a:p>
                      <a:r>
                        <a:rPr lang="en-US" noProof="0" dirty="0">
                          <a:solidFill>
                            <a:srgbClr val="7030A0"/>
                          </a:solidFill>
                        </a:rPr>
                        <a:t>5</a:t>
                      </a:r>
                    </a:p>
                  </a:txBody>
                  <a:tcPr/>
                </a:tc>
                <a:tc>
                  <a:txBody>
                    <a:bodyPr/>
                    <a:lstStyle/>
                    <a:p>
                      <a:r>
                        <a:rPr lang="en-US" noProof="0" dirty="0">
                          <a:solidFill>
                            <a:srgbClr val="FF6961"/>
                          </a:solidFill>
                        </a:rPr>
                        <a:t>3</a:t>
                      </a:r>
                    </a:p>
                  </a:txBody>
                  <a:tcPr/>
                </a:tc>
                <a:tc>
                  <a:txBody>
                    <a:bodyPr/>
                    <a:lstStyle/>
                    <a:p>
                      <a:r>
                        <a:rPr lang="en-US" noProof="0" dirty="0"/>
                        <a:t>8</a:t>
                      </a:r>
                    </a:p>
                  </a:txBody>
                  <a:tcPr/>
                </a:tc>
                <a:extLst>
                  <a:ext uri="{0D108BD9-81ED-4DB2-BD59-A6C34878D82A}">
                    <a16:rowId xmlns:a16="http://schemas.microsoft.com/office/drawing/2014/main" val="1278457194"/>
                  </a:ext>
                </a:extLst>
              </a:tr>
              <a:tr h="205103">
                <a:tc>
                  <a:txBody>
                    <a:bodyPr/>
                    <a:lstStyle/>
                    <a:p>
                      <a:r>
                        <a:rPr lang="en-US" noProof="0" dirty="0"/>
                        <a:t>3</a:t>
                      </a:r>
                    </a:p>
                  </a:txBody>
                  <a:tcPr/>
                </a:tc>
                <a:tc>
                  <a:txBody>
                    <a:bodyPr/>
                    <a:lstStyle/>
                    <a:p>
                      <a:r>
                        <a:rPr lang="en-US" noProof="0" dirty="0"/>
                        <a:t>b</a:t>
                      </a:r>
                    </a:p>
                  </a:txBody>
                  <a:tcPr/>
                </a:tc>
                <a:tc>
                  <a:txBody>
                    <a:bodyPr/>
                    <a:lstStyle/>
                    <a:p>
                      <a:r>
                        <a:rPr lang="en-US" noProof="0" dirty="0" err="1"/>
                        <a:t>a,c,b</a:t>
                      </a:r>
                      <a:endParaRPr lang="en-US" noProof="0" dirty="0"/>
                    </a:p>
                  </a:txBody>
                  <a:tcPr/>
                </a:tc>
                <a:tc>
                  <a:txBody>
                    <a:bodyPr/>
                    <a:lstStyle/>
                    <a:p>
                      <a:r>
                        <a:rPr lang="en-US" noProof="0" dirty="0">
                          <a:solidFill>
                            <a:srgbClr val="FF6961"/>
                          </a:solidFill>
                        </a:rPr>
                        <a:t>0</a:t>
                      </a:r>
                    </a:p>
                  </a:txBody>
                  <a:tcPr/>
                </a:tc>
                <a:tc>
                  <a:txBody>
                    <a:bodyPr/>
                    <a:lstStyle/>
                    <a:p>
                      <a:r>
                        <a:rPr lang="en-US" noProof="0" dirty="0">
                          <a:solidFill>
                            <a:srgbClr val="FF6961"/>
                          </a:solidFill>
                        </a:rPr>
                        <a:t>5</a:t>
                      </a:r>
                    </a:p>
                  </a:txBody>
                  <a:tcPr/>
                </a:tc>
                <a:tc>
                  <a:txBody>
                    <a:bodyPr/>
                    <a:lstStyle/>
                    <a:p>
                      <a:r>
                        <a:rPr lang="en-US" noProof="0" dirty="0">
                          <a:solidFill>
                            <a:srgbClr val="FF6961"/>
                          </a:solidFill>
                        </a:rPr>
                        <a:t>3</a:t>
                      </a:r>
                    </a:p>
                  </a:txBody>
                  <a:tcPr/>
                </a:tc>
                <a:tc>
                  <a:txBody>
                    <a:bodyPr/>
                    <a:lstStyle/>
                    <a:p>
                      <a:r>
                        <a:rPr lang="en-US" noProof="0" dirty="0"/>
                        <a:t>7</a:t>
                      </a:r>
                    </a:p>
                  </a:txBody>
                  <a:tcPr/>
                </a:tc>
                <a:extLst>
                  <a:ext uri="{0D108BD9-81ED-4DB2-BD59-A6C34878D82A}">
                    <a16:rowId xmlns:a16="http://schemas.microsoft.com/office/drawing/2014/main" val="3089864902"/>
                  </a:ext>
                </a:extLst>
              </a:tr>
              <a:tr h="205103">
                <a:tc>
                  <a:txBody>
                    <a:bodyPr/>
                    <a:lstStyle/>
                    <a:p>
                      <a:r>
                        <a:rPr lang="en-US" noProof="0" dirty="0"/>
                        <a:t>4</a:t>
                      </a:r>
                    </a:p>
                  </a:txBody>
                  <a:tcPr/>
                </a:tc>
                <a:tc>
                  <a:txBody>
                    <a:bodyPr/>
                    <a:lstStyle/>
                    <a:p>
                      <a:r>
                        <a:rPr lang="en-US" noProof="0" dirty="0"/>
                        <a:t>d</a:t>
                      </a:r>
                    </a:p>
                  </a:txBody>
                  <a:tcPr/>
                </a:tc>
                <a:tc>
                  <a:txBody>
                    <a:bodyPr/>
                    <a:lstStyle/>
                    <a:p>
                      <a:r>
                        <a:rPr lang="en-US" noProof="0" dirty="0" err="1"/>
                        <a:t>a,c,b,d</a:t>
                      </a:r>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3108805810"/>
                  </a:ext>
                </a:extLst>
              </a:tr>
            </a:tbl>
          </a:graphicData>
        </a:graphic>
      </p:graphicFrame>
    </p:spTree>
    <p:extLst>
      <p:ext uri="{BB962C8B-B14F-4D97-AF65-F5344CB8AC3E}">
        <p14:creationId xmlns:p14="http://schemas.microsoft.com/office/powerpoint/2010/main" val="90572026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B88644A7-E6D0-8662-3691-CB2F4CF95544}"/>
              </a:ext>
            </a:extLst>
          </p:cNvPr>
          <p:cNvSpPr txBox="1"/>
          <p:nvPr/>
        </p:nvSpPr>
        <p:spPr>
          <a:xfrm>
            <a:off x="425930" y="2558329"/>
            <a:ext cx="3867151"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3600" noProof="0" dirty="0"/>
              <a:t>Euler Characteristic</a:t>
            </a:r>
          </a:p>
        </p:txBody>
      </p:sp>
      <p:sp>
        <p:nvSpPr>
          <p:cNvPr id="3" name="Textfeld 2">
            <a:extLst>
              <a:ext uri="{FF2B5EF4-FFF2-40B4-BE49-F238E27FC236}">
                <a16:creationId xmlns:a16="http://schemas.microsoft.com/office/drawing/2014/main" id="{E0864BF3-5D86-B6C8-9B2B-AC1CC3DCB074}"/>
              </a:ext>
            </a:extLst>
          </p:cNvPr>
          <p:cNvSpPr txBox="1"/>
          <p:nvPr/>
        </p:nvSpPr>
        <p:spPr>
          <a:xfrm>
            <a:off x="606972" y="6627568"/>
            <a:ext cx="2410340" cy="1200329"/>
          </a:xfrm>
          <a:prstGeom prst="rect">
            <a:avLst/>
          </a:prstGeom>
          <a:noFill/>
        </p:spPr>
        <p:txBody>
          <a:bodyPr wrap="none" rtlCol="0">
            <a:spAutoFit/>
          </a:bodyPr>
          <a:lstStyle/>
          <a:p>
            <a:r>
              <a:rPr lang="en-US" sz="2400" noProof="0" dirty="0"/>
              <a:t>Vertices: _______</a:t>
            </a:r>
          </a:p>
          <a:p>
            <a:r>
              <a:rPr lang="en-US" sz="2400" noProof="0" dirty="0"/>
              <a:t>Edges:     _______</a:t>
            </a:r>
          </a:p>
          <a:p>
            <a:r>
              <a:rPr lang="en-US" sz="2400" noProof="0" dirty="0"/>
              <a:t>Regions: _______</a:t>
            </a:r>
          </a:p>
        </p:txBody>
      </p:sp>
      <p:sp>
        <p:nvSpPr>
          <p:cNvPr id="53" name="Textfeld 52">
            <a:extLst>
              <a:ext uri="{FF2B5EF4-FFF2-40B4-BE49-F238E27FC236}">
                <a16:creationId xmlns:a16="http://schemas.microsoft.com/office/drawing/2014/main" id="{8FA1F77F-F20A-8676-AAC7-3A0B4F218D1E}"/>
              </a:ext>
            </a:extLst>
          </p:cNvPr>
          <p:cNvSpPr txBox="1"/>
          <p:nvPr/>
        </p:nvSpPr>
        <p:spPr>
          <a:xfrm>
            <a:off x="363028" y="3447990"/>
            <a:ext cx="4189511" cy="1200329"/>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en-US" sz="2400" noProof="0" dirty="0"/>
              <a:t>The mathematician Leonard Euler noticed something very remarkable when he calculated: </a:t>
            </a:r>
          </a:p>
        </p:txBody>
      </p:sp>
      <p:pic>
        <p:nvPicPr>
          <p:cNvPr id="6" name="Grafik 5" descr="Ein Bild, das Text, Mann, Person, tragen enthält.&#10;&#10;Automatisch generierte Beschreibung">
            <a:extLst>
              <a:ext uri="{FF2B5EF4-FFF2-40B4-BE49-F238E27FC236}">
                <a16:creationId xmlns:a16="http://schemas.microsoft.com/office/drawing/2014/main" id="{10C0AAEB-022B-E85E-8871-A4138975B0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559748" y="2697560"/>
            <a:ext cx="914400" cy="1380744"/>
          </a:xfrm>
          <a:prstGeom prst="rect">
            <a:avLst/>
          </a:prstGeom>
        </p:spPr>
      </p:pic>
      <p:sp>
        <p:nvSpPr>
          <p:cNvPr id="7" name="Textfeld 6">
            <a:extLst>
              <a:ext uri="{FF2B5EF4-FFF2-40B4-BE49-F238E27FC236}">
                <a16:creationId xmlns:a16="http://schemas.microsoft.com/office/drawing/2014/main" id="{E65C37E9-1F40-5F86-C644-D693AC73ED60}"/>
              </a:ext>
            </a:extLst>
          </p:cNvPr>
          <p:cNvSpPr txBox="1"/>
          <p:nvPr/>
        </p:nvSpPr>
        <p:spPr>
          <a:xfrm>
            <a:off x="5304498" y="4078304"/>
            <a:ext cx="1661096" cy="646331"/>
          </a:xfrm>
          <a:prstGeom prst="rect">
            <a:avLst/>
          </a:prstGeom>
          <a:noFill/>
        </p:spPr>
        <p:txBody>
          <a:bodyPr wrap="none" rtlCol="0">
            <a:spAutoFit/>
          </a:bodyPr>
          <a:lstStyle/>
          <a:p>
            <a:r>
              <a:rPr lang="en-US" noProof="0" dirty="0"/>
              <a:t>Leonhard Euler </a:t>
            </a:r>
          </a:p>
          <a:p>
            <a:r>
              <a:rPr lang="en-US" noProof="0" dirty="0"/>
              <a:t>(1707-1783)</a:t>
            </a:r>
          </a:p>
        </p:txBody>
      </p:sp>
      <p:sp>
        <p:nvSpPr>
          <p:cNvPr id="16" name="Runde Klammer links/rechts 15">
            <a:extLst>
              <a:ext uri="{FF2B5EF4-FFF2-40B4-BE49-F238E27FC236}">
                <a16:creationId xmlns:a16="http://schemas.microsoft.com/office/drawing/2014/main" id="{F504C37D-D861-AB57-E2DB-15556885353E}"/>
              </a:ext>
            </a:extLst>
          </p:cNvPr>
          <p:cNvSpPr/>
          <p:nvPr/>
        </p:nvSpPr>
        <p:spPr>
          <a:xfrm>
            <a:off x="540084" y="5147679"/>
            <a:ext cx="1469946" cy="9144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noProof="0" dirty="0"/>
          </a:p>
        </p:txBody>
      </p:sp>
      <p:sp>
        <p:nvSpPr>
          <p:cNvPr id="17" name="Textfeld 16">
            <a:extLst>
              <a:ext uri="{FF2B5EF4-FFF2-40B4-BE49-F238E27FC236}">
                <a16:creationId xmlns:a16="http://schemas.microsoft.com/office/drawing/2014/main" id="{2E91C6AA-65F3-DF0B-8931-3F08E82DEE19}"/>
              </a:ext>
            </a:extLst>
          </p:cNvPr>
          <p:cNvSpPr txBox="1"/>
          <p:nvPr/>
        </p:nvSpPr>
        <p:spPr>
          <a:xfrm>
            <a:off x="1679830" y="5468211"/>
            <a:ext cx="184731" cy="369332"/>
          </a:xfrm>
          <a:prstGeom prst="rect">
            <a:avLst/>
          </a:prstGeom>
          <a:noFill/>
        </p:spPr>
        <p:txBody>
          <a:bodyPr wrap="none" rtlCol="0">
            <a:spAutoFit/>
          </a:bodyPr>
          <a:lstStyle/>
          <a:p>
            <a:endParaRPr lang="en-US" noProof="0" dirty="0"/>
          </a:p>
        </p:txBody>
      </p:sp>
      <p:sp>
        <p:nvSpPr>
          <p:cNvPr id="18" name="Textfeld 17">
            <a:extLst>
              <a:ext uri="{FF2B5EF4-FFF2-40B4-BE49-F238E27FC236}">
                <a16:creationId xmlns:a16="http://schemas.microsoft.com/office/drawing/2014/main" id="{8EBC37E3-72CF-F456-1F40-957725A5CA45}"/>
              </a:ext>
            </a:extLst>
          </p:cNvPr>
          <p:cNvSpPr txBox="1"/>
          <p:nvPr/>
        </p:nvSpPr>
        <p:spPr>
          <a:xfrm flipH="1">
            <a:off x="755126" y="5281713"/>
            <a:ext cx="1254904" cy="646331"/>
          </a:xfrm>
          <a:prstGeom prst="rect">
            <a:avLst/>
          </a:prstGeom>
          <a:noFill/>
        </p:spPr>
        <p:txBody>
          <a:bodyPr wrap="square" rtlCol="0">
            <a:spAutoFit/>
          </a:bodyPr>
          <a:lstStyle/>
          <a:p>
            <a:pPr algn="ctr"/>
            <a:r>
              <a:rPr lang="en-US" b="1" noProof="0" dirty="0"/>
              <a:t>number of</a:t>
            </a:r>
          </a:p>
          <a:p>
            <a:pPr algn="ctr"/>
            <a:r>
              <a:rPr lang="en-US" b="1" noProof="0" dirty="0"/>
              <a:t>vertices</a:t>
            </a:r>
          </a:p>
        </p:txBody>
      </p:sp>
      <p:sp>
        <p:nvSpPr>
          <p:cNvPr id="21" name="Runde Klammer links/rechts 20">
            <a:extLst>
              <a:ext uri="{FF2B5EF4-FFF2-40B4-BE49-F238E27FC236}">
                <a16:creationId xmlns:a16="http://schemas.microsoft.com/office/drawing/2014/main" id="{511D60CF-DD1B-744D-0941-FAE77600447B}"/>
              </a:ext>
            </a:extLst>
          </p:cNvPr>
          <p:cNvSpPr/>
          <p:nvPr/>
        </p:nvSpPr>
        <p:spPr>
          <a:xfrm>
            <a:off x="2457784" y="5134979"/>
            <a:ext cx="1469946" cy="9144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noProof="0" dirty="0"/>
          </a:p>
        </p:txBody>
      </p:sp>
      <p:sp>
        <p:nvSpPr>
          <p:cNvPr id="22" name="Textfeld 21">
            <a:extLst>
              <a:ext uri="{FF2B5EF4-FFF2-40B4-BE49-F238E27FC236}">
                <a16:creationId xmlns:a16="http://schemas.microsoft.com/office/drawing/2014/main" id="{C4F5E62E-42FA-E3A5-1695-BE8BEA2F9619}"/>
              </a:ext>
            </a:extLst>
          </p:cNvPr>
          <p:cNvSpPr txBox="1"/>
          <p:nvPr/>
        </p:nvSpPr>
        <p:spPr>
          <a:xfrm>
            <a:off x="3597530" y="5455511"/>
            <a:ext cx="184731" cy="369332"/>
          </a:xfrm>
          <a:prstGeom prst="rect">
            <a:avLst/>
          </a:prstGeom>
          <a:noFill/>
        </p:spPr>
        <p:txBody>
          <a:bodyPr wrap="none" rtlCol="0">
            <a:spAutoFit/>
          </a:bodyPr>
          <a:lstStyle/>
          <a:p>
            <a:endParaRPr lang="en-US" noProof="0" dirty="0"/>
          </a:p>
        </p:txBody>
      </p:sp>
      <p:sp>
        <p:nvSpPr>
          <p:cNvPr id="25" name="Textfeld 24">
            <a:extLst>
              <a:ext uri="{FF2B5EF4-FFF2-40B4-BE49-F238E27FC236}">
                <a16:creationId xmlns:a16="http://schemas.microsoft.com/office/drawing/2014/main" id="{FF7EE81C-6E7E-E978-7DEA-B0427C9CF357}"/>
              </a:ext>
            </a:extLst>
          </p:cNvPr>
          <p:cNvSpPr txBox="1"/>
          <p:nvPr/>
        </p:nvSpPr>
        <p:spPr>
          <a:xfrm flipH="1">
            <a:off x="2672826" y="5269013"/>
            <a:ext cx="1254904" cy="646331"/>
          </a:xfrm>
          <a:prstGeom prst="rect">
            <a:avLst/>
          </a:prstGeom>
          <a:noFill/>
        </p:spPr>
        <p:txBody>
          <a:bodyPr wrap="square" rtlCol="0">
            <a:spAutoFit/>
          </a:bodyPr>
          <a:lstStyle/>
          <a:p>
            <a:pPr algn="ctr"/>
            <a:r>
              <a:rPr lang="en-US" b="1" noProof="0" dirty="0"/>
              <a:t>number of</a:t>
            </a:r>
          </a:p>
          <a:p>
            <a:pPr algn="ctr"/>
            <a:r>
              <a:rPr lang="en-US" b="1" noProof="0" dirty="0"/>
              <a:t>edges</a:t>
            </a:r>
          </a:p>
        </p:txBody>
      </p:sp>
      <p:sp>
        <p:nvSpPr>
          <p:cNvPr id="26" name="Runde Klammer links/rechts 25">
            <a:extLst>
              <a:ext uri="{FF2B5EF4-FFF2-40B4-BE49-F238E27FC236}">
                <a16:creationId xmlns:a16="http://schemas.microsoft.com/office/drawing/2014/main" id="{52021643-4BBE-26E2-9A81-427169A18A3E}"/>
              </a:ext>
            </a:extLst>
          </p:cNvPr>
          <p:cNvSpPr/>
          <p:nvPr/>
        </p:nvSpPr>
        <p:spPr>
          <a:xfrm>
            <a:off x="4388184" y="5147679"/>
            <a:ext cx="1469946" cy="914400"/>
          </a:xfrm>
          <a:prstGeom prst="bracketPair">
            <a:avLst/>
          </a:prstGeom>
          <a:ln>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noProof="0" dirty="0"/>
          </a:p>
        </p:txBody>
      </p:sp>
      <p:sp>
        <p:nvSpPr>
          <p:cNvPr id="27" name="Textfeld 26">
            <a:extLst>
              <a:ext uri="{FF2B5EF4-FFF2-40B4-BE49-F238E27FC236}">
                <a16:creationId xmlns:a16="http://schemas.microsoft.com/office/drawing/2014/main" id="{19056BF9-7001-CE8B-68A9-0F9C098E82A3}"/>
              </a:ext>
            </a:extLst>
          </p:cNvPr>
          <p:cNvSpPr txBox="1"/>
          <p:nvPr/>
        </p:nvSpPr>
        <p:spPr>
          <a:xfrm>
            <a:off x="5527930" y="5468211"/>
            <a:ext cx="184731" cy="369332"/>
          </a:xfrm>
          <a:prstGeom prst="rect">
            <a:avLst/>
          </a:prstGeom>
          <a:noFill/>
        </p:spPr>
        <p:txBody>
          <a:bodyPr wrap="none" rtlCol="0">
            <a:spAutoFit/>
          </a:bodyPr>
          <a:lstStyle/>
          <a:p>
            <a:endParaRPr lang="en-US" noProof="0" dirty="0"/>
          </a:p>
        </p:txBody>
      </p:sp>
      <p:sp>
        <p:nvSpPr>
          <p:cNvPr id="28" name="Textfeld 27">
            <a:extLst>
              <a:ext uri="{FF2B5EF4-FFF2-40B4-BE49-F238E27FC236}">
                <a16:creationId xmlns:a16="http://schemas.microsoft.com/office/drawing/2014/main" id="{310344B0-E3E9-E7CF-FC45-1081CBB5FADB}"/>
              </a:ext>
            </a:extLst>
          </p:cNvPr>
          <p:cNvSpPr txBox="1"/>
          <p:nvPr/>
        </p:nvSpPr>
        <p:spPr>
          <a:xfrm flipH="1">
            <a:off x="4603226" y="5281713"/>
            <a:ext cx="1254904" cy="646331"/>
          </a:xfrm>
          <a:prstGeom prst="rect">
            <a:avLst/>
          </a:prstGeom>
          <a:noFill/>
        </p:spPr>
        <p:txBody>
          <a:bodyPr wrap="square" rtlCol="0">
            <a:spAutoFit/>
          </a:bodyPr>
          <a:lstStyle/>
          <a:p>
            <a:pPr algn="ctr"/>
            <a:r>
              <a:rPr lang="en-US" b="1" noProof="0" dirty="0"/>
              <a:t>number of</a:t>
            </a:r>
          </a:p>
          <a:p>
            <a:pPr algn="ctr"/>
            <a:r>
              <a:rPr lang="en-US" b="1" noProof="0" dirty="0"/>
              <a:t>regions</a:t>
            </a:r>
          </a:p>
        </p:txBody>
      </p:sp>
      <p:sp>
        <p:nvSpPr>
          <p:cNvPr id="29" name="Textfeld 28">
            <a:extLst>
              <a:ext uri="{FF2B5EF4-FFF2-40B4-BE49-F238E27FC236}">
                <a16:creationId xmlns:a16="http://schemas.microsoft.com/office/drawing/2014/main" id="{89575521-4019-F4A6-07D6-395601B361D0}"/>
              </a:ext>
            </a:extLst>
          </p:cNvPr>
          <p:cNvSpPr txBox="1"/>
          <p:nvPr/>
        </p:nvSpPr>
        <p:spPr>
          <a:xfrm>
            <a:off x="2085540" y="5299790"/>
            <a:ext cx="341760" cy="707886"/>
          </a:xfrm>
          <a:prstGeom prst="rect">
            <a:avLst/>
          </a:prstGeom>
          <a:noFill/>
        </p:spPr>
        <p:txBody>
          <a:bodyPr wrap="none" rtlCol="0">
            <a:spAutoFit/>
          </a:bodyPr>
          <a:lstStyle/>
          <a:p>
            <a:r>
              <a:rPr lang="en-US" sz="4000" noProof="0" dirty="0"/>
              <a:t>-</a:t>
            </a:r>
          </a:p>
        </p:txBody>
      </p:sp>
      <p:sp>
        <p:nvSpPr>
          <p:cNvPr id="30" name="Textfeld 29">
            <a:extLst>
              <a:ext uri="{FF2B5EF4-FFF2-40B4-BE49-F238E27FC236}">
                <a16:creationId xmlns:a16="http://schemas.microsoft.com/office/drawing/2014/main" id="{435E78FE-33A2-559E-938A-5A8D3D2175DB}"/>
              </a:ext>
            </a:extLst>
          </p:cNvPr>
          <p:cNvSpPr txBox="1"/>
          <p:nvPr/>
        </p:nvSpPr>
        <p:spPr>
          <a:xfrm>
            <a:off x="3958214" y="5299790"/>
            <a:ext cx="439544" cy="707886"/>
          </a:xfrm>
          <a:prstGeom prst="rect">
            <a:avLst/>
          </a:prstGeom>
          <a:noFill/>
        </p:spPr>
        <p:txBody>
          <a:bodyPr wrap="none" rtlCol="0">
            <a:spAutoFit/>
          </a:bodyPr>
          <a:lstStyle/>
          <a:p>
            <a:r>
              <a:rPr lang="en-US" sz="4000" noProof="0" dirty="0"/>
              <a:t>+</a:t>
            </a:r>
          </a:p>
        </p:txBody>
      </p:sp>
      <p:sp>
        <p:nvSpPr>
          <p:cNvPr id="31" name="Textfeld 30">
            <a:extLst>
              <a:ext uri="{FF2B5EF4-FFF2-40B4-BE49-F238E27FC236}">
                <a16:creationId xmlns:a16="http://schemas.microsoft.com/office/drawing/2014/main" id="{1EC11BD9-91FC-4411-E3A9-AA589F0347AF}"/>
              </a:ext>
            </a:extLst>
          </p:cNvPr>
          <p:cNvSpPr txBox="1"/>
          <p:nvPr/>
        </p:nvSpPr>
        <p:spPr>
          <a:xfrm>
            <a:off x="699114" y="7897480"/>
            <a:ext cx="367408" cy="461665"/>
          </a:xfrm>
          <a:prstGeom prst="rect">
            <a:avLst/>
          </a:prstGeom>
          <a:noFill/>
        </p:spPr>
        <p:txBody>
          <a:bodyPr wrap="none" rtlCol="0">
            <a:spAutoFit/>
          </a:bodyPr>
          <a:lstStyle/>
          <a:p>
            <a:r>
              <a:rPr lang="en-US" sz="2400" b="1" noProof="0" dirty="0"/>
              <a:t>V</a:t>
            </a:r>
          </a:p>
        </p:txBody>
      </p:sp>
      <p:sp>
        <p:nvSpPr>
          <p:cNvPr id="36" name="Textfeld 35">
            <a:extLst>
              <a:ext uri="{FF2B5EF4-FFF2-40B4-BE49-F238E27FC236}">
                <a16:creationId xmlns:a16="http://schemas.microsoft.com/office/drawing/2014/main" id="{2CFE4573-BEFE-DE9A-E5A4-E619F164F9D0}"/>
              </a:ext>
            </a:extLst>
          </p:cNvPr>
          <p:cNvSpPr txBox="1"/>
          <p:nvPr/>
        </p:nvSpPr>
        <p:spPr>
          <a:xfrm>
            <a:off x="3062928" y="4662176"/>
            <a:ext cx="335348" cy="461665"/>
          </a:xfrm>
          <a:prstGeom prst="rect">
            <a:avLst/>
          </a:prstGeom>
          <a:noFill/>
        </p:spPr>
        <p:txBody>
          <a:bodyPr wrap="none" rtlCol="0">
            <a:spAutoFit/>
          </a:bodyPr>
          <a:lstStyle/>
          <a:p>
            <a:r>
              <a:rPr lang="en-US" sz="2400" b="1" noProof="0" dirty="0"/>
              <a:t>E</a:t>
            </a:r>
          </a:p>
        </p:txBody>
      </p:sp>
      <p:sp>
        <p:nvSpPr>
          <p:cNvPr id="37" name="Textfeld 36">
            <a:extLst>
              <a:ext uri="{FF2B5EF4-FFF2-40B4-BE49-F238E27FC236}">
                <a16:creationId xmlns:a16="http://schemas.microsoft.com/office/drawing/2014/main" id="{85818A93-5C0E-8BC6-0310-B3EBF7E1F851}"/>
              </a:ext>
            </a:extLst>
          </p:cNvPr>
          <p:cNvSpPr txBox="1"/>
          <p:nvPr/>
        </p:nvSpPr>
        <p:spPr>
          <a:xfrm>
            <a:off x="4979643" y="4686013"/>
            <a:ext cx="357790" cy="461665"/>
          </a:xfrm>
          <a:prstGeom prst="rect">
            <a:avLst/>
          </a:prstGeom>
          <a:noFill/>
        </p:spPr>
        <p:txBody>
          <a:bodyPr wrap="none" rtlCol="0">
            <a:spAutoFit/>
          </a:bodyPr>
          <a:lstStyle/>
          <a:p>
            <a:r>
              <a:rPr lang="en-US" sz="2400" b="1" noProof="0" dirty="0"/>
              <a:t>R</a:t>
            </a:r>
          </a:p>
        </p:txBody>
      </p:sp>
      <p:sp>
        <p:nvSpPr>
          <p:cNvPr id="38" name="Ellipse 37">
            <a:extLst>
              <a:ext uri="{FF2B5EF4-FFF2-40B4-BE49-F238E27FC236}">
                <a16:creationId xmlns:a16="http://schemas.microsoft.com/office/drawing/2014/main" id="{A4768C6A-A509-51A6-4EE4-A62459DF5515}"/>
              </a:ext>
            </a:extLst>
          </p:cNvPr>
          <p:cNvSpPr/>
          <p:nvPr/>
        </p:nvSpPr>
        <p:spPr>
          <a:xfrm>
            <a:off x="4471544" y="6639703"/>
            <a:ext cx="293915" cy="288472"/>
          </a:xfrm>
          <a:prstGeom prst="ellipse">
            <a:avLst/>
          </a:prstGeom>
          <a:solidFill>
            <a:srgbClr val="00B0F0"/>
          </a:solidFill>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B</a:t>
            </a:r>
          </a:p>
        </p:txBody>
      </p:sp>
      <p:sp>
        <p:nvSpPr>
          <p:cNvPr id="40" name="Ellipse 39">
            <a:extLst>
              <a:ext uri="{FF2B5EF4-FFF2-40B4-BE49-F238E27FC236}">
                <a16:creationId xmlns:a16="http://schemas.microsoft.com/office/drawing/2014/main" id="{871F51CC-B48C-214B-7041-B7EF062AACA1}"/>
              </a:ext>
            </a:extLst>
          </p:cNvPr>
          <p:cNvSpPr/>
          <p:nvPr/>
        </p:nvSpPr>
        <p:spPr>
          <a:xfrm>
            <a:off x="4132743" y="7827421"/>
            <a:ext cx="293915" cy="288472"/>
          </a:xfrm>
          <a:prstGeom prst="ellipse">
            <a:avLst/>
          </a:prstGeom>
          <a:solidFill>
            <a:schemeClr val="accent6">
              <a:lumMod val="40000"/>
              <a:lumOff val="60000"/>
            </a:schemeClr>
          </a:solidFill>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G</a:t>
            </a:r>
          </a:p>
        </p:txBody>
      </p:sp>
      <p:sp>
        <p:nvSpPr>
          <p:cNvPr id="41" name="Ellipse 40">
            <a:extLst>
              <a:ext uri="{FF2B5EF4-FFF2-40B4-BE49-F238E27FC236}">
                <a16:creationId xmlns:a16="http://schemas.microsoft.com/office/drawing/2014/main" id="{2F032FBD-13DB-AAD0-4BFF-039625032EB0}"/>
              </a:ext>
            </a:extLst>
          </p:cNvPr>
          <p:cNvSpPr/>
          <p:nvPr/>
        </p:nvSpPr>
        <p:spPr>
          <a:xfrm>
            <a:off x="5418746" y="7487556"/>
            <a:ext cx="293915" cy="288472"/>
          </a:xfrm>
          <a:prstGeom prst="ellipse">
            <a:avLst/>
          </a:prstGeom>
          <a:solidFill>
            <a:srgbClr val="7030A0"/>
          </a:solidFill>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P</a:t>
            </a:r>
          </a:p>
        </p:txBody>
      </p:sp>
      <p:cxnSp>
        <p:nvCxnSpPr>
          <p:cNvPr id="42" name="Gerader Verbinder 41">
            <a:extLst>
              <a:ext uri="{FF2B5EF4-FFF2-40B4-BE49-F238E27FC236}">
                <a16:creationId xmlns:a16="http://schemas.microsoft.com/office/drawing/2014/main" id="{F9995F6D-1F0B-539C-7625-3DEA030E123F}"/>
              </a:ext>
            </a:extLst>
          </p:cNvPr>
          <p:cNvCxnSpPr>
            <a:cxnSpLocks/>
            <a:stCxn id="40" idx="6"/>
            <a:endCxn id="41" idx="3"/>
          </p:cNvCxnSpPr>
          <p:nvPr/>
        </p:nvCxnSpPr>
        <p:spPr>
          <a:xfrm flipV="1">
            <a:off x="4426658" y="7733782"/>
            <a:ext cx="1035131" cy="23787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BFE42B08-714F-C45E-1545-99EC55E5C36F}"/>
              </a:ext>
            </a:extLst>
          </p:cNvPr>
          <p:cNvCxnSpPr>
            <a:cxnSpLocks/>
            <a:stCxn id="38" idx="5"/>
            <a:endCxn id="41" idx="1"/>
          </p:cNvCxnSpPr>
          <p:nvPr/>
        </p:nvCxnSpPr>
        <p:spPr>
          <a:xfrm>
            <a:off x="4722416" y="6885929"/>
            <a:ext cx="739373" cy="6438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644C7200-C2AF-6FF0-BDC6-5AB8331E0DF9}"/>
              </a:ext>
            </a:extLst>
          </p:cNvPr>
          <p:cNvCxnSpPr>
            <a:cxnSpLocks/>
            <a:stCxn id="38" idx="3"/>
            <a:endCxn id="40" idx="0"/>
          </p:cNvCxnSpPr>
          <p:nvPr/>
        </p:nvCxnSpPr>
        <p:spPr>
          <a:xfrm flipH="1">
            <a:off x="4279701" y="6885929"/>
            <a:ext cx="234886" cy="94149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5" name="Textfeld 54">
            <a:extLst>
              <a:ext uri="{FF2B5EF4-FFF2-40B4-BE49-F238E27FC236}">
                <a16:creationId xmlns:a16="http://schemas.microsoft.com/office/drawing/2014/main" id="{7044D0CE-CCD2-193D-55EB-A710C168E0B3}"/>
              </a:ext>
            </a:extLst>
          </p:cNvPr>
          <p:cNvSpPr txBox="1"/>
          <p:nvPr/>
        </p:nvSpPr>
        <p:spPr>
          <a:xfrm>
            <a:off x="3405919" y="9030167"/>
            <a:ext cx="3292470" cy="830997"/>
          </a:xfrm>
          <a:prstGeom prst="rect">
            <a:avLst/>
          </a:prstGeom>
        </p:spPr>
        <p:style>
          <a:lnRef idx="2">
            <a:schemeClr val="dk1"/>
          </a:lnRef>
          <a:fillRef idx="1">
            <a:schemeClr val="lt1"/>
          </a:fillRef>
          <a:effectRef idx="0">
            <a:schemeClr val="dk1"/>
          </a:effectRef>
          <a:fontRef idx="minor">
            <a:schemeClr val="dk1"/>
          </a:fontRef>
        </p:style>
        <p:txBody>
          <a:bodyPr wrap="square" rtlCol="0">
            <a:spAutoFit/>
          </a:bodyPr>
          <a:lstStyle/>
          <a:p>
            <a:pPr algn="just"/>
            <a:r>
              <a:rPr lang="en-US" sz="2400" noProof="0" dirty="0"/>
              <a:t>This number is known as the Euler Characteristic</a:t>
            </a:r>
          </a:p>
        </p:txBody>
      </p:sp>
      <p:sp>
        <p:nvSpPr>
          <p:cNvPr id="56" name="Rechteck 55">
            <a:extLst>
              <a:ext uri="{FF2B5EF4-FFF2-40B4-BE49-F238E27FC236}">
                <a16:creationId xmlns:a16="http://schemas.microsoft.com/office/drawing/2014/main" id="{85FEC52F-6EBF-0CB0-A945-66DB0BE2C0D1}"/>
              </a:ext>
            </a:extLst>
          </p:cNvPr>
          <p:cNvSpPr/>
          <p:nvPr/>
        </p:nvSpPr>
        <p:spPr>
          <a:xfrm>
            <a:off x="580431" y="8327257"/>
            <a:ext cx="645916" cy="4890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58" name="Textfeld 57">
            <a:extLst>
              <a:ext uri="{FF2B5EF4-FFF2-40B4-BE49-F238E27FC236}">
                <a16:creationId xmlns:a16="http://schemas.microsoft.com/office/drawing/2014/main" id="{FE22B404-0F02-57F2-5665-F2D6C45243FF}"/>
              </a:ext>
            </a:extLst>
          </p:cNvPr>
          <p:cNvSpPr txBox="1"/>
          <p:nvPr/>
        </p:nvSpPr>
        <p:spPr>
          <a:xfrm>
            <a:off x="1715743" y="7913099"/>
            <a:ext cx="335348" cy="461665"/>
          </a:xfrm>
          <a:prstGeom prst="rect">
            <a:avLst/>
          </a:prstGeom>
          <a:noFill/>
        </p:spPr>
        <p:txBody>
          <a:bodyPr wrap="none" rtlCol="0">
            <a:spAutoFit/>
          </a:bodyPr>
          <a:lstStyle/>
          <a:p>
            <a:r>
              <a:rPr lang="en-US" sz="2400" b="1" noProof="0" dirty="0"/>
              <a:t>E</a:t>
            </a:r>
          </a:p>
        </p:txBody>
      </p:sp>
      <p:sp>
        <p:nvSpPr>
          <p:cNvPr id="59" name="Rechteck 58">
            <a:extLst>
              <a:ext uri="{FF2B5EF4-FFF2-40B4-BE49-F238E27FC236}">
                <a16:creationId xmlns:a16="http://schemas.microsoft.com/office/drawing/2014/main" id="{95C968B5-3AE3-74F0-322D-21B323301766}"/>
              </a:ext>
            </a:extLst>
          </p:cNvPr>
          <p:cNvSpPr/>
          <p:nvPr/>
        </p:nvSpPr>
        <p:spPr>
          <a:xfrm>
            <a:off x="1596431" y="8339957"/>
            <a:ext cx="645916" cy="4890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60" name="Textfeld 59">
            <a:extLst>
              <a:ext uri="{FF2B5EF4-FFF2-40B4-BE49-F238E27FC236}">
                <a16:creationId xmlns:a16="http://schemas.microsoft.com/office/drawing/2014/main" id="{33BC7638-20B6-01B4-9E74-BDC8B7B1B0F8}"/>
              </a:ext>
            </a:extLst>
          </p:cNvPr>
          <p:cNvSpPr txBox="1"/>
          <p:nvPr/>
        </p:nvSpPr>
        <p:spPr>
          <a:xfrm>
            <a:off x="2719043" y="7913099"/>
            <a:ext cx="357790" cy="461665"/>
          </a:xfrm>
          <a:prstGeom prst="rect">
            <a:avLst/>
          </a:prstGeom>
          <a:noFill/>
        </p:spPr>
        <p:txBody>
          <a:bodyPr wrap="none" rtlCol="0">
            <a:spAutoFit/>
          </a:bodyPr>
          <a:lstStyle/>
          <a:p>
            <a:r>
              <a:rPr lang="en-US" sz="2400" b="1" noProof="0" dirty="0"/>
              <a:t>R</a:t>
            </a:r>
          </a:p>
        </p:txBody>
      </p:sp>
      <p:sp>
        <p:nvSpPr>
          <p:cNvPr id="61" name="Rechteck 60">
            <a:extLst>
              <a:ext uri="{FF2B5EF4-FFF2-40B4-BE49-F238E27FC236}">
                <a16:creationId xmlns:a16="http://schemas.microsoft.com/office/drawing/2014/main" id="{99CB10C8-A2AD-571A-9BBE-2062C1C67054}"/>
              </a:ext>
            </a:extLst>
          </p:cNvPr>
          <p:cNvSpPr/>
          <p:nvPr/>
        </p:nvSpPr>
        <p:spPr>
          <a:xfrm>
            <a:off x="2599731" y="8339957"/>
            <a:ext cx="645916" cy="489081"/>
          </a:xfrm>
          <a:prstGeom prst="rect">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62" name="Textfeld 61">
            <a:extLst>
              <a:ext uri="{FF2B5EF4-FFF2-40B4-BE49-F238E27FC236}">
                <a16:creationId xmlns:a16="http://schemas.microsoft.com/office/drawing/2014/main" id="{DDC32D22-A192-4757-8D46-A0A76FED7561}"/>
              </a:ext>
            </a:extLst>
          </p:cNvPr>
          <p:cNvSpPr txBox="1"/>
          <p:nvPr/>
        </p:nvSpPr>
        <p:spPr>
          <a:xfrm>
            <a:off x="1272740" y="8233490"/>
            <a:ext cx="341760" cy="707886"/>
          </a:xfrm>
          <a:prstGeom prst="rect">
            <a:avLst/>
          </a:prstGeom>
          <a:noFill/>
        </p:spPr>
        <p:txBody>
          <a:bodyPr wrap="none" rtlCol="0">
            <a:spAutoFit/>
          </a:bodyPr>
          <a:lstStyle/>
          <a:p>
            <a:r>
              <a:rPr lang="en-US" sz="4000" noProof="0" dirty="0"/>
              <a:t>-</a:t>
            </a:r>
          </a:p>
        </p:txBody>
      </p:sp>
      <p:sp>
        <p:nvSpPr>
          <p:cNvPr id="63" name="Textfeld 62">
            <a:extLst>
              <a:ext uri="{FF2B5EF4-FFF2-40B4-BE49-F238E27FC236}">
                <a16:creationId xmlns:a16="http://schemas.microsoft.com/office/drawing/2014/main" id="{9C2FAFFE-94A8-C202-583F-04BAAB264468}"/>
              </a:ext>
            </a:extLst>
          </p:cNvPr>
          <p:cNvSpPr txBox="1"/>
          <p:nvPr/>
        </p:nvSpPr>
        <p:spPr>
          <a:xfrm>
            <a:off x="2192914" y="8258890"/>
            <a:ext cx="439544" cy="707886"/>
          </a:xfrm>
          <a:prstGeom prst="rect">
            <a:avLst/>
          </a:prstGeom>
          <a:noFill/>
        </p:spPr>
        <p:txBody>
          <a:bodyPr wrap="none" rtlCol="0">
            <a:spAutoFit/>
          </a:bodyPr>
          <a:lstStyle/>
          <a:p>
            <a:r>
              <a:rPr lang="en-US" sz="4000" noProof="0" dirty="0"/>
              <a:t>+</a:t>
            </a:r>
          </a:p>
        </p:txBody>
      </p:sp>
      <p:sp>
        <p:nvSpPr>
          <p:cNvPr id="64" name="Textfeld 63">
            <a:extLst>
              <a:ext uri="{FF2B5EF4-FFF2-40B4-BE49-F238E27FC236}">
                <a16:creationId xmlns:a16="http://schemas.microsoft.com/office/drawing/2014/main" id="{962EEB8A-5EE4-D792-35F6-37113E0EA931}"/>
              </a:ext>
            </a:extLst>
          </p:cNvPr>
          <p:cNvSpPr txBox="1"/>
          <p:nvPr/>
        </p:nvSpPr>
        <p:spPr>
          <a:xfrm>
            <a:off x="3247014" y="8246190"/>
            <a:ext cx="439544" cy="707886"/>
          </a:xfrm>
          <a:prstGeom prst="rect">
            <a:avLst/>
          </a:prstGeom>
          <a:noFill/>
        </p:spPr>
        <p:txBody>
          <a:bodyPr wrap="none" rtlCol="0">
            <a:spAutoFit/>
          </a:bodyPr>
          <a:lstStyle/>
          <a:p>
            <a:r>
              <a:rPr lang="en-US" sz="4000" noProof="0" dirty="0"/>
              <a:t>=</a:t>
            </a:r>
          </a:p>
        </p:txBody>
      </p:sp>
      <p:sp>
        <p:nvSpPr>
          <p:cNvPr id="65" name="Textfeld 64">
            <a:extLst>
              <a:ext uri="{FF2B5EF4-FFF2-40B4-BE49-F238E27FC236}">
                <a16:creationId xmlns:a16="http://schemas.microsoft.com/office/drawing/2014/main" id="{4219DAC6-7F48-1B79-D884-3CCCD364B90C}"/>
              </a:ext>
            </a:extLst>
          </p:cNvPr>
          <p:cNvSpPr txBox="1"/>
          <p:nvPr/>
        </p:nvSpPr>
        <p:spPr>
          <a:xfrm>
            <a:off x="3678814" y="8233490"/>
            <a:ext cx="949299" cy="707886"/>
          </a:xfrm>
          <a:prstGeom prst="rect">
            <a:avLst/>
          </a:prstGeom>
          <a:noFill/>
        </p:spPr>
        <p:txBody>
          <a:bodyPr wrap="none" rtlCol="0">
            <a:spAutoFit/>
          </a:bodyPr>
          <a:lstStyle/>
          <a:p>
            <a:r>
              <a:rPr lang="en-US" sz="4000" noProof="0" dirty="0"/>
              <a:t>___</a:t>
            </a:r>
          </a:p>
        </p:txBody>
      </p:sp>
      <p:sp>
        <p:nvSpPr>
          <p:cNvPr id="66" name="Textfeld 65">
            <a:extLst>
              <a:ext uri="{FF2B5EF4-FFF2-40B4-BE49-F238E27FC236}">
                <a16:creationId xmlns:a16="http://schemas.microsoft.com/office/drawing/2014/main" id="{AC33B05E-4D75-30B7-7412-0D203166F5E8}"/>
              </a:ext>
            </a:extLst>
          </p:cNvPr>
          <p:cNvSpPr txBox="1"/>
          <p:nvPr/>
        </p:nvSpPr>
        <p:spPr>
          <a:xfrm>
            <a:off x="1114153" y="4710308"/>
            <a:ext cx="367408" cy="461665"/>
          </a:xfrm>
          <a:prstGeom prst="rect">
            <a:avLst/>
          </a:prstGeom>
          <a:noFill/>
        </p:spPr>
        <p:txBody>
          <a:bodyPr wrap="none" rtlCol="0">
            <a:spAutoFit/>
          </a:bodyPr>
          <a:lstStyle/>
          <a:p>
            <a:r>
              <a:rPr lang="en-US" sz="2400" b="1" noProof="0" dirty="0"/>
              <a:t>V</a:t>
            </a:r>
          </a:p>
        </p:txBody>
      </p:sp>
      <p:cxnSp>
        <p:nvCxnSpPr>
          <p:cNvPr id="5" name="Gerade Verbindung mit Pfeil 4">
            <a:extLst>
              <a:ext uri="{FF2B5EF4-FFF2-40B4-BE49-F238E27FC236}">
                <a16:creationId xmlns:a16="http://schemas.microsoft.com/office/drawing/2014/main" id="{4A41B194-CA6E-DDF0-A783-7C1B865212D0}"/>
              </a:ext>
            </a:extLst>
          </p:cNvPr>
          <p:cNvCxnSpPr>
            <a:cxnSpLocks/>
            <a:stCxn id="65" idx="3"/>
            <a:endCxn id="55" idx="0"/>
          </p:cNvCxnSpPr>
          <p:nvPr/>
        </p:nvCxnSpPr>
        <p:spPr>
          <a:xfrm>
            <a:off x="4628113" y="8587433"/>
            <a:ext cx="424041" cy="442734"/>
          </a:xfrm>
          <a:prstGeom prst="curvedConnector2">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F95E7CA5-AEED-695E-6495-752111A8223E}"/>
              </a:ext>
            </a:extLst>
          </p:cNvPr>
          <p:cNvSpPr txBox="1"/>
          <p:nvPr/>
        </p:nvSpPr>
        <p:spPr>
          <a:xfrm>
            <a:off x="407086" y="267751"/>
            <a:ext cx="3867151"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3600" noProof="0" dirty="0"/>
              <a:t>Planar Graphs</a:t>
            </a:r>
          </a:p>
        </p:txBody>
      </p:sp>
      <p:sp>
        <p:nvSpPr>
          <p:cNvPr id="8" name="Ellipse 7">
            <a:extLst>
              <a:ext uri="{FF2B5EF4-FFF2-40B4-BE49-F238E27FC236}">
                <a16:creationId xmlns:a16="http://schemas.microsoft.com/office/drawing/2014/main" id="{3AD9999D-06A2-1E34-0A4A-40A4DCB4D0C0}"/>
              </a:ext>
            </a:extLst>
          </p:cNvPr>
          <p:cNvSpPr/>
          <p:nvPr/>
        </p:nvSpPr>
        <p:spPr>
          <a:xfrm>
            <a:off x="544203" y="1286988"/>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noProof="0" dirty="0"/>
              <a:t>1</a:t>
            </a:r>
          </a:p>
        </p:txBody>
      </p:sp>
      <p:sp>
        <p:nvSpPr>
          <p:cNvPr id="9" name="Ellipse 8">
            <a:extLst>
              <a:ext uri="{FF2B5EF4-FFF2-40B4-BE49-F238E27FC236}">
                <a16:creationId xmlns:a16="http://schemas.microsoft.com/office/drawing/2014/main" id="{696BCA4D-F5A0-E21F-2A2D-786612749680}"/>
              </a:ext>
            </a:extLst>
          </p:cNvPr>
          <p:cNvSpPr/>
          <p:nvPr/>
        </p:nvSpPr>
        <p:spPr>
          <a:xfrm>
            <a:off x="1282718" y="1970004"/>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noProof="0" dirty="0"/>
              <a:t>4</a:t>
            </a:r>
          </a:p>
        </p:txBody>
      </p:sp>
      <p:sp>
        <p:nvSpPr>
          <p:cNvPr id="10" name="Ellipse 9">
            <a:extLst>
              <a:ext uri="{FF2B5EF4-FFF2-40B4-BE49-F238E27FC236}">
                <a16:creationId xmlns:a16="http://schemas.microsoft.com/office/drawing/2014/main" id="{D539FC65-347A-F99C-65EF-92A8AD747F82}"/>
              </a:ext>
            </a:extLst>
          </p:cNvPr>
          <p:cNvSpPr/>
          <p:nvPr/>
        </p:nvSpPr>
        <p:spPr>
          <a:xfrm>
            <a:off x="556310" y="1975573"/>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noProof="0" dirty="0"/>
              <a:t>3</a:t>
            </a:r>
          </a:p>
        </p:txBody>
      </p:sp>
      <p:sp>
        <p:nvSpPr>
          <p:cNvPr id="11" name="Ellipse 10">
            <a:extLst>
              <a:ext uri="{FF2B5EF4-FFF2-40B4-BE49-F238E27FC236}">
                <a16:creationId xmlns:a16="http://schemas.microsoft.com/office/drawing/2014/main" id="{D7DEC773-A3B2-28EE-529E-5A2C504D84D8}"/>
              </a:ext>
            </a:extLst>
          </p:cNvPr>
          <p:cNvSpPr/>
          <p:nvPr/>
        </p:nvSpPr>
        <p:spPr>
          <a:xfrm>
            <a:off x="1263398" y="1285742"/>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noProof="0" dirty="0"/>
              <a:t>2</a:t>
            </a:r>
          </a:p>
        </p:txBody>
      </p:sp>
      <p:cxnSp>
        <p:nvCxnSpPr>
          <p:cNvPr id="12" name="Gerader Verbinder 11">
            <a:extLst>
              <a:ext uri="{FF2B5EF4-FFF2-40B4-BE49-F238E27FC236}">
                <a16:creationId xmlns:a16="http://schemas.microsoft.com/office/drawing/2014/main" id="{F9A5FF2D-7977-E0DC-E808-9E1F848BB40F}"/>
              </a:ext>
            </a:extLst>
          </p:cNvPr>
          <p:cNvCxnSpPr>
            <a:cxnSpLocks/>
            <a:stCxn id="8" idx="6"/>
            <a:endCxn id="11" idx="2"/>
          </p:cNvCxnSpPr>
          <p:nvPr/>
        </p:nvCxnSpPr>
        <p:spPr>
          <a:xfrm flipV="1">
            <a:off x="838118" y="1429978"/>
            <a:ext cx="425280" cy="1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13" name="Gerader Verbinder 12">
            <a:extLst>
              <a:ext uri="{FF2B5EF4-FFF2-40B4-BE49-F238E27FC236}">
                <a16:creationId xmlns:a16="http://schemas.microsoft.com/office/drawing/2014/main" id="{A911E7DD-6368-25B0-9DEF-2E62F143D44C}"/>
              </a:ext>
            </a:extLst>
          </p:cNvPr>
          <p:cNvCxnSpPr>
            <a:cxnSpLocks/>
            <a:stCxn id="8" idx="4"/>
            <a:endCxn id="10" idx="0"/>
          </p:cNvCxnSpPr>
          <p:nvPr/>
        </p:nvCxnSpPr>
        <p:spPr>
          <a:xfrm>
            <a:off x="691161" y="1575460"/>
            <a:ext cx="12107" cy="400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0F2D8338-6293-515F-870D-F6E01ADD8AFD}"/>
              </a:ext>
            </a:extLst>
          </p:cNvPr>
          <p:cNvCxnSpPr>
            <a:cxnSpLocks/>
            <a:stCxn id="11" idx="3"/>
            <a:endCxn id="10" idx="7"/>
          </p:cNvCxnSpPr>
          <p:nvPr/>
        </p:nvCxnSpPr>
        <p:spPr>
          <a:xfrm flipH="1">
            <a:off x="807182" y="1531968"/>
            <a:ext cx="499259" cy="485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7FAB354E-4501-1AEB-0B0D-83C5968B6DF5}"/>
              </a:ext>
            </a:extLst>
          </p:cNvPr>
          <p:cNvCxnSpPr>
            <a:cxnSpLocks/>
            <a:stCxn id="10" idx="6"/>
            <a:endCxn id="9" idx="2"/>
          </p:cNvCxnSpPr>
          <p:nvPr/>
        </p:nvCxnSpPr>
        <p:spPr>
          <a:xfrm flipV="1">
            <a:off x="850225" y="2114240"/>
            <a:ext cx="432493" cy="5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699A7022-F997-BDE3-4F03-0757FE9B405C}"/>
              </a:ext>
            </a:extLst>
          </p:cNvPr>
          <p:cNvCxnSpPr>
            <a:stCxn id="11" idx="4"/>
            <a:endCxn id="9" idx="0"/>
          </p:cNvCxnSpPr>
          <p:nvPr/>
        </p:nvCxnSpPr>
        <p:spPr>
          <a:xfrm>
            <a:off x="1410356" y="1574214"/>
            <a:ext cx="19320" cy="395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590241D9-50B0-0926-8E28-3C638D66299D}"/>
              </a:ext>
            </a:extLst>
          </p:cNvPr>
          <p:cNvCxnSpPr>
            <a:stCxn id="8" idx="5"/>
            <a:endCxn id="9" idx="1"/>
          </p:cNvCxnSpPr>
          <p:nvPr/>
        </p:nvCxnSpPr>
        <p:spPr>
          <a:xfrm>
            <a:off x="795075" y="1533214"/>
            <a:ext cx="530686" cy="479036"/>
          </a:xfrm>
          <a:prstGeom prst="line">
            <a:avLst/>
          </a:prstGeom>
        </p:spPr>
        <p:style>
          <a:lnRef idx="1">
            <a:schemeClr val="accent1"/>
          </a:lnRef>
          <a:fillRef idx="0">
            <a:schemeClr val="accent1"/>
          </a:fillRef>
          <a:effectRef idx="0">
            <a:schemeClr val="accent1"/>
          </a:effectRef>
          <a:fontRef idx="minor">
            <a:schemeClr val="tx1"/>
          </a:fontRef>
        </p:style>
      </p:cxnSp>
      <p:sp>
        <p:nvSpPr>
          <p:cNvPr id="23" name="Ellipse 22">
            <a:extLst>
              <a:ext uri="{FF2B5EF4-FFF2-40B4-BE49-F238E27FC236}">
                <a16:creationId xmlns:a16="http://schemas.microsoft.com/office/drawing/2014/main" id="{DC6B338D-8D76-DD83-3D87-86C05491C2D9}"/>
              </a:ext>
            </a:extLst>
          </p:cNvPr>
          <p:cNvSpPr/>
          <p:nvPr/>
        </p:nvSpPr>
        <p:spPr>
          <a:xfrm>
            <a:off x="3832229" y="1346657"/>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noProof="0" dirty="0"/>
              <a:t>1</a:t>
            </a:r>
          </a:p>
        </p:txBody>
      </p:sp>
      <p:sp>
        <p:nvSpPr>
          <p:cNvPr id="24" name="Ellipse 23">
            <a:extLst>
              <a:ext uri="{FF2B5EF4-FFF2-40B4-BE49-F238E27FC236}">
                <a16:creationId xmlns:a16="http://schemas.microsoft.com/office/drawing/2014/main" id="{49C0445B-1BA4-4B3C-302B-69BED693AC6B}"/>
              </a:ext>
            </a:extLst>
          </p:cNvPr>
          <p:cNvSpPr/>
          <p:nvPr/>
        </p:nvSpPr>
        <p:spPr>
          <a:xfrm>
            <a:off x="4570744" y="2029673"/>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noProof="0" dirty="0"/>
              <a:t>4</a:t>
            </a:r>
          </a:p>
        </p:txBody>
      </p:sp>
      <p:sp>
        <p:nvSpPr>
          <p:cNvPr id="32" name="Ellipse 31">
            <a:extLst>
              <a:ext uri="{FF2B5EF4-FFF2-40B4-BE49-F238E27FC236}">
                <a16:creationId xmlns:a16="http://schemas.microsoft.com/office/drawing/2014/main" id="{224141FB-CEAC-9248-5E8D-3172F455CF70}"/>
              </a:ext>
            </a:extLst>
          </p:cNvPr>
          <p:cNvSpPr/>
          <p:nvPr/>
        </p:nvSpPr>
        <p:spPr>
          <a:xfrm>
            <a:off x="3844336" y="2035242"/>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noProof="0" dirty="0"/>
              <a:t>3</a:t>
            </a:r>
          </a:p>
        </p:txBody>
      </p:sp>
      <p:sp>
        <p:nvSpPr>
          <p:cNvPr id="33" name="Ellipse 32">
            <a:extLst>
              <a:ext uri="{FF2B5EF4-FFF2-40B4-BE49-F238E27FC236}">
                <a16:creationId xmlns:a16="http://schemas.microsoft.com/office/drawing/2014/main" id="{8E2CEC3A-704B-681F-9230-7ACB3E565666}"/>
              </a:ext>
            </a:extLst>
          </p:cNvPr>
          <p:cNvSpPr/>
          <p:nvPr/>
        </p:nvSpPr>
        <p:spPr>
          <a:xfrm>
            <a:off x="4551424" y="1345411"/>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sz="1600" noProof="0" dirty="0"/>
              <a:t>2</a:t>
            </a:r>
          </a:p>
        </p:txBody>
      </p:sp>
      <p:cxnSp>
        <p:nvCxnSpPr>
          <p:cNvPr id="34" name="Gerader Verbinder 33">
            <a:extLst>
              <a:ext uri="{FF2B5EF4-FFF2-40B4-BE49-F238E27FC236}">
                <a16:creationId xmlns:a16="http://schemas.microsoft.com/office/drawing/2014/main" id="{1EB29CFF-B261-CBE1-2B89-DD4A5EE9819F}"/>
              </a:ext>
            </a:extLst>
          </p:cNvPr>
          <p:cNvCxnSpPr>
            <a:cxnSpLocks/>
            <a:stCxn id="23" idx="6"/>
            <a:endCxn id="33" idx="2"/>
          </p:cNvCxnSpPr>
          <p:nvPr/>
        </p:nvCxnSpPr>
        <p:spPr>
          <a:xfrm flipV="1">
            <a:off x="4126144" y="1489647"/>
            <a:ext cx="425280" cy="1246"/>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Gerader Verbinder 34">
            <a:extLst>
              <a:ext uri="{FF2B5EF4-FFF2-40B4-BE49-F238E27FC236}">
                <a16:creationId xmlns:a16="http://schemas.microsoft.com/office/drawing/2014/main" id="{5EE87235-9981-25AE-17E6-CB2277543ABD}"/>
              </a:ext>
            </a:extLst>
          </p:cNvPr>
          <p:cNvCxnSpPr>
            <a:cxnSpLocks/>
            <a:stCxn id="23" idx="4"/>
            <a:endCxn id="32" idx="0"/>
          </p:cNvCxnSpPr>
          <p:nvPr/>
        </p:nvCxnSpPr>
        <p:spPr>
          <a:xfrm>
            <a:off x="3979187" y="1635129"/>
            <a:ext cx="12107" cy="400113"/>
          </a:xfrm>
          <a:prstGeom prst="line">
            <a:avLst/>
          </a:prstGeom>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BB5B2854-5855-4608-37BE-18425C5D5313}"/>
              </a:ext>
            </a:extLst>
          </p:cNvPr>
          <p:cNvCxnSpPr>
            <a:cxnSpLocks/>
            <a:stCxn id="33" idx="3"/>
            <a:endCxn id="32" idx="7"/>
          </p:cNvCxnSpPr>
          <p:nvPr/>
        </p:nvCxnSpPr>
        <p:spPr>
          <a:xfrm flipH="1">
            <a:off x="4095208" y="1591637"/>
            <a:ext cx="499259" cy="485851"/>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571B369C-A12F-B374-EB8B-07109E2628A5}"/>
              </a:ext>
            </a:extLst>
          </p:cNvPr>
          <p:cNvCxnSpPr>
            <a:cxnSpLocks/>
            <a:stCxn id="32" idx="6"/>
            <a:endCxn id="24" idx="2"/>
          </p:cNvCxnSpPr>
          <p:nvPr/>
        </p:nvCxnSpPr>
        <p:spPr>
          <a:xfrm flipV="1">
            <a:off x="4138251" y="2173909"/>
            <a:ext cx="432493" cy="5569"/>
          </a:xfrm>
          <a:prstGeom prst="line">
            <a:avLst/>
          </a:prstGeom>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98E1EA3A-533E-AD7D-36C8-7AFFED0017C6}"/>
              </a:ext>
            </a:extLst>
          </p:cNvPr>
          <p:cNvCxnSpPr>
            <a:stCxn id="33" idx="4"/>
            <a:endCxn id="24" idx="0"/>
          </p:cNvCxnSpPr>
          <p:nvPr/>
        </p:nvCxnSpPr>
        <p:spPr>
          <a:xfrm>
            <a:off x="4698382" y="1633883"/>
            <a:ext cx="19320" cy="395790"/>
          </a:xfrm>
          <a:prstGeom prst="line">
            <a:avLst/>
          </a:prstGeom>
        </p:spPr>
        <p:style>
          <a:lnRef idx="1">
            <a:schemeClr val="accent1"/>
          </a:lnRef>
          <a:fillRef idx="0">
            <a:schemeClr val="accent1"/>
          </a:fillRef>
          <a:effectRef idx="0">
            <a:schemeClr val="accent1"/>
          </a:effectRef>
          <a:fontRef idx="minor">
            <a:schemeClr val="tx1"/>
          </a:fontRef>
        </p:style>
      </p:cxnSp>
      <p:cxnSp>
        <p:nvCxnSpPr>
          <p:cNvPr id="47" name="Gerader Verbinder 94">
            <a:extLst>
              <a:ext uri="{FF2B5EF4-FFF2-40B4-BE49-F238E27FC236}">
                <a16:creationId xmlns:a16="http://schemas.microsoft.com/office/drawing/2014/main" id="{15A7BEEF-A7F9-9E4C-3BF0-9B5BCF26A9A5}"/>
              </a:ext>
            </a:extLst>
          </p:cNvPr>
          <p:cNvCxnSpPr>
            <a:stCxn id="23" idx="0"/>
            <a:endCxn id="24" idx="6"/>
          </p:cNvCxnSpPr>
          <p:nvPr/>
        </p:nvCxnSpPr>
        <p:spPr>
          <a:xfrm rot="16200000" flipH="1">
            <a:off x="4008297" y="1317547"/>
            <a:ext cx="827252" cy="885472"/>
          </a:xfrm>
          <a:prstGeom prst="curvedConnector4">
            <a:avLst>
              <a:gd name="adj1" fmla="val -27634"/>
              <a:gd name="adj2" fmla="val 125817"/>
            </a:avLst>
          </a:prstGeom>
        </p:spPr>
        <p:style>
          <a:lnRef idx="1">
            <a:schemeClr val="accent1"/>
          </a:lnRef>
          <a:fillRef idx="0">
            <a:schemeClr val="accent1"/>
          </a:fillRef>
          <a:effectRef idx="0">
            <a:schemeClr val="accent1"/>
          </a:effectRef>
          <a:fontRef idx="minor">
            <a:schemeClr val="tx1"/>
          </a:fontRef>
        </p:style>
      </p:cxnSp>
      <p:sp>
        <p:nvSpPr>
          <p:cNvPr id="48" name="Textfeld 47">
            <a:extLst>
              <a:ext uri="{FF2B5EF4-FFF2-40B4-BE49-F238E27FC236}">
                <a16:creationId xmlns:a16="http://schemas.microsoft.com/office/drawing/2014/main" id="{5FC98978-52D6-EF28-FFD7-8664AD5CC4EC}"/>
              </a:ext>
            </a:extLst>
          </p:cNvPr>
          <p:cNvSpPr txBox="1"/>
          <p:nvPr/>
        </p:nvSpPr>
        <p:spPr>
          <a:xfrm>
            <a:off x="4314316" y="1128412"/>
            <a:ext cx="296876" cy="276999"/>
          </a:xfrm>
          <a:prstGeom prst="rect">
            <a:avLst/>
          </a:prstGeom>
          <a:noFill/>
        </p:spPr>
        <p:txBody>
          <a:bodyPr wrap="none" rtlCol="0">
            <a:spAutoFit/>
          </a:bodyPr>
          <a:lstStyle/>
          <a:p>
            <a:r>
              <a:rPr lang="en-US" sz="1200" noProof="0" dirty="0">
                <a:latin typeface="Baskerville Old Face" panose="02020602080505020303" pitchFamily="18" charset="0"/>
              </a:rPr>
              <a:t>II</a:t>
            </a:r>
          </a:p>
        </p:txBody>
      </p:sp>
      <p:sp>
        <p:nvSpPr>
          <p:cNvPr id="49" name="Textfeld 48">
            <a:extLst>
              <a:ext uri="{FF2B5EF4-FFF2-40B4-BE49-F238E27FC236}">
                <a16:creationId xmlns:a16="http://schemas.microsoft.com/office/drawing/2014/main" id="{EC8C1872-10D6-8D61-31DA-DF4F838A1855}"/>
              </a:ext>
            </a:extLst>
          </p:cNvPr>
          <p:cNvSpPr txBox="1"/>
          <p:nvPr/>
        </p:nvSpPr>
        <p:spPr>
          <a:xfrm>
            <a:off x="3695389" y="1044425"/>
            <a:ext cx="240772" cy="276999"/>
          </a:xfrm>
          <a:prstGeom prst="rect">
            <a:avLst/>
          </a:prstGeom>
          <a:noFill/>
        </p:spPr>
        <p:txBody>
          <a:bodyPr wrap="none" rtlCol="0">
            <a:spAutoFit/>
          </a:bodyPr>
          <a:lstStyle/>
          <a:p>
            <a:r>
              <a:rPr lang="en-US" sz="1200" noProof="0" dirty="0">
                <a:latin typeface="Baskerville Old Face" panose="02020602080505020303" pitchFamily="18" charset="0"/>
              </a:rPr>
              <a:t>I</a:t>
            </a:r>
          </a:p>
        </p:txBody>
      </p:sp>
      <p:sp>
        <p:nvSpPr>
          <p:cNvPr id="50" name="Textfeld 49">
            <a:extLst>
              <a:ext uri="{FF2B5EF4-FFF2-40B4-BE49-F238E27FC236}">
                <a16:creationId xmlns:a16="http://schemas.microsoft.com/office/drawing/2014/main" id="{21E0A5EA-FF69-619C-0398-9D54C541A57B}"/>
              </a:ext>
            </a:extLst>
          </p:cNvPr>
          <p:cNvSpPr txBox="1"/>
          <p:nvPr/>
        </p:nvSpPr>
        <p:spPr>
          <a:xfrm>
            <a:off x="4109169" y="1517346"/>
            <a:ext cx="352982" cy="276999"/>
          </a:xfrm>
          <a:prstGeom prst="rect">
            <a:avLst/>
          </a:prstGeom>
          <a:noFill/>
        </p:spPr>
        <p:txBody>
          <a:bodyPr wrap="none" rtlCol="0">
            <a:spAutoFit/>
          </a:bodyPr>
          <a:lstStyle/>
          <a:p>
            <a:r>
              <a:rPr lang="en-US" sz="1200" noProof="0" dirty="0">
                <a:latin typeface="Baskerville Old Face" panose="02020602080505020303" pitchFamily="18" charset="0"/>
              </a:rPr>
              <a:t>III</a:t>
            </a:r>
          </a:p>
        </p:txBody>
      </p:sp>
      <p:sp>
        <p:nvSpPr>
          <p:cNvPr id="51" name="Textfeld 50">
            <a:extLst>
              <a:ext uri="{FF2B5EF4-FFF2-40B4-BE49-F238E27FC236}">
                <a16:creationId xmlns:a16="http://schemas.microsoft.com/office/drawing/2014/main" id="{6D3627E7-2873-016B-0CBB-81A799D86D29}"/>
              </a:ext>
            </a:extLst>
          </p:cNvPr>
          <p:cNvSpPr txBox="1"/>
          <p:nvPr/>
        </p:nvSpPr>
        <p:spPr>
          <a:xfrm>
            <a:off x="4311009" y="1833262"/>
            <a:ext cx="344966" cy="276999"/>
          </a:xfrm>
          <a:prstGeom prst="rect">
            <a:avLst/>
          </a:prstGeom>
          <a:noFill/>
        </p:spPr>
        <p:txBody>
          <a:bodyPr wrap="none" rtlCol="0">
            <a:spAutoFit/>
          </a:bodyPr>
          <a:lstStyle/>
          <a:p>
            <a:r>
              <a:rPr lang="en-US" sz="1200" noProof="0" dirty="0">
                <a:latin typeface="Baskerville Old Face" panose="02020602080505020303" pitchFamily="18" charset="0"/>
              </a:rPr>
              <a:t>IV</a:t>
            </a:r>
          </a:p>
        </p:txBody>
      </p:sp>
      <p:sp>
        <p:nvSpPr>
          <p:cNvPr id="57" name="Pfeil: nach rechts 56">
            <a:extLst>
              <a:ext uri="{FF2B5EF4-FFF2-40B4-BE49-F238E27FC236}">
                <a16:creationId xmlns:a16="http://schemas.microsoft.com/office/drawing/2014/main" id="{3CAF6F17-B6AC-C2BF-49B5-43F531482BC3}"/>
              </a:ext>
            </a:extLst>
          </p:cNvPr>
          <p:cNvSpPr/>
          <p:nvPr/>
        </p:nvSpPr>
        <p:spPr>
          <a:xfrm>
            <a:off x="2140132" y="1776081"/>
            <a:ext cx="1128599" cy="199379"/>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67" name="Textfeld 66">
            <a:extLst>
              <a:ext uri="{FF2B5EF4-FFF2-40B4-BE49-F238E27FC236}">
                <a16:creationId xmlns:a16="http://schemas.microsoft.com/office/drawing/2014/main" id="{C60D33B5-32B9-0099-BC0A-6D33BA045E72}"/>
              </a:ext>
            </a:extLst>
          </p:cNvPr>
          <p:cNvSpPr txBox="1"/>
          <p:nvPr/>
        </p:nvSpPr>
        <p:spPr>
          <a:xfrm>
            <a:off x="1981284" y="1195950"/>
            <a:ext cx="1891393" cy="646331"/>
          </a:xfrm>
          <a:prstGeom prst="rect">
            <a:avLst/>
          </a:prstGeom>
          <a:noFill/>
        </p:spPr>
        <p:txBody>
          <a:bodyPr wrap="square" rtlCol="0">
            <a:spAutoFit/>
          </a:bodyPr>
          <a:lstStyle/>
          <a:p>
            <a:r>
              <a:rPr lang="en-US" noProof="0" dirty="0"/>
              <a:t>Without any edges crossing</a:t>
            </a:r>
          </a:p>
        </p:txBody>
      </p:sp>
    </p:spTree>
    <p:extLst>
      <p:ext uri="{BB962C8B-B14F-4D97-AF65-F5344CB8AC3E}">
        <p14:creationId xmlns:p14="http://schemas.microsoft.com/office/powerpoint/2010/main" val="363231742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7C2D59-5D58-7FB3-0D74-73584424F8BA}"/>
            </a:ext>
          </a:extLst>
        </p:cNvPr>
        <p:cNvGrpSpPr/>
        <p:nvPr/>
      </p:nvGrpSpPr>
      <p:grpSpPr>
        <a:xfrm>
          <a:off x="0" y="0"/>
          <a:ext cx="0" cy="0"/>
          <a:chOff x="0" y="0"/>
          <a:chExt cx="0" cy="0"/>
        </a:xfrm>
      </p:grpSpPr>
      <p:sp>
        <p:nvSpPr>
          <p:cNvPr id="3" name="Textfeld 2">
            <a:extLst>
              <a:ext uri="{FF2B5EF4-FFF2-40B4-BE49-F238E27FC236}">
                <a16:creationId xmlns:a16="http://schemas.microsoft.com/office/drawing/2014/main" id="{60E807B0-9C5C-C6EF-96C3-B4B779E832D0}"/>
              </a:ext>
            </a:extLst>
          </p:cNvPr>
          <p:cNvSpPr txBox="1"/>
          <p:nvPr/>
        </p:nvSpPr>
        <p:spPr>
          <a:xfrm>
            <a:off x="1479788" y="237162"/>
            <a:ext cx="3878889"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800" b="1" noProof="0" dirty="0"/>
              <a:t>Introduction to Graphs</a:t>
            </a:r>
          </a:p>
        </p:txBody>
      </p:sp>
      <p:sp>
        <p:nvSpPr>
          <p:cNvPr id="5" name="Textfeld 4">
            <a:extLst>
              <a:ext uri="{FF2B5EF4-FFF2-40B4-BE49-F238E27FC236}">
                <a16:creationId xmlns:a16="http://schemas.microsoft.com/office/drawing/2014/main" id="{055B143C-8409-3063-AE79-89D63FF3095C}"/>
              </a:ext>
            </a:extLst>
          </p:cNvPr>
          <p:cNvSpPr txBox="1"/>
          <p:nvPr/>
        </p:nvSpPr>
        <p:spPr>
          <a:xfrm>
            <a:off x="159997" y="1065666"/>
            <a:ext cx="3179066" cy="1569660"/>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en-US" sz="2400" noProof="0" dirty="0"/>
              <a:t>Formally Definition of a </a:t>
            </a:r>
            <a:r>
              <a:rPr lang="en-US" sz="2400" b="1" noProof="0" dirty="0"/>
              <a:t>Graph: </a:t>
            </a:r>
            <a:r>
              <a:rPr lang="en-US" sz="2400" noProof="0" dirty="0"/>
              <a:t>G=(</a:t>
            </a:r>
            <a:r>
              <a:rPr lang="en-US" sz="2400" noProof="0" dirty="0">
                <a:solidFill>
                  <a:srgbClr val="C00000"/>
                </a:solidFill>
              </a:rPr>
              <a:t>V</a:t>
            </a:r>
            <a:r>
              <a:rPr lang="en-US" sz="2400" noProof="0" dirty="0"/>
              <a:t>,</a:t>
            </a:r>
            <a:r>
              <a:rPr lang="en-US" sz="2400" noProof="0" dirty="0">
                <a:solidFill>
                  <a:schemeClr val="accent1"/>
                </a:solidFill>
              </a:rPr>
              <a:t>E</a:t>
            </a:r>
            <a:r>
              <a:rPr lang="en-US" sz="2400" noProof="0" dirty="0"/>
              <a:t>) where</a:t>
            </a:r>
          </a:p>
          <a:p>
            <a:pPr algn="just"/>
            <a:r>
              <a:rPr lang="en-US" sz="2400" noProof="0" dirty="0">
                <a:solidFill>
                  <a:srgbClr val="C00000"/>
                </a:solidFill>
              </a:rPr>
              <a:t>V</a:t>
            </a:r>
            <a:r>
              <a:rPr lang="en-US" sz="2400" noProof="0" dirty="0"/>
              <a:t> is a set of nodes</a:t>
            </a:r>
          </a:p>
          <a:p>
            <a:pPr algn="just"/>
            <a:r>
              <a:rPr lang="en-US" sz="2400" noProof="0" dirty="0">
                <a:solidFill>
                  <a:schemeClr val="accent1"/>
                </a:solidFill>
              </a:rPr>
              <a:t>E</a:t>
            </a:r>
            <a:r>
              <a:rPr lang="en-US" sz="2400" noProof="0" dirty="0"/>
              <a:t> is a set of edges</a:t>
            </a:r>
          </a:p>
        </p:txBody>
      </p:sp>
      <p:sp>
        <p:nvSpPr>
          <p:cNvPr id="6" name="Ellipse 5">
            <a:extLst>
              <a:ext uri="{FF2B5EF4-FFF2-40B4-BE49-F238E27FC236}">
                <a16:creationId xmlns:a16="http://schemas.microsoft.com/office/drawing/2014/main" id="{D0062732-8B82-58CA-E22B-E4982936DB75}"/>
              </a:ext>
            </a:extLst>
          </p:cNvPr>
          <p:cNvSpPr/>
          <p:nvPr/>
        </p:nvSpPr>
        <p:spPr>
          <a:xfrm>
            <a:off x="3929369" y="1787134"/>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noProof="0" dirty="0">
              <a:ln w="0"/>
              <a:solidFill>
                <a:schemeClr val="tx1"/>
              </a:solidFill>
              <a:effectLst>
                <a:outerShdw blurRad="38100" dist="19050" dir="2700000" algn="tl" rotWithShape="0">
                  <a:schemeClr val="dk1">
                    <a:alpha val="40000"/>
                  </a:schemeClr>
                </a:outerShdw>
              </a:effectLst>
            </a:endParaRPr>
          </a:p>
        </p:txBody>
      </p:sp>
      <p:sp>
        <p:nvSpPr>
          <p:cNvPr id="7" name="Ellipse 6">
            <a:extLst>
              <a:ext uri="{FF2B5EF4-FFF2-40B4-BE49-F238E27FC236}">
                <a16:creationId xmlns:a16="http://schemas.microsoft.com/office/drawing/2014/main" id="{410F6CD4-A980-C9C5-8B88-B41BFE7786A8}"/>
              </a:ext>
            </a:extLst>
          </p:cNvPr>
          <p:cNvSpPr/>
          <p:nvPr/>
        </p:nvSpPr>
        <p:spPr>
          <a:xfrm>
            <a:off x="3268283" y="2682911"/>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noProof="0" dirty="0">
              <a:ln w="0"/>
              <a:solidFill>
                <a:schemeClr val="tx1"/>
              </a:solidFill>
              <a:effectLst>
                <a:outerShdw blurRad="38100" dist="19050" dir="2700000" algn="tl" rotWithShape="0">
                  <a:schemeClr val="dk1">
                    <a:alpha val="40000"/>
                  </a:schemeClr>
                </a:outerShdw>
              </a:effectLst>
            </a:endParaRPr>
          </a:p>
        </p:txBody>
      </p:sp>
      <p:sp>
        <p:nvSpPr>
          <p:cNvPr id="8" name="Ellipse 7">
            <a:extLst>
              <a:ext uri="{FF2B5EF4-FFF2-40B4-BE49-F238E27FC236}">
                <a16:creationId xmlns:a16="http://schemas.microsoft.com/office/drawing/2014/main" id="{2F5FC3A4-54DD-DF15-2C5A-CF5BC7FC7DC7}"/>
              </a:ext>
            </a:extLst>
          </p:cNvPr>
          <p:cNvSpPr/>
          <p:nvPr/>
        </p:nvSpPr>
        <p:spPr>
          <a:xfrm>
            <a:off x="4399014" y="3210134"/>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noProof="0" dirty="0">
              <a:ln w="0"/>
              <a:solidFill>
                <a:schemeClr val="tx1"/>
              </a:solidFill>
              <a:effectLst>
                <a:outerShdw blurRad="38100" dist="19050" dir="2700000" algn="tl" rotWithShape="0">
                  <a:schemeClr val="dk1">
                    <a:alpha val="40000"/>
                  </a:schemeClr>
                </a:outerShdw>
              </a:effectLst>
            </a:endParaRPr>
          </a:p>
        </p:txBody>
      </p:sp>
      <p:sp>
        <p:nvSpPr>
          <p:cNvPr id="9" name="Ellipse 8">
            <a:extLst>
              <a:ext uri="{FF2B5EF4-FFF2-40B4-BE49-F238E27FC236}">
                <a16:creationId xmlns:a16="http://schemas.microsoft.com/office/drawing/2014/main" id="{F46DCD8E-50E1-D967-E4DC-AFFD0412C730}"/>
              </a:ext>
            </a:extLst>
          </p:cNvPr>
          <p:cNvSpPr/>
          <p:nvPr/>
        </p:nvSpPr>
        <p:spPr>
          <a:xfrm>
            <a:off x="5057865" y="2349103"/>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noProof="0" dirty="0">
              <a:ln w="0"/>
              <a:solidFill>
                <a:schemeClr val="tx1"/>
              </a:solidFill>
              <a:effectLst>
                <a:outerShdw blurRad="38100" dist="19050" dir="2700000" algn="tl" rotWithShape="0">
                  <a:schemeClr val="dk1">
                    <a:alpha val="40000"/>
                  </a:schemeClr>
                </a:outerShdw>
              </a:effectLst>
            </a:endParaRPr>
          </a:p>
        </p:txBody>
      </p:sp>
      <p:sp>
        <p:nvSpPr>
          <p:cNvPr id="10" name="Ellipse 9">
            <a:extLst>
              <a:ext uri="{FF2B5EF4-FFF2-40B4-BE49-F238E27FC236}">
                <a16:creationId xmlns:a16="http://schemas.microsoft.com/office/drawing/2014/main" id="{5FF93411-9CB8-D668-4298-CCFA11800BE6}"/>
              </a:ext>
            </a:extLst>
          </p:cNvPr>
          <p:cNvSpPr/>
          <p:nvPr/>
        </p:nvSpPr>
        <p:spPr>
          <a:xfrm>
            <a:off x="4915937" y="1513928"/>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noProof="0" dirty="0">
              <a:ln w="0"/>
              <a:solidFill>
                <a:schemeClr val="tx1"/>
              </a:solidFill>
              <a:effectLst>
                <a:outerShdw blurRad="38100" dist="19050" dir="2700000" algn="tl" rotWithShape="0">
                  <a:schemeClr val="dk1">
                    <a:alpha val="40000"/>
                  </a:schemeClr>
                </a:outerShdw>
              </a:effectLst>
            </a:endParaRPr>
          </a:p>
        </p:txBody>
      </p:sp>
      <p:sp>
        <p:nvSpPr>
          <p:cNvPr id="11" name="Ellipse 10">
            <a:extLst>
              <a:ext uri="{FF2B5EF4-FFF2-40B4-BE49-F238E27FC236}">
                <a16:creationId xmlns:a16="http://schemas.microsoft.com/office/drawing/2014/main" id="{9E0A463A-66D9-0163-231D-F235EF4A92EC}"/>
              </a:ext>
            </a:extLst>
          </p:cNvPr>
          <p:cNvSpPr/>
          <p:nvPr/>
        </p:nvSpPr>
        <p:spPr>
          <a:xfrm>
            <a:off x="6091714" y="1968016"/>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noProof="0" dirty="0">
              <a:ln w="0"/>
              <a:solidFill>
                <a:schemeClr val="tx1"/>
              </a:solidFill>
              <a:effectLst>
                <a:outerShdw blurRad="38100" dist="19050" dir="2700000" algn="tl" rotWithShape="0">
                  <a:schemeClr val="dk1">
                    <a:alpha val="40000"/>
                  </a:schemeClr>
                </a:outerShdw>
              </a:effectLst>
            </a:endParaRPr>
          </a:p>
        </p:txBody>
      </p:sp>
      <p:sp>
        <p:nvSpPr>
          <p:cNvPr id="12" name="Ellipse 11">
            <a:extLst>
              <a:ext uri="{FF2B5EF4-FFF2-40B4-BE49-F238E27FC236}">
                <a16:creationId xmlns:a16="http://schemas.microsoft.com/office/drawing/2014/main" id="{972857D6-5E94-2D19-1997-E422E6D710C9}"/>
              </a:ext>
            </a:extLst>
          </p:cNvPr>
          <p:cNvSpPr/>
          <p:nvPr/>
        </p:nvSpPr>
        <p:spPr>
          <a:xfrm>
            <a:off x="5885680" y="3016022"/>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noProof="0" dirty="0">
              <a:ln w="0"/>
              <a:solidFill>
                <a:schemeClr val="tx1"/>
              </a:solidFill>
              <a:effectLst>
                <a:outerShdw blurRad="38100" dist="19050" dir="2700000" algn="tl" rotWithShape="0">
                  <a:schemeClr val="dk1">
                    <a:alpha val="40000"/>
                  </a:schemeClr>
                </a:outerShdw>
              </a:effectLst>
            </a:endParaRPr>
          </a:p>
        </p:txBody>
      </p:sp>
      <p:cxnSp>
        <p:nvCxnSpPr>
          <p:cNvPr id="13" name="Gerader Verbinder 12">
            <a:extLst>
              <a:ext uri="{FF2B5EF4-FFF2-40B4-BE49-F238E27FC236}">
                <a16:creationId xmlns:a16="http://schemas.microsoft.com/office/drawing/2014/main" id="{1F19BE9B-F4EF-AF54-6959-F2FF0DCE099B}"/>
              </a:ext>
            </a:extLst>
          </p:cNvPr>
          <p:cNvCxnSpPr>
            <a:stCxn id="6" idx="3"/>
            <a:endCxn id="7" idx="7"/>
          </p:cNvCxnSpPr>
          <p:nvPr/>
        </p:nvCxnSpPr>
        <p:spPr>
          <a:xfrm flipH="1">
            <a:off x="3637582" y="2156433"/>
            <a:ext cx="355149" cy="58984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25CD2034-3FDB-F03A-DCD1-4A41332B377D}"/>
              </a:ext>
            </a:extLst>
          </p:cNvPr>
          <p:cNvCxnSpPr>
            <a:cxnSpLocks/>
            <a:stCxn id="8" idx="2"/>
            <a:endCxn id="7" idx="5"/>
          </p:cNvCxnSpPr>
          <p:nvPr/>
        </p:nvCxnSpPr>
        <p:spPr>
          <a:xfrm flipH="1" flipV="1">
            <a:off x="3637582" y="3052210"/>
            <a:ext cx="761432" cy="37425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D883101D-2160-435F-6379-BC37D3498FBC}"/>
              </a:ext>
            </a:extLst>
          </p:cNvPr>
          <p:cNvCxnSpPr>
            <a:cxnSpLocks/>
            <a:stCxn id="9" idx="3"/>
            <a:endCxn id="8" idx="7"/>
          </p:cNvCxnSpPr>
          <p:nvPr/>
        </p:nvCxnSpPr>
        <p:spPr>
          <a:xfrm flipH="1">
            <a:off x="4768313" y="2718402"/>
            <a:ext cx="352914" cy="55509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234D60F3-04E8-B474-F51B-A5579A6E1E0D}"/>
              </a:ext>
            </a:extLst>
          </p:cNvPr>
          <p:cNvCxnSpPr>
            <a:cxnSpLocks/>
            <a:stCxn id="10" idx="2"/>
            <a:endCxn id="6" idx="7"/>
          </p:cNvCxnSpPr>
          <p:nvPr/>
        </p:nvCxnSpPr>
        <p:spPr>
          <a:xfrm flipH="1">
            <a:off x="4298668" y="1730259"/>
            <a:ext cx="617269" cy="12023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B8699D8C-34D1-E0B6-6078-1D5250122AD1}"/>
              </a:ext>
            </a:extLst>
          </p:cNvPr>
          <p:cNvCxnSpPr>
            <a:cxnSpLocks/>
            <a:stCxn id="10" idx="6"/>
          </p:cNvCxnSpPr>
          <p:nvPr/>
        </p:nvCxnSpPr>
        <p:spPr>
          <a:xfrm>
            <a:off x="5348598" y="1730259"/>
            <a:ext cx="743116" cy="32208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3D1CD688-F484-8077-C150-2BF7DD5422EE}"/>
              </a:ext>
            </a:extLst>
          </p:cNvPr>
          <p:cNvCxnSpPr>
            <a:cxnSpLocks/>
            <a:stCxn id="10" idx="4"/>
            <a:endCxn id="9" idx="0"/>
          </p:cNvCxnSpPr>
          <p:nvPr/>
        </p:nvCxnSpPr>
        <p:spPr>
          <a:xfrm>
            <a:off x="5132268" y="1946589"/>
            <a:ext cx="141928" cy="40251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1D6E13C6-D449-5118-2A2A-000D155FDB02}"/>
              </a:ext>
            </a:extLst>
          </p:cNvPr>
          <p:cNvCxnSpPr>
            <a:cxnSpLocks/>
            <a:stCxn id="9" idx="5"/>
            <a:endCxn id="12" idx="1"/>
          </p:cNvCxnSpPr>
          <p:nvPr/>
        </p:nvCxnSpPr>
        <p:spPr>
          <a:xfrm>
            <a:off x="5427164" y="2718402"/>
            <a:ext cx="521878" cy="36098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D1C23425-29AA-38F5-1B9C-2F21C41144CA}"/>
              </a:ext>
            </a:extLst>
          </p:cNvPr>
          <p:cNvCxnSpPr>
            <a:cxnSpLocks/>
            <a:stCxn id="11" idx="4"/>
            <a:endCxn id="12" idx="0"/>
          </p:cNvCxnSpPr>
          <p:nvPr/>
        </p:nvCxnSpPr>
        <p:spPr>
          <a:xfrm flipH="1">
            <a:off x="6102011" y="2400677"/>
            <a:ext cx="206034" cy="615345"/>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FD6FD50D-6A13-F6D3-1E0C-65A1761E31B0}"/>
              </a:ext>
            </a:extLst>
          </p:cNvPr>
          <p:cNvCxnSpPr>
            <a:cxnSpLocks/>
            <a:stCxn id="12" idx="2"/>
            <a:endCxn id="8" idx="6"/>
          </p:cNvCxnSpPr>
          <p:nvPr/>
        </p:nvCxnSpPr>
        <p:spPr>
          <a:xfrm flipH="1">
            <a:off x="4831675" y="3232353"/>
            <a:ext cx="1054005" cy="19411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8F4A3C39-1804-817D-BC19-6F80B6A9EE54}"/>
              </a:ext>
            </a:extLst>
          </p:cNvPr>
          <p:cNvSpPr txBox="1"/>
          <p:nvPr/>
        </p:nvSpPr>
        <p:spPr>
          <a:xfrm>
            <a:off x="5607136" y="1211271"/>
            <a:ext cx="917239" cy="400110"/>
          </a:xfrm>
          <a:prstGeom prst="rect">
            <a:avLst/>
          </a:prstGeom>
          <a:noFill/>
        </p:spPr>
        <p:txBody>
          <a:bodyPr wrap="none" rtlCol="0">
            <a:spAutoFit/>
          </a:bodyPr>
          <a:lstStyle/>
          <a:p>
            <a:r>
              <a:rPr lang="en-US" sz="2000" b="1" noProof="0" dirty="0">
                <a:latin typeface="Segoe Print" panose="02000600000000000000" pitchFamily="2" charset="0"/>
              </a:rPr>
              <a:t>Edges</a:t>
            </a:r>
          </a:p>
        </p:txBody>
      </p:sp>
      <p:sp>
        <p:nvSpPr>
          <p:cNvPr id="28" name="Textfeld 27">
            <a:extLst>
              <a:ext uri="{FF2B5EF4-FFF2-40B4-BE49-F238E27FC236}">
                <a16:creationId xmlns:a16="http://schemas.microsoft.com/office/drawing/2014/main" id="{F8678ED5-A51C-4852-2573-E67A9B9BADAD}"/>
              </a:ext>
            </a:extLst>
          </p:cNvPr>
          <p:cNvSpPr txBox="1"/>
          <p:nvPr/>
        </p:nvSpPr>
        <p:spPr>
          <a:xfrm>
            <a:off x="5241621" y="3682082"/>
            <a:ext cx="946093" cy="400110"/>
          </a:xfrm>
          <a:prstGeom prst="rect">
            <a:avLst/>
          </a:prstGeom>
          <a:noFill/>
        </p:spPr>
        <p:txBody>
          <a:bodyPr wrap="none" rtlCol="0">
            <a:spAutoFit/>
          </a:bodyPr>
          <a:lstStyle/>
          <a:p>
            <a:r>
              <a:rPr lang="en-US" sz="2000" b="1" noProof="0" dirty="0">
                <a:latin typeface="Segoe Print" panose="02000600000000000000" pitchFamily="2" charset="0"/>
              </a:rPr>
              <a:t>Nodes</a:t>
            </a:r>
          </a:p>
        </p:txBody>
      </p:sp>
      <p:cxnSp>
        <p:nvCxnSpPr>
          <p:cNvPr id="30" name="Gerade Verbindung mit Pfeil 29">
            <a:extLst>
              <a:ext uri="{FF2B5EF4-FFF2-40B4-BE49-F238E27FC236}">
                <a16:creationId xmlns:a16="http://schemas.microsoft.com/office/drawing/2014/main" id="{7880BA72-2761-2093-302B-51FC74B63C23}"/>
              </a:ext>
            </a:extLst>
          </p:cNvPr>
          <p:cNvCxnSpPr>
            <a:cxnSpLocks/>
          </p:cNvCxnSpPr>
          <p:nvPr/>
        </p:nvCxnSpPr>
        <p:spPr>
          <a:xfrm flipV="1">
            <a:off x="5720156" y="1545972"/>
            <a:ext cx="228886" cy="2411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17B26755-E03F-C3D3-105C-92FDAEAF558F}"/>
              </a:ext>
            </a:extLst>
          </p:cNvPr>
          <p:cNvCxnSpPr>
            <a:cxnSpLocks/>
            <a:endCxn id="28" idx="1"/>
          </p:cNvCxnSpPr>
          <p:nvPr/>
        </p:nvCxnSpPr>
        <p:spPr>
          <a:xfrm>
            <a:off x="4915937" y="3642795"/>
            <a:ext cx="325684" cy="23934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95BF47B2-B663-5396-B5B5-FFBCC92263B4}"/>
              </a:ext>
            </a:extLst>
          </p:cNvPr>
          <p:cNvSpPr txBox="1"/>
          <p:nvPr/>
        </p:nvSpPr>
        <p:spPr>
          <a:xfrm>
            <a:off x="251435" y="4175493"/>
            <a:ext cx="2244525" cy="369332"/>
          </a:xfrm>
          <a:prstGeom prst="rect">
            <a:avLst/>
          </a:prstGeom>
          <a:noFill/>
        </p:spPr>
        <p:txBody>
          <a:bodyPr wrap="none" rtlCol="0">
            <a:spAutoFit/>
          </a:bodyPr>
          <a:lstStyle/>
          <a:p>
            <a:r>
              <a:rPr lang="en-US" noProof="0" dirty="0">
                <a:latin typeface="Segoe Print" panose="02000600000000000000" pitchFamily="2" charset="0"/>
              </a:rPr>
              <a:t>Undirected graph</a:t>
            </a:r>
          </a:p>
        </p:txBody>
      </p:sp>
      <p:sp>
        <p:nvSpPr>
          <p:cNvPr id="37" name="Textfeld 36">
            <a:extLst>
              <a:ext uri="{FF2B5EF4-FFF2-40B4-BE49-F238E27FC236}">
                <a16:creationId xmlns:a16="http://schemas.microsoft.com/office/drawing/2014/main" id="{700C2161-556A-ED81-6450-A1E7C178B7A9}"/>
              </a:ext>
            </a:extLst>
          </p:cNvPr>
          <p:cNvSpPr txBox="1"/>
          <p:nvPr/>
        </p:nvSpPr>
        <p:spPr>
          <a:xfrm>
            <a:off x="3892911" y="4133737"/>
            <a:ext cx="1912703" cy="369332"/>
          </a:xfrm>
          <a:prstGeom prst="rect">
            <a:avLst/>
          </a:prstGeom>
          <a:noFill/>
        </p:spPr>
        <p:txBody>
          <a:bodyPr wrap="none" rtlCol="0">
            <a:spAutoFit/>
          </a:bodyPr>
          <a:lstStyle/>
          <a:p>
            <a:r>
              <a:rPr lang="en-US" noProof="0" dirty="0">
                <a:latin typeface="Segoe Print" panose="02000600000000000000" pitchFamily="2" charset="0"/>
              </a:rPr>
              <a:t>directed graph</a:t>
            </a:r>
          </a:p>
        </p:txBody>
      </p:sp>
      <p:sp>
        <p:nvSpPr>
          <p:cNvPr id="38" name="Ellipse 37">
            <a:extLst>
              <a:ext uri="{FF2B5EF4-FFF2-40B4-BE49-F238E27FC236}">
                <a16:creationId xmlns:a16="http://schemas.microsoft.com/office/drawing/2014/main" id="{1C70DCF4-29D3-B8DC-728F-A378B3E55314}"/>
              </a:ext>
            </a:extLst>
          </p:cNvPr>
          <p:cNvSpPr/>
          <p:nvPr/>
        </p:nvSpPr>
        <p:spPr>
          <a:xfrm>
            <a:off x="581726" y="5467301"/>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B</a:t>
            </a:r>
          </a:p>
        </p:txBody>
      </p:sp>
      <p:sp>
        <p:nvSpPr>
          <p:cNvPr id="39" name="Ellipse 38">
            <a:extLst>
              <a:ext uri="{FF2B5EF4-FFF2-40B4-BE49-F238E27FC236}">
                <a16:creationId xmlns:a16="http://schemas.microsoft.com/office/drawing/2014/main" id="{57D95A50-2B29-C847-2D76-78249631B3A4}"/>
              </a:ext>
            </a:extLst>
          </p:cNvPr>
          <p:cNvSpPr/>
          <p:nvPr/>
        </p:nvSpPr>
        <p:spPr>
          <a:xfrm>
            <a:off x="1373698" y="4828570"/>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A</a:t>
            </a:r>
          </a:p>
        </p:txBody>
      </p:sp>
      <p:sp>
        <p:nvSpPr>
          <p:cNvPr id="40" name="Ellipse 39">
            <a:extLst>
              <a:ext uri="{FF2B5EF4-FFF2-40B4-BE49-F238E27FC236}">
                <a16:creationId xmlns:a16="http://schemas.microsoft.com/office/drawing/2014/main" id="{988AA210-0593-08E1-9A08-163B0F098A3B}"/>
              </a:ext>
            </a:extLst>
          </p:cNvPr>
          <p:cNvSpPr/>
          <p:nvPr/>
        </p:nvSpPr>
        <p:spPr>
          <a:xfrm>
            <a:off x="1749530" y="5683631"/>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C</a:t>
            </a:r>
          </a:p>
        </p:txBody>
      </p:sp>
      <p:cxnSp>
        <p:nvCxnSpPr>
          <p:cNvPr id="41" name="Gerader Verbinder 40">
            <a:extLst>
              <a:ext uri="{FF2B5EF4-FFF2-40B4-BE49-F238E27FC236}">
                <a16:creationId xmlns:a16="http://schemas.microsoft.com/office/drawing/2014/main" id="{64B02291-50DB-B0BB-28D4-301F17E06271}"/>
              </a:ext>
            </a:extLst>
          </p:cNvPr>
          <p:cNvCxnSpPr>
            <a:cxnSpLocks/>
            <a:stCxn id="39" idx="3"/>
            <a:endCxn id="38" idx="7"/>
          </p:cNvCxnSpPr>
          <p:nvPr/>
        </p:nvCxnSpPr>
        <p:spPr>
          <a:xfrm flipH="1">
            <a:off x="951025" y="5197869"/>
            <a:ext cx="486035" cy="33279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08B34BDC-DA91-BD34-8A91-E325699343EE}"/>
              </a:ext>
            </a:extLst>
          </p:cNvPr>
          <p:cNvCxnSpPr>
            <a:cxnSpLocks/>
            <a:stCxn id="40" idx="0"/>
            <a:endCxn id="39" idx="5"/>
          </p:cNvCxnSpPr>
          <p:nvPr/>
        </p:nvCxnSpPr>
        <p:spPr>
          <a:xfrm flipH="1" flipV="1">
            <a:off x="1742997" y="5197869"/>
            <a:ext cx="222864" cy="48576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Gerader Verbinder 46">
            <a:extLst>
              <a:ext uri="{FF2B5EF4-FFF2-40B4-BE49-F238E27FC236}">
                <a16:creationId xmlns:a16="http://schemas.microsoft.com/office/drawing/2014/main" id="{AA16CDA9-B5E4-2E18-B3E4-487B2BBE47CD}"/>
              </a:ext>
            </a:extLst>
          </p:cNvPr>
          <p:cNvCxnSpPr>
            <a:cxnSpLocks/>
            <a:stCxn id="40" idx="2"/>
            <a:endCxn id="38" idx="6"/>
          </p:cNvCxnSpPr>
          <p:nvPr/>
        </p:nvCxnSpPr>
        <p:spPr>
          <a:xfrm flipH="1" flipV="1">
            <a:off x="1014387" y="5683632"/>
            <a:ext cx="735143" cy="21633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8" name="Ellipse 47">
            <a:extLst>
              <a:ext uri="{FF2B5EF4-FFF2-40B4-BE49-F238E27FC236}">
                <a16:creationId xmlns:a16="http://schemas.microsoft.com/office/drawing/2014/main" id="{F820A9DC-D49B-1CD3-AFE3-0442AA00AE40}"/>
              </a:ext>
            </a:extLst>
          </p:cNvPr>
          <p:cNvSpPr/>
          <p:nvPr/>
        </p:nvSpPr>
        <p:spPr>
          <a:xfrm>
            <a:off x="1014386" y="6169957"/>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D</a:t>
            </a:r>
          </a:p>
        </p:txBody>
      </p:sp>
      <p:cxnSp>
        <p:nvCxnSpPr>
          <p:cNvPr id="52" name="Gerader Verbinder 51">
            <a:extLst>
              <a:ext uri="{FF2B5EF4-FFF2-40B4-BE49-F238E27FC236}">
                <a16:creationId xmlns:a16="http://schemas.microsoft.com/office/drawing/2014/main" id="{E53BE870-B632-1AF0-F4DC-BCB2E4DB01A7}"/>
              </a:ext>
            </a:extLst>
          </p:cNvPr>
          <p:cNvCxnSpPr>
            <a:cxnSpLocks/>
            <a:stCxn id="40" idx="3"/>
            <a:endCxn id="48" idx="7"/>
          </p:cNvCxnSpPr>
          <p:nvPr/>
        </p:nvCxnSpPr>
        <p:spPr>
          <a:xfrm flipH="1">
            <a:off x="1383685" y="6052930"/>
            <a:ext cx="429207" cy="1803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3CD8930E-58D8-037C-7C55-32EDD55514CD}"/>
              </a:ext>
            </a:extLst>
          </p:cNvPr>
          <p:cNvCxnSpPr>
            <a:cxnSpLocks/>
            <a:stCxn id="48" idx="1"/>
            <a:endCxn id="38" idx="5"/>
          </p:cNvCxnSpPr>
          <p:nvPr/>
        </p:nvCxnSpPr>
        <p:spPr>
          <a:xfrm flipH="1" flipV="1">
            <a:off x="951025" y="5836600"/>
            <a:ext cx="126723" cy="39671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Ellipse 60">
            <a:extLst>
              <a:ext uri="{FF2B5EF4-FFF2-40B4-BE49-F238E27FC236}">
                <a16:creationId xmlns:a16="http://schemas.microsoft.com/office/drawing/2014/main" id="{C106F775-E1D6-4F47-EB2B-40567967B568}"/>
              </a:ext>
            </a:extLst>
          </p:cNvPr>
          <p:cNvSpPr/>
          <p:nvPr/>
        </p:nvSpPr>
        <p:spPr>
          <a:xfrm>
            <a:off x="3897464" y="5619701"/>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B</a:t>
            </a:r>
          </a:p>
        </p:txBody>
      </p:sp>
      <p:sp>
        <p:nvSpPr>
          <p:cNvPr id="62" name="Ellipse 61">
            <a:extLst>
              <a:ext uri="{FF2B5EF4-FFF2-40B4-BE49-F238E27FC236}">
                <a16:creationId xmlns:a16="http://schemas.microsoft.com/office/drawing/2014/main" id="{FB3EFF27-4D8C-1FAD-C506-17568E1B4BFC}"/>
              </a:ext>
            </a:extLst>
          </p:cNvPr>
          <p:cNvSpPr/>
          <p:nvPr/>
        </p:nvSpPr>
        <p:spPr>
          <a:xfrm>
            <a:off x="4689436" y="4980970"/>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A</a:t>
            </a:r>
          </a:p>
        </p:txBody>
      </p:sp>
      <p:sp>
        <p:nvSpPr>
          <p:cNvPr id="63" name="Ellipse 62">
            <a:extLst>
              <a:ext uri="{FF2B5EF4-FFF2-40B4-BE49-F238E27FC236}">
                <a16:creationId xmlns:a16="http://schemas.microsoft.com/office/drawing/2014/main" id="{14C5E635-9B94-A872-61EA-9C6FDCD6C995}"/>
              </a:ext>
            </a:extLst>
          </p:cNvPr>
          <p:cNvSpPr/>
          <p:nvPr/>
        </p:nvSpPr>
        <p:spPr>
          <a:xfrm>
            <a:off x="5065268" y="5836031"/>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C</a:t>
            </a:r>
          </a:p>
        </p:txBody>
      </p:sp>
      <p:cxnSp>
        <p:nvCxnSpPr>
          <p:cNvPr id="64" name="Gerader Verbinder 63">
            <a:extLst>
              <a:ext uri="{FF2B5EF4-FFF2-40B4-BE49-F238E27FC236}">
                <a16:creationId xmlns:a16="http://schemas.microsoft.com/office/drawing/2014/main" id="{5754D8C9-9D15-88FB-616E-D39E92C3F45A}"/>
              </a:ext>
            </a:extLst>
          </p:cNvPr>
          <p:cNvCxnSpPr>
            <a:cxnSpLocks/>
            <a:stCxn id="62" idx="3"/>
            <a:endCxn id="61" idx="7"/>
          </p:cNvCxnSpPr>
          <p:nvPr/>
        </p:nvCxnSpPr>
        <p:spPr>
          <a:xfrm flipH="1">
            <a:off x="4266763" y="5350269"/>
            <a:ext cx="486035" cy="332794"/>
          </a:xfrm>
          <a:prstGeom prst="line">
            <a:avLst/>
          </a:prstGeom>
          <a:ln w="19050">
            <a:solidFill>
              <a:schemeClr val="accent1"/>
            </a:solidFill>
            <a:headEnd type="triangle"/>
          </a:ln>
        </p:spPr>
        <p:style>
          <a:lnRef idx="1">
            <a:schemeClr val="accent1"/>
          </a:lnRef>
          <a:fillRef idx="0">
            <a:schemeClr val="accent1"/>
          </a:fillRef>
          <a:effectRef idx="0">
            <a:schemeClr val="accent1"/>
          </a:effectRef>
          <a:fontRef idx="minor">
            <a:schemeClr val="tx1"/>
          </a:fontRef>
        </p:style>
      </p:cxnSp>
      <p:cxnSp>
        <p:nvCxnSpPr>
          <p:cNvPr id="69" name="Gerader Verbinder 68">
            <a:extLst>
              <a:ext uri="{FF2B5EF4-FFF2-40B4-BE49-F238E27FC236}">
                <a16:creationId xmlns:a16="http://schemas.microsoft.com/office/drawing/2014/main" id="{FB75DC7F-D133-59B2-62D2-104EFD83A889}"/>
              </a:ext>
            </a:extLst>
          </p:cNvPr>
          <p:cNvCxnSpPr>
            <a:cxnSpLocks/>
            <a:stCxn id="63" idx="0"/>
            <a:endCxn id="62" idx="5"/>
          </p:cNvCxnSpPr>
          <p:nvPr/>
        </p:nvCxnSpPr>
        <p:spPr>
          <a:xfrm flipH="1" flipV="1">
            <a:off x="5058735" y="5350269"/>
            <a:ext cx="222864" cy="485762"/>
          </a:xfrm>
          <a:prstGeom prst="line">
            <a:avLst/>
          </a:prstGeom>
          <a:ln w="19050">
            <a:solidFill>
              <a:schemeClr val="accent1"/>
            </a:solidFill>
            <a:headEnd type="triangle"/>
          </a:ln>
        </p:spPr>
        <p:style>
          <a:lnRef idx="1">
            <a:schemeClr val="accent1"/>
          </a:lnRef>
          <a:fillRef idx="0">
            <a:schemeClr val="accent1"/>
          </a:fillRef>
          <a:effectRef idx="0">
            <a:schemeClr val="accent1"/>
          </a:effectRef>
          <a:fontRef idx="minor">
            <a:schemeClr val="tx1"/>
          </a:fontRef>
        </p:style>
      </p:cxnSp>
      <p:cxnSp>
        <p:nvCxnSpPr>
          <p:cNvPr id="74" name="Gerader Verbinder 73">
            <a:extLst>
              <a:ext uri="{FF2B5EF4-FFF2-40B4-BE49-F238E27FC236}">
                <a16:creationId xmlns:a16="http://schemas.microsoft.com/office/drawing/2014/main" id="{592A21A9-1197-4393-F8A2-85D7AC79CC30}"/>
              </a:ext>
            </a:extLst>
          </p:cNvPr>
          <p:cNvCxnSpPr>
            <a:cxnSpLocks/>
            <a:stCxn id="61" idx="6"/>
            <a:endCxn id="63" idx="2"/>
          </p:cNvCxnSpPr>
          <p:nvPr/>
        </p:nvCxnSpPr>
        <p:spPr>
          <a:xfrm>
            <a:off x="4330125" y="5836032"/>
            <a:ext cx="735143" cy="216330"/>
          </a:xfrm>
          <a:prstGeom prst="line">
            <a:avLst/>
          </a:prstGeom>
          <a:ln w="19050">
            <a:solidFill>
              <a:schemeClr val="accent1"/>
            </a:solidFill>
            <a:headEnd type="triangle"/>
          </a:ln>
        </p:spPr>
        <p:style>
          <a:lnRef idx="1">
            <a:schemeClr val="accent1"/>
          </a:lnRef>
          <a:fillRef idx="0">
            <a:schemeClr val="accent1"/>
          </a:fillRef>
          <a:effectRef idx="0">
            <a:schemeClr val="accent1"/>
          </a:effectRef>
          <a:fontRef idx="minor">
            <a:schemeClr val="tx1"/>
          </a:fontRef>
        </p:style>
      </p:cxnSp>
      <p:sp>
        <p:nvSpPr>
          <p:cNvPr id="78" name="Ellipse 77">
            <a:extLst>
              <a:ext uri="{FF2B5EF4-FFF2-40B4-BE49-F238E27FC236}">
                <a16:creationId xmlns:a16="http://schemas.microsoft.com/office/drawing/2014/main" id="{D603D1AD-1AA3-4E43-2E40-6F414150A2A4}"/>
              </a:ext>
            </a:extLst>
          </p:cNvPr>
          <p:cNvSpPr/>
          <p:nvPr/>
        </p:nvSpPr>
        <p:spPr>
          <a:xfrm>
            <a:off x="5687067" y="5207704"/>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D</a:t>
            </a:r>
          </a:p>
        </p:txBody>
      </p:sp>
      <p:cxnSp>
        <p:nvCxnSpPr>
          <p:cNvPr id="79" name="Gerader Verbinder 78">
            <a:extLst>
              <a:ext uri="{FF2B5EF4-FFF2-40B4-BE49-F238E27FC236}">
                <a16:creationId xmlns:a16="http://schemas.microsoft.com/office/drawing/2014/main" id="{2A689A8E-7D83-77EA-5B65-5BF84DCA0DDC}"/>
              </a:ext>
            </a:extLst>
          </p:cNvPr>
          <p:cNvCxnSpPr>
            <a:cxnSpLocks/>
            <a:stCxn id="78" idx="2"/>
            <a:endCxn id="62" idx="6"/>
          </p:cNvCxnSpPr>
          <p:nvPr/>
        </p:nvCxnSpPr>
        <p:spPr>
          <a:xfrm flipH="1" flipV="1">
            <a:off x="5122097" y="5197301"/>
            <a:ext cx="564970" cy="226734"/>
          </a:xfrm>
          <a:prstGeom prst="line">
            <a:avLst/>
          </a:prstGeom>
          <a:ln w="19050">
            <a:solidFill>
              <a:schemeClr val="accent1"/>
            </a:solidFill>
            <a:headEnd type="triangle"/>
          </a:ln>
        </p:spPr>
        <p:style>
          <a:lnRef idx="1">
            <a:schemeClr val="accent1"/>
          </a:lnRef>
          <a:fillRef idx="0">
            <a:schemeClr val="accent1"/>
          </a:fillRef>
          <a:effectRef idx="0">
            <a:schemeClr val="accent1"/>
          </a:effectRef>
          <a:fontRef idx="minor">
            <a:schemeClr val="tx1"/>
          </a:fontRef>
        </p:style>
      </p:cxnSp>
      <p:cxnSp>
        <p:nvCxnSpPr>
          <p:cNvPr id="82" name="Gerader Verbinder 81">
            <a:extLst>
              <a:ext uri="{FF2B5EF4-FFF2-40B4-BE49-F238E27FC236}">
                <a16:creationId xmlns:a16="http://schemas.microsoft.com/office/drawing/2014/main" id="{9C51EE67-82CB-80B9-6BA0-7244F2D71779}"/>
              </a:ext>
            </a:extLst>
          </p:cNvPr>
          <p:cNvCxnSpPr>
            <a:cxnSpLocks/>
            <a:stCxn id="63" idx="6"/>
            <a:endCxn id="78" idx="4"/>
          </p:cNvCxnSpPr>
          <p:nvPr/>
        </p:nvCxnSpPr>
        <p:spPr>
          <a:xfrm flipV="1">
            <a:off x="5497929" y="5640365"/>
            <a:ext cx="405469" cy="411997"/>
          </a:xfrm>
          <a:prstGeom prst="line">
            <a:avLst/>
          </a:prstGeom>
          <a:ln w="19050">
            <a:solidFill>
              <a:schemeClr val="accent1"/>
            </a:solidFill>
            <a:headEnd type="triangle"/>
          </a:ln>
        </p:spPr>
        <p:style>
          <a:lnRef idx="1">
            <a:schemeClr val="accent1"/>
          </a:lnRef>
          <a:fillRef idx="0">
            <a:schemeClr val="accent1"/>
          </a:fillRef>
          <a:effectRef idx="0">
            <a:schemeClr val="accent1"/>
          </a:effectRef>
          <a:fontRef idx="minor">
            <a:schemeClr val="tx1"/>
          </a:fontRef>
        </p:style>
      </p:cxnSp>
      <p:cxnSp>
        <p:nvCxnSpPr>
          <p:cNvPr id="87" name="Gerade Verbindung mit Pfeil 86">
            <a:extLst>
              <a:ext uri="{FF2B5EF4-FFF2-40B4-BE49-F238E27FC236}">
                <a16:creationId xmlns:a16="http://schemas.microsoft.com/office/drawing/2014/main" id="{19B2C295-C730-E5ED-9314-2E964274620C}"/>
              </a:ext>
            </a:extLst>
          </p:cNvPr>
          <p:cNvCxnSpPr>
            <a:cxnSpLocks/>
          </p:cNvCxnSpPr>
          <p:nvPr/>
        </p:nvCxnSpPr>
        <p:spPr>
          <a:xfrm>
            <a:off x="2182191" y="8416172"/>
            <a:ext cx="619402" cy="4241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Textfeld 87">
            <a:extLst>
              <a:ext uri="{FF2B5EF4-FFF2-40B4-BE49-F238E27FC236}">
                <a16:creationId xmlns:a16="http://schemas.microsoft.com/office/drawing/2014/main" id="{20B38092-EC6D-1E70-C964-C962E8FFDDB6}"/>
              </a:ext>
            </a:extLst>
          </p:cNvPr>
          <p:cNvSpPr txBox="1"/>
          <p:nvPr/>
        </p:nvSpPr>
        <p:spPr>
          <a:xfrm>
            <a:off x="4689436" y="4637946"/>
            <a:ext cx="2287806" cy="307777"/>
          </a:xfrm>
          <a:prstGeom prst="rect">
            <a:avLst/>
          </a:prstGeom>
          <a:noFill/>
        </p:spPr>
        <p:txBody>
          <a:bodyPr wrap="none" rtlCol="0">
            <a:spAutoFit/>
          </a:bodyPr>
          <a:lstStyle/>
          <a:p>
            <a:r>
              <a:rPr lang="en-US" sz="1400" b="1" noProof="0" dirty="0">
                <a:latin typeface="Segoe Print" panose="02000600000000000000" pitchFamily="2" charset="0"/>
              </a:rPr>
              <a:t>Only path from A to D</a:t>
            </a:r>
          </a:p>
        </p:txBody>
      </p:sp>
      <p:cxnSp>
        <p:nvCxnSpPr>
          <p:cNvPr id="89" name="Gerade Verbindung mit Pfeil 88">
            <a:extLst>
              <a:ext uri="{FF2B5EF4-FFF2-40B4-BE49-F238E27FC236}">
                <a16:creationId xmlns:a16="http://schemas.microsoft.com/office/drawing/2014/main" id="{F6C50177-942D-A2BE-C926-E8FC22EDF8D0}"/>
              </a:ext>
            </a:extLst>
          </p:cNvPr>
          <p:cNvCxnSpPr>
            <a:cxnSpLocks/>
          </p:cNvCxnSpPr>
          <p:nvPr/>
        </p:nvCxnSpPr>
        <p:spPr>
          <a:xfrm flipV="1">
            <a:off x="1971569" y="5172826"/>
            <a:ext cx="228886" cy="2411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Textfeld 89">
            <a:extLst>
              <a:ext uri="{FF2B5EF4-FFF2-40B4-BE49-F238E27FC236}">
                <a16:creationId xmlns:a16="http://schemas.microsoft.com/office/drawing/2014/main" id="{E862DB6A-B6F1-55AB-7027-14FDD04A98A6}"/>
              </a:ext>
            </a:extLst>
          </p:cNvPr>
          <p:cNvSpPr txBox="1"/>
          <p:nvPr/>
        </p:nvSpPr>
        <p:spPr>
          <a:xfrm>
            <a:off x="1869721" y="4718295"/>
            <a:ext cx="2244524" cy="523220"/>
          </a:xfrm>
          <a:prstGeom prst="rect">
            <a:avLst/>
          </a:prstGeom>
          <a:noFill/>
        </p:spPr>
        <p:txBody>
          <a:bodyPr wrap="square" rtlCol="0">
            <a:spAutoFit/>
          </a:bodyPr>
          <a:lstStyle/>
          <a:p>
            <a:r>
              <a:rPr lang="en-US" sz="1400" b="1" noProof="0" dirty="0">
                <a:latin typeface="Segoe Print" panose="02000600000000000000" pitchFamily="2" charset="0"/>
              </a:rPr>
              <a:t>Path between A and C</a:t>
            </a:r>
          </a:p>
          <a:p>
            <a:r>
              <a:rPr lang="en-US" sz="1400" b="1" noProof="0" dirty="0">
                <a:latin typeface="Segoe Print" panose="02000600000000000000" pitchFamily="2" charset="0"/>
              </a:rPr>
              <a:t>is in both directions</a:t>
            </a:r>
          </a:p>
        </p:txBody>
      </p:sp>
      <p:sp>
        <p:nvSpPr>
          <p:cNvPr id="91" name="Textfeld 90">
            <a:extLst>
              <a:ext uri="{FF2B5EF4-FFF2-40B4-BE49-F238E27FC236}">
                <a16:creationId xmlns:a16="http://schemas.microsoft.com/office/drawing/2014/main" id="{FEE45E6C-6096-7408-D5EE-BA1FFD0EF4CD}"/>
              </a:ext>
            </a:extLst>
          </p:cNvPr>
          <p:cNvSpPr txBox="1"/>
          <p:nvPr/>
        </p:nvSpPr>
        <p:spPr>
          <a:xfrm>
            <a:off x="32108" y="6747717"/>
            <a:ext cx="3704860" cy="646331"/>
          </a:xfrm>
          <a:prstGeom prst="rect">
            <a:avLst/>
          </a:prstGeom>
          <a:noFill/>
        </p:spPr>
        <p:txBody>
          <a:bodyPr wrap="none" rtlCol="0">
            <a:spAutoFit/>
          </a:bodyPr>
          <a:lstStyle/>
          <a:p>
            <a:r>
              <a:rPr lang="en-US" b="1" noProof="0" dirty="0"/>
              <a:t>V</a:t>
            </a:r>
            <a:r>
              <a:rPr lang="en-US" noProof="0" dirty="0"/>
              <a:t>={</a:t>
            </a:r>
            <a:r>
              <a:rPr lang="en-US" noProof="0" dirty="0">
                <a:latin typeface="Segoe Print" panose="02000600000000000000" pitchFamily="2" charset="0"/>
              </a:rPr>
              <a:t>A,B,C,D</a:t>
            </a:r>
            <a:r>
              <a:rPr lang="en-US" noProof="0" dirty="0"/>
              <a:t>}</a:t>
            </a:r>
          </a:p>
          <a:p>
            <a:r>
              <a:rPr lang="en-US" b="1" noProof="0" dirty="0"/>
              <a:t>E</a:t>
            </a:r>
            <a:r>
              <a:rPr lang="en-US" noProof="0" dirty="0"/>
              <a:t>={{</a:t>
            </a:r>
            <a:r>
              <a:rPr lang="en-US" noProof="0" dirty="0">
                <a:latin typeface="Segoe Print" panose="02000600000000000000" pitchFamily="2" charset="0"/>
              </a:rPr>
              <a:t>A,B}</a:t>
            </a:r>
            <a:r>
              <a:rPr lang="en-US" noProof="0" dirty="0"/>
              <a:t>,{</a:t>
            </a:r>
            <a:r>
              <a:rPr lang="en-US" noProof="0" dirty="0">
                <a:latin typeface="Segoe Print" panose="02000600000000000000" pitchFamily="2" charset="0"/>
              </a:rPr>
              <a:t>A,C}</a:t>
            </a:r>
            <a:r>
              <a:rPr lang="en-US" noProof="0" dirty="0"/>
              <a:t>,{</a:t>
            </a:r>
            <a:r>
              <a:rPr lang="en-US" noProof="0" dirty="0">
                <a:latin typeface="Segoe Print" panose="02000600000000000000" pitchFamily="2" charset="0"/>
              </a:rPr>
              <a:t>B,C}</a:t>
            </a:r>
            <a:r>
              <a:rPr lang="en-US" noProof="0" dirty="0"/>
              <a:t>,{</a:t>
            </a:r>
            <a:r>
              <a:rPr lang="en-US" noProof="0" dirty="0">
                <a:latin typeface="Segoe Print" panose="02000600000000000000" pitchFamily="2" charset="0"/>
              </a:rPr>
              <a:t>B,D}</a:t>
            </a:r>
            <a:r>
              <a:rPr lang="en-US" noProof="0" dirty="0"/>
              <a:t>,{</a:t>
            </a:r>
            <a:r>
              <a:rPr lang="en-US" noProof="0" dirty="0">
                <a:latin typeface="Segoe Print" panose="02000600000000000000" pitchFamily="2" charset="0"/>
              </a:rPr>
              <a:t>C,D}</a:t>
            </a:r>
            <a:r>
              <a:rPr lang="en-US" noProof="0" dirty="0"/>
              <a:t>}</a:t>
            </a:r>
          </a:p>
        </p:txBody>
      </p:sp>
      <p:sp>
        <p:nvSpPr>
          <p:cNvPr id="92" name="Textfeld 91">
            <a:extLst>
              <a:ext uri="{FF2B5EF4-FFF2-40B4-BE49-F238E27FC236}">
                <a16:creationId xmlns:a16="http://schemas.microsoft.com/office/drawing/2014/main" id="{0A170377-FE0D-E4F4-2CB8-328B8E932A78}"/>
              </a:ext>
            </a:extLst>
          </p:cNvPr>
          <p:cNvSpPr txBox="1"/>
          <p:nvPr/>
        </p:nvSpPr>
        <p:spPr>
          <a:xfrm>
            <a:off x="3313681" y="6279452"/>
            <a:ext cx="3615092" cy="646331"/>
          </a:xfrm>
          <a:prstGeom prst="rect">
            <a:avLst/>
          </a:prstGeom>
          <a:noFill/>
        </p:spPr>
        <p:txBody>
          <a:bodyPr wrap="none" rtlCol="0">
            <a:spAutoFit/>
          </a:bodyPr>
          <a:lstStyle/>
          <a:p>
            <a:r>
              <a:rPr lang="en-US" b="1" noProof="0" dirty="0"/>
              <a:t>V</a:t>
            </a:r>
            <a:r>
              <a:rPr lang="en-US" noProof="0" dirty="0"/>
              <a:t>={</a:t>
            </a:r>
            <a:r>
              <a:rPr lang="en-US" noProof="0" dirty="0">
                <a:latin typeface="Segoe Print" panose="02000600000000000000" pitchFamily="2" charset="0"/>
              </a:rPr>
              <a:t>A,B,C,D</a:t>
            </a:r>
            <a:r>
              <a:rPr lang="en-US" noProof="0" dirty="0"/>
              <a:t>}</a:t>
            </a:r>
          </a:p>
          <a:p>
            <a:r>
              <a:rPr lang="en-US" b="1" noProof="0" dirty="0"/>
              <a:t>E</a:t>
            </a:r>
            <a:r>
              <a:rPr lang="en-US" noProof="0" dirty="0"/>
              <a:t>={(</a:t>
            </a:r>
            <a:r>
              <a:rPr lang="en-US" noProof="0" dirty="0">
                <a:latin typeface="Segoe Print" panose="02000600000000000000" pitchFamily="2" charset="0"/>
              </a:rPr>
              <a:t>A,D</a:t>
            </a:r>
            <a:r>
              <a:rPr lang="en-US" noProof="0" dirty="0"/>
              <a:t>),(</a:t>
            </a:r>
            <a:r>
              <a:rPr lang="en-US" noProof="0" dirty="0">
                <a:latin typeface="Segoe Print" panose="02000600000000000000" pitchFamily="2" charset="0"/>
              </a:rPr>
              <a:t>A,C</a:t>
            </a:r>
            <a:r>
              <a:rPr lang="en-US" noProof="0" dirty="0"/>
              <a:t>),(</a:t>
            </a:r>
            <a:r>
              <a:rPr lang="en-US" noProof="0" dirty="0">
                <a:latin typeface="Segoe Print" panose="02000600000000000000" pitchFamily="2" charset="0"/>
              </a:rPr>
              <a:t>B,A</a:t>
            </a:r>
            <a:r>
              <a:rPr lang="en-US" noProof="0" dirty="0"/>
              <a:t>),(</a:t>
            </a:r>
            <a:r>
              <a:rPr lang="en-US" noProof="0" dirty="0">
                <a:latin typeface="Segoe Print" panose="02000600000000000000" pitchFamily="2" charset="0"/>
              </a:rPr>
              <a:t>C,B</a:t>
            </a:r>
            <a:r>
              <a:rPr lang="en-US" noProof="0" dirty="0"/>
              <a:t>),(</a:t>
            </a:r>
            <a:r>
              <a:rPr lang="en-US" noProof="0" dirty="0">
                <a:latin typeface="Segoe Print" panose="02000600000000000000" pitchFamily="2" charset="0"/>
              </a:rPr>
              <a:t>D,C</a:t>
            </a:r>
            <a:r>
              <a:rPr lang="en-US" noProof="0" dirty="0"/>
              <a:t>)}</a:t>
            </a:r>
          </a:p>
        </p:txBody>
      </p:sp>
      <p:sp>
        <p:nvSpPr>
          <p:cNvPr id="93" name="Textfeld 92">
            <a:extLst>
              <a:ext uri="{FF2B5EF4-FFF2-40B4-BE49-F238E27FC236}">
                <a16:creationId xmlns:a16="http://schemas.microsoft.com/office/drawing/2014/main" id="{1AF8284E-3F02-C89E-852E-A52FE95450B9}"/>
              </a:ext>
            </a:extLst>
          </p:cNvPr>
          <p:cNvSpPr txBox="1"/>
          <p:nvPr/>
        </p:nvSpPr>
        <p:spPr>
          <a:xfrm>
            <a:off x="741405" y="7809470"/>
            <a:ext cx="2029723" cy="369332"/>
          </a:xfrm>
          <a:prstGeom prst="rect">
            <a:avLst/>
          </a:prstGeom>
          <a:noFill/>
        </p:spPr>
        <p:txBody>
          <a:bodyPr wrap="none" rtlCol="0">
            <a:spAutoFit/>
          </a:bodyPr>
          <a:lstStyle/>
          <a:p>
            <a:r>
              <a:rPr lang="en-US" noProof="0" dirty="0">
                <a:latin typeface="Segoe Print" panose="02000600000000000000" pitchFamily="2" charset="0"/>
              </a:rPr>
              <a:t>adjacent Nodes:</a:t>
            </a:r>
          </a:p>
        </p:txBody>
      </p:sp>
      <p:sp>
        <p:nvSpPr>
          <p:cNvPr id="95" name="Ellipse 94">
            <a:extLst>
              <a:ext uri="{FF2B5EF4-FFF2-40B4-BE49-F238E27FC236}">
                <a16:creationId xmlns:a16="http://schemas.microsoft.com/office/drawing/2014/main" id="{3A0CB9C9-7B91-6FA5-5A43-93BF591425A3}"/>
              </a:ext>
            </a:extLst>
          </p:cNvPr>
          <p:cNvSpPr/>
          <p:nvPr/>
        </p:nvSpPr>
        <p:spPr>
          <a:xfrm>
            <a:off x="2244730" y="9272823"/>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B</a:t>
            </a:r>
          </a:p>
        </p:txBody>
      </p:sp>
      <p:sp>
        <p:nvSpPr>
          <p:cNvPr id="96" name="Ellipse 95">
            <a:extLst>
              <a:ext uri="{FF2B5EF4-FFF2-40B4-BE49-F238E27FC236}">
                <a16:creationId xmlns:a16="http://schemas.microsoft.com/office/drawing/2014/main" id="{54B65736-CBF3-D55F-6BDC-22B963EBD108}"/>
              </a:ext>
            </a:extLst>
          </p:cNvPr>
          <p:cNvSpPr/>
          <p:nvPr/>
        </p:nvSpPr>
        <p:spPr>
          <a:xfrm>
            <a:off x="2835915" y="8786862"/>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A</a:t>
            </a:r>
          </a:p>
        </p:txBody>
      </p:sp>
      <p:sp>
        <p:nvSpPr>
          <p:cNvPr id="97" name="Ellipse 96">
            <a:extLst>
              <a:ext uri="{FF2B5EF4-FFF2-40B4-BE49-F238E27FC236}">
                <a16:creationId xmlns:a16="http://schemas.microsoft.com/office/drawing/2014/main" id="{4BD5B501-04C7-FB66-D5E9-4D022EE264C6}"/>
              </a:ext>
            </a:extLst>
          </p:cNvPr>
          <p:cNvSpPr/>
          <p:nvPr/>
        </p:nvSpPr>
        <p:spPr>
          <a:xfrm>
            <a:off x="2801593" y="7985054"/>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C</a:t>
            </a:r>
          </a:p>
        </p:txBody>
      </p:sp>
      <p:cxnSp>
        <p:nvCxnSpPr>
          <p:cNvPr id="98" name="Gerader Verbinder 97">
            <a:extLst>
              <a:ext uri="{FF2B5EF4-FFF2-40B4-BE49-F238E27FC236}">
                <a16:creationId xmlns:a16="http://schemas.microsoft.com/office/drawing/2014/main" id="{3BFA7FF2-91E5-28A7-78C8-BDA5BBA4238F}"/>
              </a:ext>
            </a:extLst>
          </p:cNvPr>
          <p:cNvCxnSpPr>
            <a:cxnSpLocks/>
            <a:stCxn id="96" idx="3"/>
            <a:endCxn id="95" idx="7"/>
          </p:cNvCxnSpPr>
          <p:nvPr/>
        </p:nvCxnSpPr>
        <p:spPr>
          <a:xfrm flipH="1">
            <a:off x="2614029" y="9156161"/>
            <a:ext cx="285248" cy="18002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9" name="Gerader Verbinder 98">
            <a:extLst>
              <a:ext uri="{FF2B5EF4-FFF2-40B4-BE49-F238E27FC236}">
                <a16:creationId xmlns:a16="http://schemas.microsoft.com/office/drawing/2014/main" id="{A08D9653-B8A2-B0C8-FCF7-F086A86CFF2D}"/>
              </a:ext>
            </a:extLst>
          </p:cNvPr>
          <p:cNvCxnSpPr>
            <a:cxnSpLocks/>
            <a:stCxn id="97" idx="4"/>
            <a:endCxn id="96" idx="0"/>
          </p:cNvCxnSpPr>
          <p:nvPr/>
        </p:nvCxnSpPr>
        <p:spPr>
          <a:xfrm>
            <a:off x="3017924" y="8417715"/>
            <a:ext cx="34322" cy="36914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3" name="Gerade Verbindung mit Pfeil 112">
            <a:extLst>
              <a:ext uri="{FF2B5EF4-FFF2-40B4-BE49-F238E27FC236}">
                <a16:creationId xmlns:a16="http://schemas.microsoft.com/office/drawing/2014/main" id="{53327285-FDB0-6D12-6806-D4B1A9915549}"/>
              </a:ext>
            </a:extLst>
          </p:cNvPr>
          <p:cNvCxnSpPr>
            <a:cxnSpLocks/>
          </p:cNvCxnSpPr>
          <p:nvPr/>
        </p:nvCxnSpPr>
        <p:spPr>
          <a:xfrm>
            <a:off x="1965860" y="8479329"/>
            <a:ext cx="324810" cy="730337"/>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Textfeld 117">
            <a:extLst>
              <a:ext uri="{FF2B5EF4-FFF2-40B4-BE49-F238E27FC236}">
                <a16:creationId xmlns:a16="http://schemas.microsoft.com/office/drawing/2014/main" id="{30E5D5B8-D2B3-AB28-387D-D07492700F21}"/>
              </a:ext>
            </a:extLst>
          </p:cNvPr>
          <p:cNvSpPr txBox="1"/>
          <p:nvPr/>
        </p:nvSpPr>
        <p:spPr>
          <a:xfrm>
            <a:off x="159997" y="8109997"/>
            <a:ext cx="2212465" cy="307777"/>
          </a:xfrm>
          <a:prstGeom prst="rect">
            <a:avLst/>
          </a:prstGeom>
          <a:noFill/>
        </p:spPr>
        <p:txBody>
          <a:bodyPr wrap="none" rtlCol="0">
            <a:spAutoFit/>
          </a:bodyPr>
          <a:lstStyle/>
          <a:p>
            <a:r>
              <a:rPr lang="en-US" sz="1400" noProof="0" dirty="0">
                <a:latin typeface="Segoe Print" panose="02000600000000000000" pitchFamily="2" charset="0"/>
              </a:rPr>
              <a:t>Share a common edge</a:t>
            </a:r>
          </a:p>
        </p:txBody>
      </p:sp>
      <p:sp>
        <p:nvSpPr>
          <p:cNvPr id="121" name="Textfeld 120">
            <a:extLst>
              <a:ext uri="{FF2B5EF4-FFF2-40B4-BE49-F238E27FC236}">
                <a16:creationId xmlns:a16="http://schemas.microsoft.com/office/drawing/2014/main" id="{7133D922-B584-9363-EE23-38192A7A8941}"/>
              </a:ext>
            </a:extLst>
          </p:cNvPr>
          <p:cNvSpPr txBox="1"/>
          <p:nvPr/>
        </p:nvSpPr>
        <p:spPr>
          <a:xfrm>
            <a:off x="467395" y="8524920"/>
            <a:ext cx="1680474" cy="369332"/>
          </a:xfrm>
          <a:prstGeom prst="rect">
            <a:avLst/>
          </a:prstGeom>
          <a:noFill/>
        </p:spPr>
        <p:txBody>
          <a:bodyPr wrap="square" rtlCol="0">
            <a:spAutoFit/>
          </a:bodyPr>
          <a:lstStyle/>
          <a:p>
            <a:r>
              <a:rPr lang="en-US" noProof="0" dirty="0">
                <a:latin typeface="Segoe Print" panose="02000600000000000000" pitchFamily="2" charset="0"/>
              </a:rPr>
              <a:t>„neighbors“</a:t>
            </a:r>
          </a:p>
        </p:txBody>
      </p:sp>
      <p:sp>
        <p:nvSpPr>
          <p:cNvPr id="122" name="Textfeld 121">
            <a:extLst>
              <a:ext uri="{FF2B5EF4-FFF2-40B4-BE49-F238E27FC236}">
                <a16:creationId xmlns:a16="http://schemas.microsoft.com/office/drawing/2014/main" id="{BB0A485E-591C-AE80-1A31-A666F1033222}"/>
              </a:ext>
            </a:extLst>
          </p:cNvPr>
          <p:cNvSpPr txBox="1"/>
          <p:nvPr/>
        </p:nvSpPr>
        <p:spPr>
          <a:xfrm>
            <a:off x="3684662" y="7641156"/>
            <a:ext cx="2705944" cy="1200329"/>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en-US" sz="2400" b="1" noProof="0" dirty="0"/>
              <a:t>Degree</a:t>
            </a:r>
            <a:r>
              <a:rPr lang="en-US" sz="2400" noProof="0" dirty="0"/>
              <a:t> of a node: number of adjacent nodes</a:t>
            </a:r>
          </a:p>
        </p:txBody>
      </p:sp>
      <p:sp>
        <p:nvSpPr>
          <p:cNvPr id="123" name="Textfeld 122">
            <a:extLst>
              <a:ext uri="{FF2B5EF4-FFF2-40B4-BE49-F238E27FC236}">
                <a16:creationId xmlns:a16="http://schemas.microsoft.com/office/drawing/2014/main" id="{232BD973-D1F2-E56B-9B74-70D218A7E8BA}"/>
              </a:ext>
            </a:extLst>
          </p:cNvPr>
          <p:cNvSpPr txBox="1"/>
          <p:nvPr/>
        </p:nvSpPr>
        <p:spPr>
          <a:xfrm>
            <a:off x="3600482" y="9054946"/>
            <a:ext cx="2727029" cy="369332"/>
          </a:xfrm>
          <a:prstGeom prst="rect">
            <a:avLst/>
          </a:prstGeom>
          <a:noFill/>
        </p:spPr>
        <p:txBody>
          <a:bodyPr wrap="none" rtlCol="0">
            <a:spAutoFit/>
          </a:bodyPr>
          <a:lstStyle/>
          <a:p>
            <a:r>
              <a:rPr lang="en-US" noProof="0" dirty="0">
                <a:latin typeface="Segoe Print" panose="02000600000000000000" pitchFamily="2" charset="0"/>
              </a:rPr>
              <a:t>Degree of node A is 2</a:t>
            </a:r>
          </a:p>
        </p:txBody>
      </p:sp>
      <p:sp>
        <p:nvSpPr>
          <p:cNvPr id="2" name="Ellipse 1">
            <a:extLst>
              <a:ext uri="{FF2B5EF4-FFF2-40B4-BE49-F238E27FC236}">
                <a16:creationId xmlns:a16="http://schemas.microsoft.com/office/drawing/2014/main" id="{F2F14E47-187C-B75C-EC46-FB0330723DC9}"/>
              </a:ext>
            </a:extLst>
          </p:cNvPr>
          <p:cNvSpPr/>
          <p:nvPr/>
        </p:nvSpPr>
        <p:spPr>
          <a:xfrm>
            <a:off x="773176" y="3685726"/>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noProof="0" dirty="0">
              <a:ln w="0"/>
              <a:solidFill>
                <a:schemeClr val="tx1"/>
              </a:solidFill>
              <a:effectLst>
                <a:outerShdw blurRad="38100" dist="19050" dir="2700000" algn="tl" rotWithShape="0">
                  <a:schemeClr val="dk1">
                    <a:alpha val="40000"/>
                  </a:schemeClr>
                </a:outerShdw>
              </a:effectLst>
            </a:endParaRPr>
          </a:p>
        </p:txBody>
      </p:sp>
      <p:sp>
        <p:nvSpPr>
          <p:cNvPr id="4" name="Ellipse 3">
            <a:extLst>
              <a:ext uri="{FF2B5EF4-FFF2-40B4-BE49-F238E27FC236}">
                <a16:creationId xmlns:a16="http://schemas.microsoft.com/office/drawing/2014/main" id="{C3DA1C87-8D6C-E120-97E7-044502695A78}"/>
              </a:ext>
            </a:extLst>
          </p:cNvPr>
          <p:cNvSpPr/>
          <p:nvPr/>
        </p:nvSpPr>
        <p:spPr>
          <a:xfrm>
            <a:off x="631248" y="2850551"/>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noProof="0" dirty="0">
              <a:ln w="0"/>
              <a:solidFill>
                <a:schemeClr val="tx1"/>
              </a:solidFill>
              <a:effectLst>
                <a:outerShdw blurRad="38100" dist="19050" dir="2700000" algn="tl" rotWithShape="0">
                  <a:schemeClr val="dk1">
                    <a:alpha val="40000"/>
                  </a:schemeClr>
                </a:outerShdw>
              </a:effectLst>
            </a:endParaRPr>
          </a:p>
        </p:txBody>
      </p:sp>
      <p:sp>
        <p:nvSpPr>
          <p:cNvPr id="22" name="Ellipse 21">
            <a:extLst>
              <a:ext uri="{FF2B5EF4-FFF2-40B4-BE49-F238E27FC236}">
                <a16:creationId xmlns:a16="http://schemas.microsoft.com/office/drawing/2014/main" id="{E62E8E36-C5BD-7E96-83CE-CBCD00889C71}"/>
              </a:ext>
            </a:extLst>
          </p:cNvPr>
          <p:cNvSpPr/>
          <p:nvPr/>
        </p:nvSpPr>
        <p:spPr>
          <a:xfrm>
            <a:off x="1957448" y="2677057"/>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noProof="0" dirty="0">
              <a:ln w="0"/>
              <a:solidFill>
                <a:schemeClr val="tx1"/>
              </a:solidFill>
              <a:effectLst>
                <a:outerShdw blurRad="38100" dist="19050" dir="2700000" algn="tl" rotWithShape="0">
                  <a:schemeClr val="dk1">
                    <a:alpha val="40000"/>
                  </a:schemeClr>
                </a:outerShdw>
              </a:effectLst>
            </a:endParaRPr>
          </a:p>
        </p:txBody>
      </p:sp>
      <p:cxnSp>
        <p:nvCxnSpPr>
          <p:cNvPr id="23" name="Gerader Verbinder 22">
            <a:extLst>
              <a:ext uri="{FF2B5EF4-FFF2-40B4-BE49-F238E27FC236}">
                <a16:creationId xmlns:a16="http://schemas.microsoft.com/office/drawing/2014/main" id="{2DED0B2E-35CD-C0F4-EFF6-1B3FE5507F90}"/>
              </a:ext>
            </a:extLst>
          </p:cNvPr>
          <p:cNvCxnSpPr>
            <a:cxnSpLocks/>
            <a:stCxn id="4" idx="6"/>
            <a:endCxn id="22" idx="2"/>
          </p:cNvCxnSpPr>
          <p:nvPr/>
        </p:nvCxnSpPr>
        <p:spPr>
          <a:xfrm flipV="1">
            <a:off x="1063909" y="2893388"/>
            <a:ext cx="893539" cy="17349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88A9E902-0113-52F3-04D1-2F7FD6FA5E97}"/>
              </a:ext>
            </a:extLst>
          </p:cNvPr>
          <p:cNvCxnSpPr>
            <a:cxnSpLocks/>
            <a:stCxn id="4" idx="4"/>
            <a:endCxn id="2" idx="0"/>
          </p:cNvCxnSpPr>
          <p:nvPr/>
        </p:nvCxnSpPr>
        <p:spPr>
          <a:xfrm>
            <a:off x="847579" y="3283212"/>
            <a:ext cx="141928" cy="40251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BE32F9A0-2D4C-4FE4-7205-62419849E5E0}"/>
              </a:ext>
            </a:extLst>
          </p:cNvPr>
          <p:cNvCxnSpPr>
            <a:cxnSpLocks/>
            <a:stCxn id="22" idx="4"/>
            <a:endCxn id="2" idx="6"/>
          </p:cNvCxnSpPr>
          <p:nvPr/>
        </p:nvCxnSpPr>
        <p:spPr>
          <a:xfrm flipH="1">
            <a:off x="1205837" y="3109718"/>
            <a:ext cx="967942" cy="79233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EFC373CB-4EBD-E5D7-000E-9AC9208DF939}"/>
              </a:ext>
            </a:extLst>
          </p:cNvPr>
          <p:cNvSpPr txBox="1"/>
          <p:nvPr/>
        </p:nvSpPr>
        <p:spPr>
          <a:xfrm>
            <a:off x="1953767" y="3329409"/>
            <a:ext cx="1840568" cy="707886"/>
          </a:xfrm>
          <a:prstGeom prst="rect">
            <a:avLst/>
          </a:prstGeom>
          <a:noFill/>
        </p:spPr>
        <p:txBody>
          <a:bodyPr wrap="none" rtlCol="0">
            <a:spAutoFit/>
          </a:bodyPr>
          <a:lstStyle/>
          <a:p>
            <a:r>
              <a:rPr lang="en-US" sz="2000" b="1" noProof="0" dirty="0">
                <a:latin typeface="Segoe Print" panose="02000600000000000000" pitchFamily="2" charset="0"/>
              </a:rPr>
              <a:t>Edges can </a:t>
            </a:r>
          </a:p>
          <a:p>
            <a:r>
              <a:rPr lang="en-US" sz="2000" b="1" noProof="0" dirty="0">
                <a:latin typeface="Segoe Print" panose="02000600000000000000" pitchFamily="2" charset="0"/>
              </a:rPr>
              <a:t>have weights</a:t>
            </a:r>
          </a:p>
        </p:txBody>
      </p:sp>
      <p:sp>
        <p:nvSpPr>
          <p:cNvPr id="42" name="Textfeld 41">
            <a:extLst>
              <a:ext uri="{FF2B5EF4-FFF2-40B4-BE49-F238E27FC236}">
                <a16:creationId xmlns:a16="http://schemas.microsoft.com/office/drawing/2014/main" id="{B51C8FCD-D31C-ADA7-F63B-D50A675E56C3}"/>
              </a:ext>
            </a:extLst>
          </p:cNvPr>
          <p:cNvSpPr txBox="1"/>
          <p:nvPr/>
        </p:nvSpPr>
        <p:spPr>
          <a:xfrm>
            <a:off x="1430533" y="3526389"/>
            <a:ext cx="285037" cy="369332"/>
          </a:xfrm>
          <a:prstGeom prst="rect">
            <a:avLst/>
          </a:prstGeom>
          <a:noFill/>
        </p:spPr>
        <p:txBody>
          <a:bodyPr wrap="square">
            <a:spAutoFit/>
          </a:bodyPr>
          <a:lstStyle/>
          <a:p>
            <a:r>
              <a:rPr lang="en-US" b="1" noProof="0" dirty="0">
                <a:latin typeface="Segoe Print" panose="02000600000000000000" pitchFamily="2" charset="0"/>
              </a:rPr>
              <a:t>2</a:t>
            </a:r>
            <a:endParaRPr lang="en-US" noProof="0" dirty="0"/>
          </a:p>
        </p:txBody>
      </p:sp>
      <p:sp>
        <p:nvSpPr>
          <p:cNvPr id="46" name="Textfeld 45">
            <a:extLst>
              <a:ext uri="{FF2B5EF4-FFF2-40B4-BE49-F238E27FC236}">
                <a16:creationId xmlns:a16="http://schemas.microsoft.com/office/drawing/2014/main" id="{7264E9AC-07D1-7428-912A-5C02A3E083B4}"/>
              </a:ext>
            </a:extLst>
          </p:cNvPr>
          <p:cNvSpPr txBox="1"/>
          <p:nvPr/>
        </p:nvSpPr>
        <p:spPr>
          <a:xfrm>
            <a:off x="1224150" y="2642659"/>
            <a:ext cx="285037" cy="369332"/>
          </a:xfrm>
          <a:prstGeom prst="rect">
            <a:avLst/>
          </a:prstGeom>
          <a:noFill/>
        </p:spPr>
        <p:txBody>
          <a:bodyPr wrap="square">
            <a:spAutoFit/>
          </a:bodyPr>
          <a:lstStyle/>
          <a:p>
            <a:r>
              <a:rPr lang="en-US" b="1" noProof="0" dirty="0">
                <a:latin typeface="Segoe Print" panose="02000600000000000000" pitchFamily="2" charset="0"/>
              </a:rPr>
              <a:t>7</a:t>
            </a:r>
            <a:endParaRPr lang="en-US" noProof="0" dirty="0"/>
          </a:p>
        </p:txBody>
      </p:sp>
      <p:sp>
        <p:nvSpPr>
          <p:cNvPr id="49" name="Textfeld 48">
            <a:extLst>
              <a:ext uri="{FF2B5EF4-FFF2-40B4-BE49-F238E27FC236}">
                <a16:creationId xmlns:a16="http://schemas.microsoft.com/office/drawing/2014/main" id="{7338CAD6-DA68-65C1-E0AC-20D49AF3EB04}"/>
              </a:ext>
            </a:extLst>
          </p:cNvPr>
          <p:cNvSpPr txBox="1"/>
          <p:nvPr/>
        </p:nvSpPr>
        <p:spPr>
          <a:xfrm>
            <a:off x="593632" y="3317210"/>
            <a:ext cx="285037" cy="369332"/>
          </a:xfrm>
          <a:prstGeom prst="rect">
            <a:avLst/>
          </a:prstGeom>
          <a:noFill/>
        </p:spPr>
        <p:txBody>
          <a:bodyPr wrap="square">
            <a:spAutoFit/>
          </a:bodyPr>
          <a:lstStyle/>
          <a:p>
            <a:r>
              <a:rPr lang="en-US" b="1" noProof="0" dirty="0">
                <a:latin typeface="Segoe Print" panose="02000600000000000000" pitchFamily="2" charset="0"/>
              </a:rPr>
              <a:t>4</a:t>
            </a:r>
            <a:endParaRPr lang="en-US" noProof="0" dirty="0"/>
          </a:p>
        </p:txBody>
      </p:sp>
    </p:spTree>
    <p:extLst>
      <p:ext uri="{BB962C8B-B14F-4D97-AF65-F5344CB8AC3E}">
        <p14:creationId xmlns:p14="http://schemas.microsoft.com/office/powerpoint/2010/main" val="32791916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B88644A7-E6D0-8662-3691-CB2F4CF95544}"/>
              </a:ext>
            </a:extLst>
          </p:cNvPr>
          <p:cNvSpPr txBox="1"/>
          <p:nvPr/>
        </p:nvSpPr>
        <p:spPr>
          <a:xfrm>
            <a:off x="1633729" y="877824"/>
            <a:ext cx="2293998" cy="369332"/>
          </a:xfrm>
          <a:prstGeom prst="rect">
            <a:avLst/>
          </a:prstGeom>
          <a:noFill/>
        </p:spPr>
        <p:txBody>
          <a:bodyPr wrap="square" rtlCol="0">
            <a:spAutoFit/>
          </a:bodyPr>
          <a:lstStyle/>
          <a:p>
            <a:r>
              <a:rPr lang="en-US" noProof="0" dirty="0"/>
              <a:t>Linz</a:t>
            </a:r>
          </a:p>
        </p:txBody>
      </p:sp>
      <p:pic>
        <p:nvPicPr>
          <p:cNvPr id="3" name="Grafik 2">
            <a:extLst>
              <a:ext uri="{FF2B5EF4-FFF2-40B4-BE49-F238E27FC236}">
                <a16:creationId xmlns:a16="http://schemas.microsoft.com/office/drawing/2014/main" id="{9BF7D5B5-2BD3-2239-F9B2-EEFB2897B3B0}"/>
              </a:ext>
            </a:extLst>
          </p:cNvPr>
          <p:cNvPicPr>
            <a:picLocks noChangeAspect="1"/>
          </p:cNvPicPr>
          <p:nvPr/>
        </p:nvPicPr>
        <p:blipFill>
          <a:blip r:embed="rId2"/>
          <a:stretch>
            <a:fillRect/>
          </a:stretch>
        </p:blipFill>
        <p:spPr>
          <a:xfrm>
            <a:off x="666670" y="3238742"/>
            <a:ext cx="5524659" cy="5155958"/>
          </a:xfrm>
          <a:prstGeom prst="rect">
            <a:avLst/>
          </a:prstGeom>
        </p:spPr>
      </p:pic>
    </p:spTree>
    <p:extLst>
      <p:ext uri="{BB962C8B-B14F-4D97-AF65-F5344CB8AC3E}">
        <p14:creationId xmlns:p14="http://schemas.microsoft.com/office/powerpoint/2010/main" val="39931832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0F921A1-3A07-7397-8BB5-320715DAE410}"/>
            </a:ext>
          </a:extLst>
        </p:cNvPr>
        <p:cNvGrpSpPr/>
        <p:nvPr/>
      </p:nvGrpSpPr>
      <p:grpSpPr>
        <a:xfrm>
          <a:off x="0" y="0"/>
          <a:ext cx="0" cy="0"/>
          <a:chOff x="0" y="0"/>
          <a:chExt cx="0" cy="0"/>
        </a:xfrm>
      </p:grpSpPr>
      <p:pic>
        <p:nvPicPr>
          <p:cNvPr id="41" name="Grafik 40">
            <a:extLst>
              <a:ext uri="{FF2B5EF4-FFF2-40B4-BE49-F238E27FC236}">
                <a16:creationId xmlns:a16="http://schemas.microsoft.com/office/drawing/2014/main" id="{133BAE79-4D77-7C15-4DE1-4AD5B5ABA70D}"/>
              </a:ext>
            </a:extLst>
          </p:cNvPr>
          <p:cNvPicPr>
            <a:picLocks noChangeAspect="1"/>
          </p:cNvPicPr>
          <p:nvPr/>
        </p:nvPicPr>
        <p:blipFill>
          <a:blip r:embed="rId3"/>
          <a:stretch>
            <a:fillRect/>
          </a:stretch>
        </p:blipFill>
        <p:spPr>
          <a:xfrm>
            <a:off x="3799571" y="6909280"/>
            <a:ext cx="2453179" cy="1316678"/>
          </a:xfrm>
          <a:prstGeom prst="rect">
            <a:avLst/>
          </a:prstGeom>
        </p:spPr>
      </p:pic>
      <p:pic>
        <p:nvPicPr>
          <p:cNvPr id="16" name="Grafik 15" descr="Ein Bild, das Kreis, Symmetrie, Reihe, Diagramm enthält.&#10;&#10;KI-generierte Inhalte können fehlerhaft sein.">
            <a:extLst>
              <a:ext uri="{FF2B5EF4-FFF2-40B4-BE49-F238E27FC236}">
                <a16:creationId xmlns:a16="http://schemas.microsoft.com/office/drawing/2014/main" id="{D744F779-6EF2-A7D2-B4B4-01C353A7853D}"/>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4637744" y="1803206"/>
            <a:ext cx="2155327" cy="1450012"/>
          </a:xfrm>
          <a:prstGeom prst="rect">
            <a:avLst/>
          </a:prstGeom>
        </p:spPr>
      </p:pic>
      <p:pic>
        <p:nvPicPr>
          <p:cNvPr id="6" name="Grafik 5" descr="Ein Bild, das Person, Kleidung, Netz, Hand enthält.&#10;&#10;KI-generierte Inhalte können fehlerhaft sein.">
            <a:extLst>
              <a:ext uri="{FF2B5EF4-FFF2-40B4-BE49-F238E27FC236}">
                <a16:creationId xmlns:a16="http://schemas.microsoft.com/office/drawing/2014/main" id="{1C77D2C4-3399-24F2-CA28-566C2AAEE45A}"/>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22857" y="1815274"/>
            <a:ext cx="2197383" cy="1464350"/>
          </a:xfrm>
          <a:prstGeom prst="rect">
            <a:avLst/>
          </a:prstGeom>
        </p:spPr>
      </p:pic>
      <p:pic>
        <p:nvPicPr>
          <p:cNvPr id="22" name="Grafik 21" descr="Ein Bild, das Karte, Text, Reihe, Diagramm enthält.&#10;&#10;KI-generierte Inhalte können fehlerhaft sein.">
            <a:extLst>
              <a:ext uri="{FF2B5EF4-FFF2-40B4-BE49-F238E27FC236}">
                <a16:creationId xmlns:a16="http://schemas.microsoft.com/office/drawing/2014/main" id="{FD466110-0C02-A89E-02F9-0F21ADD42DA6}"/>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0" y="1680333"/>
            <a:ext cx="2364281" cy="1720777"/>
          </a:xfrm>
          <a:prstGeom prst="rect">
            <a:avLst/>
          </a:prstGeom>
        </p:spPr>
      </p:pic>
      <p:sp>
        <p:nvSpPr>
          <p:cNvPr id="4" name="Textfeld 3">
            <a:extLst>
              <a:ext uri="{FF2B5EF4-FFF2-40B4-BE49-F238E27FC236}">
                <a16:creationId xmlns:a16="http://schemas.microsoft.com/office/drawing/2014/main" id="{F76B03CF-4548-FA2C-80F9-A26338FD1600}"/>
              </a:ext>
            </a:extLst>
          </p:cNvPr>
          <p:cNvSpPr txBox="1"/>
          <p:nvPr/>
        </p:nvSpPr>
        <p:spPr>
          <a:xfrm>
            <a:off x="306961" y="242579"/>
            <a:ext cx="3780035"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800" b="1" noProof="0" dirty="0"/>
              <a:t>Graph Theory</a:t>
            </a:r>
          </a:p>
        </p:txBody>
      </p:sp>
      <p:sp>
        <p:nvSpPr>
          <p:cNvPr id="17" name="Textfeld 16">
            <a:extLst>
              <a:ext uri="{FF2B5EF4-FFF2-40B4-BE49-F238E27FC236}">
                <a16:creationId xmlns:a16="http://schemas.microsoft.com/office/drawing/2014/main" id="{EBBF10AF-D70B-1EEF-5C0B-9BFF6FD4DA3F}"/>
              </a:ext>
            </a:extLst>
          </p:cNvPr>
          <p:cNvSpPr txBox="1"/>
          <p:nvPr/>
        </p:nvSpPr>
        <p:spPr>
          <a:xfrm>
            <a:off x="5015773" y="3335050"/>
            <a:ext cx="1354923" cy="369332"/>
          </a:xfrm>
          <a:prstGeom prst="rect">
            <a:avLst/>
          </a:prstGeom>
          <a:noFill/>
        </p:spPr>
        <p:txBody>
          <a:bodyPr wrap="none" rtlCol="0">
            <a:spAutoFit/>
          </a:bodyPr>
          <a:lstStyle/>
          <a:p>
            <a:r>
              <a:rPr lang="en-US" noProof="0" dirty="0"/>
              <a:t>Social Graph</a:t>
            </a:r>
          </a:p>
        </p:txBody>
      </p:sp>
      <p:sp>
        <p:nvSpPr>
          <p:cNvPr id="18" name="Textfeld 17">
            <a:extLst>
              <a:ext uri="{FF2B5EF4-FFF2-40B4-BE49-F238E27FC236}">
                <a16:creationId xmlns:a16="http://schemas.microsoft.com/office/drawing/2014/main" id="{AE36738C-DDCF-CFBF-AC5F-1D8726897F8A}"/>
              </a:ext>
            </a:extLst>
          </p:cNvPr>
          <p:cNvSpPr txBox="1"/>
          <p:nvPr/>
        </p:nvSpPr>
        <p:spPr>
          <a:xfrm>
            <a:off x="2533016" y="3312800"/>
            <a:ext cx="1791965" cy="369332"/>
          </a:xfrm>
          <a:prstGeom prst="rect">
            <a:avLst/>
          </a:prstGeom>
          <a:noFill/>
        </p:spPr>
        <p:txBody>
          <a:bodyPr wrap="none" rtlCol="0">
            <a:spAutoFit/>
          </a:bodyPr>
          <a:lstStyle/>
          <a:p>
            <a:r>
              <a:rPr lang="en-US" noProof="0" dirty="0"/>
              <a:t>World Wide Web</a:t>
            </a:r>
          </a:p>
        </p:txBody>
      </p:sp>
      <p:sp>
        <p:nvSpPr>
          <p:cNvPr id="19" name="Textfeld 18">
            <a:extLst>
              <a:ext uri="{FF2B5EF4-FFF2-40B4-BE49-F238E27FC236}">
                <a16:creationId xmlns:a16="http://schemas.microsoft.com/office/drawing/2014/main" id="{9F0004B1-EE75-BBFD-90AB-7B7A10FB100F}"/>
              </a:ext>
            </a:extLst>
          </p:cNvPr>
          <p:cNvSpPr txBox="1"/>
          <p:nvPr/>
        </p:nvSpPr>
        <p:spPr>
          <a:xfrm>
            <a:off x="446132" y="3314981"/>
            <a:ext cx="1422634" cy="369332"/>
          </a:xfrm>
          <a:prstGeom prst="rect">
            <a:avLst/>
          </a:prstGeom>
          <a:noFill/>
        </p:spPr>
        <p:txBody>
          <a:bodyPr wrap="none" rtlCol="0">
            <a:spAutoFit/>
          </a:bodyPr>
          <a:lstStyle/>
          <a:p>
            <a:r>
              <a:rPr lang="en-US" noProof="0" dirty="0"/>
              <a:t>Google Maps</a:t>
            </a:r>
          </a:p>
        </p:txBody>
      </p:sp>
      <p:sp>
        <p:nvSpPr>
          <p:cNvPr id="20" name="Textfeld 19">
            <a:extLst>
              <a:ext uri="{FF2B5EF4-FFF2-40B4-BE49-F238E27FC236}">
                <a16:creationId xmlns:a16="http://schemas.microsoft.com/office/drawing/2014/main" id="{8B561B3F-7A8D-BE7A-1DDE-88AD9B6FAF04}"/>
              </a:ext>
            </a:extLst>
          </p:cNvPr>
          <p:cNvSpPr txBox="1"/>
          <p:nvPr/>
        </p:nvSpPr>
        <p:spPr>
          <a:xfrm>
            <a:off x="277455" y="880814"/>
            <a:ext cx="6093241" cy="923330"/>
          </a:xfrm>
          <a:prstGeom prst="rect">
            <a:avLst/>
          </a:prstGeom>
          <a:noFill/>
        </p:spPr>
        <p:txBody>
          <a:bodyPr wrap="square" rtlCol="0">
            <a:spAutoFit/>
          </a:bodyPr>
          <a:lstStyle/>
          <a:p>
            <a:r>
              <a:rPr lang="en-US" noProof="0" dirty="0">
                <a:latin typeface="Segoe Print" panose="02000600000000000000" pitchFamily="2" charset="0"/>
              </a:rPr>
              <a:t>Graph theory, as a subfield of computer science and mathematics, is used to model relations. </a:t>
            </a:r>
          </a:p>
          <a:p>
            <a:r>
              <a:rPr lang="en-US" noProof="0" dirty="0">
                <a:latin typeface="Segoe Print" panose="02000600000000000000" pitchFamily="2" charset="0"/>
              </a:rPr>
              <a:t>Graph Theory has many real-world applications:</a:t>
            </a:r>
          </a:p>
        </p:txBody>
      </p:sp>
      <p:sp>
        <p:nvSpPr>
          <p:cNvPr id="2" name="Textfeld 1">
            <a:extLst>
              <a:ext uri="{FF2B5EF4-FFF2-40B4-BE49-F238E27FC236}">
                <a16:creationId xmlns:a16="http://schemas.microsoft.com/office/drawing/2014/main" id="{12E0BA36-B1FD-C250-F12B-188F75663BA7}"/>
              </a:ext>
            </a:extLst>
          </p:cNvPr>
          <p:cNvSpPr txBox="1"/>
          <p:nvPr/>
        </p:nvSpPr>
        <p:spPr>
          <a:xfrm>
            <a:off x="94427" y="8047405"/>
            <a:ext cx="365728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800" b="1" noProof="0" dirty="0"/>
              <a:t>What is a Graph ?</a:t>
            </a:r>
          </a:p>
        </p:txBody>
      </p:sp>
      <p:sp>
        <p:nvSpPr>
          <p:cNvPr id="30" name="Textfeld 29">
            <a:extLst>
              <a:ext uri="{FF2B5EF4-FFF2-40B4-BE49-F238E27FC236}">
                <a16:creationId xmlns:a16="http://schemas.microsoft.com/office/drawing/2014/main" id="{1361FA69-F71F-8784-F1BF-3B0F4F635282}"/>
              </a:ext>
            </a:extLst>
          </p:cNvPr>
          <p:cNvSpPr txBox="1"/>
          <p:nvPr/>
        </p:nvSpPr>
        <p:spPr>
          <a:xfrm>
            <a:off x="16162" y="4191342"/>
            <a:ext cx="492605" cy="707886"/>
          </a:xfrm>
          <a:prstGeom prst="rect">
            <a:avLst/>
          </a:prstGeom>
          <a:noFill/>
        </p:spPr>
        <p:txBody>
          <a:bodyPr wrap="square" rtlCol="0">
            <a:spAutoFit/>
            <a:scene3d>
              <a:camera prst="isometricOffAxis2Left"/>
              <a:lightRig rig="threePt" dir="t"/>
            </a:scene3d>
          </a:bodyPr>
          <a:lstStyle/>
          <a:p>
            <a:r>
              <a:rPr lang="en-US" sz="4000" noProof="0" dirty="0">
                <a:solidFill>
                  <a:srgbClr val="FFC000"/>
                </a:solidFill>
                <a:effectLst>
                  <a:outerShdw blurRad="50800" dist="38100" dir="10800000" algn="r" rotWithShape="0">
                    <a:prstClr val="black">
                      <a:alpha val="40000"/>
                    </a:prstClr>
                  </a:outerShdw>
                </a:effectLst>
                <a:latin typeface="Arial Black" panose="020B0A04020102020204" pitchFamily="34" charset="0"/>
              </a:rPr>
              <a:t>?</a:t>
            </a:r>
          </a:p>
        </p:txBody>
      </p:sp>
      <p:sp>
        <p:nvSpPr>
          <p:cNvPr id="31" name="Textfeld 30">
            <a:extLst>
              <a:ext uri="{FF2B5EF4-FFF2-40B4-BE49-F238E27FC236}">
                <a16:creationId xmlns:a16="http://schemas.microsoft.com/office/drawing/2014/main" id="{69582A08-AD51-BE7A-A5F2-C115A8D35590}"/>
              </a:ext>
            </a:extLst>
          </p:cNvPr>
          <p:cNvSpPr txBox="1"/>
          <p:nvPr/>
        </p:nvSpPr>
        <p:spPr>
          <a:xfrm>
            <a:off x="362662" y="4353863"/>
            <a:ext cx="6644832" cy="338554"/>
          </a:xfrm>
          <a:prstGeom prst="rect">
            <a:avLst/>
          </a:prstGeom>
          <a:noFill/>
        </p:spPr>
        <p:txBody>
          <a:bodyPr wrap="none" rtlCol="0">
            <a:spAutoFit/>
          </a:bodyPr>
          <a:lstStyle/>
          <a:p>
            <a:r>
              <a:rPr lang="en-US" sz="1600" noProof="0" dirty="0"/>
              <a:t>What do these examples have in common? What is being connected to what?</a:t>
            </a:r>
          </a:p>
        </p:txBody>
      </p:sp>
      <p:sp>
        <p:nvSpPr>
          <p:cNvPr id="32" name="Textfeld 31">
            <a:extLst>
              <a:ext uri="{FF2B5EF4-FFF2-40B4-BE49-F238E27FC236}">
                <a16:creationId xmlns:a16="http://schemas.microsoft.com/office/drawing/2014/main" id="{43EE5D62-9266-2F26-B361-0825E15ED907}"/>
              </a:ext>
            </a:extLst>
          </p:cNvPr>
          <p:cNvSpPr txBox="1"/>
          <p:nvPr/>
        </p:nvSpPr>
        <p:spPr>
          <a:xfrm>
            <a:off x="306961" y="5877352"/>
            <a:ext cx="4018020"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800" b="1" noProof="0" dirty="0"/>
              <a:t>Build your own Network</a:t>
            </a:r>
          </a:p>
        </p:txBody>
      </p:sp>
      <p:sp>
        <p:nvSpPr>
          <p:cNvPr id="33" name="Rechteck: abgerundete Ecken 32">
            <a:extLst>
              <a:ext uri="{FF2B5EF4-FFF2-40B4-BE49-F238E27FC236}">
                <a16:creationId xmlns:a16="http://schemas.microsoft.com/office/drawing/2014/main" id="{4AD21CF7-86A9-D783-180A-17D039E4DC5F}"/>
              </a:ext>
            </a:extLst>
          </p:cNvPr>
          <p:cNvSpPr/>
          <p:nvPr/>
        </p:nvSpPr>
        <p:spPr>
          <a:xfrm>
            <a:off x="130723" y="8891601"/>
            <a:ext cx="5956385" cy="92705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noProof="0" dirty="0">
                <a:solidFill>
                  <a:srgbClr val="00B050"/>
                </a:solidFill>
              </a:rPr>
              <a:t>Abstract Definition: “A Graph is a collection of vertices (or nodes ) connected by edges. ”</a:t>
            </a:r>
          </a:p>
        </p:txBody>
      </p:sp>
      <p:sp>
        <p:nvSpPr>
          <p:cNvPr id="34" name="Textfeld 33">
            <a:extLst>
              <a:ext uri="{FF2B5EF4-FFF2-40B4-BE49-F238E27FC236}">
                <a16:creationId xmlns:a16="http://schemas.microsoft.com/office/drawing/2014/main" id="{DC31D826-C714-3D69-94AB-DBD940D428E4}"/>
              </a:ext>
            </a:extLst>
          </p:cNvPr>
          <p:cNvSpPr txBox="1"/>
          <p:nvPr/>
        </p:nvSpPr>
        <p:spPr>
          <a:xfrm>
            <a:off x="46565" y="8507661"/>
            <a:ext cx="6686126" cy="369332"/>
          </a:xfrm>
          <a:prstGeom prst="rect">
            <a:avLst/>
          </a:prstGeom>
          <a:noFill/>
        </p:spPr>
        <p:txBody>
          <a:bodyPr wrap="none" rtlCol="0">
            <a:spAutoFit/>
          </a:bodyPr>
          <a:lstStyle/>
          <a:p>
            <a:r>
              <a:rPr lang="en-US" noProof="0" dirty="0"/>
              <a:t>Based on what you‘ve built and seen, how would you define a graph?</a:t>
            </a:r>
          </a:p>
        </p:txBody>
      </p:sp>
      <p:sp>
        <p:nvSpPr>
          <p:cNvPr id="35" name="Rechteck: abgerundete Ecken 34">
            <a:extLst>
              <a:ext uri="{FF2B5EF4-FFF2-40B4-BE49-F238E27FC236}">
                <a16:creationId xmlns:a16="http://schemas.microsoft.com/office/drawing/2014/main" id="{7DD3B0D5-FAA3-85F9-7C3C-CC0784A1A470}"/>
              </a:ext>
            </a:extLst>
          </p:cNvPr>
          <p:cNvSpPr/>
          <p:nvPr/>
        </p:nvSpPr>
        <p:spPr>
          <a:xfrm>
            <a:off x="161058" y="6970345"/>
            <a:ext cx="3524020" cy="99470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400" noProof="0" dirty="0"/>
              <a:t>Tom follows Anna and Steffi</a:t>
            </a:r>
          </a:p>
          <a:p>
            <a:pPr algn="ctr"/>
            <a:r>
              <a:rPr lang="en-US" sz="1400" noProof="0" dirty="0"/>
              <a:t>Steffi follows Peter and Diana </a:t>
            </a:r>
          </a:p>
          <a:p>
            <a:pPr algn="ctr"/>
            <a:r>
              <a:rPr lang="en-US" sz="1400" noProof="0" dirty="0"/>
              <a:t>Nik follows Tom, Ben, and Anna</a:t>
            </a:r>
          </a:p>
          <a:p>
            <a:pPr algn="ctr"/>
            <a:r>
              <a:rPr lang="en-US" sz="1400" noProof="0" dirty="0"/>
              <a:t>Diana follows Emil, Steffi and Kim</a:t>
            </a:r>
          </a:p>
          <a:p>
            <a:pPr algn="ctr"/>
            <a:r>
              <a:rPr lang="en-US" sz="1400" noProof="0" dirty="0"/>
              <a:t>Kim follows Emil </a:t>
            </a:r>
          </a:p>
        </p:txBody>
      </p:sp>
      <p:sp>
        <p:nvSpPr>
          <p:cNvPr id="36" name="Rechteck: abgerundete Ecken 35">
            <a:extLst>
              <a:ext uri="{FF2B5EF4-FFF2-40B4-BE49-F238E27FC236}">
                <a16:creationId xmlns:a16="http://schemas.microsoft.com/office/drawing/2014/main" id="{C8F3C1F5-F9CB-85B5-263C-6126CFED5B96}"/>
              </a:ext>
            </a:extLst>
          </p:cNvPr>
          <p:cNvSpPr/>
          <p:nvPr/>
        </p:nvSpPr>
        <p:spPr>
          <a:xfrm>
            <a:off x="368708" y="4633409"/>
            <a:ext cx="5718400" cy="11217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r>
              <a:rPr lang="en-US" sz="1400" noProof="0" dirty="0">
                <a:solidFill>
                  <a:srgbClr val="00B050"/>
                </a:solidFill>
              </a:rPr>
              <a:t>Dots/Circles connected by lines.</a:t>
            </a:r>
          </a:p>
          <a:p>
            <a:r>
              <a:rPr lang="en-US" sz="1400" noProof="0" dirty="0">
                <a:solidFill>
                  <a:srgbClr val="00B050"/>
                </a:solidFill>
              </a:rPr>
              <a:t>Google maps: Cities are connected by roads.</a:t>
            </a:r>
          </a:p>
          <a:p>
            <a:r>
              <a:rPr lang="en-US" sz="1400" noProof="0" dirty="0">
                <a:solidFill>
                  <a:srgbClr val="00B050"/>
                </a:solidFill>
              </a:rPr>
              <a:t>Internet / World Wide Web: webpages are connected by links</a:t>
            </a:r>
          </a:p>
          <a:p>
            <a:r>
              <a:rPr lang="en-US" sz="1400" noProof="0" dirty="0">
                <a:solidFill>
                  <a:srgbClr val="00B050"/>
                </a:solidFill>
              </a:rPr>
              <a:t>Social graph / Friendship graph: People are connected to people</a:t>
            </a:r>
          </a:p>
          <a:p>
            <a:r>
              <a:rPr lang="en-US" sz="1400" noProof="0" dirty="0">
                <a:solidFill>
                  <a:srgbClr val="00B050"/>
                </a:solidFill>
              </a:rPr>
              <a:t>Other examples: airports are connected by flights</a:t>
            </a:r>
          </a:p>
        </p:txBody>
      </p:sp>
      <p:sp>
        <p:nvSpPr>
          <p:cNvPr id="37" name="Textfeld 36">
            <a:extLst>
              <a:ext uri="{FF2B5EF4-FFF2-40B4-BE49-F238E27FC236}">
                <a16:creationId xmlns:a16="http://schemas.microsoft.com/office/drawing/2014/main" id="{0017657B-3B7F-B3E4-830C-7B7CD59D4B9E}"/>
              </a:ext>
            </a:extLst>
          </p:cNvPr>
          <p:cNvSpPr txBox="1"/>
          <p:nvPr/>
        </p:nvSpPr>
        <p:spPr>
          <a:xfrm>
            <a:off x="279070" y="3742297"/>
            <a:ext cx="3780035"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800" b="1" noProof="0" dirty="0"/>
              <a:t>What’s the Connection?</a:t>
            </a:r>
          </a:p>
        </p:txBody>
      </p:sp>
      <p:sp>
        <p:nvSpPr>
          <p:cNvPr id="38" name="Textfeld 37">
            <a:extLst>
              <a:ext uri="{FF2B5EF4-FFF2-40B4-BE49-F238E27FC236}">
                <a16:creationId xmlns:a16="http://schemas.microsoft.com/office/drawing/2014/main" id="{64EDFDBC-4A8C-8063-A3FD-4B85BA9D1ECF}"/>
              </a:ext>
            </a:extLst>
          </p:cNvPr>
          <p:cNvSpPr txBox="1"/>
          <p:nvPr/>
        </p:nvSpPr>
        <p:spPr>
          <a:xfrm>
            <a:off x="172452" y="6368756"/>
            <a:ext cx="6685548" cy="646331"/>
          </a:xfrm>
          <a:prstGeom prst="rect">
            <a:avLst/>
          </a:prstGeom>
          <a:noFill/>
        </p:spPr>
        <p:txBody>
          <a:bodyPr wrap="none" rtlCol="0">
            <a:spAutoFit/>
          </a:bodyPr>
          <a:lstStyle/>
          <a:p>
            <a:r>
              <a:rPr lang="en-US" noProof="0" dirty="0"/>
              <a:t>On Instagram a user can follow other users. </a:t>
            </a:r>
          </a:p>
          <a:p>
            <a:r>
              <a:rPr lang="en-US" noProof="0" dirty="0"/>
              <a:t>How can you represent these relationships in a clear, structured way?</a:t>
            </a:r>
          </a:p>
        </p:txBody>
      </p:sp>
    </p:spTree>
    <p:extLst>
      <p:ext uri="{BB962C8B-B14F-4D97-AF65-F5344CB8AC3E}">
        <p14:creationId xmlns:p14="http://schemas.microsoft.com/office/powerpoint/2010/main" val="344214197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Ellipse 9">
            <a:extLst>
              <a:ext uri="{FF2B5EF4-FFF2-40B4-BE49-F238E27FC236}">
                <a16:creationId xmlns:a16="http://schemas.microsoft.com/office/drawing/2014/main" id="{208E12E4-51C6-E7D8-4885-20E8FC58947E}"/>
              </a:ext>
            </a:extLst>
          </p:cNvPr>
          <p:cNvSpPr/>
          <p:nvPr/>
        </p:nvSpPr>
        <p:spPr>
          <a:xfrm>
            <a:off x="1421023" y="7443698"/>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b</a:t>
            </a:r>
          </a:p>
        </p:txBody>
      </p:sp>
      <p:sp>
        <p:nvSpPr>
          <p:cNvPr id="12" name="Ellipse 11">
            <a:extLst>
              <a:ext uri="{FF2B5EF4-FFF2-40B4-BE49-F238E27FC236}">
                <a16:creationId xmlns:a16="http://schemas.microsoft.com/office/drawing/2014/main" id="{1A499499-31BA-DDFC-5941-2FB930BDA8CF}"/>
              </a:ext>
            </a:extLst>
          </p:cNvPr>
          <p:cNvSpPr/>
          <p:nvPr/>
        </p:nvSpPr>
        <p:spPr>
          <a:xfrm>
            <a:off x="332731" y="8116658"/>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cs typeface="Segoe UI" panose="020B0502040204020203" pitchFamily="34" charset="0"/>
              </a:rPr>
              <a:t>a</a:t>
            </a:r>
          </a:p>
        </p:txBody>
      </p:sp>
      <p:sp>
        <p:nvSpPr>
          <p:cNvPr id="14" name="Ellipse 13">
            <a:extLst>
              <a:ext uri="{FF2B5EF4-FFF2-40B4-BE49-F238E27FC236}">
                <a16:creationId xmlns:a16="http://schemas.microsoft.com/office/drawing/2014/main" id="{BC3361E0-04BD-1484-1EE7-9F4B33EDC546}"/>
              </a:ext>
            </a:extLst>
          </p:cNvPr>
          <p:cNvSpPr/>
          <p:nvPr/>
        </p:nvSpPr>
        <p:spPr>
          <a:xfrm>
            <a:off x="1421024" y="8707243"/>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c</a:t>
            </a:r>
          </a:p>
        </p:txBody>
      </p:sp>
      <p:sp>
        <p:nvSpPr>
          <p:cNvPr id="15" name="Ellipse 14">
            <a:extLst>
              <a:ext uri="{FF2B5EF4-FFF2-40B4-BE49-F238E27FC236}">
                <a16:creationId xmlns:a16="http://schemas.microsoft.com/office/drawing/2014/main" id="{7FC6C777-10D7-9317-DBFA-153BDD4F4C75}"/>
              </a:ext>
            </a:extLst>
          </p:cNvPr>
          <p:cNvSpPr/>
          <p:nvPr/>
        </p:nvSpPr>
        <p:spPr>
          <a:xfrm>
            <a:off x="2423980" y="8115080"/>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d</a:t>
            </a:r>
          </a:p>
        </p:txBody>
      </p:sp>
      <p:cxnSp>
        <p:nvCxnSpPr>
          <p:cNvPr id="17" name="Gerader Verbinder 16">
            <a:extLst>
              <a:ext uri="{FF2B5EF4-FFF2-40B4-BE49-F238E27FC236}">
                <a16:creationId xmlns:a16="http://schemas.microsoft.com/office/drawing/2014/main" id="{F970915F-779F-C13F-990E-F0C274124A29}"/>
              </a:ext>
            </a:extLst>
          </p:cNvPr>
          <p:cNvCxnSpPr>
            <a:cxnSpLocks/>
            <a:stCxn id="10" idx="2"/>
            <a:endCxn id="12" idx="7"/>
          </p:cNvCxnSpPr>
          <p:nvPr/>
        </p:nvCxnSpPr>
        <p:spPr>
          <a:xfrm flipH="1">
            <a:off x="702030" y="7660029"/>
            <a:ext cx="718993" cy="5199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B8034B6B-24A0-7907-D34A-2ED68F954D98}"/>
              </a:ext>
            </a:extLst>
          </p:cNvPr>
          <p:cNvCxnSpPr>
            <a:cxnSpLocks/>
            <a:stCxn id="14" idx="2"/>
            <a:endCxn id="12" idx="5"/>
          </p:cNvCxnSpPr>
          <p:nvPr/>
        </p:nvCxnSpPr>
        <p:spPr>
          <a:xfrm flipH="1" flipV="1">
            <a:off x="702030" y="8485957"/>
            <a:ext cx="718994" cy="437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9829D6CA-363A-7A39-29D7-1825F7CB8BF5}"/>
              </a:ext>
            </a:extLst>
          </p:cNvPr>
          <p:cNvCxnSpPr>
            <a:cxnSpLocks/>
            <a:stCxn id="15" idx="3"/>
            <a:endCxn id="14" idx="6"/>
          </p:cNvCxnSpPr>
          <p:nvPr/>
        </p:nvCxnSpPr>
        <p:spPr>
          <a:xfrm flipH="1">
            <a:off x="1853685" y="8484379"/>
            <a:ext cx="633657" cy="4391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1FB4F77E-1FE6-66C2-9EFD-9A8C1E2252A4}"/>
              </a:ext>
            </a:extLst>
          </p:cNvPr>
          <p:cNvCxnSpPr>
            <a:cxnSpLocks/>
            <a:stCxn id="10" idx="4"/>
            <a:endCxn id="14" idx="0"/>
          </p:cNvCxnSpPr>
          <p:nvPr/>
        </p:nvCxnSpPr>
        <p:spPr>
          <a:xfrm>
            <a:off x="1637354" y="7876359"/>
            <a:ext cx="1" cy="8308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0C0E0C27-6DF5-CA99-7756-8FE3B141F6E0}"/>
              </a:ext>
            </a:extLst>
          </p:cNvPr>
          <p:cNvCxnSpPr>
            <a:cxnSpLocks/>
            <a:stCxn id="15" idx="1"/>
            <a:endCxn id="10" idx="6"/>
          </p:cNvCxnSpPr>
          <p:nvPr/>
        </p:nvCxnSpPr>
        <p:spPr>
          <a:xfrm flipH="1" flipV="1">
            <a:off x="1853684" y="7660029"/>
            <a:ext cx="633658" cy="518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3" name="Textfeld 22">
            <a:extLst>
              <a:ext uri="{FF2B5EF4-FFF2-40B4-BE49-F238E27FC236}">
                <a16:creationId xmlns:a16="http://schemas.microsoft.com/office/drawing/2014/main" id="{A2E1B128-2919-CBFA-FF03-2A843EBFBE34}"/>
              </a:ext>
            </a:extLst>
          </p:cNvPr>
          <p:cNvSpPr txBox="1"/>
          <p:nvPr/>
        </p:nvSpPr>
        <p:spPr>
          <a:xfrm>
            <a:off x="848391" y="7613389"/>
            <a:ext cx="352982" cy="369332"/>
          </a:xfrm>
          <a:prstGeom prst="rect">
            <a:avLst/>
          </a:prstGeom>
          <a:noFill/>
        </p:spPr>
        <p:txBody>
          <a:bodyPr wrap="none" rtlCol="0">
            <a:spAutoFit/>
          </a:bodyPr>
          <a:lstStyle/>
          <a:p>
            <a:r>
              <a:rPr lang="en-US" noProof="0" dirty="0">
                <a:latin typeface="Segoe Print" panose="02000600000000000000" pitchFamily="2" charset="0"/>
              </a:rPr>
              <a:t>6</a:t>
            </a:r>
          </a:p>
        </p:txBody>
      </p:sp>
      <p:sp>
        <p:nvSpPr>
          <p:cNvPr id="25" name="Textfeld 24">
            <a:extLst>
              <a:ext uri="{FF2B5EF4-FFF2-40B4-BE49-F238E27FC236}">
                <a16:creationId xmlns:a16="http://schemas.microsoft.com/office/drawing/2014/main" id="{A1EAE0D2-B9E8-8852-70DF-E9A2DD66CF1B}"/>
              </a:ext>
            </a:extLst>
          </p:cNvPr>
          <p:cNvSpPr txBox="1"/>
          <p:nvPr/>
        </p:nvSpPr>
        <p:spPr>
          <a:xfrm>
            <a:off x="891551" y="8703976"/>
            <a:ext cx="352982" cy="369332"/>
          </a:xfrm>
          <a:prstGeom prst="rect">
            <a:avLst/>
          </a:prstGeom>
          <a:noFill/>
        </p:spPr>
        <p:txBody>
          <a:bodyPr wrap="none" rtlCol="0">
            <a:spAutoFit/>
          </a:bodyPr>
          <a:lstStyle/>
          <a:p>
            <a:r>
              <a:rPr lang="en-US" noProof="0" dirty="0">
                <a:latin typeface="Segoe Print" panose="02000600000000000000" pitchFamily="2" charset="0"/>
              </a:rPr>
              <a:t>3</a:t>
            </a:r>
          </a:p>
        </p:txBody>
      </p:sp>
      <p:sp>
        <p:nvSpPr>
          <p:cNvPr id="26" name="Textfeld 25">
            <a:extLst>
              <a:ext uri="{FF2B5EF4-FFF2-40B4-BE49-F238E27FC236}">
                <a16:creationId xmlns:a16="http://schemas.microsoft.com/office/drawing/2014/main" id="{6ADD8829-FFE0-E959-7A85-B7DB3A954F30}"/>
              </a:ext>
            </a:extLst>
          </p:cNvPr>
          <p:cNvSpPr txBox="1"/>
          <p:nvPr/>
        </p:nvSpPr>
        <p:spPr>
          <a:xfrm>
            <a:off x="2117590" y="8633493"/>
            <a:ext cx="352982" cy="369332"/>
          </a:xfrm>
          <a:prstGeom prst="rect">
            <a:avLst/>
          </a:prstGeom>
          <a:noFill/>
        </p:spPr>
        <p:txBody>
          <a:bodyPr wrap="none" rtlCol="0">
            <a:spAutoFit/>
          </a:bodyPr>
          <a:lstStyle/>
          <a:p>
            <a:r>
              <a:rPr lang="en-US" noProof="0" dirty="0">
                <a:latin typeface="Segoe Print" panose="02000600000000000000" pitchFamily="2" charset="0"/>
              </a:rPr>
              <a:t>5</a:t>
            </a:r>
          </a:p>
        </p:txBody>
      </p:sp>
      <p:sp>
        <p:nvSpPr>
          <p:cNvPr id="28" name="Textfeld 27">
            <a:extLst>
              <a:ext uri="{FF2B5EF4-FFF2-40B4-BE49-F238E27FC236}">
                <a16:creationId xmlns:a16="http://schemas.microsoft.com/office/drawing/2014/main" id="{BC8F145E-C25D-6438-57BF-C35EC6BA5FF0}"/>
              </a:ext>
            </a:extLst>
          </p:cNvPr>
          <p:cNvSpPr txBox="1"/>
          <p:nvPr/>
        </p:nvSpPr>
        <p:spPr>
          <a:xfrm>
            <a:off x="1637352" y="8146745"/>
            <a:ext cx="352982" cy="369332"/>
          </a:xfrm>
          <a:prstGeom prst="rect">
            <a:avLst/>
          </a:prstGeom>
          <a:noFill/>
        </p:spPr>
        <p:txBody>
          <a:bodyPr wrap="none" rtlCol="0">
            <a:spAutoFit/>
          </a:bodyPr>
          <a:lstStyle/>
          <a:p>
            <a:r>
              <a:rPr lang="en-US" noProof="0" dirty="0">
                <a:latin typeface="Segoe Print" panose="02000600000000000000" pitchFamily="2" charset="0"/>
              </a:rPr>
              <a:t>2</a:t>
            </a:r>
          </a:p>
        </p:txBody>
      </p:sp>
      <p:sp>
        <p:nvSpPr>
          <p:cNvPr id="29" name="Textfeld 28">
            <a:extLst>
              <a:ext uri="{FF2B5EF4-FFF2-40B4-BE49-F238E27FC236}">
                <a16:creationId xmlns:a16="http://schemas.microsoft.com/office/drawing/2014/main" id="{7D6FCFC7-3774-4C26-7B2E-CDA60F4922DC}"/>
              </a:ext>
            </a:extLst>
          </p:cNvPr>
          <p:cNvSpPr txBox="1"/>
          <p:nvPr/>
        </p:nvSpPr>
        <p:spPr>
          <a:xfrm>
            <a:off x="2109854" y="7624477"/>
            <a:ext cx="352982" cy="369332"/>
          </a:xfrm>
          <a:prstGeom prst="rect">
            <a:avLst/>
          </a:prstGeom>
          <a:noFill/>
        </p:spPr>
        <p:txBody>
          <a:bodyPr wrap="none" rtlCol="0">
            <a:spAutoFit/>
          </a:bodyPr>
          <a:lstStyle/>
          <a:p>
            <a:r>
              <a:rPr lang="en-US" noProof="0" dirty="0">
                <a:latin typeface="Segoe Print" panose="02000600000000000000" pitchFamily="2" charset="0"/>
              </a:rPr>
              <a:t>2</a:t>
            </a:r>
          </a:p>
        </p:txBody>
      </p:sp>
      <p:sp>
        <p:nvSpPr>
          <p:cNvPr id="49" name="Textfeld 48">
            <a:extLst>
              <a:ext uri="{FF2B5EF4-FFF2-40B4-BE49-F238E27FC236}">
                <a16:creationId xmlns:a16="http://schemas.microsoft.com/office/drawing/2014/main" id="{3CFC88FE-9E04-16DB-4848-110E309FA808}"/>
              </a:ext>
            </a:extLst>
          </p:cNvPr>
          <p:cNvSpPr txBox="1"/>
          <p:nvPr/>
        </p:nvSpPr>
        <p:spPr>
          <a:xfrm>
            <a:off x="309356" y="6473911"/>
            <a:ext cx="4307400" cy="43088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200" noProof="0" dirty="0"/>
              <a:t>Another example from point a to d?</a:t>
            </a:r>
          </a:p>
        </p:txBody>
      </p:sp>
      <p:graphicFrame>
        <p:nvGraphicFramePr>
          <p:cNvPr id="57" name="Tabelle 56">
            <a:extLst>
              <a:ext uri="{FF2B5EF4-FFF2-40B4-BE49-F238E27FC236}">
                <a16:creationId xmlns:a16="http://schemas.microsoft.com/office/drawing/2014/main" id="{C031FE2D-4186-75FA-E50D-93841F912403}"/>
              </a:ext>
            </a:extLst>
          </p:cNvPr>
          <p:cNvGraphicFramePr>
            <a:graphicFrameLocks noGrp="1"/>
          </p:cNvGraphicFramePr>
          <p:nvPr>
            <p:extLst>
              <p:ext uri="{D42A27DB-BD31-4B8C-83A1-F6EECF244321}">
                <p14:modId xmlns:p14="http://schemas.microsoft.com/office/powerpoint/2010/main" val="2848513308"/>
              </p:ext>
            </p:extLst>
          </p:nvPr>
        </p:nvGraphicFramePr>
        <p:xfrm>
          <a:off x="3257188" y="7443698"/>
          <a:ext cx="3388618" cy="1860054"/>
        </p:xfrm>
        <a:graphic>
          <a:graphicData uri="http://schemas.openxmlformats.org/drawingml/2006/table">
            <a:tbl>
              <a:tblPr firstRow="1" bandRow="1">
                <a:tableStyleId>{5940675A-B579-460E-94D1-54222C63F5DA}</a:tableStyleId>
              </a:tblPr>
              <a:tblGrid>
                <a:gridCol w="399917">
                  <a:extLst>
                    <a:ext uri="{9D8B030D-6E8A-4147-A177-3AD203B41FA5}">
                      <a16:colId xmlns:a16="http://schemas.microsoft.com/office/drawing/2014/main" val="3301565684"/>
                    </a:ext>
                  </a:extLst>
                </a:gridCol>
                <a:gridCol w="669988">
                  <a:extLst>
                    <a:ext uri="{9D8B030D-6E8A-4147-A177-3AD203B41FA5}">
                      <a16:colId xmlns:a16="http://schemas.microsoft.com/office/drawing/2014/main" val="3891523312"/>
                    </a:ext>
                  </a:extLst>
                </a:gridCol>
                <a:gridCol w="859145">
                  <a:extLst>
                    <a:ext uri="{9D8B030D-6E8A-4147-A177-3AD203B41FA5}">
                      <a16:colId xmlns:a16="http://schemas.microsoft.com/office/drawing/2014/main" val="830179257"/>
                    </a:ext>
                  </a:extLst>
                </a:gridCol>
                <a:gridCol w="308293">
                  <a:extLst>
                    <a:ext uri="{9D8B030D-6E8A-4147-A177-3AD203B41FA5}">
                      <a16:colId xmlns:a16="http://schemas.microsoft.com/office/drawing/2014/main" val="3121747537"/>
                    </a:ext>
                  </a:extLst>
                </a:gridCol>
                <a:gridCol w="367030">
                  <a:extLst>
                    <a:ext uri="{9D8B030D-6E8A-4147-A177-3AD203B41FA5}">
                      <a16:colId xmlns:a16="http://schemas.microsoft.com/office/drawing/2014/main" val="412568577"/>
                    </a:ext>
                  </a:extLst>
                </a:gridCol>
                <a:gridCol w="367030">
                  <a:extLst>
                    <a:ext uri="{9D8B030D-6E8A-4147-A177-3AD203B41FA5}">
                      <a16:colId xmlns:a16="http://schemas.microsoft.com/office/drawing/2014/main" val="192005238"/>
                    </a:ext>
                  </a:extLst>
                </a:gridCol>
                <a:gridCol w="417215">
                  <a:extLst>
                    <a:ext uri="{9D8B030D-6E8A-4147-A177-3AD203B41FA5}">
                      <a16:colId xmlns:a16="http://schemas.microsoft.com/office/drawing/2014/main" val="1876434502"/>
                    </a:ext>
                  </a:extLst>
                </a:gridCol>
              </a:tblGrid>
              <a:tr h="189326">
                <a:tc>
                  <a:txBody>
                    <a:bodyPr/>
                    <a:lstStyle/>
                    <a:p>
                      <a:pPr algn="ctr"/>
                      <a:endParaRPr lang="en-US" sz="1200" noProof="0" dirty="0"/>
                    </a:p>
                  </a:txBody>
                  <a:tcPr anchor="ctr"/>
                </a:tc>
                <a:tc>
                  <a:txBody>
                    <a:bodyPr/>
                    <a:lstStyle/>
                    <a:p>
                      <a:pPr algn="ctr"/>
                      <a:r>
                        <a:rPr lang="en-US" sz="1200" noProof="0" dirty="0">
                          <a:solidFill>
                            <a:schemeClr val="accent6"/>
                          </a:solidFill>
                        </a:rPr>
                        <a:t>current</a:t>
                      </a:r>
                    </a:p>
                  </a:txBody>
                  <a:tcPr anchor="ctr"/>
                </a:tc>
                <a:tc>
                  <a:txBody>
                    <a:bodyPr/>
                    <a:lstStyle/>
                    <a:p>
                      <a:pPr algn="ctr"/>
                      <a:r>
                        <a:rPr lang="en-US" sz="1200" noProof="0" dirty="0">
                          <a:solidFill>
                            <a:srgbClr val="FF6961"/>
                          </a:solidFill>
                        </a:rPr>
                        <a:t>processed</a:t>
                      </a:r>
                    </a:p>
                  </a:txBody>
                  <a:tcPr anchor="ctr"/>
                </a:tc>
                <a:tc>
                  <a:txBody>
                    <a:bodyPr/>
                    <a:lstStyle/>
                    <a:p>
                      <a:pPr algn="ctr"/>
                      <a:r>
                        <a:rPr lang="en-US" sz="1200" noProof="0" dirty="0"/>
                        <a:t>a</a:t>
                      </a:r>
                    </a:p>
                  </a:txBody>
                  <a:tcPr anchor="ctr"/>
                </a:tc>
                <a:tc>
                  <a:txBody>
                    <a:bodyPr/>
                    <a:lstStyle/>
                    <a:p>
                      <a:pPr algn="ctr"/>
                      <a:r>
                        <a:rPr lang="en-US" sz="1200" noProof="0" dirty="0"/>
                        <a:t>b</a:t>
                      </a:r>
                    </a:p>
                  </a:txBody>
                  <a:tcPr anchor="ctr"/>
                </a:tc>
                <a:tc>
                  <a:txBody>
                    <a:bodyPr/>
                    <a:lstStyle/>
                    <a:p>
                      <a:pPr algn="ctr"/>
                      <a:r>
                        <a:rPr lang="en-US" sz="1200" noProof="0" dirty="0"/>
                        <a:t>c</a:t>
                      </a:r>
                    </a:p>
                  </a:txBody>
                  <a:tcPr anchor="ctr"/>
                </a:tc>
                <a:tc>
                  <a:txBody>
                    <a:bodyPr/>
                    <a:lstStyle/>
                    <a:p>
                      <a:pPr algn="ctr"/>
                      <a:r>
                        <a:rPr lang="en-US" sz="1200" noProof="0" dirty="0"/>
                        <a:t>d</a:t>
                      </a:r>
                    </a:p>
                  </a:txBody>
                  <a:tcPr anchor="ctr"/>
                </a:tc>
                <a:extLst>
                  <a:ext uri="{0D108BD9-81ED-4DB2-BD59-A6C34878D82A}">
                    <a16:rowId xmlns:a16="http://schemas.microsoft.com/office/drawing/2014/main" val="2438440928"/>
                  </a:ext>
                </a:extLst>
              </a:tr>
              <a:tr h="347097">
                <a:tc>
                  <a:txBody>
                    <a:bodyPr/>
                    <a:lstStyle/>
                    <a:p>
                      <a:r>
                        <a:rPr lang="en-US" noProof="0" dirty="0"/>
                        <a:t>0</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solidFill>
                          <a:srgbClr val="7030A0"/>
                        </a:solidFill>
                      </a:endParaRPr>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3040841106"/>
                  </a:ext>
                </a:extLst>
              </a:tr>
              <a:tr h="347097">
                <a:tc>
                  <a:txBody>
                    <a:bodyPr/>
                    <a:lstStyle/>
                    <a:p>
                      <a:r>
                        <a:rPr lang="en-US" noProof="0" dirty="0"/>
                        <a:t>1</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solidFill>
                          <a:srgbClr val="FF6961"/>
                        </a:solidFill>
                      </a:endParaRPr>
                    </a:p>
                  </a:txBody>
                  <a:tcPr/>
                </a:tc>
                <a:tc>
                  <a:txBody>
                    <a:bodyPr/>
                    <a:lstStyle/>
                    <a:p>
                      <a:endParaRPr lang="en-US" noProof="0" dirty="0"/>
                    </a:p>
                  </a:txBody>
                  <a:tcPr/>
                </a:tc>
                <a:tc>
                  <a:txBody>
                    <a:bodyPr/>
                    <a:lstStyle/>
                    <a:p>
                      <a:endParaRPr lang="en-US" noProof="0" dirty="0">
                        <a:solidFill>
                          <a:srgbClr val="7030A0"/>
                        </a:solidFill>
                      </a:endParaRPr>
                    </a:p>
                  </a:txBody>
                  <a:tcPr/>
                </a:tc>
                <a:tc>
                  <a:txBody>
                    <a:bodyPr/>
                    <a:lstStyle/>
                    <a:p>
                      <a:endParaRPr lang="en-US" noProof="0" dirty="0"/>
                    </a:p>
                  </a:txBody>
                  <a:tcPr/>
                </a:tc>
                <a:extLst>
                  <a:ext uri="{0D108BD9-81ED-4DB2-BD59-A6C34878D82A}">
                    <a16:rowId xmlns:a16="http://schemas.microsoft.com/office/drawing/2014/main" val="4279357212"/>
                  </a:ext>
                </a:extLst>
              </a:tr>
              <a:tr h="205103">
                <a:tc>
                  <a:txBody>
                    <a:bodyPr/>
                    <a:lstStyle/>
                    <a:p>
                      <a:r>
                        <a:rPr lang="en-US" noProof="0" dirty="0"/>
                        <a:t>2</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solidFill>
                          <a:srgbClr val="FF6961"/>
                        </a:solidFill>
                      </a:endParaRPr>
                    </a:p>
                  </a:txBody>
                  <a:tcPr/>
                </a:tc>
                <a:tc>
                  <a:txBody>
                    <a:bodyPr/>
                    <a:lstStyle/>
                    <a:p>
                      <a:endParaRPr lang="en-US" noProof="0" dirty="0">
                        <a:solidFill>
                          <a:srgbClr val="7030A0"/>
                        </a:solidFill>
                      </a:endParaRPr>
                    </a:p>
                  </a:txBody>
                  <a:tcPr/>
                </a:tc>
                <a:tc>
                  <a:txBody>
                    <a:bodyPr/>
                    <a:lstStyle/>
                    <a:p>
                      <a:endParaRPr lang="en-US" noProof="0" dirty="0">
                        <a:solidFill>
                          <a:srgbClr val="FF6961"/>
                        </a:solidFill>
                      </a:endParaRPr>
                    </a:p>
                  </a:txBody>
                  <a:tcPr/>
                </a:tc>
                <a:tc>
                  <a:txBody>
                    <a:bodyPr/>
                    <a:lstStyle/>
                    <a:p>
                      <a:endParaRPr lang="en-US" noProof="0" dirty="0"/>
                    </a:p>
                  </a:txBody>
                  <a:tcPr/>
                </a:tc>
                <a:extLst>
                  <a:ext uri="{0D108BD9-81ED-4DB2-BD59-A6C34878D82A}">
                    <a16:rowId xmlns:a16="http://schemas.microsoft.com/office/drawing/2014/main" val="1278457194"/>
                  </a:ext>
                </a:extLst>
              </a:tr>
              <a:tr h="205103">
                <a:tc>
                  <a:txBody>
                    <a:bodyPr/>
                    <a:lstStyle/>
                    <a:p>
                      <a:r>
                        <a:rPr lang="en-US" noProof="0" dirty="0"/>
                        <a:t>3</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solidFill>
                          <a:srgbClr val="FF6961"/>
                        </a:solidFill>
                      </a:endParaRPr>
                    </a:p>
                  </a:txBody>
                  <a:tcPr/>
                </a:tc>
                <a:tc>
                  <a:txBody>
                    <a:bodyPr/>
                    <a:lstStyle/>
                    <a:p>
                      <a:endParaRPr lang="en-US" noProof="0" dirty="0">
                        <a:solidFill>
                          <a:srgbClr val="FF6961"/>
                        </a:solidFill>
                      </a:endParaRPr>
                    </a:p>
                  </a:txBody>
                  <a:tcPr/>
                </a:tc>
                <a:tc>
                  <a:txBody>
                    <a:bodyPr/>
                    <a:lstStyle/>
                    <a:p>
                      <a:endParaRPr lang="en-US" noProof="0" dirty="0">
                        <a:solidFill>
                          <a:srgbClr val="FF6961"/>
                        </a:solidFill>
                      </a:endParaRPr>
                    </a:p>
                  </a:txBody>
                  <a:tcPr/>
                </a:tc>
                <a:tc>
                  <a:txBody>
                    <a:bodyPr/>
                    <a:lstStyle/>
                    <a:p>
                      <a:endParaRPr lang="en-US" noProof="0" dirty="0"/>
                    </a:p>
                  </a:txBody>
                  <a:tcPr/>
                </a:tc>
                <a:extLst>
                  <a:ext uri="{0D108BD9-81ED-4DB2-BD59-A6C34878D82A}">
                    <a16:rowId xmlns:a16="http://schemas.microsoft.com/office/drawing/2014/main" val="3089864902"/>
                  </a:ext>
                </a:extLst>
              </a:tr>
              <a:tr h="205103">
                <a:tc>
                  <a:txBody>
                    <a:bodyPr/>
                    <a:lstStyle/>
                    <a:p>
                      <a:r>
                        <a:rPr lang="en-US" noProof="0" dirty="0"/>
                        <a:t>4</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3108805810"/>
                  </a:ext>
                </a:extLst>
              </a:tr>
            </a:tbl>
          </a:graphicData>
        </a:graphic>
      </p:graphicFrame>
      <p:sp>
        <p:nvSpPr>
          <p:cNvPr id="62" name="Textfeld 61">
            <a:extLst>
              <a:ext uri="{FF2B5EF4-FFF2-40B4-BE49-F238E27FC236}">
                <a16:creationId xmlns:a16="http://schemas.microsoft.com/office/drawing/2014/main" id="{708ECE6A-AA7C-545A-168C-6088D61CE3C3}"/>
              </a:ext>
            </a:extLst>
          </p:cNvPr>
          <p:cNvSpPr txBox="1"/>
          <p:nvPr/>
        </p:nvSpPr>
        <p:spPr>
          <a:xfrm>
            <a:off x="848391" y="3915030"/>
            <a:ext cx="4975558" cy="369332"/>
          </a:xfrm>
          <a:prstGeom prst="rect">
            <a:avLst/>
          </a:prstGeom>
          <a:noFill/>
        </p:spPr>
        <p:txBody>
          <a:bodyPr wrap="square" rtlCol="0">
            <a:spAutoFit/>
          </a:bodyPr>
          <a:lstStyle/>
          <a:p>
            <a:r>
              <a:rPr lang="en-US" noProof="0" dirty="0"/>
              <a:t>How many different ways are there from A to F?</a:t>
            </a:r>
          </a:p>
        </p:txBody>
      </p:sp>
    </p:spTree>
    <p:extLst>
      <p:ext uri="{BB962C8B-B14F-4D97-AF65-F5344CB8AC3E}">
        <p14:creationId xmlns:p14="http://schemas.microsoft.com/office/powerpoint/2010/main" val="337243466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a:extLst>
              <a:ext uri="{FF2B5EF4-FFF2-40B4-BE49-F238E27FC236}">
                <a16:creationId xmlns:a16="http://schemas.microsoft.com/office/drawing/2014/main" id="{CBF304D8-B562-C083-5E37-EC9D0CB72F15}"/>
              </a:ext>
            </a:extLst>
          </p:cNvPr>
          <p:cNvPicPr>
            <a:picLocks noChangeAspect="1"/>
          </p:cNvPicPr>
          <p:nvPr/>
        </p:nvPicPr>
        <p:blipFill>
          <a:blip r:embed="rId2"/>
          <a:stretch>
            <a:fillRect/>
          </a:stretch>
        </p:blipFill>
        <p:spPr>
          <a:xfrm>
            <a:off x="1512886" y="3852989"/>
            <a:ext cx="595313" cy="600075"/>
          </a:xfrm>
          <a:prstGeom prst="rect">
            <a:avLst/>
          </a:prstGeom>
        </p:spPr>
      </p:pic>
      <p:pic>
        <p:nvPicPr>
          <p:cNvPr id="8" name="Grafik 7">
            <a:extLst>
              <a:ext uri="{FF2B5EF4-FFF2-40B4-BE49-F238E27FC236}">
                <a16:creationId xmlns:a16="http://schemas.microsoft.com/office/drawing/2014/main" id="{01D255B9-A6B5-BE07-D510-EC255AB6FAB4}"/>
              </a:ext>
            </a:extLst>
          </p:cNvPr>
          <p:cNvPicPr>
            <a:picLocks noChangeAspect="1"/>
          </p:cNvPicPr>
          <p:nvPr/>
        </p:nvPicPr>
        <p:blipFill>
          <a:blip r:embed="rId3"/>
          <a:stretch>
            <a:fillRect/>
          </a:stretch>
        </p:blipFill>
        <p:spPr>
          <a:xfrm>
            <a:off x="2689251" y="4242028"/>
            <a:ext cx="640080" cy="600075"/>
          </a:xfrm>
          <a:prstGeom prst="rect">
            <a:avLst/>
          </a:prstGeom>
        </p:spPr>
      </p:pic>
      <p:pic>
        <p:nvPicPr>
          <p:cNvPr id="10" name="Grafik 9">
            <a:extLst>
              <a:ext uri="{FF2B5EF4-FFF2-40B4-BE49-F238E27FC236}">
                <a16:creationId xmlns:a16="http://schemas.microsoft.com/office/drawing/2014/main" id="{5910EFE6-1D41-8F3E-51E8-784272AF1577}"/>
              </a:ext>
            </a:extLst>
          </p:cNvPr>
          <p:cNvPicPr>
            <a:picLocks noChangeAspect="1"/>
          </p:cNvPicPr>
          <p:nvPr/>
        </p:nvPicPr>
        <p:blipFill>
          <a:blip r:embed="rId4"/>
          <a:stretch>
            <a:fillRect/>
          </a:stretch>
        </p:blipFill>
        <p:spPr>
          <a:xfrm>
            <a:off x="2793705" y="5825602"/>
            <a:ext cx="640081" cy="650574"/>
          </a:xfrm>
          <a:prstGeom prst="rect">
            <a:avLst/>
          </a:prstGeom>
        </p:spPr>
      </p:pic>
      <p:pic>
        <p:nvPicPr>
          <p:cNvPr id="12" name="Grafik 11">
            <a:extLst>
              <a:ext uri="{FF2B5EF4-FFF2-40B4-BE49-F238E27FC236}">
                <a16:creationId xmlns:a16="http://schemas.microsoft.com/office/drawing/2014/main" id="{13273AB1-BDE8-E313-8A41-6B501DD8E84E}"/>
              </a:ext>
            </a:extLst>
          </p:cNvPr>
          <p:cNvPicPr>
            <a:picLocks noChangeAspect="1"/>
          </p:cNvPicPr>
          <p:nvPr/>
        </p:nvPicPr>
        <p:blipFill>
          <a:blip r:embed="rId5"/>
          <a:stretch>
            <a:fillRect/>
          </a:stretch>
        </p:blipFill>
        <p:spPr>
          <a:xfrm>
            <a:off x="1185672" y="5093663"/>
            <a:ext cx="624871" cy="600075"/>
          </a:xfrm>
          <a:prstGeom prst="rect">
            <a:avLst/>
          </a:prstGeom>
        </p:spPr>
      </p:pic>
      <p:pic>
        <p:nvPicPr>
          <p:cNvPr id="14" name="Grafik 13">
            <a:extLst>
              <a:ext uri="{FF2B5EF4-FFF2-40B4-BE49-F238E27FC236}">
                <a16:creationId xmlns:a16="http://schemas.microsoft.com/office/drawing/2014/main" id="{C70CEC5D-DF49-39ED-2453-925E97588F73}"/>
              </a:ext>
            </a:extLst>
          </p:cNvPr>
          <p:cNvPicPr>
            <a:picLocks noChangeAspect="1"/>
          </p:cNvPicPr>
          <p:nvPr/>
        </p:nvPicPr>
        <p:blipFill>
          <a:blip r:embed="rId6"/>
          <a:stretch>
            <a:fillRect/>
          </a:stretch>
        </p:blipFill>
        <p:spPr>
          <a:xfrm>
            <a:off x="2822269" y="3006251"/>
            <a:ext cx="634576" cy="650574"/>
          </a:xfrm>
          <a:prstGeom prst="rect">
            <a:avLst/>
          </a:prstGeom>
        </p:spPr>
      </p:pic>
      <p:pic>
        <p:nvPicPr>
          <p:cNvPr id="16" name="Grafik 15">
            <a:extLst>
              <a:ext uri="{FF2B5EF4-FFF2-40B4-BE49-F238E27FC236}">
                <a16:creationId xmlns:a16="http://schemas.microsoft.com/office/drawing/2014/main" id="{CC8898A9-4570-3436-2764-7343BF9A6971}"/>
              </a:ext>
            </a:extLst>
          </p:cNvPr>
          <p:cNvPicPr>
            <a:picLocks noChangeAspect="1"/>
          </p:cNvPicPr>
          <p:nvPr/>
        </p:nvPicPr>
        <p:blipFill>
          <a:blip r:embed="rId7"/>
          <a:stretch>
            <a:fillRect/>
          </a:stretch>
        </p:blipFill>
        <p:spPr>
          <a:xfrm>
            <a:off x="3990361" y="4705360"/>
            <a:ext cx="693937" cy="688341"/>
          </a:xfrm>
          <a:prstGeom prst="rect">
            <a:avLst/>
          </a:prstGeom>
        </p:spPr>
      </p:pic>
      <p:cxnSp>
        <p:nvCxnSpPr>
          <p:cNvPr id="18" name="Gerader Verbinder 17">
            <a:extLst>
              <a:ext uri="{FF2B5EF4-FFF2-40B4-BE49-F238E27FC236}">
                <a16:creationId xmlns:a16="http://schemas.microsoft.com/office/drawing/2014/main" id="{73DED0CE-F383-4BD8-5FC2-779953862902}"/>
              </a:ext>
            </a:extLst>
          </p:cNvPr>
          <p:cNvCxnSpPr>
            <a:cxnSpLocks/>
            <a:stCxn id="8" idx="2"/>
            <a:endCxn id="10" idx="0"/>
          </p:cNvCxnSpPr>
          <p:nvPr/>
        </p:nvCxnSpPr>
        <p:spPr>
          <a:xfrm>
            <a:off x="3009291" y="4842103"/>
            <a:ext cx="104455" cy="9834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B86337BB-4E82-0256-B5E1-384088DA33C3}"/>
              </a:ext>
            </a:extLst>
          </p:cNvPr>
          <p:cNvCxnSpPr>
            <a:cxnSpLocks/>
            <a:stCxn id="14" idx="1"/>
            <a:endCxn id="3" idx="3"/>
          </p:cNvCxnSpPr>
          <p:nvPr/>
        </p:nvCxnSpPr>
        <p:spPr>
          <a:xfrm flipH="1">
            <a:off x="2108199" y="3331538"/>
            <a:ext cx="714070" cy="82148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7367DC5B-B8AC-132E-D1A9-5FD1D2CB91BF}"/>
              </a:ext>
            </a:extLst>
          </p:cNvPr>
          <p:cNvCxnSpPr>
            <a:cxnSpLocks/>
            <a:stCxn id="14" idx="3"/>
            <a:endCxn id="16" idx="0"/>
          </p:cNvCxnSpPr>
          <p:nvPr/>
        </p:nvCxnSpPr>
        <p:spPr>
          <a:xfrm>
            <a:off x="3456845" y="3331538"/>
            <a:ext cx="880485" cy="137382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F668115B-3A72-F917-FFC8-3E5521EDE482}"/>
              </a:ext>
            </a:extLst>
          </p:cNvPr>
          <p:cNvCxnSpPr>
            <a:cxnSpLocks/>
            <a:endCxn id="8" idx="1"/>
          </p:cNvCxnSpPr>
          <p:nvPr/>
        </p:nvCxnSpPr>
        <p:spPr>
          <a:xfrm>
            <a:off x="2108199" y="4242028"/>
            <a:ext cx="581052" cy="30003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43DDC298-A505-A52B-796B-C1B0AE8B4CF0}"/>
              </a:ext>
            </a:extLst>
          </p:cNvPr>
          <p:cNvCxnSpPr>
            <a:cxnSpLocks/>
            <a:stCxn id="10" idx="1"/>
            <a:endCxn id="12" idx="3"/>
          </p:cNvCxnSpPr>
          <p:nvPr/>
        </p:nvCxnSpPr>
        <p:spPr>
          <a:xfrm flipH="1" flipV="1">
            <a:off x="1810543" y="5393701"/>
            <a:ext cx="983162" cy="75718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7A4CDC2D-A258-C4DA-00FD-C5473991E3CC}"/>
              </a:ext>
            </a:extLst>
          </p:cNvPr>
          <p:cNvCxnSpPr>
            <a:cxnSpLocks/>
            <a:stCxn id="16" idx="1"/>
            <a:endCxn id="8" idx="3"/>
          </p:cNvCxnSpPr>
          <p:nvPr/>
        </p:nvCxnSpPr>
        <p:spPr>
          <a:xfrm flipH="1" flipV="1">
            <a:off x="3329331" y="4542066"/>
            <a:ext cx="661030" cy="50746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2" name="Gerader Verbinder 41">
            <a:extLst>
              <a:ext uri="{FF2B5EF4-FFF2-40B4-BE49-F238E27FC236}">
                <a16:creationId xmlns:a16="http://schemas.microsoft.com/office/drawing/2014/main" id="{4D0AC765-285E-21F1-BF8D-BBB705DFDB42}"/>
              </a:ext>
            </a:extLst>
          </p:cNvPr>
          <p:cNvCxnSpPr>
            <a:cxnSpLocks/>
            <a:stCxn id="8" idx="1"/>
            <a:endCxn id="12" idx="3"/>
          </p:cNvCxnSpPr>
          <p:nvPr/>
        </p:nvCxnSpPr>
        <p:spPr>
          <a:xfrm flipH="1">
            <a:off x="1810543" y="4542066"/>
            <a:ext cx="878708" cy="85163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AF50C752-904D-D972-2C0D-851E04EAA2F8}"/>
              </a:ext>
            </a:extLst>
          </p:cNvPr>
          <p:cNvCxnSpPr>
            <a:cxnSpLocks/>
            <a:stCxn id="14" idx="2"/>
            <a:endCxn id="8" idx="0"/>
          </p:cNvCxnSpPr>
          <p:nvPr/>
        </p:nvCxnSpPr>
        <p:spPr>
          <a:xfrm flipH="1">
            <a:off x="3009291" y="3656825"/>
            <a:ext cx="130266" cy="58520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Textfeld 1">
            <a:extLst>
              <a:ext uri="{FF2B5EF4-FFF2-40B4-BE49-F238E27FC236}">
                <a16:creationId xmlns:a16="http://schemas.microsoft.com/office/drawing/2014/main" id="{D9C3B8E0-7CCC-E5F9-ACCE-96E20F95F3F6}"/>
              </a:ext>
            </a:extLst>
          </p:cNvPr>
          <p:cNvSpPr txBox="1"/>
          <p:nvPr/>
        </p:nvSpPr>
        <p:spPr>
          <a:xfrm>
            <a:off x="888693" y="807132"/>
            <a:ext cx="3867151"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3600" noProof="0" dirty="0"/>
              <a:t>Social Graph</a:t>
            </a:r>
          </a:p>
        </p:txBody>
      </p:sp>
      <p:sp>
        <p:nvSpPr>
          <p:cNvPr id="5" name="Textfeld 4">
            <a:extLst>
              <a:ext uri="{FF2B5EF4-FFF2-40B4-BE49-F238E27FC236}">
                <a16:creationId xmlns:a16="http://schemas.microsoft.com/office/drawing/2014/main" id="{A6A45F4F-BAAD-5887-E601-2C1E7CD72286}"/>
              </a:ext>
            </a:extLst>
          </p:cNvPr>
          <p:cNvSpPr txBox="1"/>
          <p:nvPr/>
        </p:nvSpPr>
        <p:spPr>
          <a:xfrm>
            <a:off x="829352" y="1945703"/>
            <a:ext cx="4928092" cy="830997"/>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400" noProof="0" dirty="0"/>
              <a:t>Nodes are the people, and edges represent friendships between them.</a:t>
            </a:r>
          </a:p>
        </p:txBody>
      </p:sp>
      <p:sp>
        <p:nvSpPr>
          <p:cNvPr id="6" name="Textfeld 5">
            <a:extLst>
              <a:ext uri="{FF2B5EF4-FFF2-40B4-BE49-F238E27FC236}">
                <a16:creationId xmlns:a16="http://schemas.microsoft.com/office/drawing/2014/main" id="{86005B15-352B-80B6-6C9F-A4409FAB8FFA}"/>
              </a:ext>
            </a:extLst>
          </p:cNvPr>
          <p:cNvSpPr txBox="1"/>
          <p:nvPr/>
        </p:nvSpPr>
        <p:spPr>
          <a:xfrm>
            <a:off x="3392318" y="6150889"/>
            <a:ext cx="527709" cy="369332"/>
          </a:xfrm>
          <a:prstGeom prst="rect">
            <a:avLst/>
          </a:prstGeom>
          <a:noFill/>
        </p:spPr>
        <p:txBody>
          <a:bodyPr wrap="none" rtlCol="0">
            <a:spAutoFit/>
          </a:bodyPr>
          <a:lstStyle/>
          <a:p>
            <a:r>
              <a:rPr lang="en-US" noProof="0" dirty="0"/>
              <a:t>Eric</a:t>
            </a:r>
          </a:p>
        </p:txBody>
      </p:sp>
      <p:sp>
        <p:nvSpPr>
          <p:cNvPr id="7" name="Textfeld 6">
            <a:extLst>
              <a:ext uri="{FF2B5EF4-FFF2-40B4-BE49-F238E27FC236}">
                <a16:creationId xmlns:a16="http://schemas.microsoft.com/office/drawing/2014/main" id="{F21E06F6-716B-36CA-8EC7-D4F2351D7C2D}"/>
              </a:ext>
            </a:extLst>
          </p:cNvPr>
          <p:cNvSpPr txBox="1"/>
          <p:nvPr/>
        </p:nvSpPr>
        <p:spPr>
          <a:xfrm>
            <a:off x="3416660" y="2962206"/>
            <a:ext cx="671979" cy="369332"/>
          </a:xfrm>
          <a:prstGeom prst="rect">
            <a:avLst/>
          </a:prstGeom>
          <a:noFill/>
        </p:spPr>
        <p:txBody>
          <a:bodyPr wrap="none" rtlCol="0">
            <a:spAutoFit/>
          </a:bodyPr>
          <a:lstStyle/>
          <a:p>
            <a:r>
              <a:rPr lang="en-US" noProof="0" dirty="0"/>
              <a:t>Carol</a:t>
            </a:r>
          </a:p>
        </p:txBody>
      </p:sp>
      <p:sp>
        <p:nvSpPr>
          <p:cNvPr id="9" name="Textfeld 8">
            <a:extLst>
              <a:ext uri="{FF2B5EF4-FFF2-40B4-BE49-F238E27FC236}">
                <a16:creationId xmlns:a16="http://schemas.microsoft.com/office/drawing/2014/main" id="{F4FC8867-A17E-C4C1-FC26-ED5EC1E07EAD}"/>
              </a:ext>
            </a:extLst>
          </p:cNvPr>
          <p:cNvSpPr txBox="1"/>
          <p:nvPr/>
        </p:nvSpPr>
        <p:spPr>
          <a:xfrm>
            <a:off x="4546600" y="5084457"/>
            <a:ext cx="535724" cy="369332"/>
          </a:xfrm>
          <a:prstGeom prst="rect">
            <a:avLst/>
          </a:prstGeom>
          <a:noFill/>
        </p:spPr>
        <p:txBody>
          <a:bodyPr wrap="none" rtlCol="0">
            <a:spAutoFit/>
          </a:bodyPr>
          <a:lstStyle/>
          <a:p>
            <a:r>
              <a:rPr lang="en-US" noProof="0" dirty="0"/>
              <a:t>Lisa</a:t>
            </a:r>
          </a:p>
        </p:txBody>
      </p:sp>
      <p:sp>
        <p:nvSpPr>
          <p:cNvPr id="11" name="Textfeld 10">
            <a:extLst>
              <a:ext uri="{FF2B5EF4-FFF2-40B4-BE49-F238E27FC236}">
                <a16:creationId xmlns:a16="http://schemas.microsoft.com/office/drawing/2014/main" id="{17105414-2E30-9C6E-2074-7BBDBACACC5A}"/>
              </a:ext>
            </a:extLst>
          </p:cNvPr>
          <p:cNvSpPr txBox="1"/>
          <p:nvPr/>
        </p:nvSpPr>
        <p:spPr>
          <a:xfrm>
            <a:off x="3149600" y="4055757"/>
            <a:ext cx="603050" cy="369332"/>
          </a:xfrm>
          <a:prstGeom prst="rect">
            <a:avLst/>
          </a:prstGeom>
          <a:noFill/>
        </p:spPr>
        <p:txBody>
          <a:bodyPr wrap="none" rtlCol="0">
            <a:spAutoFit/>
          </a:bodyPr>
          <a:lstStyle/>
          <a:p>
            <a:r>
              <a:rPr lang="en-US" noProof="0" dirty="0"/>
              <a:t>Elisa</a:t>
            </a:r>
          </a:p>
        </p:txBody>
      </p:sp>
      <p:sp>
        <p:nvSpPr>
          <p:cNvPr id="19" name="Textfeld 18">
            <a:extLst>
              <a:ext uri="{FF2B5EF4-FFF2-40B4-BE49-F238E27FC236}">
                <a16:creationId xmlns:a16="http://schemas.microsoft.com/office/drawing/2014/main" id="{48A6B7AA-E73A-259A-39FA-5CF4B98A9A22}"/>
              </a:ext>
            </a:extLst>
          </p:cNvPr>
          <p:cNvSpPr txBox="1"/>
          <p:nvPr/>
        </p:nvSpPr>
        <p:spPr>
          <a:xfrm>
            <a:off x="838560" y="4829106"/>
            <a:ext cx="553357" cy="369332"/>
          </a:xfrm>
          <a:prstGeom prst="rect">
            <a:avLst/>
          </a:prstGeom>
          <a:noFill/>
        </p:spPr>
        <p:txBody>
          <a:bodyPr wrap="none" rtlCol="0">
            <a:spAutoFit/>
          </a:bodyPr>
          <a:lstStyle/>
          <a:p>
            <a:r>
              <a:rPr lang="en-US" noProof="0" dirty="0"/>
              <a:t>Bob</a:t>
            </a:r>
          </a:p>
        </p:txBody>
      </p:sp>
      <p:sp>
        <p:nvSpPr>
          <p:cNvPr id="20" name="Textfeld 19">
            <a:extLst>
              <a:ext uri="{FF2B5EF4-FFF2-40B4-BE49-F238E27FC236}">
                <a16:creationId xmlns:a16="http://schemas.microsoft.com/office/drawing/2014/main" id="{FA35531B-F1F4-9D9F-1CA0-687ABDB11E48}"/>
              </a:ext>
            </a:extLst>
          </p:cNvPr>
          <p:cNvSpPr txBox="1"/>
          <p:nvPr/>
        </p:nvSpPr>
        <p:spPr>
          <a:xfrm>
            <a:off x="1206860" y="3559106"/>
            <a:ext cx="535724" cy="369332"/>
          </a:xfrm>
          <a:prstGeom prst="rect">
            <a:avLst/>
          </a:prstGeom>
          <a:noFill/>
        </p:spPr>
        <p:txBody>
          <a:bodyPr wrap="none" rtlCol="0">
            <a:spAutoFit/>
          </a:bodyPr>
          <a:lstStyle/>
          <a:p>
            <a:r>
              <a:rPr lang="en-US" noProof="0" dirty="0"/>
              <a:t>Bea</a:t>
            </a:r>
          </a:p>
        </p:txBody>
      </p:sp>
      <p:pic>
        <p:nvPicPr>
          <p:cNvPr id="4" name="Grafik 3">
            <a:extLst>
              <a:ext uri="{FF2B5EF4-FFF2-40B4-BE49-F238E27FC236}">
                <a16:creationId xmlns:a16="http://schemas.microsoft.com/office/drawing/2014/main" id="{CE7DF528-46A6-5E36-4BE6-9473D00B879F}"/>
              </a:ext>
            </a:extLst>
          </p:cNvPr>
          <p:cNvPicPr>
            <a:picLocks noChangeAspect="1"/>
          </p:cNvPicPr>
          <p:nvPr/>
        </p:nvPicPr>
        <p:blipFill>
          <a:blip r:embed="rId3"/>
          <a:stretch>
            <a:fillRect/>
          </a:stretch>
        </p:blipFill>
        <p:spPr>
          <a:xfrm>
            <a:off x="888693" y="6648747"/>
            <a:ext cx="640080" cy="600075"/>
          </a:xfrm>
          <a:prstGeom prst="rect">
            <a:avLst/>
          </a:prstGeom>
        </p:spPr>
      </p:pic>
      <p:pic>
        <p:nvPicPr>
          <p:cNvPr id="13" name="Grafik 12">
            <a:extLst>
              <a:ext uri="{FF2B5EF4-FFF2-40B4-BE49-F238E27FC236}">
                <a16:creationId xmlns:a16="http://schemas.microsoft.com/office/drawing/2014/main" id="{EFEEF300-57A2-C270-BE61-FE9E60C0B485}"/>
              </a:ext>
            </a:extLst>
          </p:cNvPr>
          <p:cNvPicPr>
            <a:picLocks noChangeAspect="1"/>
          </p:cNvPicPr>
          <p:nvPr/>
        </p:nvPicPr>
        <p:blipFill>
          <a:blip r:embed="rId5"/>
          <a:stretch>
            <a:fillRect/>
          </a:stretch>
        </p:blipFill>
        <p:spPr>
          <a:xfrm>
            <a:off x="1528773" y="6639652"/>
            <a:ext cx="624871" cy="600075"/>
          </a:xfrm>
          <a:prstGeom prst="rect">
            <a:avLst/>
          </a:prstGeom>
        </p:spPr>
      </p:pic>
      <p:pic>
        <p:nvPicPr>
          <p:cNvPr id="15" name="Grafik 14">
            <a:extLst>
              <a:ext uri="{FF2B5EF4-FFF2-40B4-BE49-F238E27FC236}">
                <a16:creationId xmlns:a16="http://schemas.microsoft.com/office/drawing/2014/main" id="{6AD1AD94-55C9-CBE5-7088-516CEC6B4998}"/>
              </a:ext>
            </a:extLst>
          </p:cNvPr>
          <p:cNvPicPr>
            <a:picLocks noChangeAspect="1"/>
          </p:cNvPicPr>
          <p:nvPr/>
        </p:nvPicPr>
        <p:blipFill>
          <a:blip r:embed="rId4"/>
          <a:stretch>
            <a:fillRect/>
          </a:stretch>
        </p:blipFill>
        <p:spPr>
          <a:xfrm>
            <a:off x="2249739" y="6614402"/>
            <a:ext cx="640081" cy="650574"/>
          </a:xfrm>
          <a:prstGeom prst="rect">
            <a:avLst/>
          </a:prstGeom>
        </p:spPr>
      </p:pic>
      <p:pic>
        <p:nvPicPr>
          <p:cNvPr id="17" name="Grafik 16">
            <a:extLst>
              <a:ext uri="{FF2B5EF4-FFF2-40B4-BE49-F238E27FC236}">
                <a16:creationId xmlns:a16="http://schemas.microsoft.com/office/drawing/2014/main" id="{8F7CE515-67B9-3B83-1D88-F0380705552E}"/>
              </a:ext>
            </a:extLst>
          </p:cNvPr>
          <p:cNvPicPr>
            <a:picLocks noChangeAspect="1"/>
          </p:cNvPicPr>
          <p:nvPr/>
        </p:nvPicPr>
        <p:blipFill>
          <a:blip r:embed="rId7"/>
          <a:stretch>
            <a:fillRect/>
          </a:stretch>
        </p:blipFill>
        <p:spPr>
          <a:xfrm>
            <a:off x="2991891" y="6597062"/>
            <a:ext cx="693937" cy="688341"/>
          </a:xfrm>
          <a:prstGeom prst="rect">
            <a:avLst/>
          </a:prstGeom>
        </p:spPr>
      </p:pic>
      <p:pic>
        <p:nvPicPr>
          <p:cNvPr id="22" name="Grafik 21">
            <a:extLst>
              <a:ext uri="{FF2B5EF4-FFF2-40B4-BE49-F238E27FC236}">
                <a16:creationId xmlns:a16="http://schemas.microsoft.com/office/drawing/2014/main" id="{C41A1B3B-6DFF-7ADB-ABD2-1CC46E9DEBF4}"/>
              </a:ext>
            </a:extLst>
          </p:cNvPr>
          <p:cNvPicPr>
            <a:picLocks noChangeAspect="1"/>
          </p:cNvPicPr>
          <p:nvPr/>
        </p:nvPicPr>
        <p:blipFill>
          <a:blip r:embed="rId6"/>
          <a:stretch>
            <a:fillRect/>
          </a:stretch>
        </p:blipFill>
        <p:spPr>
          <a:xfrm>
            <a:off x="3702753" y="6579335"/>
            <a:ext cx="634576" cy="650574"/>
          </a:xfrm>
          <a:prstGeom prst="rect">
            <a:avLst/>
          </a:prstGeom>
        </p:spPr>
      </p:pic>
      <p:pic>
        <p:nvPicPr>
          <p:cNvPr id="23" name="Grafik 22">
            <a:extLst>
              <a:ext uri="{FF2B5EF4-FFF2-40B4-BE49-F238E27FC236}">
                <a16:creationId xmlns:a16="http://schemas.microsoft.com/office/drawing/2014/main" id="{2B5AEEEF-A9E9-507B-369D-F7A879DD979C}"/>
              </a:ext>
            </a:extLst>
          </p:cNvPr>
          <p:cNvPicPr>
            <a:picLocks noChangeAspect="1"/>
          </p:cNvPicPr>
          <p:nvPr/>
        </p:nvPicPr>
        <p:blipFill>
          <a:blip r:embed="rId2"/>
          <a:stretch>
            <a:fillRect/>
          </a:stretch>
        </p:blipFill>
        <p:spPr>
          <a:xfrm>
            <a:off x="4356106" y="6579335"/>
            <a:ext cx="595313" cy="600075"/>
          </a:xfrm>
          <a:prstGeom prst="rect">
            <a:avLst/>
          </a:prstGeom>
        </p:spPr>
      </p:pic>
      <p:sp>
        <p:nvSpPr>
          <p:cNvPr id="25" name="Geschweifte Klammer links/rechts 24">
            <a:extLst>
              <a:ext uri="{FF2B5EF4-FFF2-40B4-BE49-F238E27FC236}">
                <a16:creationId xmlns:a16="http://schemas.microsoft.com/office/drawing/2014/main" id="{EDA0E88D-335A-8035-A53B-7D748DE56730}"/>
              </a:ext>
            </a:extLst>
          </p:cNvPr>
          <p:cNvSpPr/>
          <p:nvPr/>
        </p:nvSpPr>
        <p:spPr>
          <a:xfrm>
            <a:off x="740694" y="6482489"/>
            <a:ext cx="4341630" cy="802914"/>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noProof="0" dirty="0"/>
          </a:p>
        </p:txBody>
      </p:sp>
      <p:sp>
        <p:nvSpPr>
          <p:cNvPr id="28" name="Geschweifte Klammer links/rechts 27">
            <a:extLst>
              <a:ext uri="{FF2B5EF4-FFF2-40B4-BE49-F238E27FC236}">
                <a16:creationId xmlns:a16="http://schemas.microsoft.com/office/drawing/2014/main" id="{F9E94B13-1B5D-4A5B-EB5F-06078629B482}"/>
              </a:ext>
            </a:extLst>
          </p:cNvPr>
          <p:cNvSpPr/>
          <p:nvPr/>
        </p:nvSpPr>
        <p:spPr>
          <a:xfrm>
            <a:off x="5366433" y="2821431"/>
            <a:ext cx="880486" cy="3492868"/>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noProof="0" dirty="0"/>
          </a:p>
        </p:txBody>
      </p:sp>
      <p:sp>
        <p:nvSpPr>
          <p:cNvPr id="45" name="Geschweifte Klammer links/rechts 44">
            <a:extLst>
              <a:ext uri="{FF2B5EF4-FFF2-40B4-BE49-F238E27FC236}">
                <a16:creationId xmlns:a16="http://schemas.microsoft.com/office/drawing/2014/main" id="{ED74D78A-1E4F-A876-0C59-F184DAE107E9}"/>
              </a:ext>
            </a:extLst>
          </p:cNvPr>
          <p:cNvSpPr/>
          <p:nvPr/>
        </p:nvSpPr>
        <p:spPr>
          <a:xfrm>
            <a:off x="5502219" y="2958783"/>
            <a:ext cx="620905" cy="21967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noProof="0" dirty="0"/>
          </a:p>
        </p:txBody>
      </p:sp>
      <p:pic>
        <p:nvPicPr>
          <p:cNvPr id="47" name="Grafik 46">
            <a:extLst>
              <a:ext uri="{FF2B5EF4-FFF2-40B4-BE49-F238E27FC236}">
                <a16:creationId xmlns:a16="http://schemas.microsoft.com/office/drawing/2014/main" id="{8D7256DB-8A2A-6806-C3B3-C539F8A8DCFA}"/>
              </a:ext>
            </a:extLst>
          </p:cNvPr>
          <p:cNvPicPr>
            <a:picLocks noChangeAspect="1"/>
          </p:cNvPicPr>
          <p:nvPr/>
        </p:nvPicPr>
        <p:blipFill>
          <a:blip r:embed="rId6"/>
          <a:stretch>
            <a:fillRect/>
          </a:stretch>
        </p:blipFill>
        <p:spPr>
          <a:xfrm>
            <a:off x="5566439" y="2975531"/>
            <a:ext cx="216000" cy="221448"/>
          </a:xfrm>
          <a:prstGeom prst="rect">
            <a:avLst/>
          </a:prstGeom>
        </p:spPr>
      </p:pic>
      <p:pic>
        <p:nvPicPr>
          <p:cNvPr id="48" name="Grafik 47">
            <a:extLst>
              <a:ext uri="{FF2B5EF4-FFF2-40B4-BE49-F238E27FC236}">
                <a16:creationId xmlns:a16="http://schemas.microsoft.com/office/drawing/2014/main" id="{A014835D-0693-FD07-6B0D-CBFBC62AB3C8}"/>
              </a:ext>
            </a:extLst>
          </p:cNvPr>
          <p:cNvPicPr>
            <a:picLocks noChangeAspect="1"/>
          </p:cNvPicPr>
          <p:nvPr/>
        </p:nvPicPr>
        <p:blipFill>
          <a:blip r:embed="rId2"/>
          <a:stretch>
            <a:fillRect/>
          </a:stretch>
        </p:blipFill>
        <p:spPr>
          <a:xfrm>
            <a:off x="5844781" y="2969989"/>
            <a:ext cx="216000" cy="217728"/>
          </a:xfrm>
          <a:prstGeom prst="rect">
            <a:avLst/>
          </a:prstGeom>
        </p:spPr>
      </p:pic>
      <p:sp>
        <p:nvSpPr>
          <p:cNvPr id="50" name="Geschweifte Klammer links/rechts 49">
            <a:extLst>
              <a:ext uri="{FF2B5EF4-FFF2-40B4-BE49-F238E27FC236}">
                <a16:creationId xmlns:a16="http://schemas.microsoft.com/office/drawing/2014/main" id="{EC1141D7-214F-CE0F-3C3B-352B6FD4AE24}"/>
              </a:ext>
            </a:extLst>
          </p:cNvPr>
          <p:cNvSpPr/>
          <p:nvPr/>
        </p:nvSpPr>
        <p:spPr>
          <a:xfrm>
            <a:off x="5494834" y="3320910"/>
            <a:ext cx="620905" cy="21967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noProof="0" dirty="0"/>
          </a:p>
        </p:txBody>
      </p:sp>
      <p:pic>
        <p:nvPicPr>
          <p:cNvPr id="51" name="Grafik 50">
            <a:extLst>
              <a:ext uri="{FF2B5EF4-FFF2-40B4-BE49-F238E27FC236}">
                <a16:creationId xmlns:a16="http://schemas.microsoft.com/office/drawing/2014/main" id="{2FC4E0A5-8867-47C0-6B48-491DF82EDB5D}"/>
              </a:ext>
            </a:extLst>
          </p:cNvPr>
          <p:cNvPicPr>
            <a:picLocks noChangeAspect="1"/>
          </p:cNvPicPr>
          <p:nvPr/>
        </p:nvPicPr>
        <p:blipFill>
          <a:blip r:embed="rId6"/>
          <a:stretch>
            <a:fillRect/>
          </a:stretch>
        </p:blipFill>
        <p:spPr>
          <a:xfrm>
            <a:off x="5559054" y="3337658"/>
            <a:ext cx="216000" cy="221448"/>
          </a:xfrm>
          <a:prstGeom prst="rect">
            <a:avLst/>
          </a:prstGeom>
        </p:spPr>
      </p:pic>
      <p:pic>
        <p:nvPicPr>
          <p:cNvPr id="52" name="Grafik 51">
            <a:extLst>
              <a:ext uri="{FF2B5EF4-FFF2-40B4-BE49-F238E27FC236}">
                <a16:creationId xmlns:a16="http://schemas.microsoft.com/office/drawing/2014/main" id="{2947040F-53AD-121A-6EA1-0FB13BF3F82F}"/>
              </a:ext>
            </a:extLst>
          </p:cNvPr>
          <p:cNvPicPr>
            <a:picLocks noChangeAspect="1"/>
          </p:cNvPicPr>
          <p:nvPr/>
        </p:nvPicPr>
        <p:blipFill>
          <a:blip r:embed="rId7"/>
          <a:stretch>
            <a:fillRect/>
          </a:stretch>
        </p:blipFill>
        <p:spPr>
          <a:xfrm>
            <a:off x="5830000" y="3344846"/>
            <a:ext cx="216000" cy="214260"/>
          </a:xfrm>
          <a:prstGeom prst="rect">
            <a:avLst/>
          </a:prstGeom>
        </p:spPr>
      </p:pic>
      <p:sp>
        <p:nvSpPr>
          <p:cNvPr id="54" name="Geschweifte Klammer links/rechts 53">
            <a:extLst>
              <a:ext uri="{FF2B5EF4-FFF2-40B4-BE49-F238E27FC236}">
                <a16:creationId xmlns:a16="http://schemas.microsoft.com/office/drawing/2014/main" id="{AA1F0AA3-A558-82E5-AB25-1BDED582004C}"/>
              </a:ext>
            </a:extLst>
          </p:cNvPr>
          <p:cNvSpPr/>
          <p:nvPr/>
        </p:nvSpPr>
        <p:spPr>
          <a:xfrm>
            <a:off x="5494834" y="3743153"/>
            <a:ext cx="620905" cy="21967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noProof="0" dirty="0"/>
          </a:p>
        </p:txBody>
      </p:sp>
      <p:pic>
        <p:nvPicPr>
          <p:cNvPr id="55" name="Grafik 54">
            <a:extLst>
              <a:ext uri="{FF2B5EF4-FFF2-40B4-BE49-F238E27FC236}">
                <a16:creationId xmlns:a16="http://schemas.microsoft.com/office/drawing/2014/main" id="{66A0326A-DC9C-3B0C-5BF2-2564140ECCE0}"/>
              </a:ext>
            </a:extLst>
          </p:cNvPr>
          <p:cNvPicPr>
            <a:picLocks noChangeAspect="1"/>
          </p:cNvPicPr>
          <p:nvPr/>
        </p:nvPicPr>
        <p:blipFill>
          <a:blip r:embed="rId6"/>
          <a:stretch>
            <a:fillRect/>
          </a:stretch>
        </p:blipFill>
        <p:spPr>
          <a:xfrm>
            <a:off x="5559054" y="3759901"/>
            <a:ext cx="216000" cy="221448"/>
          </a:xfrm>
          <a:prstGeom prst="rect">
            <a:avLst/>
          </a:prstGeom>
        </p:spPr>
      </p:pic>
      <p:pic>
        <p:nvPicPr>
          <p:cNvPr id="56" name="Grafik 55">
            <a:extLst>
              <a:ext uri="{FF2B5EF4-FFF2-40B4-BE49-F238E27FC236}">
                <a16:creationId xmlns:a16="http://schemas.microsoft.com/office/drawing/2014/main" id="{28B4D308-9E68-C181-7514-D79FB62D076F}"/>
              </a:ext>
            </a:extLst>
          </p:cNvPr>
          <p:cNvPicPr>
            <a:picLocks noChangeAspect="1"/>
          </p:cNvPicPr>
          <p:nvPr/>
        </p:nvPicPr>
        <p:blipFill>
          <a:blip r:embed="rId3"/>
          <a:stretch>
            <a:fillRect/>
          </a:stretch>
        </p:blipFill>
        <p:spPr>
          <a:xfrm>
            <a:off x="5850034" y="3759901"/>
            <a:ext cx="216000" cy="202500"/>
          </a:xfrm>
          <a:prstGeom prst="rect">
            <a:avLst/>
          </a:prstGeom>
        </p:spPr>
      </p:pic>
      <p:sp>
        <p:nvSpPr>
          <p:cNvPr id="58" name="Geschweifte Klammer links/rechts 57">
            <a:extLst>
              <a:ext uri="{FF2B5EF4-FFF2-40B4-BE49-F238E27FC236}">
                <a16:creationId xmlns:a16="http://schemas.microsoft.com/office/drawing/2014/main" id="{9CFD266E-4A17-A56A-7A90-238B27769578}"/>
              </a:ext>
            </a:extLst>
          </p:cNvPr>
          <p:cNvSpPr/>
          <p:nvPr/>
        </p:nvSpPr>
        <p:spPr>
          <a:xfrm>
            <a:off x="5489581" y="4124030"/>
            <a:ext cx="620905" cy="21967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noProof="0" dirty="0"/>
          </a:p>
        </p:txBody>
      </p:sp>
      <p:pic>
        <p:nvPicPr>
          <p:cNvPr id="59" name="Grafik 58">
            <a:extLst>
              <a:ext uri="{FF2B5EF4-FFF2-40B4-BE49-F238E27FC236}">
                <a16:creationId xmlns:a16="http://schemas.microsoft.com/office/drawing/2014/main" id="{E53E7786-91DE-4276-A27C-88F055880E52}"/>
              </a:ext>
            </a:extLst>
          </p:cNvPr>
          <p:cNvPicPr>
            <a:picLocks noChangeAspect="1"/>
          </p:cNvPicPr>
          <p:nvPr/>
        </p:nvPicPr>
        <p:blipFill>
          <a:blip r:embed="rId3"/>
          <a:stretch>
            <a:fillRect/>
          </a:stretch>
        </p:blipFill>
        <p:spPr>
          <a:xfrm>
            <a:off x="5844781" y="4140778"/>
            <a:ext cx="216000" cy="202500"/>
          </a:xfrm>
          <a:prstGeom prst="rect">
            <a:avLst/>
          </a:prstGeom>
        </p:spPr>
      </p:pic>
      <p:pic>
        <p:nvPicPr>
          <p:cNvPr id="60" name="Grafik 59">
            <a:extLst>
              <a:ext uri="{FF2B5EF4-FFF2-40B4-BE49-F238E27FC236}">
                <a16:creationId xmlns:a16="http://schemas.microsoft.com/office/drawing/2014/main" id="{581BB92B-5B9E-E2A8-2AF0-C0CD226B806D}"/>
              </a:ext>
            </a:extLst>
          </p:cNvPr>
          <p:cNvPicPr>
            <a:picLocks noChangeAspect="1"/>
          </p:cNvPicPr>
          <p:nvPr/>
        </p:nvPicPr>
        <p:blipFill>
          <a:blip r:embed="rId2"/>
          <a:stretch>
            <a:fillRect/>
          </a:stretch>
        </p:blipFill>
        <p:spPr>
          <a:xfrm>
            <a:off x="5541444" y="4125974"/>
            <a:ext cx="216000" cy="217728"/>
          </a:xfrm>
          <a:prstGeom prst="rect">
            <a:avLst/>
          </a:prstGeom>
        </p:spPr>
      </p:pic>
      <p:sp>
        <p:nvSpPr>
          <p:cNvPr id="62" name="Geschweifte Klammer links/rechts 61">
            <a:extLst>
              <a:ext uri="{FF2B5EF4-FFF2-40B4-BE49-F238E27FC236}">
                <a16:creationId xmlns:a16="http://schemas.microsoft.com/office/drawing/2014/main" id="{B109F3D6-7C18-A61D-7EC0-0AA2DDDD32C5}"/>
              </a:ext>
            </a:extLst>
          </p:cNvPr>
          <p:cNvSpPr/>
          <p:nvPr/>
        </p:nvSpPr>
        <p:spPr>
          <a:xfrm>
            <a:off x="5512747" y="4490815"/>
            <a:ext cx="620905" cy="21967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noProof="0" dirty="0"/>
          </a:p>
        </p:txBody>
      </p:sp>
      <p:pic>
        <p:nvPicPr>
          <p:cNvPr id="63" name="Grafik 62">
            <a:extLst>
              <a:ext uri="{FF2B5EF4-FFF2-40B4-BE49-F238E27FC236}">
                <a16:creationId xmlns:a16="http://schemas.microsoft.com/office/drawing/2014/main" id="{A1568FCD-C0AB-1D69-1DDC-D58B85F68D46}"/>
              </a:ext>
            </a:extLst>
          </p:cNvPr>
          <p:cNvPicPr>
            <a:picLocks noChangeAspect="1"/>
          </p:cNvPicPr>
          <p:nvPr/>
        </p:nvPicPr>
        <p:blipFill>
          <a:blip r:embed="rId3"/>
          <a:stretch>
            <a:fillRect/>
          </a:stretch>
        </p:blipFill>
        <p:spPr>
          <a:xfrm>
            <a:off x="5583741" y="4507563"/>
            <a:ext cx="216000" cy="202500"/>
          </a:xfrm>
          <a:prstGeom prst="rect">
            <a:avLst/>
          </a:prstGeom>
        </p:spPr>
      </p:pic>
      <p:pic>
        <p:nvPicPr>
          <p:cNvPr id="64" name="Grafik 63">
            <a:extLst>
              <a:ext uri="{FF2B5EF4-FFF2-40B4-BE49-F238E27FC236}">
                <a16:creationId xmlns:a16="http://schemas.microsoft.com/office/drawing/2014/main" id="{41437605-FAAB-8282-B489-BC17C029A391}"/>
              </a:ext>
            </a:extLst>
          </p:cNvPr>
          <p:cNvPicPr>
            <a:picLocks noChangeAspect="1"/>
          </p:cNvPicPr>
          <p:nvPr/>
        </p:nvPicPr>
        <p:blipFill>
          <a:blip r:embed="rId7"/>
          <a:stretch>
            <a:fillRect/>
          </a:stretch>
        </p:blipFill>
        <p:spPr>
          <a:xfrm>
            <a:off x="5830000" y="4515107"/>
            <a:ext cx="216000" cy="214260"/>
          </a:xfrm>
          <a:prstGeom prst="rect">
            <a:avLst/>
          </a:prstGeom>
        </p:spPr>
      </p:pic>
      <p:sp>
        <p:nvSpPr>
          <p:cNvPr id="66" name="Geschweifte Klammer links/rechts 65">
            <a:extLst>
              <a:ext uri="{FF2B5EF4-FFF2-40B4-BE49-F238E27FC236}">
                <a16:creationId xmlns:a16="http://schemas.microsoft.com/office/drawing/2014/main" id="{A4AB56A1-1D63-2FF1-30AB-61C60499E446}"/>
              </a:ext>
            </a:extLst>
          </p:cNvPr>
          <p:cNvSpPr/>
          <p:nvPr/>
        </p:nvSpPr>
        <p:spPr>
          <a:xfrm>
            <a:off x="5507974" y="4849988"/>
            <a:ext cx="620905" cy="21967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noProof="0" dirty="0"/>
          </a:p>
        </p:txBody>
      </p:sp>
      <p:pic>
        <p:nvPicPr>
          <p:cNvPr id="67" name="Grafik 66">
            <a:extLst>
              <a:ext uri="{FF2B5EF4-FFF2-40B4-BE49-F238E27FC236}">
                <a16:creationId xmlns:a16="http://schemas.microsoft.com/office/drawing/2014/main" id="{08EB0F47-A045-2F92-E79F-C866A5DBC1FD}"/>
              </a:ext>
            </a:extLst>
          </p:cNvPr>
          <p:cNvPicPr>
            <a:picLocks noChangeAspect="1"/>
          </p:cNvPicPr>
          <p:nvPr/>
        </p:nvPicPr>
        <p:blipFill>
          <a:blip r:embed="rId3"/>
          <a:stretch>
            <a:fillRect/>
          </a:stretch>
        </p:blipFill>
        <p:spPr>
          <a:xfrm>
            <a:off x="5578968" y="4866736"/>
            <a:ext cx="216000" cy="202500"/>
          </a:xfrm>
          <a:prstGeom prst="rect">
            <a:avLst/>
          </a:prstGeom>
        </p:spPr>
      </p:pic>
      <p:pic>
        <p:nvPicPr>
          <p:cNvPr id="68" name="Grafik 67">
            <a:extLst>
              <a:ext uri="{FF2B5EF4-FFF2-40B4-BE49-F238E27FC236}">
                <a16:creationId xmlns:a16="http://schemas.microsoft.com/office/drawing/2014/main" id="{295799D1-D82C-3978-F836-7AF62B32024B}"/>
              </a:ext>
            </a:extLst>
          </p:cNvPr>
          <p:cNvPicPr>
            <a:picLocks noChangeAspect="1"/>
          </p:cNvPicPr>
          <p:nvPr/>
        </p:nvPicPr>
        <p:blipFill>
          <a:blip r:embed="rId5"/>
          <a:stretch>
            <a:fillRect/>
          </a:stretch>
        </p:blipFill>
        <p:spPr>
          <a:xfrm>
            <a:off x="5818426" y="4866736"/>
            <a:ext cx="216000" cy="207426"/>
          </a:xfrm>
          <a:prstGeom prst="rect">
            <a:avLst/>
          </a:prstGeom>
        </p:spPr>
      </p:pic>
      <p:sp>
        <p:nvSpPr>
          <p:cNvPr id="70" name="Geschweifte Klammer links/rechts 69">
            <a:extLst>
              <a:ext uri="{FF2B5EF4-FFF2-40B4-BE49-F238E27FC236}">
                <a16:creationId xmlns:a16="http://schemas.microsoft.com/office/drawing/2014/main" id="{941D9211-C18C-0E5C-ED04-BC0A967CD09F}"/>
              </a:ext>
            </a:extLst>
          </p:cNvPr>
          <p:cNvSpPr/>
          <p:nvPr/>
        </p:nvSpPr>
        <p:spPr>
          <a:xfrm>
            <a:off x="5507974" y="5218905"/>
            <a:ext cx="620905" cy="21967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noProof="0" dirty="0"/>
          </a:p>
        </p:txBody>
      </p:sp>
      <p:pic>
        <p:nvPicPr>
          <p:cNvPr id="71" name="Grafik 70">
            <a:extLst>
              <a:ext uri="{FF2B5EF4-FFF2-40B4-BE49-F238E27FC236}">
                <a16:creationId xmlns:a16="http://schemas.microsoft.com/office/drawing/2014/main" id="{4D23BB4C-D070-AF72-BD86-407B66143984}"/>
              </a:ext>
            </a:extLst>
          </p:cNvPr>
          <p:cNvPicPr>
            <a:picLocks noChangeAspect="1"/>
          </p:cNvPicPr>
          <p:nvPr/>
        </p:nvPicPr>
        <p:blipFill>
          <a:blip r:embed="rId3"/>
          <a:stretch>
            <a:fillRect/>
          </a:stretch>
        </p:blipFill>
        <p:spPr>
          <a:xfrm>
            <a:off x="5578968" y="5235653"/>
            <a:ext cx="216000" cy="202500"/>
          </a:xfrm>
          <a:prstGeom prst="rect">
            <a:avLst/>
          </a:prstGeom>
        </p:spPr>
      </p:pic>
      <p:pic>
        <p:nvPicPr>
          <p:cNvPr id="72" name="Grafik 71">
            <a:extLst>
              <a:ext uri="{FF2B5EF4-FFF2-40B4-BE49-F238E27FC236}">
                <a16:creationId xmlns:a16="http://schemas.microsoft.com/office/drawing/2014/main" id="{C2B6A201-C7A9-052A-0E1B-B23DECCEF122}"/>
              </a:ext>
            </a:extLst>
          </p:cNvPr>
          <p:cNvPicPr>
            <a:picLocks noChangeAspect="1"/>
          </p:cNvPicPr>
          <p:nvPr/>
        </p:nvPicPr>
        <p:blipFill>
          <a:blip r:embed="rId4"/>
          <a:stretch>
            <a:fillRect/>
          </a:stretch>
        </p:blipFill>
        <p:spPr>
          <a:xfrm>
            <a:off x="5818426" y="5235653"/>
            <a:ext cx="216000" cy="219540"/>
          </a:xfrm>
          <a:prstGeom prst="rect">
            <a:avLst/>
          </a:prstGeom>
        </p:spPr>
      </p:pic>
      <p:sp>
        <p:nvSpPr>
          <p:cNvPr id="74" name="Geschweifte Klammer links/rechts 73">
            <a:extLst>
              <a:ext uri="{FF2B5EF4-FFF2-40B4-BE49-F238E27FC236}">
                <a16:creationId xmlns:a16="http://schemas.microsoft.com/office/drawing/2014/main" id="{4E8E8782-209A-47D1-B17C-BFC377DF5F7A}"/>
              </a:ext>
            </a:extLst>
          </p:cNvPr>
          <p:cNvSpPr/>
          <p:nvPr/>
        </p:nvSpPr>
        <p:spPr>
          <a:xfrm>
            <a:off x="5495617" y="5566572"/>
            <a:ext cx="620905" cy="21967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noProof="0" dirty="0"/>
          </a:p>
        </p:txBody>
      </p:sp>
      <p:pic>
        <p:nvPicPr>
          <p:cNvPr id="75" name="Grafik 74">
            <a:extLst>
              <a:ext uri="{FF2B5EF4-FFF2-40B4-BE49-F238E27FC236}">
                <a16:creationId xmlns:a16="http://schemas.microsoft.com/office/drawing/2014/main" id="{279D8C2E-7BAD-5241-A94A-C0373F897DA1}"/>
              </a:ext>
            </a:extLst>
          </p:cNvPr>
          <p:cNvPicPr>
            <a:picLocks noChangeAspect="1"/>
          </p:cNvPicPr>
          <p:nvPr/>
        </p:nvPicPr>
        <p:blipFill>
          <a:blip r:embed="rId4"/>
          <a:stretch>
            <a:fillRect/>
          </a:stretch>
        </p:blipFill>
        <p:spPr>
          <a:xfrm>
            <a:off x="5818426" y="5583320"/>
            <a:ext cx="216000" cy="219540"/>
          </a:xfrm>
          <a:prstGeom prst="rect">
            <a:avLst/>
          </a:prstGeom>
        </p:spPr>
      </p:pic>
      <p:pic>
        <p:nvPicPr>
          <p:cNvPr id="76" name="Grafik 75">
            <a:extLst>
              <a:ext uri="{FF2B5EF4-FFF2-40B4-BE49-F238E27FC236}">
                <a16:creationId xmlns:a16="http://schemas.microsoft.com/office/drawing/2014/main" id="{663259C8-6ADF-FD1C-D5EB-FCE7172E79CB}"/>
              </a:ext>
            </a:extLst>
          </p:cNvPr>
          <p:cNvPicPr>
            <a:picLocks noChangeAspect="1"/>
          </p:cNvPicPr>
          <p:nvPr/>
        </p:nvPicPr>
        <p:blipFill>
          <a:blip r:embed="rId5"/>
          <a:stretch>
            <a:fillRect/>
          </a:stretch>
        </p:blipFill>
        <p:spPr>
          <a:xfrm>
            <a:off x="5560761" y="5598053"/>
            <a:ext cx="216000" cy="207426"/>
          </a:xfrm>
          <a:prstGeom prst="rect">
            <a:avLst/>
          </a:prstGeom>
        </p:spPr>
      </p:pic>
      <p:sp>
        <p:nvSpPr>
          <p:cNvPr id="78" name="Geschweifte Klammer links/rechts 77">
            <a:extLst>
              <a:ext uri="{FF2B5EF4-FFF2-40B4-BE49-F238E27FC236}">
                <a16:creationId xmlns:a16="http://schemas.microsoft.com/office/drawing/2014/main" id="{DEEBFD73-87C5-D5AB-177D-E6EFC0B178DA}"/>
              </a:ext>
            </a:extLst>
          </p:cNvPr>
          <p:cNvSpPr/>
          <p:nvPr/>
        </p:nvSpPr>
        <p:spPr>
          <a:xfrm>
            <a:off x="5512747" y="5986500"/>
            <a:ext cx="620905" cy="219672"/>
          </a:xfrm>
          <a:prstGeom prst="bracePair">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noProof="0" dirty="0"/>
          </a:p>
        </p:txBody>
      </p:sp>
      <p:pic>
        <p:nvPicPr>
          <p:cNvPr id="79" name="Grafik 78">
            <a:extLst>
              <a:ext uri="{FF2B5EF4-FFF2-40B4-BE49-F238E27FC236}">
                <a16:creationId xmlns:a16="http://schemas.microsoft.com/office/drawing/2014/main" id="{33C4CDB3-C88A-E9DF-E3B6-642FE66C3F40}"/>
              </a:ext>
            </a:extLst>
          </p:cNvPr>
          <p:cNvPicPr>
            <a:picLocks noChangeAspect="1"/>
          </p:cNvPicPr>
          <p:nvPr/>
        </p:nvPicPr>
        <p:blipFill>
          <a:blip r:embed="rId4"/>
          <a:stretch>
            <a:fillRect/>
          </a:stretch>
        </p:blipFill>
        <p:spPr>
          <a:xfrm>
            <a:off x="5600776" y="6003248"/>
            <a:ext cx="216000" cy="219540"/>
          </a:xfrm>
          <a:prstGeom prst="rect">
            <a:avLst/>
          </a:prstGeom>
        </p:spPr>
      </p:pic>
      <p:pic>
        <p:nvPicPr>
          <p:cNvPr id="80" name="Grafik 79">
            <a:extLst>
              <a:ext uri="{FF2B5EF4-FFF2-40B4-BE49-F238E27FC236}">
                <a16:creationId xmlns:a16="http://schemas.microsoft.com/office/drawing/2014/main" id="{9104683D-B666-7C12-48B2-3FA34275B9E0}"/>
              </a:ext>
            </a:extLst>
          </p:cNvPr>
          <p:cNvPicPr>
            <a:picLocks noChangeAspect="1"/>
          </p:cNvPicPr>
          <p:nvPr/>
        </p:nvPicPr>
        <p:blipFill>
          <a:blip r:embed="rId7"/>
          <a:stretch>
            <a:fillRect/>
          </a:stretch>
        </p:blipFill>
        <p:spPr>
          <a:xfrm>
            <a:off x="5864070" y="6008940"/>
            <a:ext cx="216000" cy="214260"/>
          </a:xfrm>
          <a:prstGeom prst="rect">
            <a:avLst/>
          </a:prstGeom>
        </p:spPr>
      </p:pic>
      <p:cxnSp>
        <p:nvCxnSpPr>
          <p:cNvPr id="81" name="Gerader Verbinder 80">
            <a:extLst>
              <a:ext uri="{FF2B5EF4-FFF2-40B4-BE49-F238E27FC236}">
                <a16:creationId xmlns:a16="http://schemas.microsoft.com/office/drawing/2014/main" id="{6594BFF1-4D2F-1471-F5F9-83341613469A}"/>
              </a:ext>
            </a:extLst>
          </p:cNvPr>
          <p:cNvCxnSpPr>
            <a:cxnSpLocks/>
            <a:stCxn id="16" idx="2"/>
          </p:cNvCxnSpPr>
          <p:nvPr/>
        </p:nvCxnSpPr>
        <p:spPr>
          <a:xfrm flipH="1">
            <a:off x="3428467" y="5393701"/>
            <a:ext cx="908863" cy="75635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DEEE63D0-8398-AC96-779B-24E9EDE905FC}"/>
              </a:ext>
            </a:extLst>
          </p:cNvPr>
          <p:cNvSpPr txBox="1"/>
          <p:nvPr/>
        </p:nvSpPr>
        <p:spPr>
          <a:xfrm>
            <a:off x="72182" y="6550679"/>
            <a:ext cx="742511" cy="707886"/>
          </a:xfrm>
          <a:prstGeom prst="rect">
            <a:avLst/>
          </a:prstGeom>
          <a:noFill/>
        </p:spPr>
        <p:txBody>
          <a:bodyPr wrap="none" rtlCol="0">
            <a:spAutoFit/>
          </a:bodyPr>
          <a:lstStyle/>
          <a:p>
            <a:r>
              <a:rPr lang="en-US" sz="4000" b="1" noProof="0" dirty="0"/>
              <a:t>V</a:t>
            </a:r>
            <a:r>
              <a:rPr lang="en-US" sz="4000" noProof="0" dirty="0"/>
              <a:t>=</a:t>
            </a:r>
          </a:p>
        </p:txBody>
      </p:sp>
      <p:sp>
        <p:nvSpPr>
          <p:cNvPr id="29" name="Textfeld 28">
            <a:extLst>
              <a:ext uri="{FF2B5EF4-FFF2-40B4-BE49-F238E27FC236}">
                <a16:creationId xmlns:a16="http://schemas.microsoft.com/office/drawing/2014/main" id="{41591659-AA6B-A9D7-AFBD-0495E23C39D4}"/>
              </a:ext>
            </a:extLst>
          </p:cNvPr>
          <p:cNvSpPr txBox="1"/>
          <p:nvPr/>
        </p:nvSpPr>
        <p:spPr>
          <a:xfrm>
            <a:off x="4684995" y="4194619"/>
            <a:ext cx="689612" cy="707886"/>
          </a:xfrm>
          <a:prstGeom prst="rect">
            <a:avLst/>
          </a:prstGeom>
          <a:noFill/>
        </p:spPr>
        <p:txBody>
          <a:bodyPr wrap="none" rtlCol="0">
            <a:spAutoFit/>
          </a:bodyPr>
          <a:lstStyle/>
          <a:p>
            <a:r>
              <a:rPr lang="en-US" sz="4000" b="1" noProof="0" dirty="0"/>
              <a:t>E</a:t>
            </a:r>
            <a:r>
              <a:rPr lang="en-US" sz="4000" noProof="0" dirty="0"/>
              <a:t>=</a:t>
            </a:r>
          </a:p>
        </p:txBody>
      </p:sp>
      <p:sp>
        <p:nvSpPr>
          <p:cNvPr id="31" name="Rechteck: abgerundete Ecken 30">
            <a:extLst>
              <a:ext uri="{FF2B5EF4-FFF2-40B4-BE49-F238E27FC236}">
                <a16:creationId xmlns:a16="http://schemas.microsoft.com/office/drawing/2014/main" id="{512E00C7-42DB-78F2-613A-CBF2259F9793}"/>
              </a:ext>
            </a:extLst>
          </p:cNvPr>
          <p:cNvSpPr/>
          <p:nvPr/>
        </p:nvSpPr>
        <p:spPr>
          <a:xfrm>
            <a:off x="241275" y="8366705"/>
            <a:ext cx="6005644" cy="141235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noProof="0" dirty="0"/>
              <a:t>Bob is a friend of Carol and Sara</a:t>
            </a:r>
          </a:p>
          <a:p>
            <a:pPr algn="ctr"/>
            <a:r>
              <a:rPr lang="en-US" noProof="0" dirty="0"/>
              <a:t>Sara is a friend of Paul and Darcy </a:t>
            </a:r>
          </a:p>
          <a:p>
            <a:pPr algn="ctr"/>
            <a:r>
              <a:rPr lang="en-US" noProof="0" dirty="0"/>
              <a:t>Noah is a friend of Bob, Ben, and Carol</a:t>
            </a:r>
          </a:p>
          <a:p>
            <a:pPr algn="ctr"/>
            <a:r>
              <a:rPr lang="en-US" noProof="0" dirty="0"/>
              <a:t>Darcy is a friend of Eric, Sara and Kate</a:t>
            </a:r>
          </a:p>
          <a:p>
            <a:pPr algn="ctr"/>
            <a:r>
              <a:rPr lang="en-US" noProof="0" dirty="0"/>
              <a:t>Kate is a friend of Eric </a:t>
            </a:r>
          </a:p>
        </p:txBody>
      </p:sp>
      <p:sp>
        <p:nvSpPr>
          <p:cNvPr id="32" name="Textfeld 31">
            <a:extLst>
              <a:ext uri="{FF2B5EF4-FFF2-40B4-BE49-F238E27FC236}">
                <a16:creationId xmlns:a16="http://schemas.microsoft.com/office/drawing/2014/main" id="{2D3737C1-B45A-326C-C35F-415E215CABDC}"/>
              </a:ext>
            </a:extLst>
          </p:cNvPr>
          <p:cNvSpPr txBox="1"/>
          <p:nvPr/>
        </p:nvSpPr>
        <p:spPr>
          <a:xfrm>
            <a:off x="976184" y="8031892"/>
            <a:ext cx="3192669" cy="369332"/>
          </a:xfrm>
          <a:prstGeom prst="rect">
            <a:avLst/>
          </a:prstGeom>
          <a:noFill/>
        </p:spPr>
        <p:txBody>
          <a:bodyPr wrap="none" rtlCol="0">
            <a:spAutoFit/>
          </a:bodyPr>
          <a:lstStyle/>
          <a:p>
            <a:r>
              <a:rPr lang="en-US" noProof="0" dirty="0"/>
              <a:t>Draw the following social graph:</a:t>
            </a:r>
          </a:p>
        </p:txBody>
      </p:sp>
    </p:spTree>
    <p:extLst>
      <p:ext uri="{BB962C8B-B14F-4D97-AF65-F5344CB8AC3E}">
        <p14:creationId xmlns:p14="http://schemas.microsoft.com/office/powerpoint/2010/main" val="595041809"/>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feld 3">
            <a:extLst>
              <a:ext uri="{FF2B5EF4-FFF2-40B4-BE49-F238E27FC236}">
                <a16:creationId xmlns:a16="http://schemas.microsoft.com/office/drawing/2014/main" id="{B88644A7-E6D0-8662-3691-CB2F4CF95544}"/>
              </a:ext>
            </a:extLst>
          </p:cNvPr>
          <p:cNvSpPr txBox="1"/>
          <p:nvPr/>
        </p:nvSpPr>
        <p:spPr>
          <a:xfrm>
            <a:off x="998729" y="399533"/>
            <a:ext cx="2807152" cy="646331"/>
          </a:xfrm>
          <a:prstGeom prst="rect">
            <a:avLst/>
          </a:prstGeom>
          <a:noFill/>
        </p:spPr>
        <p:txBody>
          <a:bodyPr wrap="square" rtlCol="0">
            <a:spAutoFit/>
          </a:bodyPr>
          <a:lstStyle/>
          <a:p>
            <a:r>
              <a:rPr lang="en-US" noProof="0" dirty="0"/>
              <a:t>Find the shortest Path from </a:t>
            </a:r>
            <a:r>
              <a:rPr lang="en-US" noProof="0" dirty="0" err="1"/>
              <a:t>Bürgerstr</a:t>
            </a:r>
            <a:r>
              <a:rPr lang="en-US" noProof="0" dirty="0"/>
              <a:t>. To </a:t>
            </a:r>
            <a:r>
              <a:rPr lang="en-US" noProof="0" dirty="0" err="1"/>
              <a:t>Ziegeleistr</a:t>
            </a:r>
            <a:r>
              <a:rPr lang="en-US" noProof="0" dirty="0"/>
              <a:t>. </a:t>
            </a:r>
          </a:p>
        </p:txBody>
      </p:sp>
      <p:pic>
        <p:nvPicPr>
          <p:cNvPr id="5" name="Grafik 4">
            <a:extLst>
              <a:ext uri="{FF2B5EF4-FFF2-40B4-BE49-F238E27FC236}">
                <a16:creationId xmlns:a16="http://schemas.microsoft.com/office/drawing/2014/main" id="{688E81D1-5ED9-4787-D8A7-A675675375AD}"/>
              </a:ext>
            </a:extLst>
          </p:cNvPr>
          <p:cNvPicPr>
            <a:picLocks noChangeAspect="1"/>
          </p:cNvPicPr>
          <p:nvPr/>
        </p:nvPicPr>
        <p:blipFill>
          <a:blip r:embed="rId2"/>
          <a:stretch>
            <a:fillRect/>
          </a:stretch>
        </p:blipFill>
        <p:spPr>
          <a:xfrm>
            <a:off x="1756175" y="6469579"/>
            <a:ext cx="3073103" cy="3036888"/>
          </a:xfrm>
          <a:prstGeom prst="rect">
            <a:avLst/>
          </a:prstGeom>
        </p:spPr>
      </p:pic>
      <p:pic>
        <p:nvPicPr>
          <p:cNvPr id="2" name="Grafik 1">
            <a:extLst>
              <a:ext uri="{FF2B5EF4-FFF2-40B4-BE49-F238E27FC236}">
                <a16:creationId xmlns:a16="http://schemas.microsoft.com/office/drawing/2014/main" id="{4EC82C53-32C6-180E-5B4A-C560EEF32223}"/>
              </a:ext>
            </a:extLst>
          </p:cNvPr>
          <p:cNvPicPr>
            <a:picLocks noChangeAspect="1"/>
          </p:cNvPicPr>
          <p:nvPr/>
        </p:nvPicPr>
        <p:blipFill>
          <a:blip r:embed="rId3"/>
          <a:stretch>
            <a:fillRect/>
          </a:stretch>
        </p:blipFill>
        <p:spPr>
          <a:xfrm>
            <a:off x="1109940" y="1752099"/>
            <a:ext cx="4954647" cy="4623987"/>
          </a:xfrm>
          <a:prstGeom prst="rect">
            <a:avLst/>
          </a:prstGeom>
        </p:spPr>
      </p:pic>
    </p:spTree>
    <p:extLst>
      <p:ext uri="{BB962C8B-B14F-4D97-AF65-F5344CB8AC3E}">
        <p14:creationId xmlns:p14="http://schemas.microsoft.com/office/powerpoint/2010/main" val="216508772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27A8F50C-B408-5670-CA8C-CCFB228E6281}"/>
              </a:ext>
            </a:extLst>
          </p:cNvPr>
          <p:cNvSpPr/>
          <p:nvPr/>
        </p:nvSpPr>
        <p:spPr>
          <a:xfrm>
            <a:off x="988541" y="2607276"/>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fill="none" extrusionOk="0">
                <a:moveTo>
                  <a:pt x="0" y="457200"/>
                </a:moveTo>
                <a:cubicBezTo>
                  <a:pt x="-75294" y="198503"/>
                  <a:pt x="164662" y="-59448"/>
                  <a:pt x="457200" y="0"/>
                </a:cubicBezTo>
                <a:cubicBezTo>
                  <a:pt x="672331" y="-17921"/>
                  <a:pt x="954000" y="172371"/>
                  <a:pt x="914400" y="457200"/>
                </a:cubicBezTo>
                <a:cubicBezTo>
                  <a:pt x="882388" y="715436"/>
                  <a:pt x="758819" y="924897"/>
                  <a:pt x="457200" y="914400"/>
                </a:cubicBezTo>
                <a:cubicBezTo>
                  <a:pt x="145685" y="944119"/>
                  <a:pt x="49115" y="671241"/>
                  <a:pt x="0" y="457200"/>
                </a:cubicBezTo>
                <a:close/>
              </a:path>
              <a:path w="914400" h="914400" stroke="0" extrusionOk="0">
                <a:moveTo>
                  <a:pt x="0" y="457200"/>
                </a:moveTo>
                <a:cubicBezTo>
                  <a:pt x="-5215" y="198562"/>
                  <a:pt x="248689" y="-15973"/>
                  <a:pt x="457200" y="0"/>
                </a:cubicBezTo>
                <a:cubicBezTo>
                  <a:pt x="659670" y="28113"/>
                  <a:pt x="945703" y="195354"/>
                  <a:pt x="914400" y="457200"/>
                </a:cubicBezTo>
                <a:cubicBezTo>
                  <a:pt x="910088" y="701109"/>
                  <a:pt x="690660" y="973661"/>
                  <a:pt x="457200" y="914400"/>
                </a:cubicBezTo>
                <a:cubicBezTo>
                  <a:pt x="223308" y="888723"/>
                  <a:pt x="29510" y="707277"/>
                  <a:pt x="0" y="457200"/>
                </a:cubicBezTo>
                <a:close/>
              </a:path>
            </a:pathLst>
          </a:custGeom>
          <a:solidFill>
            <a:schemeClr val="accent5">
              <a:lumMod val="20000"/>
              <a:lumOff val="80000"/>
            </a:schemeClr>
          </a:solidFill>
          <a:ln>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noProof="0" dirty="0">
                <a:ln w="0"/>
                <a:solidFill>
                  <a:schemeClr val="tx1"/>
                </a:solidFill>
                <a:effectLst>
                  <a:outerShdw blurRad="38100" dist="19050" dir="2700000" algn="tl" rotWithShape="0">
                    <a:schemeClr val="dk1">
                      <a:alpha val="40000"/>
                    </a:schemeClr>
                  </a:outerShdw>
                </a:effectLst>
              </a:rPr>
              <a:t>A</a:t>
            </a:r>
          </a:p>
        </p:txBody>
      </p:sp>
      <p:sp>
        <p:nvSpPr>
          <p:cNvPr id="3" name="Ellipse 2">
            <a:extLst>
              <a:ext uri="{FF2B5EF4-FFF2-40B4-BE49-F238E27FC236}">
                <a16:creationId xmlns:a16="http://schemas.microsoft.com/office/drawing/2014/main" id="{77A13A86-37EB-DAFD-47A9-38E33D91BA5B}"/>
              </a:ext>
            </a:extLst>
          </p:cNvPr>
          <p:cNvSpPr/>
          <p:nvPr/>
        </p:nvSpPr>
        <p:spPr>
          <a:xfrm>
            <a:off x="4689389" y="3064476"/>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extrusionOk="0">
                <a:moveTo>
                  <a:pt x="0" y="457200"/>
                </a:moveTo>
                <a:cubicBezTo>
                  <a:pt x="-13309" y="167488"/>
                  <a:pt x="201713" y="-36187"/>
                  <a:pt x="457200" y="0"/>
                </a:cubicBezTo>
                <a:cubicBezTo>
                  <a:pt x="659822" y="-12082"/>
                  <a:pt x="898836" y="207627"/>
                  <a:pt x="914400" y="457200"/>
                </a:cubicBezTo>
                <a:cubicBezTo>
                  <a:pt x="918051" y="717430"/>
                  <a:pt x="733782" y="904398"/>
                  <a:pt x="457200" y="914400"/>
                </a:cubicBezTo>
                <a:cubicBezTo>
                  <a:pt x="252951" y="916683"/>
                  <a:pt x="2098" y="733670"/>
                  <a:pt x="0" y="457200"/>
                </a:cubicBezTo>
                <a:close/>
              </a:path>
            </a:pathLst>
          </a:custGeom>
          <a:noFill/>
          <a:ln>
            <a:extLst>
              <a:ext uri="{C807C97D-BFC1-408E-A445-0C87EB9F89A2}">
                <ask:lineSketchStyleProps xmlns:ask="http://schemas.microsoft.com/office/drawing/2018/sketchyshapes" sd="264327539">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tx1"/>
                </a:solidFill>
                <a:effectLst>
                  <a:outerShdw blurRad="38100" dist="19050" dir="2700000" algn="tl" rotWithShape="0">
                    <a:schemeClr val="dk1">
                      <a:alpha val="40000"/>
                    </a:schemeClr>
                  </a:outerShdw>
                </a:effectLst>
              </a:rPr>
              <a:t>A</a:t>
            </a:r>
          </a:p>
        </p:txBody>
      </p:sp>
      <p:sp>
        <p:nvSpPr>
          <p:cNvPr id="4" name="Ellipse 3">
            <a:extLst>
              <a:ext uri="{FF2B5EF4-FFF2-40B4-BE49-F238E27FC236}">
                <a16:creationId xmlns:a16="http://schemas.microsoft.com/office/drawing/2014/main" id="{DB07AB70-23FF-B109-A149-14F47429D3DB}"/>
              </a:ext>
            </a:extLst>
          </p:cNvPr>
          <p:cNvSpPr/>
          <p:nvPr/>
        </p:nvSpPr>
        <p:spPr>
          <a:xfrm>
            <a:off x="2067697" y="4860325"/>
            <a:ext cx="914400" cy="914400"/>
          </a:xfrm>
          <a:custGeom>
            <a:avLst/>
            <a:gdLst>
              <a:gd name="connsiteX0" fmla="*/ 0 w 914400"/>
              <a:gd name="connsiteY0" fmla="*/ 457200 h 914400"/>
              <a:gd name="connsiteX1" fmla="*/ 457200 w 914400"/>
              <a:gd name="connsiteY1" fmla="*/ 0 h 914400"/>
              <a:gd name="connsiteX2" fmla="*/ 914400 w 914400"/>
              <a:gd name="connsiteY2" fmla="*/ 457200 h 914400"/>
              <a:gd name="connsiteX3" fmla="*/ 457200 w 914400"/>
              <a:gd name="connsiteY3" fmla="*/ 914400 h 914400"/>
              <a:gd name="connsiteX4" fmla="*/ 0 w 914400"/>
              <a:gd name="connsiteY4" fmla="*/ 457200 h 9144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914400" h="914400" extrusionOk="0">
                <a:moveTo>
                  <a:pt x="0" y="457200"/>
                </a:moveTo>
                <a:cubicBezTo>
                  <a:pt x="-2388" y="219143"/>
                  <a:pt x="205638" y="41744"/>
                  <a:pt x="457200" y="0"/>
                </a:cubicBezTo>
                <a:cubicBezTo>
                  <a:pt x="753604" y="-23252"/>
                  <a:pt x="946097" y="189201"/>
                  <a:pt x="914400" y="457200"/>
                </a:cubicBezTo>
                <a:cubicBezTo>
                  <a:pt x="927391" y="706780"/>
                  <a:pt x="707384" y="967218"/>
                  <a:pt x="457200" y="914400"/>
                </a:cubicBezTo>
                <a:cubicBezTo>
                  <a:pt x="243267" y="975505"/>
                  <a:pt x="-45426" y="662797"/>
                  <a:pt x="0" y="457200"/>
                </a:cubicBezTo>
                <a:close/>
              </a:path>
            </a:pathLst>
          </a:custGeom>
          <a:noFill/>
          <a:ln>
            <a:extLst>
              <a:ext uri="{C807C97D-BFC1-408E-A445-0C87EB9F89A2}">
                <ask:lineSketchStyleProps xmlns:ask="http://schemas.microsoft.com/office/drawing/2018/sketchyshapes" sd="1634779923">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tx1"/>
                </a:solidFill>
                <a:effectLst>
                  <a:outerShdw blurRad="38100" dist="19050" dir="2700000" algn="tl" rotWithShape="0">
                    <a:schemeClr val="dk1">
                      <a:alpha val="40000"/>
                    </a:schemeClr>
                  </a:outerShdw>
                </a:effectLst>
              </a:rPr>
              <a:t>A</a:t>
            </a:r>
          </a:p>
        </p:txBody>
      </p:sp>
      <p:cxnSp>
        <p:nvCxnSpPr>
          <p:cNvPr id="6" name="Gerade Verbindung mit Pfeil 5">
            <a:extLst>
              <a:ext uri="{FF2B5EF4-FFF2-40B4-BE49-F238E27FC236}">
                <a16:creationId xmlns:a16="http://schemas.microsoft.com/office/drawing/2014/main" id="{68F84BBD-53D2-B57C-91DA-45E1A5895665}"/>
              </a:ext>
            </a:extLst>
          </p:cNvPr>
          <p:cNvCxnSpPr>
            <a:stCxn id="2" idx="6"/>
            <a:endCxn id="3" idx="2"/>
          </p:cNvCxnSpPr>
          <p:nvPr/>
        </p:nvCxnSpPr>
        <p:spPr>
          <a:xfrm>
            <a:off x="1902941" y="3064476"/>
            <a:ext cx="2786448" cy="45720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8" name="Gerade Verbindung mit Pfeil 7">
            <a:extLst>
              <a:ext uri="{FF2B5EF4-FFF2-40B4-BE49-F238E27FC236}">
                <a16:creationId xmlns:a16="http://schemas.microsoft.com/office/drawing/2014/main" id="{A512EED0-AD65-108F-B18E-DACAFFA2840D}"/>
              </a:ext>
            </a:extLst>
          </p:cNvPr>
          <p:cNvCxnSpPr>
            <a:stCxn id="3" idx="3"/>
            <a:endCxn id="4" idx="7"/>
          </p:cNvCxnSpPr>
          <p:nvPr/>
        </p:nvCxnSpPr>
        <p:spPr>
          <a:xfrm flipH="1">
            <a:off x="2848186" y="3844965"/>
            <a:ext cx="1975114" cy="114927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5" name="Ellipse 4">
            <a:extLst>
              <a:ext uri="{FF2B5EF4-FFF2-40B4-BE49-F238E27FC236}">
                <a16:creationId xmlns:a16="http://schemas.microsoft.com/office/drawing/2014/main" id="{2C0865FD-C64D-A54F-96E3-835385FFC9A8}"/>
              </a:ext>
            </a:extLst>
          </p:cNvPr>
          <p:cNvSpPr/>
          <p:nvPr/>
        </p:nvSpPr>
        <p:spPr>
          <a:xfrm>
            <a:off x="1715529" y="7475838"/>
            <a:ext cx="704335" cy="704335"/>
          </a:xfrm>
          <a:prstGeom prst="ellipse">
            <a:avLst/>
          </a:prstGeom>
          <a:solidFill>
            <a:schemeClr val="bg1"/>
          </a:solidFill>
          <a:ln w="222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noProof="0" dirty="0">
                <a:ln w="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A</a:t>
            </a:r>
          </a:p>
        </p:txBody>
      </p:sp>
      <p:sp>
        <p:nvSpPr>
          <p:cNvPr id="7" name="Ellipse 6">
            <a:extLst>
              <a:ext uri="{FF2B5EF4-FFF2-40B4-BE49-F238E27FC236}">
                <a16:creationId xmlns:a16="http://schemas.microsoft.com/office/drawing/2014/main" id="{80DDCBC5-F99D-E360-63CB-496679EAEC51}"/>
              </a:ext>
            </a:extLst>
          </p:cNvPr>
          <p:cNvSpPr/>
          <p:nvPr/>
        </p:nvSpPr>
        <p:spPr>
          <a:xfrm>
            <a:off x="2994453" y="6231925"/>
            <a:ext cx="704335" cy="704335"/>
          </a:xfrm>
          <a:prstGeom prst="ellipse">
            <a:avLst/>
          </a:prstGeom>
          <a:solidFill>
            <a:schemeClr val="bg1"/>
          </a:solidFill>
          <a:ln w="222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noProof="0" dirty="0">
                <a:ln w="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B</a:t>
            </a:r>
          </a:p>
        </p:txBody>
      </p:sp>
      <p:sp>
        <p:nvSpPr>
          <p:cNvPr id="9" name="Ellipse 8">
            <a:extLst>
              <a:ext uri="{FF2B5EF4-FFF2-40B4-BE49-F238E27FC236}">
                <a16:creationId xmlns:a16="http://schemas.microsoft.com/office/drawing/2014/main" id="{EEBCF054-01B5-86AA-E365-B5767F312AA5}"/>
              </a:ext>
            </a:extLst>
          </p:cNvPr>
          <p:cNvSpPr/>
          <p:nvPr/>
        </p:nvSpPr>
        <p:spPr>
          <a:xfrm>
            <a:off x="3076832" y="8517925"/>
            <a:ext cx="704335" cy="704335"/>
          </a:xfrm>
          <a:prstGeom prst="ellipse">
            <a:avLst/>
          </a:prstGeom>
          <a:solidFill>
            <a:schemeClr val="bg1"/>
          </a:solidFill>
          <a:ln w="222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noProof="0" dirty="0">
                <a:ln w="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C</a:t>
            </a:r>
          </a:p>
        </p:txBody>
      </p:sp>
      <p:sp>
        <p:nvSpPr>
          <p:cNvPr id="10" name="Ellipse 9">
            <a:extLst>
              <a:ext uri="{FF2B5EF4-FFF2-40B4-BE49-F238E27FC236}">
                <a16:creationId xmlns:a16="http://schemas.microsoft.com/office/drawing/2014/main" id="{8A4AF284-558F-020F-26BA-0B60920AA9AE}"/>
              </a:ext>
            </a:extLst>
          </p:cNvPr>
          <p:cNvSpPr/>
          <p:nvPr/>
        </p:nvSpPr>
        <p:spPr>
          <a:xfrm>
            <a:off x="5381360" y="6231924"/>
            <a:ext cx="704335" cy="704335"/>
          </a:xfrm>
          <a:prstGeom prst="ellipse">
            <a:avLst/>
          </a:prstGeom>
          <a:solidFill>
            <a:schemeClr val="bg1"/>
          </a:solidFill>
          <a:ln w="222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noProof="0" dirty="0">
                <a:ln w="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D</a:t>
            </a:r>
          </a:p>
        </p:txBody>
      </p:sp>
      <p:sp>
        <p:nvSpPr>
          <p:cNvPr id="11" name="Ellipse 10">
            <a:extLst>
              <a:ext uri="{FF2B5EF4-FFF2-40B4-BE49-F238E27FC236}">
                <a16:creationId xmlns:a16="http://schemas.microsoft.com/office/drawing/2014/main" id="{422FD4D5-D2E2-0A52-321D-54FAD449CFF7}"/>
              </a:ext>
            </a:extLst>
          </p:cNvPr>
          <p:cNvSpPr/>
          <p:nvPr/>
        </p:nvSpPr>
        <p:spPr>
          <a:xfrm>
            <a:off x="5418436" y="8517925"/>
            <a:ext cx="704335" cy="704335"/>
          </a:xfrm>
          <a:prstGeom prst="ellipse">
            <a:avLst/>
          </a:prstGeom>
          <a:solidFill>
            <a:schemeClr val="bg1"/>
          </a:solidFill>
          <a:ln w="222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4400" noProof="0" dirty="0">
                <a:ln w="0"/>
                <a:solidFill>
                  <a:schemeClr val="tx1"/>
                </a:solidFill>
                <a:effectLst>
                  <a:outerShdw blurRad="38100" dist="19050" dir="2700000" algn="tl" rotWithShape="0">
                    <a:schemeClr val="dk1">
                      <a:alpha val="40000"/>
                    </a:schemeClr>
                  </a:outerShdw>
                </a:effectLst>
                <a:latin typeface="Segoe UI" panose="020B0502040204020203" pitchFamily="34" charset="0"/>
                <a:cs typeface="Segoe UI" panose="020B0502040204020203" pitchFamily="34" charset="0"/>
              </a:rPr>
              <a:t>E</a:t>
            </a:r>
          </a:p>
        </p:txBody>
      </p:sp>
      <p:cxnSp>
        <p:nvCxnSpPr>
          <p:cNvPr id="13" name="Gerader Verbinder 12">
            <a:extLst>
              <a:ext uri="{FF2B5EF4-FFF2-40B4-BE49-F238E27FC236}">
                <a16:creationId xmlns:a16="http://schemas.microsoft.com/office/drawing/2014/main" id="{FA3C1B80-A365-4C31-4BB5-5A9328DBC28B}"/>
              </a:ext>
            </a:extLst>
          </p:cNvPr>
          <p:cNvCxnSpPr>
            <a:stCxn id="5" idx="7"/>
            <a:endCxn id="7" idx="3"/>
          </p:cNvCxnSpPr>
          <p:nvPr/>
        </p:nvCxnSpPr>
        <p:spPr>
          <a:xfrm flipV="1">
            <a:off x="2316717" y="6833113"/>
            <a:ext cx="780883" cy="745872"/>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EF3EEB87-1A1B-F8A9-E0A6-58A514DB49FE}"/>
              </a:ext>
            </a:extLst>
          </p:cNvPr>
          <p:cNvCxnSpPr>
            <a:cxnSpLocks/>
            <a:stCxn id="9" idx="6"/>
            <a:endCxn id="11" idx="2"/>
          </p:cNvCxnSpPr>
          <p:nvPr/>
        </p:nvCxnSpPr>
        <p:spPr>
          <a:xfrm>
            <a:off x="3781167" y="8870093"/>
            <a:ext cx="1637269" cy="0"/>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64D2D098-BA39-909A-7AE9-6C025B8AC1D6}"/>
              </a:ext>
            </a:extLst>
          </p:cNvPr>
          <p:cNvCxnSpPr>
            <a:cxnSpLocks/>
            <a:stCxn id="5" idx="5"/>
            <a:endCxn id="9" idx="1"/>
          </p:cNvCxnSpPr>
          <p:nvPr/>
        </p:nvCxnSpPr>
        <p:spPr>
          <a:xfrm>
            <a:off x="2316717" y="8077026"/>
            <a:ext cx="863262" cy="54404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D907BF62-CAA1-D396-54CB-662A90CCFF9C}"/>
              </a:ext>
            </a:extLst>
          </p:cNvPr>
          <p:cNvCxnSpPr>
            <a:cxnSpLocks/>
            <a:stCxn id="7" idx="6"/>
            <a:endCxn id="10" idx="2"/>
          </p:cNvCxnSpPr>
          <p:nvPr/>
        </p:nvCxnSpPr>
        <p:spPr>
          <a:xfrm flipV="1">
            <a:off x="3698788" y="6584092"/>
            <a:ext cx="1682572" cy="1"/>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16F600D7-B4C0-94A9-3FB7-C50B13F687C2}"/>
              </a:ext>
            </a:extLst>
          </p:cNvPr>
          <p:cNvCxnSpPr>
            <a:cxnSpLocks/>
            <a:stCxn id="11" idx="0"/>
            <a:endCxn id="10" idx="4"/>
          </p:cNvCxnSpPr>
          <p:nvPr/>
        </p:nvCxnSpPr>
        <p:spPr>
          <a:xfrm flipH="1" flipV="1">
            <a:off x="5733528" y="6936259"/>
            <a:ext cx="37076" cy="1581666"/>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7" name="Gerader Verbinder 26">
            <a:extLst>
              <a:ext uri="{FF2B5EF4-FFF2-40B4-BE49-F238E27FC236}">
                <a16:creationId xmlns:a16="http://schemas.microsoft.com/office/drawing/2014/main" id="{3C45619F-D607-B359-E099-61D2C2E89C0E}"/>
              </a:ext>
            </a:extLst>
          </p:cNvPr>
          <p:cNvCxnSpPr>
            <a:cxnSpLocks/>
            <a:stCxn id="11" idx="1"/>
            <a:endCxn id="7" idx="5"/>
          </p:cNvCxnSpPr>
          <p:nvPr/>
        </p:nvCxnSpPr>
        <p:spPr>
          <a:xfrm flipH="1" flipV="1">
            <a:off x="3595641" y="6833113"/>
            <a:ext cx="1925942" cy="1787959"/>
          </a:xfrm>
          <a:prstGeom prst="line">
            <a:avLst/>
          </a:prstGeom>
          <a:ln w="22225">
            <a:solidFill>
              <a:schemeClr val="tx1"/>
            </a:solidFill>
          </a:ln>
        </p:spPr>
        <p:style>
          <a:lnRef idx="1">
            <a:schemeClr val="accent1"/>
          </a:lnRef>
          <a:fillRef idx="0">
            <a:schemeClr val="accent1"/>
          </a:fillRef>
          <a:effectRef idx="0">
            <a:schemeClr val="accent1"/>
          </a:effectRef>
          <a:fontRef idx="minor">
            <a:schemeClr val="tx1"/>
          </a:fontRef>
        </p:style>
      </p:cxnSp>
      <p:sp>
        <p:nvSpPr>
          <p:cNvPr id="12" name="Ellipse 11">
            <a:extLst>
              <a:ext uri="{FF2B5EF4-FFF2-40B4-BE49-F238E27FC236}">
                <a16:creationId xmlns:a16="http://schemas.microsoft.com/office/drawing/2014/main" id="{E8CBC0A1-83CC-8F0E-8EB4-B5776E45400D}"/>
              </a:ext>
            </a:extLst>
          </p:cNvPr>
          <p:cNvSpPr/>
          <p:nvPr/>
        </p:nvSpPr>
        <p:spPr>
          <a:xfrm>
            <a:off x="1433296" y="413865"/>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noProof="0" dirty="0">
              <a:ln w="0"/>
              <a:solidFill>
                <a:schemeClr val="tx1"/>
              </a:solidFill>
              <a:effectLst>
                <a:outerShdw blurRad="38100" dist="19050" dir="2700000" algn="tl" rotWithShape="0">
                  <a:schemeClr val="dk1">
                    <a:alpha val="40000"/>
                  </a:schemeClr>
                </a:outerShdw>
              </a:effectLst>
            </a:endParaRPr>
          </a:p>
        </p:txBody>
      </p:sp>
      <p:sp>
        <p:nvSpPr>
          <p:cNvPr id="15" name="Ellipse 14">
            <a:extLst>
              <a:ext uri="{FF2B5EF4-FFF2-40B4-BE49-F238E27FC236}">
                <a16:creationId xmlns:a16="http://schemas.microsoft.com/office/drawing/2014/main" id="{FC014C79-2E27-29EF-8648-148699BF99D1}"/>
              </a:ext>
            </a:extLst>
          </p:cNvPr>
          <p:cNvSpPr/>
          <p:nvPr/>
        </p:nvSpPr>
        <p:spPr>
          <a:xfrm>
            <a:off x="772210" y="1309642"/>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noProof="0" dirty="0">
              <a:ln w="0"/>
              <a:solidFill>
                <a:schemeClr val="tx1"/>
              </a:solidFill>
              <a:effectLst>
                <a:outerShdw blurRad="38100" dist="19050" dir="2700000" algn="tl" rotWithShape="0">
                  <a:schemeClr val="dk1">
                    <a:alpha val="40000"/>
                  </a:schemeClr>
                </a:outerShdw>
              </a:effectLst>
            </a:endParaRPr>
          </a:p>
        </p:txBody>
      </p:sp>
      <p:sp>
        <p:nvSpPr>
          <p:cNvPr id="16" name="Ellipse 15">
            <a:extLst>
              <a:ext uri="{FF2B5EF4-FFF2-40B4-BE49-F238E27FC236}">
                <a16:creationId xmlns:a16="http://schemas.microsoft.com/office/drawing/2014/main" id="{82A5F0B2-FCD6-66D3-9F05-5D3436D35C60}"/>
              </a:ext>
            </a:extLst>
          </p:cNvPr>
          <p:cNvSpPr/>
          <p:nvPr/>
        </p:nvSpPr>
        <p:spPr>
          <a:xfrm>
            <a:off x="1902941" y="1836865"/>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noProof="0" dirty="0">
              <a:ln w="0"/>
              <a:solidFill>
                <a:schemeClr val="tx1"/>
              </a:solidFill>
              <a:effectLst>
                <a:outerShdw blurRad="38100" dist="19050" dir="2700000" algn="tl" rotWithShape="0">
                  <a:schemeClr val="dk1">
                    <a:alpha val="40000"/>
                  </a:schemeClr>
                </a:outerShdw>
              </a:effectLst>
            </a:endParaRPr>
          </a:p>
        </p:txBody>
      </p:sp>
      <p:sp>
        <p:nvSpPr>
          <p:cNvPr id="17" name="Ellipse 16">
            <a:extLst>
              <a:ext uri="{FF2B5EF4-FFF2-40B4-BE49-F238E27FC236}">
                <a16:creationId xmlns:a16="http://schemas.microsoft.com/office/drawing/2014/main" id="{E1976F1D-A9B5-14CC-CD10-DAD88AC9993E}"/>
              </a:ext>
            </a:extLst>
          </p:cNvPr>
          <p:cNvSpPr/>
          <p:nvPr/>
        </p:nvSpPr>
        <p:spPr>
          <a:xfrm>
            <a:off x="2561792" y="975834"/>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noProof="0" dirty="0">
              <a:ln w="0"/>
              <a:solidFill>
                <a:schemeClr val="tx1"/>
              </a:solidFill>
              <a:effectLst>
                <a:outerShdw blurRad="38100" dist="19050" dir="2700000" algn="tl" rotWithShape="0">
                  <a:schemeClr val="dk1">
                    <a:alpha val="40000"/>
                  </a:schemeClr>
                </a:outerShdw>
              </a:effectLst>
            </a:endParaRPr>
          </a:p>
        </p:txBody>
      </p:sp>
      <p:sp>
        <p:nvSpPr>
          <p:cNvPr id="19" name="Ellipse 18">
            <a:extLst>
              <a:ext uri="{FF2B5EF4-FFF2-40B4-BE49-F238E27FC236}">
                <a16:creationId xmlns:a16="http://schemas.microsoft.com/office/drawing/2014/main" id="{4E7708AC-372B-884D-699D-F2CBC6D41DE6}"/>
              </a:ext>
            </a:extLst>
          </p:cNvPr>
          <p:cNvSpPr/>
          <p:nvPr/>
        </p:nvSpPr>
        <p:spPr>
          <a:xfrm>
            <a:off x="2419864" y="140659"/>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noProof="0" dirty="0">
              <a:ln w="0"/>
              <a:solidFill>
                <a:schemeClr val="tx1"/>
              </a:solidFill>
              <a:effectLst>
                <a:outerShdw blurRad="38100" dist="19050" dir="2700000" algn="tl" rotWithShape="0">
                  <a:schemeClr val="dk1">
                    <a:alpha val="40000"/>
                  </a:schemeClr>
                </a:outerShdw>
              </a:effectLst>
            </a:endParaRPr>
          </a:p>
        </p:txBody>
      </p:sp>
      <p:sp>
        <p:nvSpPr>
          <p:cNvPr id="20" name="Ellipse 19">
            <a:extLst>
              <a:ext uri="{FF2B5EF4-FFF2-40B4-BE49-F238E27FC236}">
                <a16:creationId xmlns:a16="http://schemas.microsoft.com/office/drawing/2014/main" id="{08A16D74-D7BC-84B1-884E-89383247812D}"/>
              </a:ext>
            </a:extLst>
          </p:cNvPr>
          <p:cNvSpPr/>
          <p:nvPr/>
        </p:nvSpPr>
        <p:spPr>
          <a:xfrm>
            <a:off x="3595641" y="594747"/>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noProof="0" dirty="0">
              <a:ln w="0"/>
              <a:solidFill>
                <a:schemeClr val="tx1"/>
              </a:solidFill>
              <a:effectLst>
                <a:outerShdw blurRad="38100" dist="19050" dir="2700000" algn="tl" rotWithShape="0">
                  <a:schemeClr val="dk1">
                    <a:alpha val="40000"/>
                  </a:schemeClr>
                </a:outerShdw>
              </a:effectLst>
            </a:endParaRPr>
          </a:p>
        </p:txBody>
      </p:sp>
      <p:sp>
        <p:nvSpPr>
          <p:cNvPr id="22" name="Ellipse 21">
            <a:extLst>
              <a:ext uri="{FF2B5EF4-FFF2-40B4-BE49-F238E27FC236}">
                <a16:creationId xmlns:a16="http://schemas.microsoft.com/office/drawing/2014/main" id="{00DF0C20-A56D-6AA7-8C45-981BFC5270FE}"/>
              </a:ext>
            </a:extLst>
          </p:cNvPr>
          <p:cNvSpPr/>
          <p:nvPr/>
        </p:nvSpPr>
        <p:spPr>
          <a:xfrm>
            <a:off x="3389607" y="1642753"/>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noProof="0" dirty="0">
              <a:ln w="0"/>
              <a:solidFill>
                <a:schemeClr val="tx1"/>
              </a:solidFill>
              <a:effectLst>
                <a:outerShdw blurRad="38100" dist="19050" dir="2700000" algn="tl" rotWithShape="0">
                  <a:schemeClr val="dk1">
                    <a:alpha val="40000"/>
                  </a:schemeClr>
                </a:outerShdw>
              </a:effectLst>
            </a:endParaRPr>
          </a:p>
        </p:txBody>
      </p:sp>
      <p:cxnSp>
        <p:nvCxnSpPr>
          <p:cNvPr id="25" name="Gerader Verbinder 24">
            <a:extLst>
              <a:ext uri="{FF2B5EF4-FFF2-40B4-BE49-F238E27FC236}">
                <a16:creationId xmlns:a16="http://schemas.microsoft.com/office/drawing/2014/main" id="{E2A66C1F-BA73-1AB6-8E90-8C9101D7A67F}"/>
              </a:ext>
            </a:extLst>
          </p:cNvPr>
          <p:cNvCxnSpPr>
            <a:stCxn id="12" idx="3"/>
            <a:endCxn id="15" idx="7"/>
          </p:cNvCxnSpPr>
          <p:nvPr/>
        </p:nvCxnSpPr>
        <p:spPr>
          <a:xfrm flipH="1">
            <a:off x="1141509" y="783164"/>
            <a:ext cx="355149" cy="58984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6" name="Gerader Verbinder 25">
            <a:extLst>
              <a:ext uri="{FF2B5EF4-FFF2-40B4-BE49-F238E27FC236}">
                <a16:creationId xmlns:a16="http://schemas.microsoft.com/office/drawing/2014/main" id="{7071E59E-0BCB-6C06-6478-F2CD27DC86D6}"/>
              </a:ext>
            </a:extLst>
          </p:cNvPr>
          <p:cNvCxnSpPr>
            <a:cxnSpLocks/>
            <a:stCxn id="16" idx="2"/>
            <a:endCxn id="15" idx="5"/>
          </p:cNvCxnSpPr>
          <p:nvPr/>
        </p:nvCxnSpPr>
        <p:spPr>
          <a:xfrm flipH="1" flipV="1">
            <a:off x="1141509" y="1678941"/>
            <a:ext cx="761432" cy="37425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0" name="Gerader Verbinder 29">
            <a:extLst>
              <a:ext uri="{FF2B5EF4-FFF2-40B4-BE49-F238E27FC236}">
                <a16:creationId xmlns:a16="http://schemas.microsoft.com/office/drawing/2014/main" id="{1158B13C-96AB-7251-7F56-A2E1841493ED}"/>
              </a:ext>
            </a:extLst>
          </p:cNvPr>
          <p:cNvCxnSpPr>
            <a:cxnSpLocks/>
            <a:stCxn id="17" idx="3"/>
            <a:endCxn id="16" idx="7"/>
          </p:cNvCxnSpPr>
          <p:nvPr/>
        </p:nvCxnSpPr>
        <p:spPr>
          <a:xfrm flipH="1">
            <a:off x="2272240" y="1345133"/>
            <a:ext cx="352914" cy="55509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3" name="Gerader Verbinder 32">
            <a:extLst>
              <a:ext uri="{FF2B5EF4-FFF2-40B4-BE49-F238E27FC236}">
                <a16:creationId xmlns:a16="http://schemas.microsoft.com/office/drawing/2014/main" id="{7364EE3E-3CE6-326C-ED18-D7FA655D312B}"/>
              </a:ext>
            </a:extLst>
          </p:cNvPr>
          <p:cNvCxnSpPr>
            <a:cxnSpLocks/>
            <a:stCxn id="19" idx="2"/>
            <a:endCxn id="12" idx="7"/>
          </p:cNvCxnSpPr>
          <p:nvPr/>
        </p:nvCxnSpPr>
        <p:spPr>
          <a:xfrm flipH="1">
            <a:off x="1802595" y="356990"/>
            <a:ext cx="617269" cy="12023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338DFD3C-0C08-DBE7-D32E-FD2979256B80}"/>
              </a:ext>
            </a:extLst>
          </p:cNvPr>
          <p:cNvCxnSpPr>
            <a:cxnSpLocks/>
            <a:stCxn id="19" idx="6"/>
          </p:cNvCxnSpPr>
          <p:nvPr/>
        </p:nvCxnSpPr>
        <p:spPr>
          <a:xfrm>
            <a:off x="2852525" y="356990"/>
            <a:ext cx="743116" cy="32208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AF9EFB3B-DF7E-7F49-5AF9-4707A60A1111}"/>
              </a:ext>
            </a:extLst>
          </p:cNvPr>
          <p:cNvCxnSpPr>
            <a:cxnSpLocks/>
            <a:stCxn id="19" idx="4"/>
            <a:endCxn id="17" idx="0"/>
          </p:cNvCxnSpPr>
          <p:nvPr/>
        </p:nvCxnSpPr>
        <p:spPr>
          <a:xfrm>
            <a:off x="2636195" y="573320"/>
            <a:ext cx="141928" cy="4025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35C6F610-5663-E8CA-B048-15D1F328A154}"/>
              </a:ext>
            </a:extLst>
          </p:cNvPr>
          <p:cNvCxnSpPr>
            <a:cxnSpLocks/>
            <a:stCxn id="17" idx="5"/>
            <a:endCxn id="22" idx="1"/>
          </p:cNvCxnSpPr>
          <p:nvPr/>
        </p:nvCxnSpPr>
        <p:spPr>
          <a:xfrm>
            <a:off x="2931091" y="1345133"/>
            <a:ext cx="521878" cy="3609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Gerader Verbinder 53">
            <a:extLst>
              <a:ext uri="{FF2B5EF4-FFF2-40B4-BE49-F238E27FC236}">
                <a16:creationId xmlns:a16="http://schemas.microsoft.com/office/drawing/2014/main" id="{1D2AC584-FB01-2FFC-215C-BF79356E4833}"/>
              </a:ext>
            </a:extLst>
          </p:cNvPr>
          <p:cNvCxnSpPr>
            <a:cxnSpLocks/>
            <a:stCxn id="20" idx="4"/>
            <a:endCxn id="22" idx="0"/>
          </p:cNvCxnSpPr>
          <p:nvPr/>
        </p:nvCxnSpPr>
        <p:spPr>
          <a:xfrm flipH="1">
            <a:off x="3605938" y="1027408"/>
            <a:ext cx="206034" cy="6153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7" name="Gerader Verbinder 56">
            <a:extLst>
              <a:ext uri="{FF2B5EF4-FFF2-40B4-BE49-F238E27FC236}">
                <a16:creationId xmlns:a16="http://schemas.microsoft.com/office/drawing/2014/main" id="{533FA32A-69F4-CC13-1FCF-E5FBD59E903A}"/>
              </a:ext>
            </a:extLst>
          </p:cNvPr>
          <p:cNvCxnSpPr>
            <a:cxnSpLocks/>
            <a:stCxn id="22" idx="2"/>
            <a:endCxn id="16" idx="6"/>
          </p:cNvCxnSpPr>
          <p:nvPr/>
        </p:nvCxnSpPr>
        <p:spPr>
          <a:xfrm flipH="1">
            <a:off x="2335602" y="1859084"/>
            <a:ext cx="1054005" cy="1941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p14="http://schemas.microsoft.com/office/powerpoint/2010/main">
        <mc:Choice Requires="p14">
          <p:contentPart p14:bwMode="auto" r:id="rId2">
            <p14:nvContentPartPr>
              <p14:cNvPr id="61" name="Freihand 60">
                <a:extLst>
                  <a:ext uri="{FF2B5EF4-FFF2-40B4-BE49-F238E27FC236}">
                    <a16:creationId xmlns:a16="http://schemas.microsoft.com/office/drawing/2014/main" id="{6BD88B69-C07B-D655-62E9-DB090EACBC50}"/>
                  </a:ext>
                </a:extLst>
              </p14:cNvPr>
              <p14:cNvContentPartPr/>
              <p14:nvPr/>
            </p14:nvContentPartPr>
            <p14:xfrm>
              <a:off x="3892174" y="1519132"/>
              <a:ext cx="457200" cy="260280"/>
            </p14:xfrm>
          </p:contentPart>
        </mc:Choice>
        <mc:Fallback xmlns="">
          <p:pic>
            <p:nvPicPr>
              <p:cNvPr id="61" name="Freihand 60">
                <a:extLst>
                  <a:ext uri="{FF2B5EF4-FFF2-40B4-BE49-F238E27FC236}">
                    <a16:creationId xmlns:a16="http://schemas.microsoft.com/office/drawing/2014/main" id="{6BD88B69-C07B-D655-62E9-DB090EACBC50}"/>
                  </a:ext>
                </a:extLst>
              </p:cNvPr>
              <p:cNvPicPr/>
              <p:nvPr/>
            </p:nvPicPr>
            <p:blipFill>
              <a:blip r:embed="rId3"/>
              <a:stretch>
                <a:fillRect/>
              </a:stretch>
            </p:blipFill>
            <p:spPr>
              <a:xfrm>
                <a:off x="3874174" y="1483132"/>
                <a:ext cx="492840" cy="331920"/>
              </a:xfrm>
              <a:prstGeom prst="rect">
                <a:avLst/>
              </a:prstGeom>
            </p:spPr>
          </p:pic>
        </mc:Fallback>
      </mc:AlternateContent>
      <mc:AlternateContent xmlns:mc="http://schemas.openxmlformats.org/markup-compatibility/2006" xmlns:p14="http://schemas.microsoft.com/office/powerpoint/2010/main">
        <mc:Choice Requires="p14">
          <p:contentPart p14:bwMode="auto" r:id="rId4">
            <p14:nvContentPartPr>
              <p14:cNvPr id="69" name="Freihand 68">
                <a:extLst>
                  <a:ext uri="{FF2B5EF4-FFF2-40B4-BE49-F238E27FC236}">
                    <a16:creationId xmlns:a16="http://schemas.microsoft.com/office/drawing/2014/main" id="{3F485CF6-A1CE-A7FA-86DA-5BC30A2993CB}"/>
                  </a:ext>
                </a:extLst>
              </p14:cNvPr>
              <p14:cNvContentPartPr/>
              <p14:nvPr/>
            </p14:nvContentPartPr>
            <p14:xfrm>
              <a:off x="4102054" y="1482412"/>
              <a:ext cx="235440" cy="37440"/>
            </p14:xfrm>
          </p:contentPart>
        </mc:Choice>
        <mc:Fallback xmlns="">
          <p:pic>
            <p:nvPicPr>
              <p:cNvPr id="69" name="Freihand 68">
                <a:extLst>
                  <a:ext uri="{FF2B5EF4-FFF2-40B4-BE49-F238E27FC236}">
                    <a16:creationId xmlns:a16="http://schemas.microsoft.com/office/drawing/2014/main" id="{3F485CF6-A1CE-A7FA-86DA-5BC30A2993CB}"/>
                  </a:ext>
                </a:extLst>
              </p:cNvPr>
              <p:cNvPicPr/>
              <p:nvPr/>
            </p:nvPicPr>
            <p:blipFill>
              <a:blip r:embed="rId5"/>
              <a:stretch>
                <a:fillRect/>
              </a:stretch>
            </p:blipFill>
            <p:spPr>
              <a:xfrm>
                <a:off x="4084054" y="1446412"/>
                <a:ext cx="271080" cy="109080"/>
              </a:xfrm>
              <a:prstGeom prst="rect">
                <a:avLst/>
              </a:prstGeom>
            </p:spPr>
          </p:pic>
        </mc:Fallback>
      </mc:AlternateContent>
      <mc:AlternateContent xmlns:mc="http://schemas.openxmlformats.org/markup-compatibility/2006" xmlns:p14="http://schemas.microsoft.com/office/powerpoint/2010/main">
        <mc:Choice Requires="p14">
          <p:contentPart p14:bwMode="auto" r:id="rId6">
            <p14:nvContentPartPr>
              <p14:cNvPr id="74" name="Freihand 73">
                <a:extLst>
                  <a:ext uri="{FF2B5EF4-FFF2-40B4-BE49-F238E27FC236}">
                    <a16:creationId xmlns:a16="http://schemas.microsoft.com/office/drawing/2014/main" id="{BA910955-002A-DF36-95B6-F950E7A9C7BB}"/>
                  </a:ext>
                </a:extLst>
              </p14:cNvPr>
              <p14:cNvContentPartPr/>
              <p14:nvPr/>
            </p14:nvContentPartPr>
            <p14:xfrm>
              <a:off x="4269454" y="1532092"/>
              <a:ext cx="92160" cy="264960"/>
            </p14:xfrm>
          </p:contentPart>
        </mc:Choice>
        <mc:Fallback xmlns="">
          <p:pic>
            <p:nvPicPr>
              <p:cNvPr id="74" name="Freihand 73">
                <a:extLst>
                  <a:ext uri="{FF2B5EF4-FFF2-40B4-BE49-F238E27FC236}">
                    <a16:creationId xmlns:a16="http://schemas.microsoft.com/office/drawing/2014/main" id="{BA910955-002A-DF36-95B6-F950E7A9C7BB}"/>
                  </a:ext>
                </a:extLst>
              </p:cNvPr>
              <p:cNvPicPr/>
              <p:nvPr/>
            </p:nvPicPr>
            <p:blipFill>
              <a:blip r:embed="rId7"/>
              <a:stretch>
                <a:fillRect/>
              </a:stretch>
            </p:blipFill>
            <p:spPr>
              <a:xfrm>
                <a:off x="4251814" y="1496092"/>
                <a:ext cx="127800" cy="336600"/>
              </a:xfrm>
              <a:prstGeom prst="rect">
                <a:avLst/>
              </a:prstGeom>
            </p:spPr>
          </p:pic>
        </mc:Fallback>
      </mc:AlternateContent>
      <mc:AlternateContent xmlns:mc="http://schemas.openxmlformats.org/markup-compatibility/2006" xmlns:p14="http://schemas.microsoft.com/office/powerpoint/2010/main">
        <mc:Choice Requires="p14">
          <p:contentPart p14:bwMode="auto" r:id="rId8">
            <p14:nvContentPartPr>
              <p14:cNvPr id="77" name="Freihand 76">
                <a:extLst>
                  <a:ext uri="{FF2B5EF4-FFF2-40B4-BE49-F238E27FC236}">
                    <a16:creationId xmlns:a16="http://schemas.microsoft.com/office/drawing/2014/main" id="{2EBF590E-94AA-647E-C7EA-F2ABE3DA4B3D}"/>
                  </a:ext>
                </a:extLst>
              </p14:cNvPr>
              <p14:cNvContentPartPr/>
              <p14:nvPr/>
            </p14:nvContentPartPr>
            <p14:xfrm>
              <a:off x="3249214" y="172012"/>
              <a:ext cx="1251720" cy="248400"/>
            </p14:xfrm>
          </p:contentPart>
        </mc:Choice>
        <mc:Fallback xmlns="">
          <p:pic>
            <p:nvPicPr>
              <p:cNvPr id="77" name="Freihand 76">
                <a:extLst>
                  <a:ext uri="{FF2B5EF4-FFF2-40B4-BE49-F238E27FC236}">
                    <a16:creationId xmlns:a16="http://schemas.microsoft.com/office/drawing/2014/main" id="{2EBF590E-94AA-647E-C7EA-F2ABE3DA4B3D}"/>
                  </a:ext>
                </a:extLst>
              </p:cNvPr>
              <p:cNvPicPr/>
              <p:nvPr/>
            </p:nvPicPr>
            <p:blipFill>
              <a:blip r:embed="rId9"/>
              <a:stretch>
                <a:fillRect/>
              </a:stretch>
            </p:blipFill>
            <p:spPr>
              <a:xfrm>
                <a:off x="3231574" y="136012"/>
                <a:ext cx="1287360" cy="320040"/>
              </a:xfrm>
              <a:prstGeom prst="rect">
                <a:avLst/>
              </a:prstGeom>
            </p:spPr>
          </p:pic>
        </mc:Fallback>
      </mc:AlternateContent>
      <mc:AlternateContent xmlns:mc="http://schemas.openxmlformats.org/markup-compatibility/2006" xmlns:p14="http://schemas.microsoft.com/office/powerpoint/2010/main">
        <mc:Choice Requires="p14">
          <p:contentPart p14:bwMode="auto" r:id="rId10">
            <p14:nvContentPartPr>
              <p14:cNvPr id="78" name="Freihand 77">
                <a:extLst>
                  <a:ext uri="{FF2B5EF4-FFF2-40B4-BE49-F238E27FC236}">
                    <a16:creationId xmlns:a16="http://schemas.microsoft.com/office/drawing/2014/main" id="{FCE81685-DA5E-11F7-7D66-BAA42B47DBD9}"/>
                  </a:ext>
                </a:extLst>
              </p14:cNvPr>
              <p14:cNvContentPartPr/>
              <p14:nvPr/>
            </p14:nvContentPartPr>
            <p14:xfrm>
              <a:off x="4261174" y="85972"/>
              <a:ext cx="245520" cy="339840"/>
            </p14:xfrm>
          </p:contentPart>
        </mc:Choice>
        <mc:Fallback xmlns="">
          <p:pic>
            <p:nvPicPr>
              <p:cNvPr id="78" name="Freihand 77">
                <a:extLst>
                  <a:ext uri="{FF2B5EF4-FFF2-40B4-BE49-F238E27FC236}">
                    <a16:creationId xmlns:a16="http://schemas.microsoft.com/office/drawing/2014/main" id="{FCE81685-DA5E-11F7-7D66-BAA42B47DBD9}"/>
                  </a:ext>
                </a:extLst>
              </p:cNvPr>
              <p:cNvPicPr/>
              <p:nvPr/>
            </p:nvPicPr>
            <p:blipFill>
              <a:blip r:embed="rId11"/>
              <a:stretch>
                <a:fillRect/>
              </a:stretch>
            </p:blipFill>
            <p:spPr>
              <a:xfrm>
                <a:off x="4243534" y="50332"/>
                <a:ext cx="281160" cy="411480"/>
              </a:xfrm>
              <a:prstGeom prst="rect">
                <a:avLst/>
              </a:prstGeom>
            </p:spPr>
          </p:pic>
        </mc:Fallback>
      </mc:AlternateContent>
      <p:sp>
        <p:nvSpPr>
          <p:cNvPr id="79" name="Textfeld 78">
            <a:extLst>
              <a:ext uri="{FF2B5EF4-FFF2-40B4-BE49-F238E27FC236}">
                <a16:creationId xmlns:a16="http://schemas.microsoft.com/office/drawing/2014/main" id="{009518E3-8EF9-58B0-EEF6-DFF2C89C06B3}"/>
              </a:ext>
            </a:extLst>
          </p:cNvPr>
          <p:cNvSpPr txBox="1"/>
          <p:nvPr/>
        </p:nvSpPr>
        <p:spPr>
          <a:xfrm>
            <a:off x="4505981" y="132333"/>
            <a:ext cx="917239" cy="400110"/>
          </a:xfrm>
          <a:prstGeom prst="rect">
            <a:avLst/>
          </a:prstGeom>
          <a:noFill/>
        </p:spPr>
        <p:txBody>
          <a:bodyPr wrap="none" rtlCol="0">
            <a:spAutoFit/>
          </a:bodyPr>
          <a:lstStyle/>
          <a:p>
            <a:r>
              <a:rPr lang="en-US" sz="2000" b="1" noProof="0" dirty="0">
                <a:latin typeface="Segoe Print" panose="02000600000000000000" pitchFamily="2" charset="0"/>
              </a:rPr>
              <a:t>Edges</a:t>
            </a:r>
          </a:p>
        </p:txBody>
      </p:sp>
      <p:sp>
        <p:nvSpPr>
          <p:cNvPr id="80" name="Textfeld 79">
            <a:extLst>
              <a:ext uri="{FF2B5EF4-FFF2-40B4-BE49-F238E27FC236}">
                <a16:creationId xmlns:a16="http://schemas.microsoft.com/office/drawing/2014/main" id="{0ACDEB55-4FA5-49A3-84CB-C37D848A02B1}"/>
              </a:ext>
            </a:extLst>
          </p:cNvPr>
          <p:cNvSpPr txBox="1"/>
          <p:nvPr/>
        </p:nvSpPr>
        <p:spPr>
          <a:xfrm>
            <a:off x="4383934" y="1309760"/>
            <a:ext cx="946093" cy="400110"/>
          </a:xfrm>
          <a:prstGeom prst="rect">
            <a:avLst/>
          </a:prstGeom>
          <a:noFill/>
        </p:spPr>
        <p:txBody>
          <a:bodyPr wrap="none" rtlCol="0">
            <a:spAutoFit/>
          </a:bodyPr>
          <a:lstStyle/>
          <a:p>
            <a:r>
              <a:rPr lang="en-US" sz="2000" b="1" noProof="0" dirty="0">
                <a:latin typeface="Segoe Print" panose="02000600000000000000" pitchFamily="2" charset="0"/>
              </a:rPr>
              <a:t>Nodes</a:t>
            </a:r>
          </a:p>
        </p:txBody>
      </p:sp>
    </p:spTree>
    <p:extLst>
      <p:ext uri="{BB962C8B-B14F-4D97-AF65-F5344CB8AC3E}">
        <p14:creationId xmlns:p14="http://schemas.microsoft.com/office/powerpoint/2010/main" val="2333688981"/>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1">
            <a:extLst>
              <a:ext uri="{FF2B5EF4-FFF2-40B4-BE49-F238E27FC236}">
                <a16:creationId xmlns:a16="http://schemas.microsoft.com/office/drawing/2014/main" id="{6610C42D-CB02-AFF2-8C5B-B6319AD0CC40}"/>
              </a:ext>
            </a:extLst>
          </p:cNvPr>
          <p:cNvGraphicFramePr>
            <a:graphicFrameLocks noGrp="1"/>
          </p:cNvGraphicFramePr>
          <p:nvPr>
            <p:extLst>
              <p:ext uri="{D42A27DB-BD31-4B8C-83A1-F6EECF244321}">
                <p14:modId xmlns:p14="http://schemas.microsoft.com/office/powerpoint/2010/main" val="1315884541"/>
              </p:ext>
            </p:extLst>
          </p:nvPr>
        </p:nvGraphicFramePr>
        <p:xfrm>
          <a:off x="290385" y="2099619"/>
          <a:ext cx="6277230" cy="2667000"/>
        </p:xfrm>
        <a:graphic>
          <a:graphicData uri="http://schemas.openxmlformats.org/drawingml/2006/table">
            <a:tbl>
              <a:tblPr firstRow="1" bandRow="1">
                <a:tableStyleId>{5940675A-B579-460E-94D1-54222C63F5DA}</a:tableStyleId>
              </a:tblPr>
              <a:tblGrid>
                <a:gridCol w="563287">
                  <a:extLst>
                    <a:ext uri="{9D8B030D-6E8A-4147-A177-3AD203B41FA5}">
                      <a16:colId xmlns:a16="http://schemas.microsoft.com/office/drawing/2014/main" val="3301565684"/>
                    </a:ext>
                  </a:extLst>
                </a:gridCol>
                <a:gridCol w="625667">
                  <a:extLst>
                    <a:ext uri="{9D8B030D-6E8A-4147-A177-3AD203B41FA5}">
                      <a16:colId xmlns:a16="http://schemas.microsoft.com/office/drawing/2014/main" val="2005557914"/>
                    </a:ext>
                  </a:extLst>
                </a:gridCol>
                <a:gridCol w="606770">
                  <a:extLst>
                    <a:ext uri="{9D8B030D-6E8A-4147-A177-3AD203B41FA5}">
                      <a16:colId xmlns:a16="http://schemas.microsoft.com/office/drawing/2014/main" val="2215318649"/>
                    </a:ext>
                  </a:extLst>
                </a:gridCol>
                <a:gridCol w="660975">
                  <a:extLst>
                    <a:ext uri="{9D8B030D-6E8A-4147-A177-3AD203B41FA5}">
                      <a16:colId xmlns:a16="http://schemas.microsoft.com/office/drawing/2014/main" val="3891523312"/>
                    </a:ext>
                  </a:extLst>
                </a:gridCol>
                <a:gridCol w="906636">
                  <a:extLst>
                    <a:ext uri="{9D8B030D-6E8A-4147-A177-3AD203B41FA5}">
                      <a16:colId xmlns:a16="http://schemas.microsoft.com/office/drawing/2014/main" val="830179257"/>
                    </a:ext>
                  </a:extLst>
                </a:gridCol>
                <a:gridCol w="563287">
                  <a:extLst>
                    <a:ext uri="{9D8B030D-6E8A-4147-A177-3AD203B41FA5}">
                      <a16:colId xmlns:a16="http://schemas.microsoft.com/office/drawing/2014/main" val="3121747537"/>
                    </a:ext>
                  </a:extLst>
                </a:gridCol>
                <a:gridCol w="587652">
                  <a:extLst>
                    <a:ext uri="{9D8B030D-6E8A-4147-A177-3AD203B41FA5}">
                      <a16:colId xmlns:a16="http://schemas.microsoft.com/office/drawing/2014/main" val="412568577"/>
                    </a:ext>
                  </a:extLst>
                </a:gridCol>
                <a:gridCol w="587652">
                  <a:extLst>
                    <a:ext uri="{9D8B030D-6E8A-4147-A177-3AD203B41FA5}">
                      <a16:colId xmlns:a16="http://schemas.microsoft.com/office/drawing/2014/main" val="192005238"/>
                    </a:ext>
                  </a:extLst>
                </a:gridCol>
                <a:gridCol w="587652">
                  <a:extLst>
                    <a:ext uri="{9D8B030D-6E8A-4147-A177-3AD203B41FA5}">
                      <a16:colId xmlns:a16="http://schemas.microsoft.com/office/drawing/2014/main" val="1876434502"/>
                    </a:ext>
                  </a:extLst>
                </a:gridCol>
                <a:gridCol w="587652">
                  <a:extLst>
                    <a:ext uri="{9D8B030D-6E8A-4147-A177-3AD203B41FA5}">
                      <a16:colId xmlns:a16="http://schemas.microsoft.com/office/drawing/2014/main" val="19906935"/>
                    </a:ext>
                  </a:extLst>
                </a:gridCol>
              </a:tblGrid>
              <a:tr h="370840">
                <a:tc>
                  <a:txBody>
                    <a:bodyPr/>
                    <a:lstStyle/>
                    <a:p>
                      <a:pPr algn="ctr"/>
                      <a:r>
                        <a:rPr lang="en-US" sz="1200" noProof="0" dirty="0"/>
                        <a:t>Iter</a:t>
                      </a:r>
                    </a:p>
                  </a:txBody>
                  <a:tcPr anchor="ctr"/>
                </a:tc>
                <a:tc>
                  <a:txBody>
                    <a:bodyPr/>
                    <a:lstStyle/>
                    <a:p>
                      <a:pPr algn="ctr"/>
                      <a:r>
                        <a:rPr lang="en-US" sz="1200" noProof="0" dirty="0"/>
                        <a:t>Visited</a:t>
                      </a:r>
                    </a:p>
                  </a:txBody>
                  <a:tcPr anchor="ctr"/>
                </a:tc>
                <a:tc>
                  <a:txBody>
                    <a:bodyPr/>
                    <a:lstStyle/>
                    <a:p>
                      <a:pPr algn="ctr"/>
                      <a:r>
                        <a:rPr lang="en-US" sz="1200" noProof="0" dirty="0"/>
                        <a:t>un- visited</a:t>
                      </a:r>
                    </a:p>
                  </a:txBody>
                  <a:tcPr anchor="ctr"/>
                </a:tc>
                <a:tc>
                  <a:txBody>
                    <a:bodyPr/>
                    <a:lstStyle/>
                    <a:p>
                      <a:pPr algn="ctr"/>
                      <a:r>
                        <a:rPr lang="en-US" sz="1200" noProof="0" dirty="0"/>
                        <a:t>current</a:t>
                      </a:r>
                    </a:p>
                  </a:txBody>
                  <a:tcPr anchor="ctr"/>
                </a:tc>
                <a:tc>
                  <a:txBody>
                    <a:bodyPr/>
                    <a:lstStyle/>
                    <a:p>
                      <a:pPr algn="ctr"/>
                      <a:r>
                        <a:rPr lang="en-US" sz="1200" noProof="0" dirty="0"/>
                        <a:t>Not visited neighbors</a:t>
                      </a:r>
                    </a:p>
                  </a:txBody>
                  <a:tcPr anchor="ctr"/>
                </a:tc>
                <a:tc>
                  <a:txBody>
                    <a:bodyPr/>
                    <a:lstStyle/>
                    <a:p>
                      <a:pPr algn="ctr"/>
                      <a:r>
                        <a:rPr lang="en-US" sz="1200" noProof="0" dirty="0"/>
                        <a:t>A</a:t>
                      </a:r>
                    </a:p>
                  </a:txBody>
                  <a:tcPr anchor="ctr"/>
                </a:tc>
                <a:tc>
                  <a:txBody>
                    <a:bodyPr/>
                    <a:lstStyle/>
                    <a:p>
                      <a:pPr algn="ctr"/>
                      <a:r>
                        <a:rPr lang="en-US" sz="1200" noProof="0" dirty="0"/>
                        <a:t>B</a:t>
                      </a:r>
                    </a:p>
                  </a:txBody>
                  <a:tcPr anchor="ctr"/>
                </a:tc>
                <a:tc>
                  <a:txBody>
                    <a:bodyPr/>
                    <a:lstStyle/>
                    <a:p>
                      <a:pPr algn="ctr"/>
                      <a:r>
                        <a:rPr lang="en-US" sz="1200" noProof="0" dirty="0"/>
                        <a:t>C</a:t>
                      </a:r>
                    </a:p>
                  </a:txBody>
                  <a:tcPr anchor="ctr"/>
                </a:tc>
                <a:tc>
                  <a:txBody>
                    <a:bodyPr/>
                    <a:lstStyle/>
                    <a:p>
                      <a:pPr algn="ctr"/>
                      <a:r>
                        <a:rPr lang="en-US" sz="1200" noProof="0" dirty="0"/>
                        <a:t>D</a:t>
                      </a:r>
                    </a:p>
                  </a:txBody>
                  <a:tcPr anchor="ctr"/>
                </a:tc>
                <a:tc>
                  <a:txBody>
                    <a:bodyPr/>
                    <a:lstStyle/>
                    <a:p>
                      <a:pPr algn="ctr"/>
                      <a:r>
                        <a:rPr lang="en-US" sz="1200" noProof="0" dirty="0"/>
                        <a:t>E</a:t>
                      </a:r>
                    </a:p>
                  </a:txBody>
                  <a:tcPr anchor="ctr"/>
                </a:tc>
                <a:extLst>
                  <a:ext uri="{0D108BD9-81ED-4DB2-BD59-A6C34878D82A}">
                    <a16:rowId xmlns:a16="http://schemas.microsoft.com/office/drawing/2014/main" val="2438440928"/>
                  </a:ext>
                </a:extLst>
              </a:tr>
              <a:tr h="370840">
                <a:tc>
                  <a:txBody>
                    <a:bodyPr/>
                    <a:lstStyle/>
                    <a:p>
                      <a:r>
                        <a:rPr lang="en-US" noProof="0" dirty="0"/>
                        <a:t>0</a:t>
                      </a:r>
                    </a:p>
                  </a:txBody>
                  <a:tcPr/>
                </a:tc>
                <a:tc>
                  <a:txBody>
                    <a:bodyPr/>
                    <a:lstStyle/>
                    <a:p>
                      <a:r>
                        <a:rPr lang="en-US" noProof="0" dirty="0"/>
                        <a:t>-</a:t>
                      </a:r>
                    </a:p>
                  </a:txBody>
                  <a:tcPr/>
                </a:tc>
                <a:tc>
                  <a:txBody>
                    <a:bodyPr/>
                    <a:lstStyle/>
                    <a:p>
                      <a:r>
                        <a:rPr lang="en-US" noProof="0" dirty="0"/>
                        <a:t>A,B,C,D,E</a:t>
                      </a:r>
                    </a:p>
                  </a:txBody>
                  <a:tcPr/>
                </a:tc>
                <a:tc>
                  <a:txBody>
                    <a:bodyPr/>
                    <a:lstStyle/>
                    <a:p>
                      <a:r>
                        <a:rPr lang="en-US" noProof="0" dirty="0"/>
                        <a:t>-</a:t>
                      </a:r>
                    </a:p>
                  </a:txBody>
                  <a:tcPr/>
                </a:tc>
                <a:tc>
                  <a:txBody>
                    <a:bodyPr/>
                    <a:lstStyle/>
                    <a:p>
                      <a:endParaRPr lang="en-US" noProof="0" dirty="0"/>
                    </a:p>
                  </a:txBody>
                  <a:tcPr/>
                </a:tc>
                <a:tc>
                  <a:txBody>
                    <a:bodyPr/>
                    <a:lstStyle/>
                    <a:p>
                      <a:r>
                        <a:rPr lang="en-US" noProof="0" dirty="0"/>
                        <a: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a:t>
                      </a:r>
                    </a:p>
                    <a:p>
                      <a:endParaRPr lang="en-US" noProof="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a:t>
                      </a:r>
                    </a:p>
                    <a:p>
                      <a:endParaRPr lang="en-US" noProof="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a:t>
                      </a:r>
                    </a:p>
                    <a:p>
                      <a:endParaRPr lang="en-US" noProof="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a:t>
                      </a:r>
                    </a:p>
                    <a:p>
                      <a:endParaRPr lang="en-US" noProof="0" dirty="0"/>
                    </a:p>
                  </a:txBody>
                  <a:tcPr/>
                </a:tc>
                <a:extLst>
                  <a:ext uri="{0D108BD9-81ED-4DB2-BD59-A6C34878D82A}">
                    <a16:rowId xmlns:a16="http://schemas.microsoft.com/office/drawing/2014/main" val="3040841106"/>
                  </a:ext>
                </a:extLst>
              </a:tr>
              <a:tr h="251460">
                <a:tc rowSpan="2">
                  <a:txBody>
                    <a:bodyPr/>
                    <a:lstStyle/>
                    <a:p>
                      <a:r>
                        <a:rPr lang="en-US" noProof="0" dirty="0"/>
                        <a:t>1</a:t>
                      </a:r>
                    </a:p>
                  </a:txBody>
                  <a:tcPr/>
                </a:tc>
                <a:tc rowSpan="2">
                  <a:txBody>
                    <a:bodyPr/>
                    <a:lstStyle/>
                    <a:p>
                      <a:r>
                        <a:rPr lang="en-US" noProof="0" dirty="0"/>
                        <a:t>A</a:t>
                      </a:r>
                    </a:p>
                  </a:txBody>
                  <a:tcPr/>
                </a:tc>
                <a:tc rowSpan="2">
                  <a:txBody>
                    <a:bodyPr/>
                    <a:lstStyle/>
                    <a:p>
                      <a:r>
                        <a:rPr lang="en-US" noProof="0" dirty="0"/>
                        <a:t>B,C,D,E</a:t>
                      </a:r>
                    </a:p>
                  </a:txBody>
                  <a:tcPr/>
                </a:tc>
                <a:tc rowSpan="2">
                  <a:txBody>
                    <a:bodyPr/>
                    <a:lstStyle/>
                    <a:p>
                      <a:r>
                        <a:rPr lang="en-US" noProof="0" dirty="0"/>
                        <a:t>A</a:t>
                      </a:r>
                    </a:p>
                  </a:txBody>
                  <a:tcPr/>
                </a:tc>
                <a:tc rowSpan="2">
                  <a:txBody>
                    <a:bodyPr/>
                    <a:lstStyle/>
                    <a:p>
                      <a:r>
                        <a:rPr lang="en-US" noProof="0" dirty="0"/>
                        <a:t>B,C</a:t>
                      </a:r>
                    </a:p>
                  </a:txBody>
                  <a:tcPr/>
                </a:tc>
                <a:tc>
                  <a:txBody>
                    <a:bodyPr/>
                    <a:lstStyle/>
                    <a:p>
                      <a:r>
                        <a:rPr lang="en-US" noProof="0" dirty="0"/>
                        <a:t>0</a:t>
                      </a:r>
                    </a:p>
                  </a:txBody>
                  <a:tcPr/>
                </a:tc>
                <a:tc rowSpan="2">
                  <a:txBody>
                    <a:bodyPr/>
                    <a:lstStyle/>
                    <a:p>
                      <a:endParaRPr lang="en-US" noProof="0" dirty="0"/>
                    </a:p>
                  </a:txBody>
                  <a:tcPr/>
                </a:tc>
                <a:tc rowSpan="2">
                  <a:txBody>
                    <a:bodyPr/>
                    <a:lstStyle/>
                    <a:p>
                      <a:endParaRPr lang="en-US" noProof="0" dirty="0"/>
                    </a:p>
                  </a:txBody>
                  <a:tcPr/>
                </a:tc>
                <a:tc rowSpan="2">
                  <a:txBody>
                    <a:bodyPr/>
                    <a:lstStyle/>
                    <a:p>
                      <a:endParaRPr lang="en-US" noProof="0" dirty="0"/>
                    </a:p>
                  </a:txBody>
                  <a:tcPr/>
                </a:tc>
                <a:tc rowSpan="2">
                  <a:txBody>
                    <a:bodyPr/>
                    <a:lstStyle/>
                    <a:p>
                      <a:endParaRPr lang="en-US" noProof="0" dirty="0"/>
                    </a:p>
                  </a:txBody>
                  <a:tcPr/>
                </a:tc>
                <a:extLst>
                  <a:ext uri="{0D108BD9-81ED-4DB2-BD59-A6C34878D82A}">
                    <a16:rowId xmlns:a16="http://schemas.microsoft.com/office/drawing/2014/main" val="4279357212"/>
                  </a:ext>
                </a:extLst>
              </a:tr>
              <a:tr h="251460">
                <a:tc vMerge="1">
                  <a:txBody>
                    <a:bodyPr/>
                    <a:lstStyle/>
                    <a:p>
                      <a:endParaRPr lang="de-DE"/>
                    </a:p>
                  </a:txBody>
                  <a:tcPr/>
                </a:tc>
                <a:tc vMerge="1">
                  <a:txBody>
                    <a:bodyPr/>
                    <a:lstStyle/>
                    <a:p>
                      <a:endParaRPr lang="de-DE"/>
                    </a:p>
                  </a:txBody>
                  <a:tcPr/>
                </a:tc>
                <a:tc vMerge="1">
                  <a:txBody>
                    <a:bodyPr/>
                    <a:lstStyle/>
                    <a:p>
                      <a:endParaRPr lang="de-DE"/>
                    </a:p>
                  </a:txBody>
                  <a:tcPr/>
                </a:tc>
                <a:tc vMerge="1">
                  <a:txBody>
                    <a:bodyPr/>
                    <a:lstStyle/>
                    <a:p>
                      <a:endParaRPr lang="de-DE"/>
                    </a:p>
                  </a:txBody>
                  <a:tcPr/>
                </a:tc>
                <a:tc vMerge="1">
                  <a:txBody>
                    <a:bodyPr/>
                    <a:lstStyle/>
                    <a:p>
                      <a:endParaRPr lang="de-DE"/>
                    </a:p>
                  </a:txBody>
                  <a:tcPr/>
                </a:tc>
                <a:tc>
                  <a:txBody>
                    <a:bodyPr/>
                    <a:lstStyle/>
                    <a:p>
                      <a:endParaRPr lang="en-US" noProof="0" dirty="0"/>
                    </a:p>
                  </a:txBody>
                  <a:tcPr/>
                </a:tc>
                <a:tc vMerge="1">
                  <a:txBody>
                    <a:bodyPr/>
                    <a:lstStyle/>
                    <a:p>
                      <a:endParaRPr lang="de-DE"/>
                    </a:p>
                  </a:txBody>
                  <a:tcPr/>
                </a:tc>
                <a:tc vMerge="1">
                  <a:txBody>
                    <a:bodyPr/>
                    <a:lstStyle/>
                    <a:p>
                      <a:endParaRPr lang="de-DE"/>
                    </a:p>
                  </a:txBody>
                  <a:tcPr/>
                </a:tc>
                <a:tc vMerge="1">
                  <a:txBody>
                    <a:bodyPr/>
                    <a:lstStyle/>
                    <a:p>
                      <a:endParaRPr lang="de-DE"/>
                    </a:p>
                  </a:txBody>
                  <a:tcPr/>
                </a:tc>
                <a:tc vMerge="1">
                  <a:txBody>
                    <a:bodyPr/>
                    <a:lstStyle/>
                    <a:p>
                      <a:endParaRPr lang="de-DE"/>
                    </a:p>
                  </a:txBody>
                  <a:tcPr/>
                </a:tc>
                <a:extLst>
                  <a:ext uri="{0D108BD9-81ED-4DB2-BD59-A6C34878D82A}">
                    <a16:rowId xmlns:a16="http://schemas.microsoft.com/office/drawing/2014/main" val="2246527274"/>
                  </a:ext>
                </a:extLst>
              </a:tr>
              <a:tr h="370840">
                <a:tc>
                  <a:txBody>
                    <a:bodyPr/>
                    <a:lstStyle/>
                    <a:p>
                      <a:r>
                        <a:rPr lang="en-US" noProof="0" dirty="0"/>
                        <a:t>2</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1278457194"/>
                  </a:ext>
                </a:extLst>
              </a:tr>
              <a:tr h="370840">
                <a:tc>
                  <a:txBody>
                    <a:bodyPr/>
                    <a:lstStyle/>
                    <a:p>
                      <a:r>
                        <a:rPr lang="en-US" noProof="0" dirty="0"/>
                        <a:t>3</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3089864902"/>
                  </a:ext>
                </a:extLst>
              </a:tr>
              <a:tr h="370840">
                <a:tc>
                  <a:txBody>
                    <a:bodyPr/>
                    <a:lstStyle/>
                    <a:p>
                      <a:r>
                        <a:rPr lang="en-US" noProof="0" dirty="0"/>
                        <a:t>4</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3108805810"/>
                  </a:ext>
                </a:extLst>
              </a:tr>
            </a:tbl>
          </a:graphicData>
        </a:graphic>
      </p:graphicFrame>
      <p:graphicFrame>
        <p:nvGraphicFramePr>
          <p:cNvPr id="3" name="Tabelle 2">
            <a:extLst>
              <a:ext uri="{FF2B5EF4-FFF2-40B4-BE49-F238E27FC236}">
                <a16:creationId xmlns:a16="http://schemas.microsoft.com/office/drawing/2014/main" id="{EA099F8C-DED7-393B-6609-996470724BD6}"/>
              </a:ext>
            </a:extLst>
          </p:cNvPr>
          <p:cNvGraphicFramePr>
            <a:graphicFrameLocks noGrp="1"/>
          </p:cNvGraphicFramePr>
          <p:nvPr>
            <p:extLst>
              <p:ext uri="{D42A27DB-BD31-4B8C-83A1-F6EECF244321}">
                <p14:modId xmlns:p14="http://schemas.microsoft.com/office/powerpoint/2010/main" val="2517589480"/>
              </p:ext>
            </p:extLst>
          </p:nvPr>
        </p:nvGraphicFramePr>
        <p:xfrm>
          <a:off x="290385" y="5669692"/>
          <a:ext cx="6277230" cy="3429000"/>
        </p:xfrm>
        <a:graphic>
          <a:graphicData uri="http://schemas.openxmlformats.org/drawingml/2006/table">
            <a:tbl>
              <a:tblPr firstRow="1" bandRow="1">
                <a:tableStyleId>{5940675A-B579-460E-94D1-54222C63F5DA}</a:tableStyleId>
              </a:tblPr>
              <a:tblGrid>
                <a:gridCol w="563287">
                  <a:extLst>
                    <a:ext uri="{9D8B030D-6E8A-4147-A177-3AD203B41FA5}">
                      <a16:colId xmlns:a16="http://schemas.microsoft.com/office/drawing/2014/main" val="3301565684"/>
                    </a:ext>
                  </a:extLst>
                </a:gridCol>
                <a:gridCol w="625667">
                  <a:extLst>
                    <a:ext uri="{9D8B030D-6E8A-4147-A177-3AD203B41FA5}">
                      <a16:colId xmlns:a16="http://schemas.microsoft.com/office/drawing/2014/main" val="2005557914"/>
                    </a:ext>
                  </a:extLst>
                </a:gridCol>
                <a:gridCol w="606770">
                  <a:extLst>
                    <a:ext uri="{9D8B030D-6E8A-4147-A177-3AD203B41FA5}">
                      <a16:colId xmlns:a16="http://schemas.microsoft.com/office/drawing/2014/main" val="2215318649"/>
                    </a:ext>
                  </a:extLst>
                </a:gridCol>
                <a:gridCol w="660975">
                  <a:extLst>
                    <a:ext uri="{9D8B030D-6E8A-4147-A177-3AD203B41FA5}">
                      <a16:colId xmlns:a16="http://schemas.microsoft.com/office/drawing/2014/main" val="3891523312"/>
                    </a:ext>
                  </a:extLst>
                </a:gridCol>
                <a:gridCol w="906636">
                  <a:extLst>
                    <a:ext uri="{9D8B030D-6E8A-4147-A177-3AD203B41FA5}">
                      <a16:colId xmlns:a16="http://schemas.microsoft.com/office/drawing/2014/main" val="830179257"/>
                    </a:ext>
                  </a:extLst>
                </a:gridCol>
                <a:gridCol w="563287">
                  <a:extLst>
                    <a:ext uri="{9D8B030D-6E8A-4147-A177-3AD203B41FA5}">
                      <a16:colId xmlns:a16="http://schemas.microsoft.com/office/drawing/2014/main" val="3121747537"/>
                    </a:ext>
                  </a:extLst>
                </a:gridCol>
                <a:gridCol w="587652">
                  <a:extLst>
                    <a:ext uri="{9D8B030D-6E8A-4147-A177-3AD203B41FA5}">
                      <a16:colId xmlns:a16="http://schemas.microsoft.com/office/drawing/2014/main" val="412568577"/>
                    </a:ext>
                  </a:extLst>
                </a:gridCol>
                <a:gridCol w="587652">
                  <a:extLst>
                    <a:ext uri="{9D8B030D-6E8A-4147-A177-3AD203B41FA5}">
                      <a16:colId xmlns:a16="http://schemas.microsoft.com/office/drawing/2014/main" val="192005238"/>
                    </a:ext>
                  </a:extLst>
                </a:gridCol>
                <a:gridCol w="587652">
                  <a:extLst>
                    <a:ext uri="{9D8B030D-6E8A-4147-A177-3AD203B41FA5}">
                      <a16:colId xmlns:a16="http://schemas.microsoft.com/office/drawing/2014/main" val="1876434502"/>
                    </a:ext>
                  </a:extLst>
                </a:gridCol>
                <a:gridCol w="587652">
                  <a:extLst>
                    <a:ext uri="{9D8B030D-6E8A-4147-A177-3AD203B41FA5}">
                      <a16:colId xmlns:a16="http://schemas.microsoft.com/office/drawing/2014/main" val="19906935"/>
                    </a:ext>
                  </a:extLst>
                </a:gridCol>
              </a:tblGrid>
              <a:tr h="370840">
                <a:tc>
                  <a:txBody>
                    <a:bodyPr/>
                    <a:lstStyle/>
                    <a:p>
                      <a:pPr algn="ctr"/>
                      <a:r>
                        <a:rPr lang="en-US" sz="1200" noProof="0" dirty="0"/>
                        <a:t>Iter</a:t>
                      </a:r>
                    </a:p>
                  </a:txBody>
                  <a:tcPr anchor="ctr"/>
                </a:tc>
                <a:tc>
                  <a:txBody>
                    <a:bodyPr/>
                    <a:lstStyle/>
                    <a:p>
                      <a:pPr algn="ctr"/>
                      <a:r>
                        <a:rPr lang="en-US" sz="1200" noProof="0" dirty="0"/>
                        <a:t>Visited</a:t>
                      </a:r>
                    </a:p>
                  </a:txBody>
                  <a:tcPr anchor="ctr"/>
                </a:tc>
                <a:tc>
                  <a:txBody>
                    <a:bodyPr/>
                    <a:lstStyle/>
                    <a:p>
                      <a:pPr algn="ctr"/>
                      <a:r>
                        <a:rPr lang="en-US" sz="1200" noProof="0" dirty="0"/>
                        <a:t>Not visited</a:t>
                      </a:r>
                    </a:p>
                  </a:txBody>
                  <a:tcPr anchor="ctr"/>
                </a:tc>
                <a:tc>
                  <a:txBody>
                    <a:bodyPr/>
                    <a:lstStyle/>
                    <a:p>
                      <a:pPr algn="ctr"/>
                      <a:r>
                        <a:rPr lang="en-US" sz="1200" noProof="0" dirty="0"/>
                        <a:t>current</a:t>
                      </a:r>
                    </a:p>
                  </a:txBody>
                  <a:tcPr anchor="ctr"/>
                </a:tc>
                <a:tc>
                  <a:txBody>
                    <a:bodyPr/>
                    <a:lstStyle/>
                    <a:p>
                      <a:pPr algn="ctr"/>
                      <a:r>
                        <a:rPr lang="en-US" sz="1200" noProof="0" dirty="0"/>
                        <a:t>Not visited neighbors</a:t>
                      </a:r>
                    </a:p>
                  </a:txBody>
                  <a:tcPr anchor="ctr"/>
                </a:tc>
                <a:tc>
                  <a:txBody>
                    <a:bodyPr/>
                    <a:lstStyle/>
                    <a:p>
                      <a:pPr algn="ctr"/>
                      <a:r>
                        <a:rPr lang="en-US" sz="1200" noProof="0" dirty="0"/>
                        <a:t>A</a:t>
                      </a:r>
                    </a:p>
                  </a:txBody>
                  <a:tcPr anchor="ctr"/>
                </a:tc>
                <a:tc>
                  <a:txBody>
                    <a:bodyPr/>
                    <a:lstStyle/>
                    <a:p>
                      <a:pPr algn="ctr"/>
                      <a:r>
                        <a:rPr lang="en-US" sz="1200" noProof="0" dirty="0"/>
                        <a:t>B</a:t>
                      </a:r>
                    </a:p>
                  </a:txBody>
                  <a:tcPr anchor="ctr"/>
                </a:tc>
                <a:tc>
                  <a:txBody>
                    <a:bodyPr/>
                    <a:lstStyle/>
                    <a:p>
                      <a:pPr algn="ctr"/>
                      <a:r>
                        <a:rPr lang="en-US" sz="1200" noProof="0" dirty="0"/>
                        <a:t>C</a:t>
                      </a:r>
                    </a:p>
                  </a:txBody>
                  <a:tcPr anchor="ctr"/>
                </a:tc>
                <a:tc>
                  <a:txBody>
                    <a:bodyPr/>
                    <a:lstStyle/>
                    <a:p>
                      <a:pPr algn="ctr"/>
                      <a:r>
                        <a:rPr lang="en-US" sz="1200" noProof="0" dirty="0"/>
                        <a:t>D</a:t>
                      </a:r>
                    </a:p>
                  </a:txBody>
                  <a:tcPr anchor="ctr"/>
                </a:tc>
                <a:tc>
                  <a:txBody>
                    <a:bodyPr/>
                    <a:lstStyle/>
                    <a:p>
                      <a:pPr algn="ctr"/>
                      <a:r>
                        <a:rPr lang="en-US" sz="1200" noProof="0" dirty="0"/>
                        <a:t>E</a:t>
                      </a:r>
                    </a:p>
                  </a:txBody>
                  <a:tcPr anchor="ctr"/>
                </a:tc>
                <a:extLst>
                  <a:ext uri="{0D108BD9-81ED-4DB2-BD59-A6C34878D82A}">
                    <a16:rowId xmlns:a16="http://schemas.microsoft.com/office/drawing/2014/main" val="2438440928"/>
                  </a:ext>
                </a:extLst>
              </a:tr>
              <a:tr h="185420">
                <a:tc rowSpan="2">
                  <a:txBody>
                    <a:bodyPr/>
                    <a:lstStyle/>
                    <a:p>
                      <a:r>
                        <a:rPr lang="en-US" noProof="0" dirty="0"/>
                        <a:t>1</a:t>
                      </a:r>
                    </a:p>
                  </a:txBody>
                  <a:tcPr/>
                </a:tc>
                <a:tc rowSpan="2">
                  <a:txBody>
                    <a:bodyPr/>
                    <a:lstStyle/>
                    <a:p>
                      <a:r>
                        <a:rPr lang="en-US" noProof="0" dirty="0"/>
                        <a:t>-</a:t>
                      </a:r>
                    </a:p>
                  </a:txBody>
                  <a:tcPr/>
                </a:tc>
                <a:tc rowSpan="2">
                  <a:txBody>
                    <a:bodyPr/>
                    <a:lstStyle/>
                    <a:p>
                      <a:endParaRPr lang="en-US" noProof="0" dirty="0"/>
                    </a:p>
                  </a:txBody>
                  <a:tcPr/>
                </a:tc>
                <a:tc rowSpan="2">
                  <a:txBody>
                    <a:bodyPr/>
                    <a:lstStyle/>
                    <a:p>
                      <a:endParaRPr lang="en-US" noProof="0" dirty="0"/>
                    </a:p>
                  </a:txBody>
                  <a:tcPr/>
                </a:tc>
                <a:tc rowSpan="2">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3040841106"/>
                  </a:ext>
                </a:extLst>
              </a:tr>
              <a:tr h="185420">
                <a:tc vMerge="1">
                  <a:txBody>
                    <a:bodyPr/>
                    <a:lstStyle/>
                    <a:p>
                      <a:endParaRPr lang="de-DE"/>
                    </a:p>
                  </a:txBody>
                  <a:tcPr/>
                </a:tc>
                <a:tc vMerge="1">
                  <a:txBody>
                    <a:bodyPr/>
                    <a:lstStyle/>
                    <a:p>
                      <a:endParaRPr lang="de-DE"/>
                    </a:p>
                  </a:txBody>
                  <a:tcPr/>
                </a:tc>
                <a:tc vMerge="1">
                  <a:txBody>
                    <a:bodyPr/>
                    <a:lstStyle/>
                    <a:p>
                      <a:endParaRPr lang="de-DE"/>
                    </a:p>
                  </a:txBody>
                  <a:tcPr/>
                </a:tc>
                <a:tc vMerge="1">
                  <a:txBody>
                    <a:bodyPr/>
                    <a:lstStyle/>
                    <a:p>
                      <a:endParaRPr lang="de-DE"/>
                    </a:p>
                  </a:txBody>
                  <a:tcPr/>
                </a:tc>
                <a:tc vMerge="1">
                  <a:txBody>
                    <a:bodyPr/>
                    <a:lstStyle/>
                    <a:p>
                      <a:endParaRPr lang="de-DE"/>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796643787"/>
                  </a:ext>
                </a:extLst>
              </a:tr>
              <a:tr h="185420">
                <a:tc rowSpan="2">
                  <a:txBody>
                    <a:bodyPr/>
                    <a:lstStyle/>
                    <a:p>
                      <a:r>
                        <a:rPr lang="en-US" noProof="0" dirty="0"/>
                        <a:t>2</a:t>
                      </a:r>
                    </a:p>
                  </a:txBody>
                  <a:tcPr/>
                </a:tc>
                <a:tc rowSpan="2">
                  <a:txBody>
                    <a:bodyPr/>
                    <a:lstStyle/>
                    <a:p>
                      <a:endParaRPr lang="en-US" noProof="0" dirty="0"/>
                    </a:p>
                  </a:txBody>
                  <a:tcPr/>
                </a:tc>
                <a:tc rowSpan="2">
                  <a:txBody>
                    <a:bodyPr/>
                    <a:lstStyle/>
                    <a:p>
                      <a:endParaRPr lang="en-US" noProof="0" dirty="0"/>
                    </a:p>
                  </a:txBody>
                  <a:tcPr/>
                </a:tc>
                <a:tc rowSpan="2">
                  <a:txBody>
                    <a:bodyPr/>
                    <a:lstStyle/>
                    <a:p>
                      <a:endParaRPr lang="en-US" noProof="0" dirty="0"/>
                    </a:p>
                  </a:txBody>
                  <a:tcPr/>
                </a:tc>
                <a:tc rowSpan="2">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4279357212"/>
                  </a:ext>
                </a:extLst>
              </a:tr>
              <a:tr h="185420">
                <a:tc vMerge="1">
                  <a:txBody>
                    <a:bodyPr/>
                    <a:lstStyle/>
                    <a:p>
                      <a:endParaRPr lang="de-DE"/>
                    </a:p>
                  </a:txBody>
                  <a:tcPr/>
                </a:tc>
                <a:tc vMerge="1">
                  <a:txBody>
                    <a:bodyPr/>
                    <a:lstStyle/>
                    <a:p>
                      <a:endParaRPr lang="de-DE"/>
                    </a:p>
                  </a:txBody>
                  <a:tcPr/>
                </a:tc>
                <a:tc vMerge="1">
                  <a:txBody>
                    <a:bodyPr/>
                    <a:lstStyle/>
                    <a:p>
                      <a:endParaRPr lang="de-DE"/>
                    </a:p>
                  </a:txBody>
                  <a:tcPr/>
                </a:tc>
                <a:tc vMerge="1">
                  <a:txBody>
                    <a:bodyPr/>
                    <a:lstStyle/>
                    <a:p>
                      <a:endParaRPr lang="de-DE"/>
                    </a:p>
                  </a:txBody>
                  <a:tcPr/>
                </a:tc>
                <a:tc vMerge="1">
                  <a:txBody>
                    <a:bodyPr/>
                    <a:lstStyle/>
                    <a:p>
                      <a:endParaRPr lang="de-DE"/>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2445695428"/>
                  </a:ext>
                </a:extLst>
              </a:tr>
              <a:tr h="185420">
                <a:tc rowSpan="2">
                  <a:txBody>
                    <a:bodyPr/>
                    <a:lstStyle/>
                    <a:p>
                      <a:r>
                        <a:rPr lang="en-US" noProof="0" dirty="0"/>
                        <a:t>3</a:t>
                      </a:r>
                    </a:p>
                  </a:txBody>
                  <a:tcPr/>
                </a:tc>
                <a:tc rowSpan="2">
                  <a:txBody>
                    <a:bodyPr/>
                    <a:lstStyle/>
                    <a:p>
                      <a:endParaRPr lang="en-US" noProof="0" dirty="0"/>
                    </a:p>
                  </a:txBody>
                  <a:tcPr/>
                </a:tc>
                <a:tc rowSpan="2">
                  <a:txBody>
                    <a:bodyPr/>
                    <a:lstStyle/>
                    <a:p>
                      <a:endParaRPr lang="en-US" noProof="0" dirty="0"/>
                    </a:p>
                  </a:txBody>
                  <a:tcPr/>
                </a:tc>
                <a:tc rowSpan="2">
                  <a:txBody>
                    <a:bodyPr/>
                    <a:lstStyle/>
                    <a:p>
                      <a:endParaRPr lang="en-US" noProof="0" dirty="0"/>
                    </a:p>
                  </a:txBody>
                  <a:tcPr/>
                </a:tc>
                <a:tc rowSpan="2">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1278457194"/>
                  </a:ext>
                </a:extLst>
              </a:tr>
              <a:tr h="185420">
                <a:tc vMerge="1">
                  <a:txBody>
                    <a:bodyPr/>
                    <a:lstStyle/>
                    <a:p>
                      <a:endParaRPr lang="de-DE"/>
                    </a:p>
                  </a:txBody>
                  <a:tcPr/>
                </a:tc>
                <a:tc vMerge="1">
                  <a:txBody>
                    <a:bodyPr/>
                    <a:lstStyle/>
                    <a:p>
                      <a:endParaRPr lang="de-DE"/>
                    </a:p>
                  </a:txBody>
                  <a:tcPr/>
                </a:tc>
                <a:tc vMerge="1">
                  <a:txBody>
                    <a:bodyPr/>
                    <a:lstStyle/>
                    <a:p>
                      <a:endParaRPr lang="de-DE"/>
                    </a:p>
                  </a:txBody>
                  <a:tcPr/>
                </a:tc>
                <a:tc vMerge="1">
                  <a:txBody>
                    <a:bodyPr/>
                    <a:lstStyle/>
                    <a:p>
                      <a:endParaRPr lang="de-DE"/>
                    </a:p>
                  </a:txBody>
                  <a:tcPr/>
                </a:tc>
                <a:tc vMerge="1">
                  <a:txBody>
                    <a:bodyPr/>
                    <a:lstStyle/>
                    <a:p>
                      <a:endParaRPr lang="de-DE"/>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1811225213"/>
                  </a:ext>
                </a:extLst>
              </a:tr>
              <a:tr h="185420">
                <a:tc rowSpan="2">
                  <a:txBody>
                    <a:bodyPr/>
                    <a:lstStyle/>
                    <a:p>
                      <a:r>
                        <a:rPr lang="en-US" noProof="0" dirty="0"/>
                        <a:t>4</a:t>
                      </a:r>
                    </a:p>
                  </a:txBody>
                  <a:tcPr/>
                </a:tc>
                <a:tc rowSpan="2">
                  <a:txBody>
                    <a:bodyPr/>
                    <a:lstStyle/>
                    <a:p>
                      <a:endParaRPr lang="en-US" noProof="0" dirty="0"/>
                    </a:p>
                  </a:txBody>
                  <a:tcPr/>
                </a:tc>
                <a:tc rowSpan="2">
                  <a:txBody>
                    <a:bodyPr/>
                    <a:lstStyle/>
                    <a:p>
                      <a:endParaRPr lang="en-US" noProof="0" dirty="0"/>
                    </a:p>
                  </a:txBody>
                  <a:tcPr/>
                </a:tc>
                <a:tc rowSpan="2">
                  <a:txBody>
                    <a:bodyPr/>
                    <a:lstStyle/>
                    <a:p>
                      <a:endParaRPr lang="en-US" noProof="0" dirty="0"/>
                    </a:p>
                  </a:txBody>
                  <a:tcPr/>
                </a:tc>
                <a:tc rowSpan="2">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3089864902"/>
                  </a:ext>
                </a:extLst>
              </a:tr>
              <a:tr h="185420">
                <a:tc vMerge="1">
                  <a:txBody>
                    <a:bodyPr/>
                    <a:lstStyle/>
                    <a:p>
                      <a:endParaRPr lang="de-DE"/>
                    </a:p>
                  </a:txBody>
                  <a:tcPr/>
                </a:tc>
                <a:tc vMerge="1">
                  <a:txBody>
                    <a:bodyPr/>
                    <a:lstStyle/>
                    <a:p>
                      <a:endParaRPr lang="de-DE"/>
                    </a:p>
                  </a:txBody>
                  <a:tcPr/>
                </a:tc>
                <a:tc vMerge="1">
                  <a:txBody>
                    <a:bodyPr/>
                    <a:lstStyle/>
                    <a:p>
                      <a:endParaRPr lang="de-DE"/>
                    </a:p>
                  </a:txBody>
                  <a:tcPr/>
                </a:tc>
                <a:tc vMerge="1">
                  <a:txBody>
                    <a:bodyPr/>
                    <a:lstStyle/>
                    <a:p>
                      <a:endParaRPr lang="de-DE"/>
                    </a:p>
                  </a:txBody>
                  <a:tcPr/>
                </a:tc>
                <a:tc vMerge="1">
                  <a:txBody>
                    <a:bodyPr/>
                    <a:lstStyle/>
                    <a:p>
                      <a:endParaRPr lang="de-DE"/>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3412874269"/>
                  </a:ext>
                </a:extLst>
              </a:tr>
              <a:tr h="185420">
                <a:tc rowSpan="2">
                  <a:txBody>
                    <a:bodyPr/>
                    <a:lstStyle/>
                    <a:p>
                      <a:r>
                        <a:rPr lang="en-US" noProof="0" dirty="0"/>
                        <a:t>5</a:t>
                      </a:r>
                    </a:p>
                  </a:txBody>
                  <a:tcPr/>
                </a:tc>
                <a:tc rowSpan="2">
                  <a:txBody>
                    <a:bodyPr/>
                    <a:lstStyle/>
                    <a:p>
                      <a:endParaRPr lang="en-US" noProof="0" dirty="0"/>
                    </a:p>
                  </a:txBody>
                  <a:tcPr/>
                </a:tc>
                <a:tc rowSpan="2">
                  <a:txBody>
                    <a:bodyPr/>
                    <a:lstStyle/>
                    <a:p>
                      <a:endParaRPr lang="en-US" noProof="0" dirty="0"/>
                    </a:p>
                  </a:txBody>
                  <a:tcPr/>
                </a:tc>
                <a:tc rowSpan="2">
                  <a:txBody>
                    <a:bodyPr/>
                    <a:lstStyle/>
                    <a:p>
                      <a:endParaRPr lang="en-US" noProof="0" dirty="0"/>
                    </a:p>
                  </a:txBody>
                  <a:tcPr/>
                </a:tc>
                <a:tc rowSpan="2">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3108805810"/>
                  </a:ext>
                </a:extLst>
              </a:tr>
              <a:tr h="185420">
                <a:tc vMerge="1">
                  <a:txBody>
                    <a:bodyPr/>
                    <a:lstStyle/>
                    <a:p>
                      <a:endParaRPr lang="de-DE"/>
                    </a:p>
                  </a:txBody>
                  <a:tcPr/>
                </a:tc>
                <a:tc vMerge="1">
                  <a:txBody>
                    <a:bodyPr/>
                    <a:lstStyle/>
                    <a:p>
                      <a:endParaRPr lang="de-DE"/>
                    </a:p>
                  </a:txBody>
                  <a:tcPr/>
                </a:tc>
                <a:tc vMerge="1">
                  <a:txBody>
                    <a:bodyPr/>
                    <a:lstStyle/>
                    <a:p>
                      <a:endParaRPr lang="de-DE"/>
                    </a:p>
                  </a:txBody>
                  <a:tcPr/>
                </a:tc>
                <a:tc vMerge="1">
                  <a:txBody>
                    <a:bodyPr/>
                    <a:lstStyle/>
                    <a:p>
                      <a:endParaRPr lang="de-DE"/>
                    </a:p>
                  </a:txBody>
                  <a:tcPr/>
                </a:tc>
                <a:tc vMerge="1">
                  <a:txBody>
                    <a:bodyPr/>
                    <a:lstStyle/>
                    <a:p>
                      <a:endParaRPr lang="de-DE"/>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453190234"/>
                  </a:ext>
                </a:extLst>
              </a:tr>
            </a:tbl>
          </a:graphicData>
        </a:graphic>
      </p:graphicFrame>
    </p:spTree>
    <p:extLst>
      <p:ext uri="{BB962C8B-B14F-4D97-AF65-F5344CB8AC3E}">
        <p14:creationId xmlns:p14="http://schemas.microsoft.com/office/powerpoint/2010/main" val="13415429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feld 2">
            <a:extLst>
              <a:ext uri="{FF2B5EF4-FFF2-40B4-BE49-F238E27FC236}">
                <a16:creationId xmlns:a16="http://schemas.microsoft.com/office/drawing/2014/main" id="{68A874F9-CBC9-DAA2-017A-B8012731CDD7}"/>
              </a:ext>
            </a:extLst>
          </p:cNvPr>
          <p:cNvSpPr txBox="1"/>
          <p:nvPr/>
        </p:nvSpPr>
        <p:spPr>
          <a:xfrm>
            <a:off x="2155716" y="856737"/>
            <a:ext cx="4311554" cy="369332"/>
          </a:xfrm>
          <a:prstGeom prst="rect">
            <a:avLst/>
          </a:prstGeom>
          <a:noFill/>
          <a:ln>
            <a:solidFill>
              <a:schemeClr val="tx1"/>
            </a:solidFill>
          </a:ln>
        </p:spPr>
        <p:txBody>
          <a:bodyPr wrap="square" rtlCol="0" anchor="ctr">
            <a:spAutoFit/>
          </a:bodyPr>
          <a:lstStyle/>
          <a:p>
            <a:r>
              <a:rPr lang="en-US" noProof="0" dirty="0">
                <a:latin typeface="Segoe Print" panose="02000600000000000000" pitchFamily="2" charset="0"/>
              </a:rPr>
              <a:t>While nodes to process</a:t>
            </a:r>
          </a:p>
        </p:txBody>
      </p:sp>
      <p:sp>
        <p:nvSpPr>
          <p:cNvPr id="4" name="Textfeld 3">
            <a:extLst>
              <a:ext uri="{FF2B5EF4-FFF2-40B4-BE49-F238E27FC236}">
                <a16:creationId xmlns:a16="http://schemas.microsoft.com/office/drawing/2014/main" id="{C5CE19D1-ECF2-4E4C-2D59-3FD37066F309}"/>
              </a:ext>
            </a:extLst>
          </p:cNvPr>
          <p:cNvSpPr txBox="1"/>
          <p:nvPr/>
        </p:nvSpPr>
        <p:spPr>
          <a:xfrm>
            <a:off x="2151881" y="1673823"/>
            <a:ext cx="4319225" cy="646331"/>
          </a:xfrm>
          <a:prstGeom prst="rect">
            <a:avLst/>
          </a:prstGeom>
          <a:noFill/>
          <a:ln>
            <a:solidFill>
              <a:schemeClr val="tx1"/>
            </a:solidFill>
          </a:ln>
        </p:spPr>
        <p:txBody>
          <a:bodyPr wrap="square" rtlCol="0" anchor="ctr">
            <a:spAutoFit/>
          </a:bodyPr>
          <a:lstStyle/>
          <a:p>
            <a:r>
              <a:rPr lang="en-US" noProof="0" dirty="0">
                <a:latin typeface="Segoe Print" panose="02000600000000000000" pitchFamily="2" charset="0"/>
              </a:rPr>
              <a:t>Take node (=</a:t>
            </a:r>
            <a:r>
              <a:rPr lang="en-US" noProof="0" dirty="0">
                <a:solidFill>
                  <a:schemeClr val="accent6"/>
                </a:solidFill>
                <a:latin typeface="Segoe Print" panose="02000600000000000000" pitchFamily="2" charset="0"/>
              </a:rPr>
              <a:t>current node</a:t>
            </a:r>
            <a:r>
              <a:rPr lang="en-US" noProof="0" dirty="0">
                <a:latin typeface="Segoe Print" panose="02000600000000000000" pitchFamily="2" charset="0"/>
              </a:rPr>
              <a:t>) that is </a:t>
            </a:r>
            <a:r>
              <a:rPr lang="en-US" noProof="0" dirty="0">
                <a:solidFill>
                  <a:srgbClr val="7030A0"/>
                </a:solidFill>
                <a:latin typeface="Segoe Print" panose="02000600000000000000" pitchFamily="2" charset="0"/>
              </a:rPr>
              <a:t>nearest</a:t>
            </a:r>
            <a:r>
              <a:rPr lang="en-US" noProof="0" dirty="0">
                <a:latin typeface="Segoe Print" panose="02000600000000000000" pitchFamily="2" charset="0"/>
              </a:rPr>
              <a:t> to </a:t>
            </a:r>
            <a:r>
              <a:rPr lang="en-US" noProof="0" dirty="0">
                <a:solidFill>
                  <a:srgbClr val="C00000"/>
                </a:solidFill>
                <a:latin typeface="Segoe Print" panose="02000600000000000000" pitchFamily="2" charset="0"/>
              </a:rPr>
              <a:t>starting node</a:t>
            </a:r>
          </a:p>
        </p:txBody>
      </p:sp>
      <p:sp>
        <p:nvSpPr>
          <p:cNvPr id="5" name="Textfeld 4">
            <a:extLst>
              <a:ext uri="{FF2B5EF4-FFF2-40B4-BE49-F238E27FC236}">
                <a16:creationId xmlns:a16="http://schemas.microsoft.com/office/drawing/2014/main" id="{DD894CC2-0A6C-A6EC-D4BB-5DE7682036BE}"/>
              </a:ext>
            </a:extLst>
          </p:cNvPr>
          <p:cNvSpPr txBox="1"/>
          <p:nvPr/>
        </p:nvSpPr>
        <p:spPr>
          <a:xfrm>
            <a:off x="2151881" y="2854289"/>
            <a:ext cx="4319225" cy="2646878"/>
          </a:xfrm>
          <a:prstGeom prst="rect">
            <a:avLst/>
          </a:prstGeom>
          <a:noFill/>
          <a:ln>
            <a:solidFill>
              <a:schemeClr val="tx1"/>
            </a:solidFill>
          </a:ln>
        </p:spPr>
        <p:txBody>
          <a:bodyPr wrap="square" rtlCol="0" anchor="ctr">
            <a:spAutoFit/>
          </a:bodyPr>
          <a:lstStyle/>
          <a:p>
            <a:r>
              <a:rPr lang="en-US" noProof="0" dirty="0">
                <a:latin typeface="Segoe Print" panose="02000600000000000000" pitchFamily="2" charset="0"/>
              </a:rPr>
              <a:t>From the </a:t>
            </a:r>
            <a:r>
              <a:rPr lang="en-US" noProof="0" dirty="0">
                <a:solidFill>
                  <a:schemeClr val="accent6"/>
                </a:solidFill>
                <a:latin typeface="Segoe Print" panose="02000600000000000000" pitchFamily="2" charset="0"/>
              </a:rPr>
              <a:t>current node</a:t>
            </a:r>
            <a:r>
              <a:rPr lang="en-US" noProof="0" dirty="0">
                <a:latin typeface="Segoe Print" panose="02000600000000000000" pitchFamily="2" charset="0"/>
              </a:rPr>
              <a:t> check each of its </a:t>
            </a:r>
            <a:r>
              <a:rPr lang="en-US" noProof="0" dirty="0">
                <a:solidFill>
                  <a:schemeClr val="accent4">
                    <a:lumMod val="75000"/>
                  </a:schemeClr>
                </a:solidFill>
                <a:latin typeface="Segoe Print" panose="02000600000000000000" pitchFamily="2" charset="0"/>
              </a:rPr>
              <a:t>neighbors</a:t>
            </a:r>
            <a:r>
              <a:rPr lang="en-US" noProof="0" dirty="0">
                <a:latin typeface="Segoe Print" panose="02000600000000000000" pitchFamily="2" charset="0"/>
              </a:rPr>
              <a:t> (which are not processed):</a:t>
            </a:r>
          </a:p>
          <a:p>
            <a:pPr marL="285750" indent="-285750">
              <a:buFont typeface="Segoe Print" panose="02000600000000000000" pitchFamily="2" charset="0"/>
              <a:buChar char="*"/>
            </a:pPr>
            <a:r>
              <a:rPr lang="en-US" sz="1600" b="1" noProof="0" dirty="0">
                <a:latin typeface="Segoe Print" panose="02000600000000000000" pitchFamily="2" charset="0"/>
              </a:rPr>
              <a:t>Calculate</a:t>
            </a:r>
            <a:r>
              <a:rPr lang="en-US" sz="1600" noProof="0" dirty="0">
                <a:latin typeface="Segoe Print" panose="02000600000000000000" pitchFamily="2" charset="0"/>
              </a:rPr>
              <a:t> distance for the </a:t>
            </a:r>
            <a:r>
              <a:rPr lang="en-US" sz="1600" noProof="0" dirty="0" err="1">
                <a:solidFill>
                  <a:schemeClr val="accent4">
                    <a:lumMod val="75000"/>
                  </a:schemeClr>
                </a:solidFill>
                <a:latin typeface="Segoe Print" panose="02000600000000000000" pitchFamily="2" charset="0"/>
              </a:rPr>
              <a:t>neibghoring</a:t>
            </a:r>
            <a:r>
              <a:rPr lang="en-US" sz="1600" noProof="0" dirty="0">
                <a:solidFill>
                  <a:schemeClr val="accent4">
                    <a:lumMod val="75000"/>
                  </a:schemeClr>
                </a:solidFill>
                <a:latin typeface="Segoe Print" panose="02000600000000000000" pitchFamily="2" charset="0"/>
              </a:rPr>
              <a:t> nodes </a:t>
            </a:r>
            <a:r>
              <a:rPr lang="en-US" sz="1600" noProof="0" dirty="0">
                <a:latin typeface="Segoe Print" panose="02000600000000000000" pitchFamily="2" charset="0"/>
              </a:rPr>
              <a:t>(= distance to current node + distance to neighbor)</a:t>
            </a:r>
            <a:endParaRPr lang="en-US" sz="1600" noProof="0" dirty="0">
              <a:solidFill>
                <a:srgbClr val="C00000"/>
              </a:solidFill>
              <a:latin typeface="Segoe Print" panose="02000600000000000000" pitchFamily="2" charset="0"/>
            </a:endParaRPr>
          </a:p>
          <a:p>
            <a:pPr marL="285750" indent="-285750">
              <a:buFont typeface="Segoe Print" panose="02000600000000000000" pitchFamily="2" charset="0"/>
              <a:buChar char="*"/>
            </a:pPr>
            <a:r>
              <a:rPr lang="en-US" sz="1600" noProof="0" dirty="0">
                <a:latin typeface="Segoe Print" panose="02000600000000000000" pitchFamily="2" charset="0"/>
              </a:rPr>
              <a:t>If new distance is less than known distance, </a:t>
            </a:r>
            <a:r>
              <a:rPr lang="en-US" sz="1600" b="1" noProof="0" dirty="0">
                <a:latin typeface="Segoe Print" panose="02000600000000000000" pitchFamily="2" charset="0"/>
              </a:rPr>
              <a:t>update</a:t>
            </a:r>
            <a:r>
              <a:rPr lang="en-US" sz="1600" noProof="0" dirty="0">
                <a:latin typeface="Segoe Print" panose="02000600000000000000" pitchFamily="2" charset="0"/>
              </a:rPr>
              <a:t> the shortest distance (= set to new distance) and previous node(= set to current node) </a:t>
            </a:r>
            <a:endParaRPr lang="en-US" sz="1600" noProof="0" dirty="0">
              <a:solidFill>
                <a:srgbClr val="C00000"/>
              </a:solidFill>
              <a:latin typeface="Segoe Print" panose="02000600000000000000" pitchFamily="2" charset="0"/>
            </a:endParaRPr>
          </a:p>
        </p:txBody>
      </p:sp>
      <p:sp>
        <p:nvSpPr>
          <p:cNvPr id="7" name="Textfeld 6">
            <a:extLst>
              <a:ext uri="{FF2B5EF4-FFF2-40B4-BE49-F238E27FC236}">
                <a16:creationId xmlns:a16="http://schemas.microsoft.com/office/drawing/2014/main" id="{432A1C59-ECE6-4D11-BA16-F65823A46457}"/>
              </a:ext>
            </a:extLst>
          </p:cNvPr>
          <p:cNvSpPr txBox="1"/>
          <p:nvPr/>
        </p:nvSpPr>
        <p:spPr>
          <a:xfrm>
            <a:off x="2151881" y="6053722"/>
            <a:ext cx="4319224" cy="369332"/>
          </a:xfrm>
          <a:prstGeom prst="rect">
            <a:avLst/>
          </a:prstGeom>
          <a:noFill/>
          <a:ln>
            <a:solidFill>
              <a:schemeClr val="tx1"/>
            </a:solidFill>
          </a:ln>
        </p:spPr>
        <p:txBody>
          <a:bodyPr wrap="square" rtlCol="0" anchor="ctr">
            <a:spAutoFit/>
          </a:bodyPr>
          <a:lstStyle/>
          <a:p>
            <a:r>
              <a:rPr lang="en-US" noProof="0" dirty="0">
                <a:latin typeface="Segoe Print" panose="02000600000000000000" pitchFamily="2" charset="0"/>
              </a:rPr>
              <a:t>Mark </a:t>
            </a:r>
            <a:r>
              <a:rPr lang="en-US" noProof="0" dirty="0">
                <a:solidFill>
                  <a:schemeClr val="accent6"/>
                </a:solidFill>
                <a:latin typeface="Segoe Print" panose="02000600000000000000" pitchFamily="2" charset="0"/>
              </a:rPr>
              <a:t>current node</a:t>
            </a:r>
            <a:r>
              <a:rPr lang="en-US" noProof="0" dirty="0">
                <a:latin typeface="Segoe Print" panose="02000600000000000000" pitchFamily="2" charset="0"/>
              </a:rPr>
              <a:t> as </a:t>
            </a:r>
            <a:r>
              <a:rPr lang="en-US" noProof="0" dirty="0">
                <a:solidFill>
                  <a:srgbClr val="FF6961"/>
                </a:solidFill>
                <a:latin typeface="Segoe Print" panose="02000600000000000000" pitchFamily="2" charset="0"/>
              </a:rPr>
              <a:t>processed</a:t>
            </a:r>
          </a:p>
        </p:txBody>
      </p:sp>
      <p:cxnSp>
        <p:nvCxnSpPr>
          <p:cNvPr id="8" name="Verbinder: gekrümmt 7">
            <a:extLst>
              <a:ext uri="{FF2B5EF4-FFF2-40B4-BE49-F238E27FC236}">
                <a16:creationId xmlns:a16="http://schemas.microsoft.com/office/drawing/2014/main" id="{7BD4088A-5728-AC58-97B3-2109B766E7B2}"/>
              </a:ext>
            </a:extLst>
          </p:cNvPr>
          <p:cNvCxnSpPr>
            <a:cxnSpLocks/>
            <a:stCxn id="7" idx="1"/>
            <a:endCxn id="3" idx="1"/>
          </p:cNvCxnSpPr>
          <p:nvPr/>
        </p:nvCxnSpPr>
        <p:spPr>
          <a:xfrm rot="10800000" flipH="1">
            <a:off x="2151880" y="1041404"/>
            <a:ext cx="3835" cy="5196985"/>
          </a:xfrm>
          <a:prstGeom prst="curvedConnector3">
            <a:avLst>
              <a:gd name="adj1" fmla="val -23682451"/>
            </a:avLst>
          </a:prstGeom>
          <a:ln w="41275">
            <a:tailEnd type="triangle"/>
          </a:ln>
        </p:spPr>
        <p:style>
          <a:lnRef idx="2">
            <a:schemeClr val="dk1"/>
          </a:lnRef>
          <a:fillRef idx="0">
            <a:schemeClr val="dk1"/>
          </a:fillRef>
          <a:effectRef idx="1">
            <a:schemeClr val="dk1"/>
          </a:effectRef>
          <a:fontRef idx="minor">
            <a:schemeClr val="tx1"/>
          </a:fontRef>
        </p:style>
      </p:cxnSp>
      <p:cxnSp>
        <p:nvCxnSpPr>
          <p:cNvPr id="27" name="Gerade Verbindung mit Pfeil 26">
            <a:extLst>
              <a:ext uri="{FF2B5EF4-FFF2-40B4-BE49-F238E27FC236}">
                <a16:creationId xmlns:a16="http://schemas.microsoft.com/office/drawing/2014/main" id="{602487F6-CBAA-BC90-5CB7-28B57E39C123}"/>
              </a:ext>
            </a:extLst>
          </p:cNvPr>
          <p:cNvCxnSpPr>
            <a:cxnSpLocks/>
          </p:cNvCxnSpPr>
          <p:nvPr/>
        </p:nvCxnSpPr>
        <p:spPr>
          <a:xfrm>
            <a:off x="4311493" y="1226069"/>
            <a:ext cx="1" cy="447754"/>
          </a:xfrm>
          <a:prstGeom prst="straightConnector1">
            <a:avLst/>
          </a:prstGeom>
          <a:ln w="38100">
            <a:tailEnd type="triangle"/>
          </a:ln>
        </p:spPr>
        <p:style>
          <a:lnRef idx="3">
            <a:schemeClr val="dk1"/>
          </a:lnRef>
          <a:fillRef idx="0">
            <a:schemeClr val="dk1"/>
          </a:fillRef>
          <a:effectRef idx="2">
            <a:schemeClr val="dk1"/>
          </a:effectRef>
          <a:fontRef idx="minor">
            <a:schemeClr val="tx1"/>
          </a:fontRef>
        </p:style>
      </p:cxnSp>
      <p:cxnSp>
        <p:nvCxnSpPr>
          <p:cNvPr id="29" name="Gerade Verbindung mit Pfeil 28">
            <a:extLst>
              <a:ext uri="{FF2B5EF4-FFF2-40B4-BE49-F238E27FC236}">
                <a16:creationId xmlns:a16="http://schemas.microsoft.com/office/drawing/2014/main" id="{A6735C44-173A-FFAA-FD89-E121B299DD29}"/>
              </a:ext>
            </a:extLst>
          </p:cNvPr>
          <p:cNvCxnSpPr>
            <a:cxnSpLocks/>
          </p:cNvCxnSpPr>
          <p:nvPr/>
        </p:nvCxnSpPr>
        <p:spPr>
          <a:xfrm>
            <a:off x="4311493" y="2320154"/>
            <a:ext cx="0" cy="53413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cxnSp>
        <p:nvCxnSpPr>
          <p:cNvPr id="31" name="Gerade Verbindung mit Pfeil 30">
            <a:extLst>
              <a:ext uri="{FF2B5EF4-FFF2-40B4-BE49-F238E27FC236}">
                <a16:creationId xmlns:a16="http://schemas.microsoft.com/office/drawing/2014/main" id="{599EA5D6-A3AB-BC2E-6712-45E4485D1D2C}"/>
              </a:ext>
            </a:extLst>
          </p:cNvPr>
          <p:cNvCxnSpPr>
            <a:cxnSpLocks/>
          </p:cNvCxnSpPr>
          <p:nvPr/>
        </p:nvCxnSpPr>
        <p:spPr>
          <a:xfrm flipH="1">
            <a:off x="4311493" y="5501167"/>
            <a:ext cx="1" cy="552555"/>
          </a:xfrm>
          <a:prstGeom prst="straightConnector1">
            <a:avLst/>
          </a:prstGeom>
          <a:ln w="38100">
            <a:tailEnd type="triangle"/>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89268869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llipse 1">
            <a:extLst>
              <a:ext uri="{FF2B5EF4-FFF2-40B4-BE49-F238E27FC236}">
                <a16:creationId xmlns:a16="http://schemas.microsoft.com/office/drawing/2014/main" id="{62F9A2F2-E226-1942-A0C0-17EEAE268B81}"/>
              </a:ext>
            </a:extLst>
          </p:cNvPr>
          <p:cNvSpPr/>
          <p:nvPr/>
        </p:nvSpPr>
        <p:spPr>
          <a:xfrm>
            <a:off x="1902940" y="573320"/>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b</a:t>
            </a:r>
          </a:p>
        </p:txBody>
      </p:sp>
      <p:sp>
        <p:nvSpPr>
          <p:cNvPr id="3" name="Ellipse 2">
            <a:extLst>
              <a:ext uri="{FF2B5EF4-FFF2-40B4-BE49-F238E27FC236}">
                <a16:creationId xmlns:a16="http://schemas.microsoft.com/office/drawing/2014/main" id="{C474B14A-EBFE-84DE-9F7B-1D8AED48160D}"/>
              </a:ext>
            </a:extLst>
          </p:cNvPr>
          <p:cNvSpPr/>
          <p:nvPr/>
        </p:nvSpPr>
        <p:spPr>
          <a:xfrm>
            <a:off x="814648" y="1246280"/>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cs typeface="Segoe UI" panose="020B0502040204020203" pitchFamily="34" charset="0"/>
              </a:rPr>
              <a:t>a</a:t>
            </a:r>
          </a:p>
        </p:txBody>
      </p:sp>
      <p:sp>
        <p:nvSpPr>
          <p:cNvPr id="4" name="Ellipse 3">
            <a:extLst>
              <a:ext uri="{FF2B5EF4-FFF2-40B4-BE49-F238E27FC236}">
                <a16:creationId xmlns:a16="http://schemas.microsoft.com/office/drawing/2014/main" id="{2D738ADF-7BAB-BE2A-71C2-F0D61DD6F11C}"/>
              </a:ext>
            </a:extLst>
          </p:cNvPr>
          <p:cNvSpPr/>
          <p:nvPr/>
        </p:nvSpPr>
        <p:spPr>
          <a:xfrm>
            <a:off x="1902941" y="1836865"/>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c</a:t>
            </a:r>
          </a:p>
        </p:txBody>
      </p:sp>
      <p:sp>
        <p:nvSpPr>
          <p:cNvPr id="5" name="Ellipse 4">
            <a:extLst>
              <a:ext uri="{FF2B5EF4-FFF2-40B4-BE49-F238E27FC236}">
                <a16:creationId xmlns:a16="http://schemas.microsoft.com/office/drawing/2014/main" id="{09E2B8CF-C54D-1E5C-2829-E1BF95B7146C}"/>
              </a:ext>
            </a:extLst>
          </p:cNvPr>
          <p:cNvSpPr/>
          <p:nvPr/>
        </p:nvSpPr>
        <p:spPr>
          <a:xfrm>
            <a:off x="2905897" y="1244702"/>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d</a:t>
            </a:r>
          </a:p>
        </p:txBody>
      </p:sp>
      <p:cxnSp>
        <p:nvCxnSpPr>
          <p:cNvPr id="7" name="Gerader Verbinder 6">
            <a:extLst>
              <a:ext uri="{FF2B5EF4-FFF2-40B4-BE49-F238E27FC236}">
                <a16:creationId xmlns:a16="http://schemas.microsoft.com/office/drawing/2014/main" id="{08792F30-7469-E96F-AD32-E7DAFD836C76}"/>
              </a:ext>
            </a:extLst>
          </p:cNvPr>
          <p:cNvCxnSpPr>
            <a:cxnSpLocks/>
            <a:stCxn id="2" idx="2"/>
            <a:endCxn id="3" idx="7"/>
          </p:cNvCxnSpPr>
          <p:nvPr/>
        </p:nvCxnSpPr>
        <p:spPr>
          <a:xfrm flipH="1">
            <a:off x="1183947" y="789651"/>
            <a:ext cx="718993" cy="51999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 name="Gerader Verbinder 7">
            <a:extLst>
              <a:ext uri="{FF2B5EF4-FFF2-40B4-BE49-F238E27FC236}">
                <a16:creationId xmlns:a16="http://schemas.microsoft.com/office/drawing/2014/main" id="{AA1F320F-EB5C-4A13-52B2-18B45E72411E}"/>
              </a:ext>
            </a:extLst>
          </p:cNvPr>
          <p:cNvCxnSpPr>
            <a:cxnSpLocks/>
            <a:stCxn id="4" idx="2"/>
            <a:endCxn id="3" idx="5"/>
          </p:cNvCxnSpPr>
          <p:nvPr/>
        </p:nvCxnSpPr>
        <p:spPr>
          <a:xfrm flipH="1" flipV="1">
            <a:off x="1183947" y="1615579"/>
            <a:ext cx="718994" cy="4376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 name="Gerader Verbinder 8">
            <a:extLst>
              <a:ext uri="{FF2B5EF4-FFF2-40B4-BE49-F238E27FC236}">
                <a16:creationId xmlns:a16="http://schemas.microsoft.com/office/drawing/2014/main" id="{02822C39-F322-1950-CDE7-7ED9AFCCB025}"/>
              </a:ext>
            </a:extLst>
          </p:cNvPr>
          <p:cNvCxnSpPr>
            <a:cxnSpLocks/>
            <a:stCxn id="5" idx="3"/>
            <a:endCxn id="4" idx="6"/>
          </p:cNvCxnSpPr>
          <p:nvPr/>
        </p:nvCxnSpPr>
        <p:spPr>
          <a:xfrm flipH="1">
            <a:off x="2335602" y="1614001"/>
            <a:ext cx="633657" cy="43919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 name="Gerader Verbinder 10">
            <a:extLst>
              <a:ext uri="{FF2B5EF4-FFF2-40B4-BE49-F238E27FC236}">
                <a16:creationId xmlns:a16="http://schemas.microsoft.com/office/drawing/2014/main" id="{AC0937E6-E70D-CE95-1C50-0EAC288DA1C3}"/>
              </a:ext>
            </a:extLst>
          </p:cNvPr>
          <p:cNvCxnSpPr>
            <a:cxnSpLocks/>
            <a:stCxn id="2" idx="4"/>
            <a:endCxn id="4" idx="0"/>
          </p:cNvCxnSpPr>
          <p:nvPr/>
        </p:nvCxnSpPr>
        <p:spPr>
          <a:xfrm>
            <a:off x="2119271" y="1005981"/>
            <a:ext cx="1" cy="8308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 name="Gerader Verbinder 21">
            <a:extLst>
              <a:ext uri="{FF2B5EF4-FFF2-40B4-BE49-F238E27FC236}">
                <a16:creationId xmlns:a16="http://schemas.microsoft.com/office/drawing/2014/main" id="{8FFB22D9-6A6B-DFE7-841F-F4F5B8A0C81B}"/>
              </a:ext>
            </a:extLst>
          </p:cNvPr>
          <p:cNvCxnSpPr>
            <a:cxnSpLocks/>
            <a:stCxn id="5" idx="1"/>
            <a:endCxn id="2" idx="6"/>
          </p:cNvCxnSpPr>
          <p:nvPr/>
        </p:nvCxnSpPr>
        <p:spPr>
          <a:xfrm flipH="1" flipV="1">
            <a:off x="2335601" y="789651"/>
            <a:ext cx="633658" cy="5184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28" name="Textfeld 27">
            <a:extLst>
              <a:ext uri="{FF2B5EF4-FFF2-40B4-BE49-F238E27FC236}">
                <a16:creationId xmlns:a16="http://schemas.microsoft.com/office/drawing/2014/main" id="{A74CBB95-AC30-C228-3D9B-527CCF067ED7}"/>
              </a:ext>
            </a:extLst>
          </p:cNvPr>
          <p:cNvSpPr txBox="1"/>
          <p:nvPr/>
        </p:nvSpPr>
        <p:spPr>
          <a:xfrm>
            <a:off x="1330308" y="743011"/>
            <a:ext cx="352982" cy="369332"/>
          </a:xfrm>
          <a:prstGeom prst="rect">
            <a:avLst/>
          </a:prstGeom>
          <a:noFill/>
        </p:spPr>
        <p:txBody>
          <a:bodyPr wrap="none" rtlCol="0">
            <a:spAutoFit/>
          </a:bodyPr>
          <a:lstStyle/>
          <a:p>
            <a:r>
              <a:rPr lang="en-US" noProof="0" dirty="0">
                <a:latin typeface="Segoe Print" panose="02000600000000000000" pitchFamily="2" charset="0"/>
              </a:rPr>
              <a:t>6</a:t>
            </a:r>
          </a:p>
        </p:txBody>
      </p:sp>
      <p:sp>
        <p:nvSpPr>
          <p:cNvPr id="29" name="Textfeld 28">
            <a:extLst>
              <a:ext uri="{FF2B5EF4-FFF2-40B4-BE49-F238E27FC236}">
                <a16:creationId xmlns:a16="http://schemas.microsoft.com/office/drawing/2014/main" id="{99EFB834-0A95-4991-ECBB-E345FEDF24A2}"/>
              </a:ext>
            </a:extLst>
          </p:cNvPr>
          <p:cNvSpPr txBox="1"/>
          <p:nvPr/>
        </p:nvSpPr>
        <p:spPr>
          <a:xfrm>
            <a:off x="1373468" y="1833598"/>
            <a:ext cx="352982" cy="369332"/>
          </a:xfrm>
          <a:prstGeom prst="rect">
            <a:avLst/>
          </a:prstGeom>
          <a:noFill/>
        </p:spPr>
        <p:txBody>
          <a:bodyPr wrap="none" rtlCol="0">
            <a:spAutoFit/>
          </a:bodyPr>
          <a:lstStyle/>
          <a:p>
            <a:r>
              <a:rPr lang="en-US" noProof="0" dirty="0">
                <a:latin typeface="Segoe Print" panose="02000600000000000000" pitchFamily="2" charset="0"/>
              </a:rPr>
              <a:t>3</a:t>
            </a:r>
          </a:p>
        </p:txBody>
      </p:sp>
      <p:sp>
        <p:nvSpPr>
          <p:cNvPr id="30" name="Textfeld 29">
            <a:extLst>
              <a:ext uri="{FF2B5EF4-FFF2-40B4-BE49-F238E27FC236}">
                <a16:creationId xmlns:a16="http://schemas.microsoft.com/office/drawing/2014/main" id="{1E5FBF51-44C0-DE6F-1703-297EDB8B9E9F}"/>
              </a:ext>
            </a:extLst>
          </p:cNvPr>
          <p:cNvSpPr txBox="1"/>
          <p:nvPr/>
        </p:nvSpPr>
        <p:spPr>
          <a:xfrm>
            <a:off x="2599507" y="1763115"/>
            <a:ext cx="352982" cy="369332"/>
          </a:xfrm>
          <a:prstGeom prst="rect">
            <a:avLst/>
          </a:prstGeom>
          <a:noFill/>
        </p:spPr>
        <p:txBody>
          <a:bodyPr wrap="none" rtlCol="0">
            <a:spAutoFit/>
          </a:bodyPr>
          <a:lstStyle/>
          <a:p>
            <a:r>
              <a:rPr lang="en-US" noProof="0" dirty="0">
                <a:latin typeface="Segoe Print" panose="02000600000000000000" pitchFamily="2" charset="0"/>
              </a:rPr>
              <a:t>5</a:t>
            </a:r>
          </a:p>
        </p:txBody>
      </p:sp>
      <p:sp>
        <p:nvSpPr>
          <p:cNvPr id="31" name="Textfeld 30">
            <a:extLst>
              <a:ext uri="{FF2B5EF4-FFF2-40B4-BE49-F238E27FC236}">
                <a16:creationId xmlns:a16="http://schemas.microsoft.com/office/drawing/2014/main" id="{E8821169-8F1F-4526-6A62-57BC7FFC0CA7}"/>
              </a:ext>
            </a:extLst>
          </p:cNvPr>
          <p:cNvSpPr txBox="1"/>
          <p:nvPr/>
        </p:nvSpPr>
        <p:spPr>
          <a:xfrm>
            <a:off x="2119269" y="1276367"/>
            <a:ext cx="352982" cy="369332"/>
          </a:xfrm>
          <a:prstGeom prst="rect">
            <a:avLst/>
          </a:prstGeom>
          <a:noFill/>
        </p:spPr>
        <p:txBody>
          <a:bodyPr wrap="none" rtlCol="0">
            <a:spAutoFit/>
          </a:bodyPr>
          <a:lstStyle/>
          <a:p>
            <a:r>
              <a:rPr lang="en-US" noProof="0" dirty="0">
                <a:latin typeface="Segoe Print" panose="02000600000000000000" pitchFamily="2" charset="0"/>
              </a:rPr>
              <a:t>2</a:t>
            </a:r>
          </a:p>
        </p:txBody>
      </p:sp>
      <p:sp>
        <p:nvSpPr>
          <p:cNvPr id="32" name="Textfeld 31">
            <a:extLst>
              <a:ext uri="{FF2B5EF4-FFF2-40B4-BE49-F238E27FC236}">
                <a16:creationId xmlns:a16="http://schemas.microsoft.com/office/drawing/2014/main" id="{D4E6F6B6-17C5-A9B8-84CD-D26879F50A25}"/>
              </a:ext>
            </a:extLst>
          </p:cNvPr>
          <p:cNvSpPr txBox="1"/>
          <p:nvPr/>
        </p:nvSpPr>
        <p:spPr>
          <a:xfrm>
            <a:off x="2591771" y="754099"/>
            <a:ext cx="352982" cy="369332"/>
          </a:xfrm>
          <a:prstGeom prst="rect">
            <a:avLst/>
          </a:prstGeom>
          <a:noFill/>
        </p:spPr>
        <p:txBody>
          <a:bodyPr wrap="none" rtlCol="0">
            <a:spAutoFit/>
          </a:bodyPr>
          <a:lstStyle/>
          <a:p>
            <a:r>
              <a:rPr lang="en-US" noProof="0" dirty="0">
                <a:latin typeface="Segoe Print" panose="02000600000000000000" pitchFamily="2" charset="0"/>
              </a:rPr>
              <a:t>2</a:t>
            </a:r>
          </a:p>
        </p:txBody>
      </p:sp>
      <p:graphicFrame>
        <p:nvGraphicFramePr>
          <p:cNvPr id="33" name="Tabelle 32">
            <a:extLst>
              <a:ext uri="{FF2B5EF4-FFF2-40B4-BE49-F238E27FC236}">
                <a16:creationId xmlns:a16="http://schemas.microsoft.com/office/drawing/2014/main" id="{2F0BC8B2-1664-6B82-5392-F03F176E6DBB}"/>
              </a:ext>
            </a:extLst>
          </p:cNvPr>
          <p:cNvGraphicFramePr>
            <a:graphicFrameLocks noGrp="1"/>
          </p:cNvGraphicFramePr>
          <p:nvPr>
            <p:extLst>
              <p:ext uri="{D42A27DB-BD31-4B8C-83A1-F6EECF244321}">
                <p14:modId xmlns:p14="http://schemas.microsoft.com/office/powerpoint/2010/main" val="2068509775"/>
              </p:ext>
            </p:extLst>
          </p:nvPr>
        </p:nvGraphicFramePr>
        <p:xfrm>
          <a:off x="4578187" y="1970899"/>
          <a:ext cx="540290" cy="457200"/>
        </p:xfrm>
        <a:graphic>
          <a:graphicData uri="http://schemas.openxmlformats.org/drawingml/2006/table">
            <a:tbl>
              <a:tblPr firstRow="1" bandRow="1">
                <a:tableStyleId>{5C22544A-7EE6-4342-B048-85BDC9FD1C3A}</a:tableStyleId>
              </a:tblPr>
              <a:tblGrid>
                <a:gridCol w="270145">
                  <a:extLst>
                    <a:ext uri="{9D8B030D-6E8A-4147-A177-3AD203B41FA5}">
                      <a16:colId xmlns:a16="http://schemas.microsoft.com/office/drawing/2014/main" val="3937203331"/>
                    </a:ext>
                  </a:extLst>
                </a:gridCol>
                <a:gridCol w="270145">
                  <a:extLst>
                    <a:ext uri="{9D8B030D-6E8A-4147-A177-3AD203B41FA5}">
                      <a16:colId xmlns:a16="http://schemas.microsoft.com/office/drawing/2014/main" val="692881815"/>
                    </a:ext>
                  </a:extLst>
                </a:gridCol>
              </a:tblGrid>
              <a:tr h="218809">
                <a:tc>
                  <a:txBody>
                    <a:bodyPr/>
                    <a:lstStyle/>
                    <a:p>
                      <a:r>
                        <a:rPr lang="en-US" sz="900" noProof="0" dirty="0">
                          <a:solidFill>
                            <a:schemeClr val="tx1"/>
                          </a:solidFill>
                          <a:latin typeface="Segoe UI" panose="020B0502040204020203" pitchFamily="34" charset="0"/>
                          <a:cs typeface="Segoe UI" panose="020B0502040204020203" pitchFamily="34" charset="0"/>
                        </a:rPr>
                        <a:t>s</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solidFill>
                            <a:schemeClr val="tx1"/>
                          </a:solidFill>
                          <a:latin typeface="Segoe Print" panose="02000600000000000000" pitchFamily="2" charset="0"/>
                          <a:cs typeface="Segoe UI" panose="020B0502040204020203" pitchFamily="34" charset="0"/>
                        </a:rPr>
                        <a:t>p</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3070768908"/>
                  </a:ext>
                </a:extLst>
              </a:tr>
              <a:tr h="218809">
                <a:tc>
                  <a:txBody>
                    <a:bodyPr/>
                    <a:lstStyle/>
                    <a:p>
                      <a:r>
                        <a:rPr lang="en-US" sz="900" noProof="0" dirty="0">
                          <a:latin typeface="Segoe Print" panose="02000600000000000000" pitchFamily="2" charset="0"/>
                          <a:cs typeface="Segoe UI" panose="020B0502040204020203" pitchFamily="34" charset="0"/>
                        </a:rPr>
                        <a:t>0</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r>
                        <a:rPr lang="en-US" sz="900" noProof="0" dirty="0">
                          <a:latin typeface="Segoe Print" panose="02000600000000000000" pitchFamily="2" charset="0"/>
                        </a:rPr>
                        <a:t>-</a:t>
                      </a: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extLst>
                  <a:ext uri="{0D108BD9-81ED-4DB2-BD59-A6C34878D82A}">
                    <a16:rowId xmlns:a16="http://schemas.microsoft.com/office/drawing/2014/main" val="2256565145"/>
                  </a:ext>
                </a:extLst>
              </a:tr>
            </a:tbl>
          </a:graphicData>
        </a:graphic>
      </p:graphicFrame>
    </p:spTree>
    <p:extLst>
      <p:ext uri="{BB962C8B-B14F-4D97-AF65-F5344CB8AC3E}">
        <p14:creationId xmlns:p14="http://schemas.microsoft.com/office/powerpoint/2010/main" val="2070990198"/>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Grafik 2" descr="Ein Bild, das Zeichnung, Entwurf, Doodle, Karte enthält.&#10;&#10;KI-generierte Inhalte können fehlerhaft sein.">
            <a:extLst>
              <a:ext uri="{FF2B5EF4-FFF2-40B4-BE49-F238E27FC236}">
                <a16:creationId xmlns:a16="http://schemas.microsoft.com/office/drawing/2014/main" id="{1033504E-5AF4-135B-40D9-6CF5122BA80A}"/>
              </a:ext>
            </a:extLst>
          </p:cNvPr>
          <p:cNvPicPr>
            <a:picLocks noChangeAspect="1"/>
          </p:cNvPicPr>
          <p:nvPr/>
        </p:nvPicPr>
        <p:blipFill>
          <a:blip r:embed="rId2">
            <a:extLst>
              <a:ext uri="{28A0092B-C50C-407E-A947-70E740481C1C}">
                <a14:useLocalDpi xmlns:a14="http://schemas.microsoft.com/office/drawing/2010/main" val="0"/>
              </a:ext>
            </a:extLst>
          </a:blip>
          <a:srcRect l="1659" t="1138" r="3512" b="3197"/>
          <a:stretch>
            <a:fillRect/>
          </a:stretch>
        </p:blipFill>
        <p:spPr>
          <a:xfrm>
            <a:off x="98854" y="1050325"/>
            <a:ext cx="2678989" cy="2421924"/>
          </a:xfrm>
          <a:prstGeom prst="rect">
            <a:avLst/>
          </a:prstGeom>
        </p:spPr>
      </p:pic>
      <p:cxnSp>
        <p:nvCxnSpPr>
          <p:cNvPr id="5" name="Gerade Verbindung mit Pfeil 4">
            <a:extLst>
              <a:ext uri="{FF2B5EF4-FFF2-40B4-BE49-F238E27FC236}">
                <a16:creationId xmlns:a16="http://schemas.microsoft.com/office/drawing/2014/main" id="{6B6B79C8-7FF4-EE0F-466A-061F4FE095F6}"/>
              </a:ext>
            </a:extLst>
          </p:cNvPr>
          <p:cNvCxnSpPr/>
          <p:nvPr/>
        </p:nvCxnSpPr>
        <p:spPr>
          <a:xfrm>
            <a:off x="3002692" y="2261287"/>
            <a:ext cx="756000" cy="0"/>
          </a:xfrm>
          <a:prstGeom prst="straightConnector1">
            <a:avLst/>
          </a:prstGeom>
          <a:ln w="25400">
            <a:headEnd type="none" w="med" len="med"/>
            <a:tailEnd type="arrow" w="med" len="med"/>
          </a:ln>
        </p:spPr>
        <p:style>
          <a:lnRef idx="3">
            <a:schemeClr val="dk1"/>
          </a:lnRef>
          <a:fillRef idx="0">
            <a:schemeClr val="dk1"/>
          </a:fillRef>
          <a:effectRef idx="2">
            <a:schemeClr val="dk1"/>
          </a:effectRef>
          <a:fontRef idx="minor">
            <a:schemeClr val="tx1"/>
          </a:fontRef>
        </p:style>
      </p:cxnSp>
      <p:sp>
        <p:nvSpPr>
          <p:cNvPr id="6" name="Ellipse 5">
            <a:extLst>
              <a:ext uri="{FF2B5EF4-FFF2-40B4-BE49-F238E27FC236}">
                <a16:creationId xmlns:a16="http://schemas.microsoft.com/office/drawing/2014/main" id="{980C0ABE-0958-2048-E7AF-14C1747CC24C}"/>
              </a:ext>
            </a:extLst>
          </p:cNvPr>
          <p:cNvSpPr/>
          <p:nvPr/>
        </p:nvSpPr>
        <p:spPr>
          <a:xfrm>
            <a:off x="4200525" y="2099362"/>
            <a:ext cx="323850" cy="3238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7" name="Ellipse 6">
            <a:extLst>
              <a:ext uri="{FF2B5EF4-FFF2-40B4-BE49-F238E27FC236}">
                <a16:creationId xmlns:a16="http://schemas.microsoft.com/office/drawing/2014/main" id="{3082ACE0-0635-11D1-7C1B-808DE061CC3F}"/>
              </a:ext>
            </a:extLst>
          </p:cNvPr>
          <p:cNvSpPr/>
          <p:nvPr/>
        </p:nvSpPr>
        <p:spPr>
          <a:xfrm>
            <a:off x="5600700" y="2099362"/>
            <a:ext cx="323850" cy="3238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8" name="Ellipse 7">
            <a:extLst>
              <a:ext uri="{FF2B5EF4-FFF2-40B4-BE49-F238E27FC236}">
                <a16:creationId xmlns:a16="http://schemas.microsoft.com/office/drawing/2014/main" id="{04DDCF54-6C95-D778-F7B7-1B859F8723CC}"/>
              </a:ext>
            </a:extLst>
          </p:cNvPr>
          <p:cNvSpPr/>
          <p:nvPr/>
        </p:nvSpPr>
        <p:spPr>
          <a:xfrm>
            <a:off x="4810125" y="3023287"/>
            <a:ext cx="323850" cy="3238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9" name="Ellipse 8">
            <a:extLst>
              <a:ext uri="{FF2B5EF4-FFF2-40B4-BE49-F238E27FC236}">
                <a16:creationId xmlns:a16="http://schemas.microsoft.com/office/drawing/2014/main" id="{C49D310B-AF4D-2D4E-ADFB-E87FB044E716}"/>
              </a:ext>
            </a:extLst>
          </p:cNvPr>
          <p:cNvSpPr/>
          <p:nvPr/>
        </p:nvSpPr>
        <p:spPr>
          <a:xfrm>
            <a:off x="4810125" y="1299262"/>
            <a:ext cx="323850" cy="323850"/>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cxnSp>
        <p:nvCxnSpPr>
          <p:cNvPr id="17" name="Gerader Verbinder 16">
            <a:extLst>
              <a:ext uri="{FF2B5EF4-FFF2-40B4-BE49-F238E27FC236}">
                <a16:creationId xmlns:a16="http://schemas.microsoft.com/office/drawing/2014/main" id="{42922D7D-AFE0-3678-4AB4-2DF8B124D1D9}"/>
              </a:ext>
            </a:extLst>
          </p:cNvPr>
          <p:cNvCxnSpPr>
            <a:cxnSpLocks/>
            <a:stCxn id="6" idx="1"/>
            <a:endCxn id="9" idx="2"/>
          </p:cNvCxnSpPr>
          <p:nvPr/>
        </p:nvCxnSpPr>
        <p:spPr>
          <a:xfrm rot="5400000" flipH="1" flipV="1">
            <a:off x="4186237" y="1522902"/>
            <a:ext cx="685602" cy="562173"/>
          </a:xfrm>
          <a:prstGeom prst="curvedConnector2">
            <a:avLst/>
          </a:prstGeom>
          <a:ln cap="flat"/>
        </p:spPr>
        <p:style>
          <a:lnRef idx="1">
            <a:schemeClr val="accent1"/>
          </a:lnRef>
          <a:fillRef idx="0">
            <a:schemeClr val="accent1"/>
          </a:fillRef>
          <a:effectRef idx="0">
            <a:schemeClr val="accent1"/>
          </a:effectRef>
          <a:fontRef idx="minor">
            <a:schemeClr val="tx1"/>
          </a:fontRef>
        </p:style>
      </p:cxnSp>
      <p:cxnSp>
        <p:nvCxnSpPr>
          <p:cNvPr id="21" name="Gerader Verbinder 16">
            <a:extLst>
              <a:ext uri="{FF2B5EF4-FFF2-40B4-BE49-F238E27FC236}">
                <a16:creationId xmlns:a16="http://schemas.microsoft.com/office/drawing/2014/main" id="{114CA24A-2F48-6ABA-8E87-48330EADB1DD}"/>
              </a:ext>
            </a:extLst>
          </p:cNvPr>
          <p:cNvCxnSpPr>
            <a:cxnSpLocks/>
            <a:stCxn id="8" idx="2"/>
            <a:endCxn id="6" idx="3"/>
          </p:cNvCxnSpPr>
          <p:nvPr/>
        </p:nvCxnSpPr>
        <p:spPr>
          <a:xfrm rot="10800000">
            <a:off x="4247953" y="2375786"/>
            <a:ext cx="562173" cy="809427"/>
          </a:xfrm>
          <a:prstGeom prst="curvedConnector2">
            <a:avLst/>
          </a:prstGeom>
          <a:ln cap="flat"/>
        </p:spPr>
        <p:style>
          <a:lnRef idx="1">
            <a:schemeClr val="accent1"/>
          </a:lnRef>
          <a:fillRef idx="0">
            <a:schemeClr val="accent1"/>
          </a:fillRef>
          <a:effectRef idx="0">
            <a:schemeClr val="accent1"/>
          </a:effectRef>
          <a:fontRef idx="minor">
            <a:schemeClr val="tx1"/>
          </a:fontRef>
        </p:style>
      </p:cxnSp>
      <p:cxnSp>
        <p:nvCxnSpPr>
          <p:cNvPr id="39" name="Gerader Verbinder 38">
            <a:extLst>
              <a:ext uri="{FF2B5EF4-FFF2-40B4-BE49-F238E27FC236}">
                <a16:creationId xmlns:a16="http://schemas.microsoft.com/office/drawing/2014/main" id="{1F6C5F26-36F4-03BA-5865-18659C869BD5}"/>
              </a:ext>
            </a:extLst>
          </p:cNvPr>
          <p:cNvCxnSpPr>
            <a:stCxn id="6" idx="6"/>
            <a:endCxn id="7" idx="2"/>
          </p:cNvCxnSpPr>
          <p:nvPr/>
        </p:nvCxnSpPr>
        <p:spPr>
          <a:xfrm>
            <a:off x="4524375" y="2261287"/>
            <a:ext cx="1076325"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41" name="Gerader Verbinder 40">
            <a:extLst>
              <a:ext uri="{FF2B5EF4-FFF2-40B4-BE49-F238E27FC236}">
                <a16:creationId xmlns:a16="http://schemas.microsoft.com/office/drawing/2014/main" id="{16CAF074-20D3-86E5-3269-30306978FC51}"/>
              </a:ext>
            </a:extLst>
          </p:cNvPr>
          <p:cNvCxnSpPr>
            <a:stCxn id="9" idx="6"/>
            <a:endCxn id="7" idx="1"/>
          </p:cNvCxnSpPr>
          <p:nvPr/>
        </p:nvCxnSpPr>
        <p:spPr>
          <a:xfrm>
            <a:off x="5133975" y="1461187"/>
            <a:ext cx="514152" cy="685602"/>
          </a:xfrm>
          <a:prstGeom prst="line">
            <a:avLst/>
          </a:prstGeom>
        </p:spPr>
        <p:style>
          <a:lnRef idx="1">
            <a:schemeClr val="accent1"/>
          </a:lnRef>
          <a:fillRef idx="0">
            <a:schemeClr val="accent1"/>
          </a:fillRef>
          <a:effectRef idx="0">
            <a:schemeClr val="accent1"/>
          </a:effectRef>
          <a:fontRef idx="minor">
            <a:schemeClr val="tx1"/>
          </a:fontRef>
        </p:style>
      </p:cxnSp>
      <p:cxnSp>
        <p:nvCxnSpPr>
          <p:cNvPr id="43" name="Gerader Verbinder 42">
            <a:extLst>
              <a:ext uri="{FF2B5EF4-FFF2-40B4-BE49-F238E27FC236}">
                <a16:creationId xmlns:a16="http://schemas.microsoft.com/office/drawing/2014/main" id="{EF9FF7C9-E11C-027C-2611-B05CE9A70522}"/>
              </a:ext>
            </a:extLst>
          </p:cNvPr>
          <p:cNvCxnSpPr>
            <a:stCxn id="8" idx="6"/>
            <a:endCxn id="7" idx="3"/>
          </p:cNvCxnSpPr>
          <p:nvPr/>
        </p:nvCxnSpPr>
        <p:spPr>
          <a:xfrm flipV="1">
            <a:off x="5133975" y="2375785"/>
            <a:ext cx="514152" cy="809427"/>
          </a:xfrm>
          <a:prstGeom prst="line">
            <a:avLst/>
          </a:prstGeom>
        </p:spPr>
        <p:style>
          <a:lnRef idx="1">
            <a:schemeClr val="accent1"/>
          </a:lnRef>
          <a:fillRef idx="0">
            <a:schemeClr val="accent1"/>
          </a:fillRef>
          <a:effectRef idx="0">
            <a:schemeClr val="accent1"/>
          </a:effectRef>
          <a:fontRef idx="minor">
            <a:schemeClr val="tx1"/>
          </a:fontRef>
        </p:style>
      </p:cxnSp>
      <p:cxnSp>
        <p:nvCxnSpPr>
          <p:cNvPr id="45" name="Gerader Verbinder 44">
            <a:extLst>
              <a:ext uri="{FF2B5EF4-FFF2-40B4-BE49-F238E27FC236}">
                <a16:creationId xmlns:a16="http://schemas.microsoft.com/office/drawing/2014/main" id="{42F99F97-8B9F-CAD2-A859-EC353D278542}"/>
              </a:ext>
            </a:extLst>
          </p:cNvPr>
          <p:cNvCxnSpPr>
            <a:cxnSpLocks/>
            <a:stCxn id="9" idx="4"/>
            <a:endCxn id="6" idx="6"/>
          </p:cNvCxnSpPr>
          <p:nvPr/>
        </p:nvCxnSpPr>
        <p:spPr>
          <a:xfrm rot="5400000">
            <a:off x="4429126" y="1718362"/>
            <a:ext cx="638175" cy="447675"/>
          </a:xfrm>
          <a:prstGeom prst="curvedConnector2">
            <a:avLst/>
          </a:prstGeom>
        </p:spPr>
        <p:style>
          <a:lnRef idx="1">
            <a:schemeClr val="accent1"/>
          </a:lnRef>
          <a:fillRef idx="0">
            <a:schemeClr val="accent1"/>
          </a:fillRef>
          <a:effectRef idx="0">
            <a:schemeClr val="accent1"/>
          </a:effectRef>
          <a:fontRef idx="minor">
            <a:schemeClr val="tx1"/>
          </a:fontRef>
        </p:style>
      </p:cxnSp>
      <p:cxnSp>
        <p:nvCxnSpPr>
          <p:cNvPr id="47" name="Gerader Verbinder 46">
            <a:extLst>
              <a:ext uri="{FF2B5EF4-FFF2-40B4-BE49-F238E27FC236}">
                <a16:creationId xmlns:a16="http://schemas.microsoft.com/office/drawing/2014/main" id="{08EA36E2-747E-2747-2B74-934622270127}"/>
              </a:ext>
            </a:extLst>
          </p:cNvPr>
          <p:cNvCxnSpPr>
            <a:cxnSpLocks/>
            <a:stCxn id="6" idx="6"/>
            <a:endCxn id="8" idx="0"/>
          </p:cNvCxnSpPr>
          <p:nvPr/>
        </p:nvCxnSpPr>
        <p:spPr>
          <a:xfrm>
            <a:off x="4524375" y="2261287"/>
            <a:ext cx="447675" cy="762000"/>
          </a:xfrm>
          <a:prstGeom prst="curvedConnector2">
            <a:avLst/>
          </a:prstGeom>
        </p:spPr>
        <p:style>
          <a:lnRef idx="1">
            <a:schemeClr val="accent1"/>
          </a:lnRef>
          <a:fillRef idx="0">
            <a:schemeClr val="accent1"/>
          </a:fillRef>
          <a:effectRef idx="0">
            <a:schemeClr val="accent1"/>
          </a:effectRef>
          <a:fontRef idx="minor">
            <a:schemeClr val="tx1"/>
          </a:fontRef>
        </p:style>
      </p:cxnSp>
      <p:pic>
        <p:nvPicPr>
          <p:cNvPr id="4" name="Grafik 3">
            <a:extLst>
              <a:ext uri="{FF2B5EF4-FFF2-40B4-BE49-F238E27FC236}">
                <a16:creationId xmlns:a16="http://schemas.microsoft.com/office/drawing/2014/main" id="{EA085C89-23EF-9E8D-5085-58D992DC2F05}"/>
              </a:ext>
            </a:extLst>
          </p:cNvPr>
          <p:cNvPicPr>
            <a:picLocks noChangeAspect="1"/>
          </p:cNvPicPr>
          <p:nvPr/>
        </p:nvPicPr>
        <p:blipFill>
          <a:blip r:embed="rId3"/>
          <a:stretch>
            <a:fillRect/>
          </a:stretch>
        </p:blipFill>
        <p:spPr>
          <a:xfrm>
            <a:off x="508904" y="5292038"/>
            <a:ext cx="5743575" cy="3152775"/>
          </a:xfrm>
          <a:prstGeom prst="rect">
            <a:avLst/>
          </a:prstGeom>
        </p:spPr>
      </p:pic>
    </p:spTree>
    <p:extLst>
      <p:ext uri="{BB962C8B-B14F-4D97-AF65-F5344CB8AC3E}">
        <p14:creationId xmlns:p14="http://schemas.microsoft.com/office/powerpoint/2010/main" val="18066637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rafik 1" descr="Ein Bild, das Karte, Kreis, Design enthält.&#10;&#10;KI-generierte Inhalte können fehlerhaft sein.">
            <a:extLst>
              <a:ext uri="{FF2B5EF4-FFF2-40B4-BE49-F238E27FC236}">
                <a16:creationId xmlns:a16="http://schemas.microsoft.com/office/drawing/2014/main" id="{25C149DC-0152-FC40-8808-0DDCFFD0A37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11210" y="1174115"/>
            <a:ext cx="6907204" cy="6907204"/>
          </a:xfrm>
          <a:prstGeom prst="rect">
            <a:avLst/>
          </a:prstGeom>
        </p:spPr>
      </p:pic>
      <p:sp>
        <p:nvSpPr>
          <p:cNvPr id="3" name="Ellipse 2">
            <a:extLst>
              <a:ext uri="{FF2B5EF4-FFF2-40B4-BE49-F238E27FC236}">
                <a16:creationId xmlns:a16="http://schemas.microsoft.com/office/drawing/2014/main" id="{CE425D31-AEB2-46A7-E481-AA0C4D823AE8}"/>
              </a:ext>
            </a:extLst>
          </p:cNvPr>
          <p:cNvSpPr/>
          <p:nvPr/>
        </p:nvSpPr>
        <p:spPr>
          <a:xfrm>
            <a:off x="451511" y="4834538"/>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A</a:t>
            </a:r>
          </a:p>
        </p:txBody>
      </p:sp>
      <p:sp>
        <p:nvSpPr>
          <p:cNvPr id="5" name="Ellipse 4">
            <a:extLst>
              <a:ext uri="{FF2B5EF4-FFF2-40B4-BE49-F238E27FC236}">
                <a16:creationId xmlns:a16="http://schemas.microsoft.com/office/drawing/2014/main" id="{E9217DA0-5958-65C0-82BF-55AE4AEA2EA8}"/>
              </a:ext>
            </a:extLst>
          </p:cNvPr>
          <p:cNvSpPr/>
          <p:nvPr/>
        </p:nvSpPr>
        <p:spPr>
          <a:xfrm>
            <a:off x="962257" y="3442344"/>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A</a:t>
            </a:r>
          </a:p>
        </p:txBody>
      </p:sp>
      <p:sp>
        <p:nvSpPr>
          <p:cNvPr id="6" name="Ellipse 5">
            <a:extLst>
              <a:ext uri="{FF2B5EF4-FFF2-40B4-BE49-F238E27FC236}">
                <a16:creationId xmlns:a16="http://schemas.microsoft.com/office/drawing/2014/main" id="{16EC7479-C9FF-D1D8-3D65-271143E08D5D}"/>
              </a:ext>
            </a:extLst>
          </p:cNvPr>
          <p:cNvSpPr/>
          <p:nvPr/>
        </p:nvSpPr>
        <p:spPr>
          <a:xfrm>
            <a:off x="1567738" y="4716076"/>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A</a:t>
            </a:r>
          </a:p>
        </p:txBody>
      </p:sp>
      <p:sp>
        <p:nvSpPr>
          <p:cNvPr id="7" name="Ellipse 6">
            <a:extLst>
              <a:ext uri="{FF2B5EF4-FFF2-40B4-BE49-F238E27FC236}">
                <a16:creationId xmlns:a16="http://schemas.microsoft.com/office/drawing/2014/main" id="{0CBBC096-1F29-6E31-D894-4ED9A39EAF69}"/>
              </a:ext>
            </a:extLst>
          </p:cNvPr>
          <p:cNvSpPr/>
          <p:nvPr/>
        </p:nvSpPr>
        <p:spPr>
          <a:xfrm>
            <a:off x="2667490" y="3442344"/>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A</a:t>
            </a:r>
          </a:p>
        </p:txBody>
      </p:sp>
      <p:sp>
        <p:nvSpPr>
          <p:cNvPr id="8" name="Ellipse 7">
            <a:extLst>
              <a:ext uri="{FF2B5EF4-FFF2-40B4-BE49-F238E27FC236}">
                <a16:creationId xmlns:a16="http://schemas.microsoft.com/office/drawing/2014/main" id="{0ED03C5C-4FD6-B95F-C00C-0DB8036EB271}"/>
              </a:ext>
            </a:extLst>
          </p:cNvPr>
          <p:cNvSpPr/>
          <p:nvPr/>
        </p:nvSpPr>
        <p:spPr>
          <a:xfrm>
            <a:off x="1454212" y="2095457"/>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A</a:t>
            </a:r>
          </a:p>
        </p:txBody>
      </p:sp>
      <p:sp>
        <p:nvSpPr>
          <p:cNvPr id="9" name="Ellipse 8">
            <a:extLst>
              <a:ext uri="{FF2B5EF4-FFF2-40B4-BE49-F238E27FC236}">
                <a16:creationId xmlns:a16="http://schemas.microsoft.com/office/drawing/2014/main" id="{489DB97F-1510-284C-6368-830583443B07}"/>
              </a:ext>
            </a:extLst>
          </p:cNvPr>
          <p:cNvSpPr/>
          <p:nvPr/>
        </p:nvSpPr>
        <p:spPr>
          <a:xfrm>
            <a:off x="3958775" y="1937865"/>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A</a:t>
            </a:r>
          </a:p>
        </p:txBody>
      </p:sp>
    </p:spTree>
    <p:extLst>
      <p:ext uri="{BB962C8B-B14F-4D97-AF65-F5344CB8AC3E}">
        <p14:creationId xmlns:p14="http://schemas.microsoft.com/office/powerpoint/2010/main" val="343266909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elle 1">
            <a:extLst>
              <a:ext uri="{FF2B5EF4-FFF2-40B4-BE49-F238E27FC236}">
                <a16:creationId xmlns:a16="http://schemas.microsoft.com/office/drawing/2014/main" id="{150E66A4-0062-1D31-BF7B-51E38E37755F}"/>
              </a:ext>
            </a:extLst>
          </p:cNvPr>
          <p:cNvGraphicFramePr>
            <a:graphicFrameLocks noGrp="1"/>
          </p:cNvGraphicFramePr>
          <p:nvPr>
            <p:extLst>
              <p:ext uri="{D42A27DB-BD31-4B8C-83A1-F6EECF244321}">
                <p14:modId xmlns:p14="http://schemas.microsoft.com/office/powerpoint/2010/main" val="212796156"/>
              </p:ext>
            </p:extLst>
          </p:nvPr>
        </p:nvGraphicFramePr>
        <p:xfrm>
          <a:off x="920578" y="475736"/>
          <a:ext cx="4572000" cy="1821180"/>
        </p:xfrm>
        <a:graphic>
          <a:graphicData uri="http://schemas.openxmlformats.org/drawingml/2006/table">
            <a:tbl>
              <a:tblPr firstRow="1" bandRow="1">
                <a:tableStyleId>{5940675A-B579-460E-94D1-54222C63F5DA}</a:tableStyleId>
              </a:tblPr>
              <a:tblGrid>
                <a:gridCol w="914400">
                  <a:extLst>
                    <a:ext uri="{9D8B030D-6E8A-4147-A177-3AD203B41FA5}">
                      <a16:colId xmlns:a16="http://schemas.microsoft.com/office/drawing/2014/main" val="232977599"/>
                    </a:ext>
                  </a:extLst>
                </a:gridCol>
                <a:gridCol w="914400">
                  <a:extLst>
                    <a:ext uri="{9D8B030D-6E8A-4147-A177-3AD203B41FA5}">
                      <a16:colId xmlns:a16="http://schemas.microsoft.com/office/drawing/2014/main" val="1376228553"/>
                    </a:ext>
                  </a:extLst>
                </a:gridCol>
                <a:gridCol w="914400">
                  <a:extLst>
                    <a:ext uri="{9D8B030D-6E8A-4147-A177-3AD203B41FA5}">
                      <a16:colId xmlns:a16="http://schemas.microsoft.com/office/drawing/2014/main" val="4269177051"/>
                    </a:ext>
                  </a:extLst>
                </a:gridCol>
                <a:gridCol w="914400">
                  <a:extLst>
                    <a:ext uri="{9D8B030D-6E8A-4147-A177-3AD203B41FA5}">
                      <a16:colId xmlns:a16="http://schemas.microsoft.com/office/drawing/2014/main" val="949687669"/>
                    </a:ext>
                  </a:extLst>
                </a:gridCol>
                <a:gridCol w="914400">
                  <a:extLst>
                    <a:ext uri="{9D8B030D-6E8A-4147-A177-3AD203B41FA5}">
                      <a16:colId xmlns:a16="http://schemas.microsoft.com/office/drawing/2014/main" val="998914659"/>
                    </a:ext>
                  </a:extLst>
                </a:gridCol>
              </a:tblGrid>
              <a:tr h="370840">
                <a:tc>
                  <a:txBody>
                    <a:bodyPr/>
                    <a:lstStyle/>
                    <a:p>
                      <a:r>
                        <a:rPr lang="en-US" noProof="0" dirty="0"/>
                        <a:t>Graph</a:t>
                      </a:r>
                    </a:p>
                  </a:txBody>
                  <a:tcPr/>
                </a:tc>
                <a:tc>
                  <a:txBody>
                    <a:bodyPr/>
                    <a:lstStyle/>
                    <a:p>
                      <a:r>
                        <a:rPr lang="en-US" noProof="0" dirty="0"/>
                        <a:t>Nodes</a:t>
                      </a:r>
                    </a:p>
                  </a:txBody>
                  <a:tcPr/>
                </a:tc>
                <a:tc>
                  <a:txBody>
                    <a:bodyPr/>
                    <a:lstStyle/>
                    <a:p>
                      <a:r>
                        <a:rPr lang="en-US" noProof="0" dirty="0"/>
                        <a:t>Even Degree Node</a:t>
                      </a:r>
                    </a:p>
                  </a:txBody>
                  <a:tcPr/>
                </a:tc>
                <a:tc>
                  <a:txBody>
                    <a:bodyPr/>
                    <a:lstStyle/>
                    <a:p>
                      <a:r>
                        <a:rPr lang="en-US" noProof="0" dirty="0"/>
                        <a:t>Odd Degree Node</a:t>
                      </a:r>
                    </a:p>
                  </a:txBody>
                  <a:tcPr/>
                </a:tc>
                <a:tc>
                  <a:txBody>
                    <a:bodyPr/>
                    <a:lstStyle/>
                    <a:p>
                      <a:r>
                        <a:rPr lang="en-US" noProof="0" dirty="0"/>
                        <a:t>Possible</a:t>
                      </a:r>
                    </a:p>
                  </a:txBody>
                  <a:tcPr/>
                </a:tc>
                <a:extLst>
                  <a:ext uri="{0D108BD9-81ED-4DB2-BD59-A6C34878D82A}">
                    <a16:rowId xmlns:a16="http://schemas.microsoft.com/office/drawing/2014/main" val="1738948054"/>
                  </a:ext>
                </a:extLst>
              </a:tr>
              <a:tr h="370840">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1836205792"/>
                  </a:ext>
                </a:extLst>
              </a:tr>
              <a:tr h="370840">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2628088996"/>
                  </a:ext>
                </a:extLst>
              </a:tr>
              <a:tr h="370840">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4111040443"/>
                  </a:ext>
                </a:extLst>
              </a:tr>
            </a:tbl>
          </a:graphicData>
        </a:graphic>
      </p:graphicFrame>
      <p:graphicFrame>
        <p:nvGraphicFramePr>
          <p:cNvPr id="3" name="Tabelle 2">
            <a:extLst>
              <a:ext uri="{FF2B5EF4-FFF2-40B4-BE49-F238E27FC236}">
                <a16:creationId xmlns:a16="http://schemas.microsoft.com/office/drawing/2014/main" id="{6528D15D-9222-3787-8636-6A4885E9976F}"/>
              </a:ext>
            </a:extLst>
          </p:cNvPr>
          <p:cNvGraphicFramePr>
            <a:graphicFrameLocks noGrp="1"/>
          </p:cNvGraphicFramePr>
          <p:nvPr>
            <p:extLst>
              <p:ext uri="{D42A27DB-BD31-4B8C-83A1-F6EECF244321}">
                <p14:modId xmlns:p14="http://schemas.microsoft.com/office/powerpoint/2010/main" val="882712285"/>
              </p:ext>
            </p:extLst>
          </p:nvPr>
        </p:nvGraphicFramePr>
        <p:xfrm>
          <a:off x="376883" y="3841921"/>
          <a:ext cx="5689578" cy="2667000"/>
        </p:xfrm>
        <a:graphic>
          <a:graphicData uri="http://schemas.openxmlformats.org/drawingml/2006/table">
            <a:tbl>
              <a:tblPr firstRow="1" bandRow="1">
                <a:tableStyleId>{5940675A-B579-460E-94D1-54222C63F5DA}</a:tableStyleId>
              </a:tblPr>
              <a:tblGrid>
                <a:gridCol w="563287">
                  <a:extLst>
                    <a:ext uri="{9D8B030D-6E8A-4147-A177-3AD203B41FA5}">
                      <a16:colId xmlns:a16="http://schemas.microsoft.com/office/drawing/2014/main" val="3301565684"/>
                    </a:ext>
                  </a:extLst>
                </a:gridCol>
                <a:gridCol w="625667">
                  <a:extLst>
                    <a:ext uri="{9D8B030D-6E8A-4147-A177-3AD203B41FA5}">
                      <a16:colId xmlns:a16="http://schemas.microsoft.com/office/drawing/2014/main" val="2005557914"/>
                    </a:ext>
                  </a:extLst>
                </a:gridCol>
                <a:gridCol w="606770">
                  <a:extLst>
                    <a:ext uri="{9D8B030D-6E8A-4147-A177-3AD203B41FA5}">
                      <a16:colId xmlns:a16="http://schemas.microsoft.com/office/drawing/2014/main" val="2215318649"/>
                    </a:ext>
                  </a:extLst>
                </a:gridCol>
                <a:gridCol w="660975">
                  <a:extLst>
                    <a:ext uri="{9D8B030D-6E8A-4147-A177-3AD203B41FA5}">
                      <a16:colId xmlns:a16="http://schemas.microsoft.com/office/drawing/2014/main" val="3891523312"/>
                    </a:ext>
                  </a:extLst>
                </a:gridCol>
                <a:gridCol w="906636">
                  <a:extLst>
                    <a:ext uri="{9D8B030D-6E8A-4147-A177-3AD203B41FA5}">
                      <a16:colId xmlns:a16="http://schemas.microsoft.com/office/drawing/2014/main" val="830179257"/>
                    </a:ext>
                  </a:extLst>
                </a:gridCol>
                <a:gridCol w="563287">
                  <a:extLst>
                    <a:ext uri="{9D8B030D-6E8A-4147-A177-3AD203B41FA5}">
                      <a16:colId xmlns:a16="http://schemas.microsoft.com/office/drawing/2014/main" val="3121747537"/>
                    </a:ext>
                  </a:extLst>
                </a:gridCol>
                <a:gridCol w="587652">
                  <a:extLst>
                    <a:ext uri="{9D8B030D-6E8A-4147-A177-3AD203B41FA5}">
                      <a16:colId xmlns:a16="http://schemas.microsoft.com/office/drawing/2014/main" val="412568577"/>
                    </a:ext>
                  </a:extLst>
                </a:gridCol>
                <a:gridCol w="587652">
                  <a:extLst>
                    <a:ext uri="{9D8B030D-6E8A-4147-A177-3AD203B41FA5}">
                      <a16:colId xmlns:a16="http://schemas.microsoft.com/office/drawing/2014/main" val="192005238"/>
                    </a:ext>
                  </a:extLst>
                </a:gridCol>
                <a:gridCol w="587652">
                  <a:extLst>
                    <a:ext uri="{9D8B030D-6E8A-4147-A177-3AD203B41FA5}">
                      <a16:colId xmlns:a16="http://schemas.microsoft.com/office/drawing/2014/main" val="1876434502"/>
                    </a:ext>
                  </a:extLst>
                </a:gridCol>
              </a:tblGrid>
              <a:tr h="370840">
                <a:tc>
                  <a:txBody>
                    <a:bodyPr/>
                    <a:lstStyle/>
                    <a:p>
                      <a:pPr algn="ctr"/>
                      <a:r>
                        <a:rPr lang="en-US" sz="1200" noProof="0" dirty="0"/>
                        <a:t>Iteration</a:t>
                      </a:r>
                    </a:p>
                  </a:txBody>
                  <a:tcPr anchor="ctr"/>
                </a:tc>
                <a:tc>
                  <a:txBody>
                    <a:bodyPr/>
                    <a:lstStyle/>
                    <a:p>
                      <a:pPr algn="ctr"/>
                      <a:r>
                        <a:rPr lang="en-US" sz="1200" noProof="0" dirty="0"/>
                        <a:t>Visited</a:t>
                      </a:r>
                    </a:p>
                  </a:txBody>
                  <a:tcPr anchor="ctr"/>
                </a:tc>
                <a:tc>
                  <a:txBody>
                    <a:bodyPr/>
                    <a:lstStyle/>
                    <a:p>
                      <a:pPr algn="ctr"/>
                      <a:r>
                        <a:rPr lang="en-US" sz="1200" noProof="0" dirty="0"/>
                        <a:t>un- visited</a:t>
                      </a:r>
                    </a:p>
                  </a:txBody>
                  <a:tcPr anchor="ctr"/>
                </a:tc>
                <a:tc>
                  <a:txBody>
                    <a:bodyPr/>
                    <a:lstStyle/>
                    <a:p>
                      <a:pPr algn="ctr"/>
                      <a:r>
                        <a:rPr lang="en-US" sz="1200" noProof="0" dirty="0"/>
                        <a:t>current</a:t>
                      </a:r>
                    </a:p>
                  </a:txBody>
                  <a:tcPr anchor="ctr"/>
                </a:tc>
                <a:tc>
                  <a:txBody>
                    <a:bodyPr/>
                    <a:lstStyle/>
                    <a:p>
                      <a:pPr algn="ctr"/>
                      <a:r>
                        <a:rPr lang="en-US" sz="1200" noProof="0" dirty="0"/>
                        <a:t>Not visited neighbors</a:t>
                      </a:r>
                    </a:p>
                  </a:txBody>
                  <a:tcPr anchor="ctr"/>
                </a:tc>
                <a:tc>
                  <a:txBody>
                    <a:bodyPr/>
                    <a:lstStyle/>
                    <a:p>
                      <a:pPr algn="ctr"/>
                      <a:r>
                        <a:rPr lang="en-US" sz="1200" noProof="0" dirty="0"/>
                        <a:t>A</a:t>
                      </a:r>
                    </a:p>
                  </a:txBody>
                  <a:tcPr anchor="ctr"/>
                </a:tc>
                <a:tc>
                  <a:txBody>
                    <a:bodyPr/>
                    <a:lstStyle/>
                    <a:p>
                      <a:pPr algn="ctr"/>
                      <a:r>
                        <a:rPr lang="en-US" sz="1200" noProof="0" dirty="0"/>
                        <a:t>B</a:t>
                      </a:r>
                    </a:p>
                  </a:txBody>
                  <a:tcPr anchor="ctr"/>
                </a:tc>
                <a:tc>
                  <a:txBody>
                    <a:bodyPr/>
                    <a:lstStyle/>
                    <a:p>
                      <a:pPr algn="ctr"/>
                      <a:r>
                        <a:rPr lang="en-US" sz="1200" noProof="0" dirty="0"/>
                        <a:t>C</a:t>
                      </a:r>
                    </a:p>
                  </a:txBody>
                  <a:tcPr anchor="ctr"/>
                </a:tc>
                <a:tc>
                  <a:txBody>
                    <a:bodyPr/>
                    <a:lstStyle/>
                    <a:p>
                      <a:pPr algn="ctr"/>
                      <a:r>
                        <a:rPr lang="en-US" sz="1200" noProof="0" dirty="0"/>
                        <a:t>D</a:t>
                      </a:r>
                    </a:p>
                  </a:txBody>
                  <a:tcPr anchor="ctr"/>
                </a:tc>
                <a:extLst>
                  <a:ext uri="{0D108BD9-81ED-4DB2-BD59-A6C34878D82A}">
                    <a16:rowId xmlns:a16="http://schemas.microsoft.com/office/drawing/2014/main" val="2438440928"/>
                  </a:ext>
                </a:extLst>
              </a:tr>
              <a:tr h="370840">
                <a:tc>
                  <a:txBody>
                    <a:bodyPr/>
                    <a:lstStyle/>
                    <a:p>
                      <a:r>
                        <a:rPr lang="en-US" noProof="0" dirty="0"/>
                        <a:t>0</a:t>
                      </a:r>
                    </a:p>
                  </a:txBody>
                  <a:tcPr/>
                </a:tc>
                <a:tc>
                  <a:txBody>
                    <a:bodyPr/>
                    <a:lstStyle/>
                    <a:p>
                      <a:r>
                        <a:rPr lang="en-US" noProof="0" dirty="0"/>
                        <a:t>-</a:t>
                      </a:r>
                    </a:p>
                  </a:txBody>
                  <a:tcPr/>
                </a:tc>
                <a:tc>
                  <a:txBody>
                    <a:bodyPr/>
                    <a:lstStyle/>
                    <a:p>
                      <a:r>
                        <a:rPr lang="en-US" noProof="0" dirty="0"/>
                        <a:t>A,B,C,D,E</a:t>
                      </a:r>
                    </a:p>
                  </a:txBody>
                  <a:tcPr/>
                </a:tc>
                <a:tc>
                  <a:txBody>
                    <a:bodyPr/>
                    <a:lstStyle/>
                    <a:p>
                      <a:r>
                        <a:rPr lang="en-US" noProof="0" dirty="0"/>
                        <a:t>-</a:t>
                      </a:r>
                    </a:p>
                  </a:txBody>
                  <a:tcPr/>
                </a:tc>
                <a:tc>
                  <a:txBody>
                    <a:bodyPr/>
                    <a:lstStyle/>
                    <a:p>
                      <a:endParaRPr lang="en-US" noProof="0" dirty="0"/>
                    </a:p>
                  </a:txBody>
                  <a:tcPr/>
                </a:tc>
                <a:tc>
                  <a:txBody>
                    <a:bodyPr/>
                    <a:lstStyle/>
                    <a:p>
                      <a:r>
                        <a:rPr lang="en-US" noProof="0" dirty="0"/>
                        <a:t>∞</a:t>
                      </a:r>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a:t>
                      </a:r>
                    </a:p>
                    <a:p>
                      <a:endParaRPr lang="en-US" noProof="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a:t>
                      </a:r>
                    </a:p>
                    <a:p>
                      <a:endParaRPr lang="en-US" noProof="0" dirty="0"/>
                    </a:p>
                  </a:txBody>
                  <a:tcPr/>
                </a:tc>
                <a:tc>
                  <a:txBody>
                    <a:bodyPr/>
                    <a:lstStyle/>
                    <a:p>
                      <a:pPr marL="0" marR="0" lvl="0" indent="0" algn="l" defTabSz="685800" rtl="0" eaLnBrk="1" fontAlgn="auto" latinLnBrk="0" hangingPunct="1">
                        <a:lnSpc>
                          <a:spcPct val="100000"/>
                        </a:lnSpc>
                        <a:spcBef>
                          <a:spcPts val="0"/>
                        </a:spcBef>
                        <a:spcAft>
                          <a:spcPts val="0"/>
                        </a:spcAft>
                        <a:buClrTx/>
                        <a:buSzTx/>
                        <a:buFontTx/>
                        <a:buNone/>
                        <a:tabLst/>
                        <a:defRPr/>
                      </a:pPr>
                      <a:r>
                        <a:rPr lang="en-US" noProof="0" dirty="0"/>
                        <a:t>∞</a:t>
                      </a:r>
                    </a:p>
                    <a:p>
                      <a:endParaRPr lang="en-US" noProof="0" dirty="0"/>
                    </a:p>
                  </a:txBody>
                  <a:tcPr/>
                </a:tc>
                <a:extLst>
                  <a:ext uri="{0D108BD9-81ED-4DB2-BD59-A6C34878D82A}">
                    <a16:rowId xmlns:a16="http://schemas.microsoft.com/office/drawing/2014/main" val="3040841106"/>
                  </a:ext>
                </a:extLst>
              </a:tr>
              <a:tr h="251460">
                <a:tc rowSpan="2">
                  <a:txBody>
                    <a:bodyPr/>
                    <a:lstStyle/>
                    <a:p>
                      <a:r>
                        <a:rPr lang="en-US" noProof="0" dirty="0"/>
                        <a:t>1</a:t>
                      </a:r>
                    </a:p>
                  </a:txBody>
                  <a:tcPr/>
                </a:tc>
                <a:tc rowSpan="2">
                  <a:txBody>
                    <a:bodyPr/>
                    <a:lstStyle/>
                    <a:p>
                      <a:r>
                        <a:rPr lang="en-US" noProof="0" dirty="0"/>
                        <a:t>A</a:t>
                      </a:r>
                    </a:p>
                  </a:txBody>
                  <a:tcPr/>
                </a:tc>
                <a:tc rowSpan="2">
                  <a:txBody>
                    <a:bodyPr/>
                    <a:lstStyle/>
                    <a:p>
                      <a:r>
                        <a:rPr lang="en-US" noProof="0" dirty="0"/>
                        <a:t>B,C,D,E</a:t>
                      </a:r>
                    </a:p>
                  </a:txBody>
                  <a:tcPr/>
                </a:tc>
                <a:tc rowSpan="2">
                  <a:txBody>
                    <a:bodyPr/>
                    <a:lstStyle/>
                    <a:p>
                      <a:r>
                        <a:rPr lang="en-US" noProof="0" dirty="0"/>
                        <a:t>A</a:t>
                      </a:r>
                    </a:p>
                  </a:txBody>
                  <a:tcPr/>
                </a:tc>
                <a:tc rowSpan="2">
                  <a:txBody>
                    <a:bodyPr/>
                    <a:lstStyle/>
                    <a:p>
                      <a:r>
                        <a:rPr lang="en-US" noProof="0" dirty="0"/>
                        <a:t>B,C</a:t>
                      </a:r>
                    </a:p>
                  </a:txBody>
                  <a:tcPr/>
                </a:tc>
                <a:tc>
                  <a:txBody>
                    <a:bodyPr/>
                    <a:lstStyle/>
                    <a:p>
                      <a:r>
                        <a:rPr lang="en-US" noProof="0" dirty="0"/>
                        <a:t>0</a:t>
                      </a:r>
                    </a:p>
                  </a:txBody>
                  <a:tcPr/>
                </a:tc>
                <a:tc rowSpan="2">
                  <a:txBody>
                    <a:bodyPr/>
                    <a:lstStyle/>
                    <a:p>
                      <a:endParaRPr lang="en-US" noProof="0" dirty="0"/>
                    </a:p>
                  </a:txBody>
                  <a:tcPr/>
                </a:tc>
                <a:tc rowSpan="2">
                  <a:txBody>
                    <a:bodyPr/>
                    <a:lstStyle/>
                    <a:p>
                      <a:endParaRPr lang="en-US" noProof="0" dirty="0"/>
                    </a:p>
                  </a:txBody>
                  <a:tcPr/>
                </a:tc>
                <a:tc rowSpan="2">
                  <a:txBody>
                    <a:bodyPr/>
                    <a:lstStyle/>
                    <a:p>
                      <a:endParaRPr lang="en-US" noProof="0" dirty="0"/>
                    </a:p>
                  </a:txBody>
                  <a:tcPr/>
                </a:tc>
                <a:extLst>
                  <a:ext uri="{0D108BD9-81ED-4DB2-BD59-A6C34878D82A}">
                    <a16:rowId xmlns:a16="http://schemas.microsoft.com/office/drawing/2014/main" val="4279357212"/>
                  </a:ext>
                </a:extLst>
              </a:tr>
              <a:tr h="251460">
                <a:tc vMerge="1">
                  <a:txBody>
                    <a:bodyPr/>
                    <a:lstStyle/>
                    <a:p>
                      <a:endParaRPr lang="de-DE"/>
                    </a:p>
                  </a:txBody>
                  <a:tcPr/>
                </a:tc>
                <a:tc vMerge="1">
                  <a:txBody>
                    <a:bodyPr/>
                    <a:lstStyle/>
                    <a:p>
                      <a:endParaRPr lang="de-DE"/>
                    </a:p>
                  </a:txBody>
                  <a:tcPr/>
                </a:tc>
                <a:tc vMerge="1">
                  <a:txBody>
                    <a:bodyPr/>
                    <a:lstStyle/>
                    <a:p>
                      <a:endParaRPr lang="de-DE"/>
                    </a:p>
                  </a:txBody>
                  <a:tcPr/>
                </a:tc>
                <a:tc vMerge="1">
                  <a:txBody>
                    <a:bodyPr/>
                    <a:lstStyle/>
                    <a:p>
                      <a:endParaRPr lang="de-DE"/>
                    </a:p>
                  </a:txBody>
                  <a:tcPr/>
                </a:tc>
                <a:tc vMerge="1">
                  <a:txBody>
                    <a:bodyPr/>
                    <a:lstStyle/>
                    <a:p>
                      <a:endParaRPr lang="de-DE"/>
                    </a:p>
                  </a:txBody>
                  <a:tcPr/>
                </a:tc>
                <a:tc>
                  <a:txBody>
                    <a:bodyPr/>
                    <a:lstStyle/>
                    <a:p>
                      <a:endParaRPr lang="en-US" noProof="0" dirty="0"/>
                    </a:p>
                  </a:txBody>
                  <a:tcPr/>
                </a:tc>
                <a:tc vMerge="1">
                  <a:txBody>
                    <a:bodyPr/>
                    <a:lstStyle/>
                    <a:p>
                      <a:endParaRPr lang="de-DE"/>
                    </a:p>
                  </a:txBody>
                  <a:tcPr/>
                </a:tc>
                <a:tc vMerge="1">
                  <a:txBody>
                    <a:bodyPr/>
                    <a:lstStyle/>
                    <a:p>
                      <a:endParaRPr lang="de-DE"/>
                    </a:p>
                  </a:txBody>
                  <a:tcPr/>
                </a:tc>
                <a:tc vMerge="1">
                  <a:txBody>
                    <a:bodyPr/>
                    <a:lstStyle/>
                    <a:p>
                      <a:endParaRPr lang="de-DE"/>
                    </a:p>
                  </a:txBody>
                  <a:tcPr/>
                </a:tc>
                <a:extLst>
                  <a:ext uri="{0D108BD9-81ED-4DB2-BD59-A6C34878D82A}">
                    <a16:rowId xmlns:a16="http://schemas.microsoft.com/office/drawing/2014/main" val="2246527274"/>
                  </a:ext>
                </a:extLst>
              </a:tr>
              <a:tr h="370840">
                <a:tc>
                  <a:txBody>
                    <a:bodyPr/>
                    <a:lstStyle/>
                    <a:p>
                      <a:r>
                        <a:rPr lang="en-US" noProof="0" dirty="0"/>
                        <a:t>2</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1278457194"/>
                  </a:ext>
                </a:extLst>
              </a:tr>
              <a:tr h="370840">
                <a:tc>
                  <a:txBody>
                    <a:bodyPr/>
                    <a:lstStyle/>
                    <a:p>
                      <a:r>
                        <a:rPr lang="en-US" noProof="0" dirty="0"/>
                        <a:t>3</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3089864902"/>
                  </a:ext>
                </a:extLst>
              </a:tr>
              <a:tr h="370840">
                <a:tc>
                  <a:txBody>
                    <a:bodyPr/>
                    <a:lstStyle/>
                    <a:p>
                      <a:r>
                        <a:rPr lang="en-US" noProof="0" dirty="0"/>
                        <a:t>4</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3108805810"/>
                  </a:ext>
                </a:extLst>
              </a:tr>
            </a:tbl>
          </a:graphicData>
        </a:graphic>
      </p:graphicFrame>
    </p:spTree>
    <p:extLst>
      <p:ext uri="{BB962C8B-B14F-4D97-AF65-F5344CB8AC3E}">
        <p14:creationId xmlns:p14="http://schemas.microsoft.com/office/powerpoint/2010/main" val="843862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feld 4">
            <a:extLst>
              <a:ext uri="{FF2B5EF4-FFF2-40B4-BE49-F238E27FC236}">
                <a16:creationId xmlns:a16="http://schemas.microsoft.com/office/drawing/2014/main" id="{8AFE1617-FE6E-84DB-33D2-EBD5F60083BA}"/>
              </a:ext>
            </a:extLst>
          </p:cNvPr>
          <p:cNvSpPr txBox="1"/>
          <p:nvPr/>
        </p:nvSpPr>
        <p:spPr>
          <a:xfrm>
            <a:off x="159997" y="2461313"/>
            <a:ext cx="2695574" cy="1323439"/>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en-US" sz="2000" noProof="0" dirty="0"/>
              <a:t>Formal Definition of a </a:t>
            </a:r>
            <a:r>
              <a:rPr lang="en-US" sz="2000" b="1" noProof="0" dirty="0"/>
              <a:t>Graph: </a:t>
            </a:r>
            <a:r>
              <a:rPr lang="en-US" sz="2000" noProof="0" dirty="0"/>
              <a:t>G=(</a:t>
            </a:r>
            <a:r>
              <a:rPr lang="en-US" sz="2000" noProof="0" dirty="0">
                <a:solidFill>
                  <a:srgbClr val="C00000"/>
                </a:solidFill>
              </a:rPr>
              <a:t>V</a:t>
            </a:r>
            <a:r>
              <a:rPr lang="en-US" sz="2000" noProof="0" dirty="0"/>
              <a:t>,</a:t>
            </a:r>
            <a:r>
              <a:rPr lang="en-US" sz="2000" noProof="0" dirty="0">
                <a:solidFill>
                  <a:schemeClr val="accent1"/>
                </a:solidFill>
              </a:rPr>
              <a:t>E</a:t>
            </a:r>
            <a:r>
              <a:rPr lang="en-US" sz="2000" noProof="0" dirty="0"/>
              <a:t>) where</a:t>
            </a:r>
          </a:p>
          <a:p>
            <a:pPr algn="just"/>
            <a:r>
              <a:rPr lang="en-US" sz="2000" noProof="0" dirty="0">
                <a:solidFill>
                  <a:srgbClr val="C00000"/>
                </a:solidFill>
              </a:rPr>
              <a:t>V</a:t>
            </a:r>
            <a:r>
              <a:rPr lang="en-US" sz="2000" noProof="0" dirty="0"/>
              <a:t> is a set of nodes</a:t>
            </a:r>
          </a:p>
          <a:p>
            <a:pPr algn="just"/>
            <a:r>
              <a:rPr lang="en-US" sz="2000" noProof="0" dirty="0">
                <a:solidFill>
                  <a:schemeClr val="accent1"/>
                </a:solidFill>
              </a:rPr>
              <a:t>E</a:t>
            </a:r>
            <a:r>
              <a:rPr lang="en-US" sz="2000" noProof="0" dirty="0"/>
              <a:t> is a set of edges</a:t>
            </a:r>
          </a:p>
        </p:txBody>
      </p:sp>
      <p:sp>
        <p:nvSpPr>
          <p:cNvPr id="6" name="Ellipse 5">
            <a:extLst>
              <a:ext uri="{FF2B5EF4-FFF2-40B4-BE49-F238E27FC236}">
                <a16:creationId xmlns:a16="http://schemas.microsoft.com/office/drawing/2014/main" id="{E230FFE0-9B75-9D8D-6615-B4E01A0553E0}"/>
              </a:ext>
            </a:extLst>
          </p:cNvPr>
          <p:cNvSpPr/>
          <p:nvPr/>
        </p:nvSpPr>
        <p:spPr>
          <a:xfrm>
            <a:off x="3869483" y="3383158"/>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noProof="0" dirty="0">
              <a:ln w="0"/>
              <a:solidFill>
                <a:schemeClr val="tx1"/>
              </a:solidFill>
              <a:effectLst>
                <a:outerShdw blurRad="38100" dist="19050" dir="2700000" algn="tl" rotWithShape="0">
                  <a:schemeClr val="dk1">
                    <a:alpha val="40000"/>
                  </a:schemeClr>
                </a:outerShdw>
              </a:effectLst>
            </a:endParaRPr>
          </a:p>
        </p:txBody>
      </p:sp>
      <p:sp>
        <p:nvSpPr>
          <p:cNvPr id="7" name="Ellipse 6">
            <a:extLst>
              <a:ext uri="{FF2B5EF4-FFF2-40B4-BE49-F238E27FC236}">
                <a16:creationId xmlns:a16="http://schemas.microsoft.com/office/drawing/2014/main" id="{F69FCA26-80CF-84FD-C102-DC01D29A087F}"/>
              </a:ext>
            </a:extLst>
          </p:cNvPr>
          <p:cNvSpPr/>
          <p:nvPr/>
        </p:nvSpPr>
        <p:spPr>
          <a:xfrm>
            <a:off x="3419487" y="4075053"/>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noProof="0" dirty="0">
              <a:ln w="0"/>
              <a:solidFill>
                <a:schemeClr val="tx1"/>
              </a:solidFill>
              <a:effectLst>
                <a:outerShdw blurRad="38100" dist="19050" dir="2700000" algn="tl" rotWithShape="0">
                  <a:schemeClr val="dk1">
                    <a:alpha val="40000"/>
                  </a:schemeClr>
                </a:outerShdw>
              </a:effectLst>
            </a:endParaRPr>
          </a:p>
        </p:txBody>
      </p:sp>
      <p:sp>
        <p:nvSpPr>
          <p:cNvPr id="8" name="Ellipse 7">
            <a:extLst>
              <a:ext uri="{FF2B5EF4-FFF2-40B4-BE49-F238E27FC236}">
                <a16:creationId xmlns:a16="http://schemas.microsoft.com/office/drawing/2014/main" id="{A337C919-C674-A3A3-A056-98B2A3A7C6CB}"/>
              </a:ext>
            </a:extLst>
          </p:cNvPr>
          <p:cNvSpPr/>
          <p:nvPr/>
        </p:nvSpPr>
        <p:spPr>
          <a:xfrm>
            <a:off x="4416601" y="4711588"/>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noProof="0" dirty="0">
              <a:ln w="0"/>
              <a:solidFill>
                <a:schemeClr val="tx1"/>
              </a:solidFill>
              <a:effectLst>
                <a:outerShdw blurRad="38100" dist="19050" dir="2700000" algn="tl" rotWithShape="0">
                  <a:schemeClr val="dk1">
                    <a:alpha val="40000"/>
                  </a:schemeClr>
                </a:outerShdw>
              </a:effectLst>
            </a:endParaRPr>
          </a:p>
        </p:txBody>
      </p:sp>
      <p:sp>
        <p:nvSpPr>
          <p:cNvPr id="9" name="Ellipse 8">
            <a:extLst>
              <a:ext uri="{FF2B5EF4-FFF2-40B4-BE49-F238E27FC236}">
                <a16:creationId xmlns:a16="http://schemas.microsoft.com/office/drawing/2014/main" id="{4F7802D0-C87F-4C6B-7EE7-AE13153D0A32}"/>
              </a:ext>
            </a:extLst>
          </p:cNvPr>
          <p:cNvSpPr/>
          <p:nvPr/>
        </p:nvSpPr>
        <p:spPr>
          <a:xfrm>
            <a:off x="5177517" y="3907177"/>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noProof="0" dirty="0">
              <a:ln w="0"/>
              <a:solidFill>
                <a:schemeClr val="tx1"/>
              </a:solidFill>
              <a:effectLst>
                <a:outerShdw blurRad="38100" dist="19050" dir="2700000" algn="tl" rotWithShape="0">
                  <a:schemeClr val="dk1">
                    <a:alpha val="40000"/>
                  </a:schemeClr>
                </a:outerShdw>
              </a:effectLst>
            </a:endParaRPr>
          </a:p>
        </p:txBody>
      </p:sp>
      <p:sp>
        <p:nvSpPr>
          <p:cNvPr id="10" name="Ellipse 9">
            <a:extLst>
              <a:ext uri="{FF2B5EF4-FFF2-40B4-BE49-F238E27FC236}">
                <a16:creationId xmlns:a16="http://schemas.microsoft.com/office/drawing/2014/main" id="{6E2A904C-6E62-6A12-4969-FE67B193AF7B}"/>
              </a:ext>
            </a:extLst>
          </p:cNvPr>
          <p:cNvSpPr/>
          <p:nvPr/>
        </p:nvSpPr>
        <p:spPr>
          <a:xfrm>
            <a:off x="4657081" y="2967233"/>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noProof="0" dirty="0">
              <a:ln w="0"/>
              <a:solidFill>
                <a:schemeClr val="tx1"/>
              </a:solidFill>
              <a:effectLst>
                <a:outerShdw blurRad="38100" dist="19050" dir="2700000" algn="tl" rotWithShape="0">
                  <a:schemeClr val="dk1">
                    <a:alpha val="40000"/>
                  </a:schemeClr>
                </a:outerShdw>
              </a:effectLst>
            </a:endParaRPr>
          </a:p>
        </p:txBody>
      </p:sp>
      <p:sp>
        <p:nvSpPr>
          <p:cNvPr id="11" name="Ellipse 10">
            <a:extLst>
              <a:ext uri="{FF2B5EF4-FFF2-40B4-BE49-F238E27FC236}">
                <a16:creationId xmlns:a16="http://schemas.microsoft.com/office/drawing/2014/main" id="{00FF8736-4692-373A-3EE9-065F96B177F0}"/>
              </a:ext>
            </a:extLst>
          </p:cNvPr>
          <p:cNvSpPr/>
          <p:nvPr/>
        </p:nvSpPr>
        <p:spPr>
          <a:xfrm>
            <a:off x="6191429" y="3405962"/>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noProof="0" dirty="0">
              <a:ln w="0"/>
              <a:solidFill>
                <a:schemeClr val="tx1"/>
              </a:solidFill>
              <a:effectLst>
                <a:outerShdw blurRad="38100" dist="19050" dir="2700000" algn="tl" rotWithShape="0">
                  <a:schemeClr val="dk1">
                    <a:alpha val="40000"/>
                  </a:schemeClr>
                </a:outerShdw>
              </a:effectLst>
            </a:endParaRPr>
          </a:p>
        </p:txBody>
      </p:sp>
      <p:sp>
        <p:nvSpPr>
          <p:cNvPr id="12" name="Ellipse 11">
            <a:extLst>
              <a:ext uri="{FF2B5EF4-FFF2-40B4-BE49-F238E27FC236}">
                <a16:creationId xmlns:a16="http://schemas.microsoft.com/office/drawing/2014/main" id="{B844B05F-7904-0E9B-D05B-E466C01045F2}"/>
              </a:ext>
            </a:extLst>
          </p:cNvPr>
          <p:cNvSpPr/>
          <p:nvPr/>
        </p:nvSpPr>
        <p:spPr>
          <a:xfrm>
            <a:off x="6226752" y="4310921"/>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noProof="0" dirty="0">
              <a:ln w="0"/>
              <a:solidFill>
                <a:schemeClr val="tx1"/>
              </a:solidFill>
              <a:effectLst>
                <a:outerShdw blurRad="38100" dist="19050" dir="2700000" algn="tl" rotWithShape="0">
                  <a:schemeClr val="dk1">
                    <a:alpha val="40000"/>
                  </a:schemeClr>
                </a:outerShdw>
              </a:effectLst>
            </a:endParaRPr>
          </a:p>
        </p:txBody>
      </p:sp>
      <p:cxnSp>
        <p:nvCxnSpPr>
          <p:cNvPr id="13" name="Gerader Verbinder 12">
            <a:extLst>
              <a:ext uri="{FF2B5EF4-FFF2-40B4-BE49-F238E27FC236}">
                <a16:creationId xmlns:a16="http://schemas.microsoft.com/office/drawing/2014/main" id="{491B041D-BAFF-84BC-E00D-1C70ED067044}"/>
              </a:ext>
            </a:extLst>
          </p:cNvPr>
          <p:cNvCxnSpPr>
            <a:stCxn id="6" idx="3"/>
            <a:endCxn id="7" idx="7"/>
          </p:cNvCxnSpPr>
          <p:nvPr/>
        </p:nvCxnSpPr>
        <p:spPr>
          <a:xfrm flipH="1">
            <a:off x="3788786" y="3752457"/>
            <a:ext cx="144059" cy="38595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4" name="Gerader Verbinder 13">
            <a:extLst>
              <a:ext uri="{FF2B5EF4-FFF2-40B4-BE49-F238E27FC236}">
                <a16:creationId xmlns:a16="http://schemas.microsoft.com/office/drawing/2014/main" id="{BDB87722-91E2-6143-C44B-C68C01C12ECF}"/>
              </a:ext>
            </a:extLst>
          </p:cNvPr>
          <p:cNvCxnSpPr>
            <a:cxnSpLocks/>
            <a:stCxn id="8" idx="2"/>
            <a:endCxn id="7" idx="5"/>
          </p:cNvCxnSpPr>
          <p:nvPr/>
        </p:nvCxnSpPr>
        <p:spPr>
          <a:xfrm flipH="1" flipV="1">
            <a:off x="3788786" y="4444352"/>
            <a:ext cx="627815" cy="48356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5" name="Gerader Verbinder 14">
            <a:extLst>
              <a:ext uri="{FF2B5EF4-FFF2-40B4-BE49-F238E27FC236}">
                <a16:creationId xmlns:a16="http://schemas.microsoft.com/office/drawing/2014/main" id="{850213A7-84D6-6943-7FB7-016FDA136F3C}"/>
              </a:ext>
            </a:extLst>
          </p:cNvPr>
          <p:cNvCxnSpPr>
            <a:cxnSpLocks/>
            <a:stCxn id="9" idx="3"/>
            <a:endCxn id="8" idx="7"/>
          </p:cNvCxnSpPr>
          <p:nvPr/>
        </p:nvCxnSpPr>
        <p:spPr>
          <a:xfrm flipH="1">
            <a:off x="4785900" y="4276476"/>
            <a:ext cx="454979" cy="49847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6" name="Gerader Verbinder 15">
            <a:extLst>
              <a:ext uri="{FF2B5EF4-FFF2-40B4-BE49-F238E27FC236}">
                <a16:creationId xmlns:a16="http://schemas.microsoft.com/office/drawing/2014/main" id="{2DF62C8C-3D54-E1A1-5299-1BFD58B0461B}"/>
              </a:ext>
            </a:extLst>
          </p:cNvPr>
          <p:cNvCxnSpPr>
            <a:cxnSpLocks/>
            <a:stCxn id="10" idx="2"/>
            <a:endCxn id="6" idx="7"/>
          </p:cNvCxnSpPr>
          <p:nvPr/>
        </p:nvCxnSpPr>
        <p:spPr>
          <a:xfrm flipH="1">
            <a:off x="4238782" y="3183564"/>
            <a:ext cx="418299" cy="262956"/>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7" name="Gerader Verbinder 16">
            <a:extLst>
              <a:ext uri="{FF2B5EF4-FFF2-40B4-BE49-F238E27FC236}">
                <a16:creationId xmlns:a16="http://schemas.microsoft.com/office/drawing/2014/main" id="{89E967A1-0F22-7A23-A691-58F2501A7274}"/>
              </a:ext>
            </a:extLst>
          </p:cNvPr>
          <p:cNvCxnSpPr>
            <a:cxnSpLocks/>
            <a:stCxn id="10" idx="6"/>
            <a:endCxn id="11" idx="2"/>
          </p:cNvCxnSpPr>
          <p:nvPr/>
        </p:nvCxnSpPr>
        <p:spPr>
          <a:xfrm>
            <a:off x="5089742" y="3183564"/>
            <a:ext cx="1101687" cy="43872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8" name="Gerader Verbinder 17">
            <a:extLst>
              <a:ext uri="{FF2B5EF4-FFF2-40B4-BE49-F238E27FC236}">
                <a16:creationId xmlns:a16="http://schemas.microsoft.com/office/drawing/2014/main" id="{BFE9094A-DA07-B2D0-FB90-88889C5AB211}"/>
              </a:ext>
            </a:extLst>
          </p:cNvPr>
          <p:cNvCxnSpPr>
            <a:cxnSpLocks/>
            <a:stCxn id="10" idx="4"/>
            <a:endCxn id="9" idx="0"/>
          </p:cNvCxnSpPr>
          <p:nvPr/>
        </p:nvCxnSpPr>
        <p:spPr>
          <a:xfrm>
            <a:off x="4873412" y="3399894"/>
            <a:ext cx="520436" cy="507283"/>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9" name="Gerader Verbinder 18">
            <a:extLst>
              <a:ext uri="{FF2B5EF4-FFF2-40B4-BE49-F238E27FC236}">
                <a16:creationId xmlns:a16="http://schemas.microsoft.com/office/drawing/2014/main" id="{9EEC9917-4490-A98A-A9A0-410E6615DCE6}"/>
              </a:ext>
            </a:extLst>
          </p:cNvPr>
          <p:cNvCxnSpPr>
            <a:cxnSpLocks/>
            <a:stCxn id="9" idx="5"/>
            <a:endCxn id="12" idx="1"/>
          </p:cNvCxnSpPr>
          <p:nvPr/>
        </p:nvCxnSpPr>
        <p:spPr>
          <a:xfrm>
            <a:off x="5546816" y="4276476"/>
            <a:ext cx="743298" cy="9780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0" name="Gerader Verbinder 19">
            <a:extLst>
              <a:ext uri="{FF2B5EF4-FFF2-40B4-BE49-F238E27FC236}">
                <a16:creationId xmlns:a16="http://schemas.microsoft.com/office/drawing/2014/main" id="{13DC4CD8-2A8E-5413-BBDD-374E30C52491}"/>
              </a:ext>
            </a:extLst>
          </p:cNvPr>
          <p:cNvCxnSpPr>
            <a:cxnSpLocks/>
            <a:stCxn id="11" idx="4"/>
            <a:endCxn id="12" idx="0"/>
          </p:cNvCxnSpPr>
          <p:nvPr/>
        </p:nvCxnSpPr>
        <p:spPr>
          <a:xfrm>
            <a:off x="6407760" y="3838623"/>
            <a:ext cx="35323" cy="472298"/>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1" name="Gerader Verbinder 20">
            <a:extLst>
              <a:ext uri="{FF2B5EF4-FFF2-40B4-BE49-F238E27FC236}">
                <a16:creationId xmlns:a16="http://schemas.microsoft.com/office/drawing/2014/main" id="{6558CD0E-8D7A-8870-9849-C486D77B8672}"/>
              </a:ext>
            </a:extLst>
          </p:cNvPr>
          <p:cNvCxnSpPr>
            <a:cxnSpLocks/>
            <a:stCxn id="12" idx="2"/>
            <a:endCxn id="8" idx="6"/>
          </p:cNvCxnSpPr>
          <p:nvPr/>
        </p:nvCxnSpPr>
        <p:spPr>
          <a:xfrm flipH="1">
            <a:off x="4849262" y="4527252"/>
            <a:ext cx="1377490" cy="40066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7" name="Textfeld 26">
            <a:extLst>
              <a:ext uri="{FF2B5EF4-FFF2-40B4-BE49-F238E27FC236}">
                <a16:creationId xmlns:a16="http://schemas.microsoft.com/office/drawing/2014/main" id="{6D7999AC-31A7-7556-7010-D1A5AAAF10B1}"/>
              </a:ext>
            </a:extLst>
          </p:cNvPr>
          <p:cNvSpPr txBox="1"/>
          <p:nvPr/>
        </p:nvSpPr>
        <p:spPr>
          <a:xfrm>
            <a:off x="5949139" y="2739695"/>
            <a:ext cx="917239" cy="400110"/>
          </a:xfrm>
          <a:prstGeom prst="rect">
            <a:avLst/>
          </a:prstGeom>
          <a:noFill/>
        </p:spPr>
        <p:txBody>
          <a:bodyPr wrap="none" rtlCol="0">
            <a:spAutoFit/>
          </a:bodyPr>
          <a:lstStyle/>
          <a:p>
            <a:r>
              <a:rPr lang="en-US" sz="2000" b="1" noProof="0" dirty="0">
                <a:latin typeface="Segoe Print" panose="02000600000000000000" pitchFamily="2" charset="0"/>
              </a:rPr>
              <a:t>Edges</a:t>
            </a:r>
          </a:p>
        </p:txBody>
      </p:sp>
      <p:sp>
        <p:nvSpPr>
          <p:cNvPr id="28" name="Textfeld 27">
            <a:extLst>
              <a:ext uri="{FF2B5EF4-FFF2-40B4-BE49-F238E27FC236}">
                <a16:creationId xmlns:a16="http://schemas.microsoft.com/office/drawing/2014/main" id="{DE23FA3C-4127-1272-1561-2186D281635E}"/>
              </a:ext>
            </a:extLst>
          </p:cNvPr>
          <p:cNvSpPr txBox="1"/>
          <p:nvPr/>
        </p:nvSpPr>
        <p:spPr>
          <a:xfrm>
            <a:off x="5560564" y="4985530"/>
            <a:ext cx="946093" cy="400110"/>
          </a:xfrm>
          <a:prstGeom prst="rect">
            <a:avLst/>
          </a:prstGeom>
          <a:noFill/>
        </p:spPr>
        <p:txBody>
          <a:bodyPr wrap="none" rtlCol="0">
            <a:spAutoFit/>
          </a:bodyPr>
          <a:lstStyle/>
          <a:p>
            <a:r>
              <a:rPr lang="en-US" sz="2000" b="1" noProof="0" dirty="0">
                <a:latin typeface="Segoe Print" panose="02000600000000000000" pitchFamily="2" charset="0"/>
              </a:rPr>
              <a:t>Nodes</a:t>
            </a:r>
          </a:p>
        </p:txBody>
      </p:sp>
      <p:cxnSp>
        <p:nvCxnSpPr>
          <p:cNvPr id="30" name="Gerade Verbindung mit Pfeil 29">
            <a:extLst>
              <a:ext uri="{FF2B5EF4-FFF2-40B4-BE49-F238E27FC236}">
                <a16:creationId xmlns:a16="http://schemas.microsoft.com/office/drawing/2014/main" id="{45270D66-9438-034F-49C7-5AA9736754B2}"/>
              </a:ext>
            </a:extLst>
          </p:cNvPr>
          <p:cNvCxnSpPr>
            <a:cxnSpLocks/>
          </p:cNvCxnSpPr>
          <p:nvPr/>
        </p:nvCxnSpPr>
        <p:spPr>
          <a:xfrm flipV="1">
            <a:off x="5586220" y="3041104"/>
            <a:ext cx="247119" cy="21382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33" name="Gerade Verbindung mit Pfeil 32">
            <a:extLst>
              <a:ext uri="{FF2B5EF4-FFF2-40B4-BE49-F238E27FC236}">
                <a16:creationId xmlns:a16="http://schemas.microsoft.com/office/drawing/2014/main" id="{4AB0FDF0-DFE4-AE41-7BB7-6462D6BBB218}"/>
              </a:ext>
            </a:extLst>
          </p:cNvPr>
          <p:cNvCxnSpPr>
            <a:cxnSpLocks/>
            <a:endCxn id="28" idx="1"/>
          </p:cNvCxnSpPr>
          <p:nvPr/>
        </p:nvCxnSpPr>
        <p:spPr>
          <a:xfrm>
            <a:off x="4943972" y="4992040"/>
            <a:ext cx="616592" cy="19354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6" name="Textfeld 35">
            <a:extLst>
              <a:ext uri="{FF2B5EF4-FFF2-40B4-BE49-F238E27FC236}">
                <a16:creationId xmlns:a16="http://schemas.microsoft.com/office/drawing/2014/main" id="{AC1D260D-2259-F152-7ABF-85CE0C2B4A47}"/>
              </a:ext>
            </a:extLst>
          </p:cNvPr>
          <p:cNvSpPr txBox="1"/>
          <p:nvPr/>
        </p:nvSpPr>
        <p:spPr>
          <a:xfrm>
            <a:off x="251435" y="5344724"/>
            <a:ext cx="2244525" cy="369332"/>
          </a:xfrm>
          <a:prstGeom prst="rect">
            <a:avLst/>
          </a:prstGeom>
          <a:noFill/>
        </p:spPr>
        <p:txBody>
          <a:bodyPr wrap="none" rtlCol="0">
            <a:spAutoFit/>
          </a:bodyPr>
          <a:lstStyle/>
          <a:p>
            <a:r>
              <a:rPr lang="en-US" noProof="0" dirty="0">
                <a:latin typeface="Segoe Print" panose="02000600000000000000" pitchFamily="2" charset="0"/>
              </a:rPr>
              <a:t>Undirected graph</a:t>
            </a:r>
          </a:p>
        </p:txBody>
      </p:sp>
      <p:sp>
        <p:nvSpPr>
          <p:cNvPr id="37" name="Textfeld 36">
            <a:extLst>
              <a:ext uri="{FF2B5EF4-FFF2-40B4-BE49-F238E27FC236}">
                <a16:creationId xmlns:a16="http://schemas.microsoft.com/office/drawing/2014/main" id="{DD309F00-BD07-6B74-5C6A-4DAAAE6DDB8D}"/>
              </a:ext>
            </a:extLst>
          </p:cNvPr>
          <p:cNvSpPr txBox="1"/>
          <p:nvPr/>
        </p:nvSpPr>
        <p:spPr>
          <a:xfrm>
            <a:off x="3892911" y="5302968"/>
            <a:ext cx="1912703" cy="369332"/>
          </a:xfrm>
          <a:prstGeom prst="rect">
            <a:avLst/>
          </a:prstGeom>
          <a:noFill/>
        </p:spPr>
        <p:txBody>
          <a:bodyPr wrap="none" rtlCol="0">
            <a:spAutoFit/>
          </a:bodyPr>
          <a:lstStyle/>
          <a:p>
            <a:r>
              <a:rPr lang="en-US" noProof="0" dirty="0">
                <a:latin typeface="Segoe Print" panose="02000600000000000000" pitchFamily="2" charset="0"/>
              </a:rPr>
              <a:t>directed graph</a:t>
            </a:r>
          </a:p>
        </p:txBody>
      </p:sp>
      <p:sp>
        <p:nvSpPr>
          <p:cNvPr id="38" name="Ellipse 37">
            <a:extLst>
              <a:ext uri="{FF2B5EF4-FFF2-40B4-BE49-F238E27FC236}">
                <a16:creationId xmlns:a16="http://schemas.microsoft.com/office/drawing/2014/main" id="{083CA376-D1DE-E74F-0487-DF6E6991F0D4}"/>
              </a:ext>
            </a:extLst>
          </p:cNvPr>
          <p:cNvSpPr/>
          <p:nvPr/>
        </p:nvSpPr>
        <p:spPr>
          <a:xfrm>
            <a:off x="581726" y="6426668"/>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B</a:t>
            </a:r>
          </a:p>
        </p:txBody>
      </p:sp>
      <p:sp>
        <p:nvSpPr>
          <p:cNvPr id="39" name="Ellipse 38">
            <a:extLst>
              <a:ext uri="{FF2B5EF4-FFF2-40B4-BE49-F238E27FC236}">
                <a16:creationId xmlns:a16="http://schemas.microsoft.com/office/drawing/2014/main" id="{C4278897-A4F8-7EE8-0DB0-70748595012B}"/>
              </a:ext>
            </a:extLst>
          </p:cNvPr>
          <p:cNvSpPr/>
          <p:nvPr/>
        </p:nvSpPr>
        <p:spPr>
          <a:xfrm>
            <a:off x="1373698" y="5787937"/>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A</a:t>
            </a:r>
          </a:p>
        </p:txBody>
      </p:sp>
      <p:sp>
        <p:nvSpPr>
          <p:cNvPr id="40" name="Ellipse 39">
            <a:extLst>
              <a:ext uri="{FF2B5EF4-FFF2-40B4-BE49-F238E27FC236}">
                <a16:creationId xmlns:a16="http://schemas.microsoft.com/office/drawing/2014/main" id="{ACC5145E-B548-B48A-455A-C8F8EAD2EA7F}"/>
              </a:ext>
            </a:extLst>
          </p:cNvPr>
          <p:cNvSpPr/>
          <p:nvPr/>
        </p:nvSpPr>
        <p:spPr>
          <a:xfrm>
            <a:off x="1749530" y="6642998"/>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C</a:t>
            </a:r>
          </a:p>
        </p:txBody>
      </p:sp>
      <p:cxnSp>
        <p:nvCxnSpPr>
          <p:cNvPr id="41" name="Gerader Verbinder 40">
            <a:extLst>
              <a:ext uri="{FF2B5EF4-FFF2-40B4-BE49-F238E27FC236}">
                <a16:creationId xmlns:a16="http://schemas.microsoft.com/office/drawing/2014/main" id="{0950C783-FA73-1E4A-F245-3074D070596A}"/>
              </a:ext>
            </a:extLst>
          </p:cNvPr>
          <p:cNvCxnSpPr>
            <a:cxnSpLocks/>
            <a:stCxn id="39" idx="3"/>
            <a:endCxn id="38" idx="7"/>
          </p:cNvCxnSpPr>
          <p:nvPr/>
        </p:nvCxnSpPr>
        <p:spPr>
          <a:xfrm flipH="1">
            <a:off x="951025" y="6157236"/>
            <a:ext cx="486035" cy="33279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4" name="Gerader Verbinder 43">
            <a:extLst>
              <a:ext uri="{FF2B5EF4-FFF2-40B4-BE49-F238E27FC236}">
                <a16:creationId xmlns:a16="http://schemas.microsoft.com/office/drawing/2014/main" id="{EF6FBC09-28D8-688C-3A76-0E64859C8613}"/>
              </a:ext>
            </a:extLst>
          </p:cNvPr>
          <p:cNvCxnSpPr>
            <a:cxnSpLocks/>
            <a:stCxn id="40" idx="0"/>
            <a:endCxn id="39" idx="5"/>
          </p:cNvCxnSpPr>
          <p:nvPr/>
        </p:nvCxnSpPr>
        <p:spPr>
          <a:xfrm flipH="1" flipV="1">
            <a:off x="1742997" y="6157236"/>
            <a:ext cx="222864" cy="485762"/>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47" name="Gerader Verbinder 46">
            <a:extLst>
              <a:ext uri="{FF2B5EF4-FFF2-40B4-BE49-F238E27FC236}">
                <a16:creationId xmlns:a16="http://schemas.microsoft.com/office/drawing/2014/main" id="{231F3BAE-B3B7-A24A-239D-467090AAFA2C}"/>
              </a:ext>
            </a:extLst>
          </p:cNvPr>
          <p:cNvCxnSpPr>
            <a:cxnSpLocks/>
            <a:stCxn id="40" idx="2"/>
            <a:endCxn id="38" idx="6"/>
          </p:cNvCxnSpPr>
          <p:nvPr/>
        </p:nvCxnSpPr>
        <p:spPr>
          <a:xfrm flipH="1" flipV="1">
            <a:off x="1014387" y="6642999"/>
            <a:ext cx="735143" cy="21633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48" name="Ellipse 47">
            <a:extLst>
              <a:ext uri="{FF2B5EF4-FFF2-40B4-BE49-F238E27FC236}">
                <a16:creationId xmlns:a16="http://schemas.microsoft.com/office/drawing/2014/main" id="{C28B1262-0635-2246-04B4-1D8C9075EA69}"/>
              </a:ext>
            </a:extLst>
          </p:cNvPr>
          <p:cNvSpPr/>
          <p:nvPr/>
        </p:nvSpPr>
        <p:spPr>
          <a:xfrm>
            <a:off x="1014386" y="7129324"/>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D</a:t>
            </a:r>
          </a:p>
        </p:txBody>
      </p:sp>
      <p:cxnSp>
        <p:nvCxnSpPr>
          <p:cNvPr id="52" name="Gerader Verbinder 51">
            <a:extLst>
              <a:ext uri="{FF2B5EF4-FFF2-40B4-BE49-F238E27FC236}">
                <a16:creationId xmlns:a16="http://schemas.microsoft.com/office/drawing/2014/main" id="{0D68F8BB-CE11-8F7A-B4C0-7FBCD5B136CD}"/>
              </a:ext>
            </a:extLst>
          </p:cNvPr>
          <p:cNvCxnSpPr>
            <a:cxnSpLocks/>
            <a:stCxn id="40" idx="3"/>
            <a:endCxn id="48" idx="7"/>
          </p:cNvCxnSpPr>
          <p:nvPr/>
        </p:nvCxnSpPr>
        <p:spPr>
          <a:xfrm flipH="1">
            <a:off x="1383685" y="7012297"/>
            <a:ext cx="429207" cy="18038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ABCBC05A-611A-5068-C3A3-3C1232F83B40}"/>
              </a:ext>
            </a:extLst>
          </p:cNvPr>
          <p:cNvCxnSpPr>
            <a:cxnSpLocks/>
            <a:stCxn id="48" idx="1"/>
            <a:endCxn id="38" idx="5"/>
          </p:cNvCxnSpPr>
          <p:nvPr/>
        </p:nvCxnSpPr>
        <p:spPr>
          <a:xfrm flipH="1" flipV="1">
            <a:off x="951025" y="6795967"/>
            <a:ext cx="126723" cy="396719"/>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61" name="Ellipse 60">
            <a:extLst>
              <a:ext uri="{FF2B5EF4-FFF2-40B4-BE49-F238E27FC236}">
                <a16:creationId xmlns:a16="http://schemas.microsoft.com/office/drawing/2014/main" id="{94DD1F8D-B807-CB91-DA2B-DD66C9D354D4}"/>
              </a:ext>
            </a:extLst>
          </p:cNvPr>
          <p:cNvSpPr/>
          <p:nvPr/>
        </p:nvSpPr>
        <p:spPr>
          <a:xfrm>
            <a:off x="3897464" y="6579068"/>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B</a:t>
            </a:r>
          </a:p>
        </p:txBody>
      </p:sp>
      <p:sp>
        <p:nvSpPr>
          <p:cNvPr id="62" name="Ellipse 61">
            <a:extLst>
              <a:ext uri="{FF2B5EF4-FFF2-40B4-BE49-F238E27FC236}">
                <a16:creationId xmlns:a16="http://schemas.microsoft.com/office/drawing/2014/main" id="{2078DBAE-5BE0-4E63-13EB-B9E027721D47}"/>
              </a:ext>
            </a:extLst>
          </p:cNvPr>
          <p:cNvSpPr/>
          <p:nvPr/>
        </p:nvSpPr>
        <p:spPr>
          <a:xfrm>
            <a:off x="4689436" y="5940337"/>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A</a:t>
            </a:r>
          </a:p>
        </p:txBody>
      </p:sp>
      <p:sp>
        <p:nvSpPr>
          <p:cNvPr id="63" name="Ellipse 62">
            <a:extLst>
              <a:ext uri="{FF2B5EF4-FFF2-40B4-BE49-F238E27FC236}">
                <a16:creationId xmlns:a16="http://schemas.microsoft.com/office/drawing/2014/main" id="{BB7DDB22-C8C8-050F-ED0A-A0DC42B8AE22}"/>
              </a:ext>
            </a:extLst>
          </p:cNvPr>
          <p:cNvSpPr/>
          <p:nvPr/>
        </p:nvSpPr>
        <p:spPr>
          <a:xfrm>
            <a:off x="5065268" y="6795398"/>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C</a:t>
            </a:r>
          </a:p>
        </p:txBody>
      </p:sp>
      <p:cxnSp>
        <p:nvCxnSpPr>
          <p:cNvPr id="64" name="Gerader Verbinder 63">
            <a:extLst>
              <a:ext uri="{FF2B5EF4-FFF2-40B4-BE49-F238E27FC236}">
                <a16:creationId xmlns:a16="http://schemas.microsoft.com/office/drawing/2014/main" id="{186E3C71-2F5A-F4DA-A661-DE1B897EC535}"/>
              </a:ext>
            </a:extLst>
          </p:cNvPr>
          <p:cNvCxnSpPr>
            <a:cxnSpLocks/>
            <a:stCxn id="62" idx="3"/>
            <a:endCxn id="61" idx="7"/>
          </p:cNvCxnSpPr>
          <p:nvPr/>
        </p:nvCxnSpPr>
        <p:spPr>
          <a:xfrm flipH="1">
            <a:off x="4266763" y="6309636"/>
            <a:ext cx="486035" cy="332794"/>
          </a:xfrm>
          <a:prstGeom prst="line">
            <a:avLst/>
          </a:prstGeom>
          <a:ln w="19050">
            <a:solidFill>
              <a:schemeClr val="accent1"/>
            </a:solidFill>
            <a:headEnd type="triangle"/>
          </a:ln>
        </p:spPr>
        <p:style>
          <a:lnRef idx="1">
            <a:schemeClr val="accent1"/>
          </a:lnRef>
          <a:fillRef idx="0">
            <a:schemeClr val="accent1"/>
          </a:fillRef>
          <a:effectRef idx="0">
            <a:schemeClr val="accent1"/>
          </a:effectRef>
          <a:fontRef idx="minor">
            <a:schemeClr val="tx1"/>
          </a:fontRef>
        </p:style>
      </p:cxnSp>
      <p:cxnSp>
        <p:nvCxnSpPr>
          <p:cNvPr id="69" name="Gerader Verbinder 68">
            <a:extLst>
              <a:ext uri="{FF2B5EF4-FFF2-40B4-BE49-F238E27FC236}">
                <a16:creationId xmlns:a16="http://schemas.microsoft.com/office/drawing/2014/main" id="{21F6E872-BD37-9DA2-F2B9-C61B2BBA9288}"/>
              </a:ext>
            </a:extLst>
          </p:cNvPr>
          <p:cNvCxnSpPr>
            <a:cxnSpLocks/>
            <a:stCxn id="63" idx="0"/>
            <a:endCxn id="62" idx="5"/>
          </p:cNvCxnSpPr>
          <p:nvPr/>
        </p:nvCxnSpPr>
        <p:spPr>
          <a:xfrm flipH="1" flipV="1">
            <a:off x="5058735" y="6309636"/>
            <a:ext cx="222864" cy="485762"/>
          </a:xfrm>
          <a:prstGeom prst="line">
            <a:avLst/>
          </a:prstGeom>
          <a:ln w="19050">
            <a:solidFill>
              <a:schemeClr val="accent1"/>
            </a:solidFill>
            <a:headEnd type="triangle"/>
          </a:ln>
        </p:spPr>
        <p:style>
          <a:lnRef idx="1">
            <a:schemeClr val="accent1"/>
          </a:lnRef>
          <a:fillRef idx="0">
            <a:schemeClr val="accent1"/>
          </a:fillRef>
          <a:effectRef idx="0">
            <a:schemeClr val="accent1"/>
          </a:effectRef>
          <a:fontRef idx="minor">
            <a:schemeClr val="tx1"/>
          </a:fontRef>
        </p:style>
      </p:cxnSp>
      <p:cxnSp>
        <p:nvCxnSpPr>
          <p:cNvPr id="74" name="Gerader Verbinder 73">
            <a:extLst>
              <a:ext uri="{FF2B5EF4-FFF2-40B4-BE49-F238E27FC236}">
                <a16:creationId xmlns:a16="http://schemas.microsoft.com/office/drawing/2014/main" id="{12238165-0C39-17B7-5266-F8B4F163BF9E}"/>
              </a:ext>
            </a:extLst>
          </p:cNvPr>
          <p:cNvCxnSpPr>
            <a:cxnSpLocks/>
            <a:stCxn id="61" idx="6"/>
            <a:endCxn id="63" idx="2"/>
          </p:cNvCxnSpPr>
          <p:nvPr/>
        </p:nvCxnSpPr>
        <p:spPr>
          <a:xfrm>
            <a:off x="4330125" y="6795399"/>
            <a:ext cx="735143" cy="216330"/>
          </a:xfrm>
          <a:prstGeom prst="line">
            <a:avLst/>
          </a:prstGeom>
          <a:ln w="19050">
            <a:solidFill>
              <a:schemeClr val="accent1"/>
            </a:solidFill>
            <a:headEnd type="triangle"/>
          </a:ln>
        </p:spPr>
        <p:style>
          <a:lnRef idx="1">
            <a:schemeClr val="accent1"/>
          </a:lnRef>
          <a:fillRef idx="0">
            <a:schemeClr val="accent1"/>
          </a:fillRef>
          <a:effectRef idx="0">
            <a:schemeClr val="accent1"/>
          </a:effectRef>
          <a:fontRef idx="minor">
            <a:schemeClr val="tx1"/>
          </a:fontRef>
        </p:style>
      </p:cxnSp>
      <p:sp>
        <p:nvSpPr>
          <p:cNvPr id="78" name="Ellipse 77">
            <a:extLst>
              <a:ext uri="{FF2B5EF4-FFF2-40B4-BE49-F238E27FC236}">
                <a16:creationId xmlns:a16="http://schemas.microsoft.com/office/drawing/2014/main" id="{7099F2C7-A2EB-0180-CF33-3EAA0718CB5E}"/>
              </a:ext>
            </a:extLst>
          </p:cNvPr>
          <p:cNvSpPr/>
          <p:nvPr/>
        </p:nvSpPr>
        <p:spPr>
          <a:xfrm>
            <a:off x="5687067" y="6167071"/>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D</a:t>
            </a:r>
          </a:p>
        </p:txBody>
      </p:sp>
      <p:cxnSp>
        <p:nvCxnSpPr>
          <p:cNvPr id="79" name="Gerader Verbinder 78">
            <a:extLst>
              <a:ext uri="{FF2B5EF4-FFF2-40B4-BE49-F238E27FC236}">
                <a16:creationId xmlns:a16="http://schemas.microsoft.com/office/drawing/2014/main" id="{7153D987-A611-4BF1-B779-A9E5C7D1FFBF}"/>
              </a:ext>
            </a:extLst>
          </p:cNvPr>
          <p:cNvCxnSpPr>
            <a:cxnSpLocks/>
            <a:stCxn id="78" idx="2"/>
            <a:endCxn id="62" idx="6"/>
          </p:cNvCxnSpPr>
          <p:nvPr/>
        </p:nvCxnSpPr>
        <p:spPr>
          <a:xfrm flipH="1" flipV="1">
            <a:off x="5122097" y="6156668"/>
            <a:ext cx="564970" cy="226734"/>
          </a:xfrm>
          <a:prstGeom prst="line">
            <a:avLst/>
          </a:prstGeom>
          <a:ln w="19050">
            <a:solidFill>
              <a:schemeClr val="accent1"/>
            </a:solidFill>
            <a:headEnd type="triangle"/>
          </a:ln>
        </p:spPr>
        <p:style>
          <a:lnRef idx="1">
            <a:schemeClr val="accent1"/>
          </a:lnRef>
          <a:fillRef idx="0">
            <a:schemeClr val="accent1"/>
          </a:fillRef>
          <a:effectRef idx="0">
            <a:schemeClr val="accent1"/>
          </a:effectRef>
          <a:fontRef idx="minor">
            <a:schemeClr val="tx1"/>
          </a:fontRef>
        </p:style>
      </p:cxnSp>
      <p:cxnSp>
        <p:nvCxnSpPr>
          <p:cNvPr id="82" name="Gerader Verbinder 81">
            <a:extLst>
              <a:ext uri="{FF2B5EF4-FFF2-40B4-BE49-F238E27FC236}">
                <a16:creationId xmlns:a16="http://schemas.microsoft.com/office/drawing/2014/main" id="{2F318571-D08C-0997-B5C2-FA921BCFAE50}"/>
              </a:ext>
            </a:extLst>
          </p:cNvPr>
          <p:cNvCxnSpPr>
            <a:cxnSpLocks/>
            <a:stCxn id="63" idx="6"/>
            <a:endCxn id="78" idx="4"/>
          </p:cNvCxnSpPr>
          <p:nvPr/>
        </p:nvCxnSpPr>
        <p:spPr>
          <a:xfrm flipV="1">
            <a:off x="5497929" y="6599732"/>
            <a:ext cx="405469" cy="411997"/>
          </a:xfrm>
          <a:prstGeom prst="line">
            <a:avLst/>
          </a:prstGeom>
          <a:ln w="19050">
            <a:solidFill>
              <a:schemeClr val="accent1"/>
            </a:solidFill>
            <a:headEnd type="triangle"/>
          </a:ln>
        </p:spPr>
        <p:style>
          <a:lnRef idx="1">
            <a:schemeClr val="accent1"/>
          </a:lnRef>
          <a:fillRef idx="0">
            <a:schemeClr val="accent1"/>
          </a:fillRef>
          <a:effectRef idx="0">
            <a:schemeClr val="accent1"/>
          </a:effectRef>
          <a:fontRef idx="minor">
            <a:schemeClr val="tx1"/>
          </a:fontRef>
        </p:style>
      </p:cxnSp>
      <p:cxnSp>
        <p:nvCxnSpPr>
          <p:cNvPr id="87" name="Gerade Verbindung mit Pfeil 86">
            <a:extLst>
              <a:ext uri="{FF2B5EF4-FFF2-40B4-BE49-F238E27FC236}">
                <a16:creationId xmlns:a16="http://schemas.microsoft.com/office/drawing/2014/main" id="{637BCB8A-AB29-4D72-CB32-D2973457309B}"/>
              </a:ext>
            </a:extLst>
          </p:cNvPr>
          <p:cNvCxnSpPr>
            <a:cxnSpLocks/>
          </p:cNvCxnSpPr>
          <p:nvPr/>
        </p:nvCxnSpPr>
        <p:spPr>
          <a:xfrm>
            <a:off x="1987321" y="8835892"/>
            <a:ext cx="619402" cy="4241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8" name="Textfeld 87">
            <a:extLst>
              <a:ext uri="{FF2B5EF4-FFF2-40B4-BE49-F238E27FC236}">
                <a16:creationId xmlns:a16="http://schemas.microsoft.com/office/drawing/2014/main" id="{E3E27D8A-1A26-72BB-A9CA-75C9A0954C23}"/>
              </a:ext>
            </a:extLst>
          </p:cNvPr>
          <p:cNvSpPr txBox="1"/>
          <p:nvPr/>
        </p:nvSpPr>
        <p:spPr>
          <a:xfrm>
            <a:off x="4689436" y="5597313"/>
            <a:ext cx="2287806" cy="307777"/>
          </a:xfrm>
          <a:prstGeom prst="rect">
            <a:avLst/>
          </a:prstGeom>
          <a:noFill/>
        </p:spPr>
        <p:txBody>
          <a:bodyPr wrap="none" rtlCol="0">
            <a:spAutoFit/>
          </a:bodyPr>
          <a:lstStyle/>
          <a:p>
            <a:r>
              <a:rPr lang="en-US" sz="1400" b="1" noProof="0" dirty="0">
                <a:latin typeface="Segoe Print" panose="02000600000000000000" pitchFamily="2" charset="0"/>
              </a:rPr>
              <a:t>Only path from A to D</a:t>
            </a:r>
          </a:p>
        </p:txBody>
      </p:sp>
      <p:cxnSp>
        <p:nvCxnSpPr>
          <p:cNvPr id="89" name="Gerade Verbindung mit Pfeil 88">
            <a:extLst>
              <a:ext uri="{FF2B5EF4-FFF2-40B4-BE49-F238E27FC236}">
                <a16:creationId xmlns:a16="http://schemas.microsoft.com/office/drawing/2014/main" id="{73FE6012-7CBF-2456-FCE8-DA2FBA128B1F}"/>
              </a:ext>
            </a:extLst>
          </p:cNvPr>
          <p:cNvCxnSpPr>
            <a:cxnSpLocks/>
          </p:cNvCxnSpPr>
          <p:nvPr/>
        </p:nvCxnSpPr>
        <p:spPr>
          <a:xfrm flipV="1">
            <a:off x="1971569" y="6132193"/>
            <a:ext cx="228886" cy="241162"/>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90" name="Textfeld 89">
            <a:extLst>
              <a:ext uri="{FF2B5EF4-FFF2-40B4-BE49-F238E27FC236}">
                <a16:creationId xmlns:a16="http://schemas.microsoft.com/office/drawing/2014/main" id="{4A83BA17-00F7-B6F8-3C6D-4DA15D188DFD}"/>
              </a:ext>
            </a:extLst>
          </p:cNvPr>
          <p:cNvSpPr txBox="1"/>
          <p:nvPr/>
        </p:nvSpPr>
        <p:spPr>
          <a:xfrm>
            <a:off x="1869721" y="5677662"/>
            <a:ext cx="2244524" cy="523220"/>
          </a:xfrm>
          <a:prstGeom prst="rect">
            <a:avLst/>
          </a:prstGeom>
          <a:noFill/>
        </p:spPr>
        <p:txBody>
          <a:bodyPr wrap="square" rtlCol="0">
            <a:spAutoFit/>
          </a:bodyPr>
          <a:lstStyle/>
          <a:p>
            <a:r>
              <a:rPr lang="en-US" sz="1400" b="1" noProof="0" dirty="0">
                <a:latin typeface="Segoe Print" panose="02000600000000000000" pitchFamily="2" charset="0"/>
              </a:rPr>
              <a:t>Path between A and C</a:t>
            </a:r>
          </a:p>
          <a:p>
            <a:r>
              <a:rPr lang="en-US" sz="1400" b="1" noProof="0" dirty="0">
                <a:latin typeface="Segoe Print" panose="02000600000000000000" pitchFamily="2" charset="0"/>
              </a:rPr>
              <a:t>is in both directions</a:t>
            </a:r>
          </a:p>
        </p:txBody>
      </p:sp>
      <p:sp>
        <p:nvSpPr>
          <p:cNvPr id="91" name="Textfeld 90">
            <a:extLst>
              <a:ext uri="{FF2B5EF4-FFF2-40B4-BE49-F238E27FC236}">
                <a16:creationId xmlns:a16="http://schemas.microsoft.com/office/drawing/2014/main" id="{A9C4F3EE-E988-97DD-5BB2-5A630AF6C74A}"/>
              </a:ext>
            </a:extLst>
          </p:cNvPr>
          <p:cNvSpPr txBox="1"/>
          <p:nvPr/>
        </p:nvSpPr>
        <p:spPr>
          <a:xfrm>
            <a:off x="32108" y="7587160"/>
            <a:ext cx="3704860" cy="646331"/>
          </a:xfrm>
          <a:prstGeom prst="rect">
            <a:avLst/>
          </a:prstGeom>
          <a:noFill/>
        </p:spPr>
        <p:txBody>
          <a:bodyPr wrap="none" rtlCol="0">
            <a:spAutoFit/>
          </a:bodyPr>
          <a:lstStyle/>
          <a:p>
            <a:r>
              <a:rPr lang="en-US" b="1" noProof="0" dirty="0"/>
              <a:t>V</a:t>
            </a:r>
            <a:r>
              <a:rPr lang="en-US" noProof="0" dirty="0"/>
              <a:t>={</a:t>
            </a:r>
            <a:r>
              <a:rPr lang="en-US" noProof="0" dirty="0">
                <a:latin typeface="Segoe Print" panose="02000600000000000000" pitchFamily="2" charset="0"/>
              </a:rPr>
              <a:t>A,B,C,D</a:t>
            </a:r>
            <a:r>
              <a:rPr lang="en-US" noProof="0" dirty="0"/>
              <a:t>}</a:t>
            </a:r>
          </a:p>
          <a:p>
            <a:r>
              <a:rPr lang="en-US" b="1" noProof="0" dirty="0"/>
              <a:t>E</a:t>
            </a:r>
            <a:r>
              <a:rPr lang="en-US" noProof="0" dirty="0"/>
              <a:t>={{</a:t>
            </a:r>
            <a:r>
              <a:rPr lang="en-US" noProof="0" dirty="0">
                <a:latin typeface="Segoe Print" panose="02000600000000000000" pitchFamily="2" charset="0"/>
              </a:rPr>
              <a:t>A,B}</a:t>
            </a:r>
            <a:r>
              <a:rPr lang="en-US" noProof="0" dirty="0"/>
              <a:t>,{</a:t>
            </a:r>
            <a:r>
              <a:rPr lang="en-US" noProof="0" dirty="0">
                <a:latin typeface="Segoe Print" panose="02000600000000000000" pitchFamily="2" charset="0"/>
              </a:rPr>
              <a:t>A,C}</a:t>
            </a:r>
            <a:r>
              <a:rPr lang="en-US" noProof="0" dirty="0"/>
              <a:t>,{</a:t>
            </a:r>
            <a:r>
              <a:rPr lang="en-US" noProof="0" dirty="0">
                <a:latin typeface="Segoe Print" panose="02000600000000000000" pitchFamily="2" charset="0"/>
              </a:rPr>
              <a:t>B,C}</a:t>
            </a:r>
            <a:r>
              <a:rPr lang="en-US" noProof="0" dirty="0"/>
              <a:t>,{</a:t>
            </a:r>
            <a:r>
              <a:rPr lang="en-US" noProof="0" dirty="0">
                <a:latin typeface="Segoe Print" panose="02000600000000000000" pitchFamily="2" charset="0"/>
              </a:rPr>
              <a:t>B,D}</a:t>
            </a:r>
            <a:r>
              <a:rPr lang="en-US" noProof="0" dirty="0"/>
              <a:t>,{</a:t>
            </a:r>
            <a:r>
              <a:rPr lang="en-US" noProof="0" dirty="0">
                <a:latin typeface="Segoe Print" panose="02000600000000000000" pitchFamily="2" charset="0"/>
              </a:rPr>
              <a:t>C,D}</a:t>
            </a:r>
            <a:r>
              <a:rPr lang="en-US" noProof="0" dirty="0"/>
              <a:t>}</a:t>
            </a:r>
          </a:p>
        </p:txBody>
      </p:sp>
      <p:sp>
        <p:nvSpPr>
          <p:cNvPr id="92" name="Textfeld 91">
            <a:extLst>
              <a:ext uri="{FF2B5EF4-FFF2-40B4-BE49-F238E27FC236}">
                <a16:creationId xmlns:a16="http://schemas.microsoft.com/office/drawing/2014/main" id="{3F3F20AB-41BB-B279-987F-067BC2299007}"/>
              </a:ext>
            </a:extLst>
          </p:cNvPr>
          <p:cNvSpPr txBox="1"/>
          <p:nvPr/>
        </p:nvSpPr>
        <p:spPr>
          <a:xfrm>
            <a:off x="3358406" y="7119841"/>
            <a:ext cx="3615092" cy="646331"/>
          </a:xfrm>
          <a:prstGeom prst="rect">
            <a:avLst/>
          </a:prstGeom>
          <a:noFill/>
        </p:spPr>
        <p:txBody>
          <a:bodyPr wrap="none" rtlCol="0">
            <a:spAutoFit/>
          </a:bodyPr>
          <a:lstStyle/>
          <a:p>
            <a:r>
              <a:rPr lang="en-US" b="1" noProof="0" dirty="0"/>
              <a:t>V</a:t>
            </a:r>
            <a:r>
              <a:rPr lang="en-US" noProof="0" dirty="0"/>
              <a:t>={</a:t>
            </a:r>
            <a:r>
              <a:rPr lang="en-US" noProof="0" dirty="0">
                <a:latin typeface="Segoe Print" panose="02000600000000000000" pitchFamily="2" charset="0"/>
              </a:rPr>
              <a:t>A,B,C,D</a:t>
            </a:r>
            <a:r>
              <a:rPr lang="en-US" noProof="0" dirty="0"/>
              <a:t>}</a:t>
            </a:r>
          </a:p>
          <a:p>
            <a:r>
              <a:rPr lang="en-US" b="1" noProof="0" dirty="0"/>
              <a:t>E</a:t>
            </a:r>
            <a:r>
              <a:rPr lang="en-US" noProof="0" dirty="0"/>
              <a:t>={(</a:t>
            </a:r>
            <a:r>
              <a:rPr lang="en-US" noProof="0" dirty="0">
                <a:latin typeface="Segoe Print" panose="02000600000000000000" pitchFamily="2" charset="0"/>
              </a:rPr>
              <a:t>A,D</a:t>
            </a:r>
            <a:r>
              <a:rPr lang="en-US" noProof="0" dirty="0"/>
              <a:t>),(</a:t>
            </a:r>
            <a:r>
              <a:rPr lang="en-US" noProof="0" dirty="0">
                <a:latin typeface="Segoe Print" panose="02000600000000000000" pitchFamily="2" charset="0"/>
              </a:rPr>
              <a:t>A,C</a:t>
            </a:r>
            <a:r>
              <a:rPr lang="en-US" noProof="0" dirty="0"/>
              <a:t>),(</a:t>
            </a:r>
            <a:r>
              <a:rPr lang="en-US" noProof="0" dirty="0">
                <a:latin typeface="Segoe Print" panose="02000600000000000000" pitchFamily="2" charset="0"/>
              </a:rPr>
              <a:t>B,A</a:t>
            </a:r>
            <a:r>
              <a:rPr lang="en-US" noProof="0" dirty="0"/>
              <a:t>),(</a:t>
            </a:r>
            <a:r>
              <a:rPr lang="en-US" noProof="0" dirty="0">
                <a:latin typeface="Segoe Print" panose="02000600000000000000" pitchFamily="2" charset="0"/>
              </a:rPr>
              <a:t>C,B</a:t>
            </a:r>
            <a:r>
              <a:rPr lang="en-US" noProof="0" dirty="0"/>
              <a:t>),(</a:t>
            </a:r>
            <a:r>
              <a:rPr lang="en-US" noProof="0" dirty="0">
                <a:latin typeface="Segoe Print" panose="02000600000000000000" pitchFamily="2" charset="0"/>
              </a:rPr>
              <a:t>D,C</a:t>
            </a:r>
            <a:r>
              <a:rPr lang="en-US" noProof="0" dirty="0"/>
              <a:t>)}</a:t>
            </a:r>
          </a:p>
        </p:txBody>
      </p:sp>
      <p:sp>
        <p:nvSpPr>
          <p:cNvPr id="93" name="Textfeld 92">
            <a:extLst>
              <a:ext uri="{FF2B5EF4-FFF2-40B4-BE49-F238E27FC236}">
                <a16:creationId xmlns:a16="http://schemas.microsoft.com/office/drawing/2014/main" id="{A52CC965-A0D9-E389-E283-1A83943E0C97}"/>
              </a:ext>
            </a:extLst>
          </p:cNvPr>
          <p:cNvSpPr txBox="1"/>
          <p:nvPr/>
        </p:nvSpPr>
        <p:spPr>
          <a:xfrm>
            <a:off x="546535" y="8229190"/>
            <a:ext cx="2029723" cy="369332"/>
          </a:xfrm>
          <a:prstGeom prst="rect">
            <a:avLst/>
          </a:prstGeom>
          <a:noFill/>
        </p:spPr>
        <p:txBody>
          <a:bodyPr wrap="none" rtlCol="0">
            <a:spAutoFit/>
          </a:bodyPr>
          <a:lstStyle/>
          <a:p>
            <a:r>
              <a:rPr lang="en-US" noProof="0" dirty="0">
                <a:latin typeface="Segoe Print" panose="02000600000000000000" pitchFamily="2" charset="0"/>
              </a:rPr>
              <a:t>adjacent Nodes:</a:t>
            </a:r>
          </a:p>
        </p:txBody>
      </p:sp>
      <p:sp>
        <p:nvSpPr>
          <p:cNvPr id="95" name="Ellipse 94">
            <a:extLst>
              <a:ext uri="{FF2B5EF4-FFF2-40B4-BE49-F238E27FC236}">
                <a16:creationId xmlns:a16="http://schemas.microsoft.com/office/drawing/2014/main" id="{6EE20F24-12E4-332D-7802-79CD982AD380}"/>
              </a:ext>
            </a:extLst>
          </p:cNvPr>
          <p:cNvSpPr/>
          <p:nvPr/>
        </p:nvSpPr>
        <p:spPr>
          <a:xfrm>
            <a:off x="1803713" y="9433664"/>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B</a:t>
            </a:r>
          </a:p>
        </p:txBody>
      </p:sp>
      <p:sp>
        <p:nvSpPr>
          <p:cNvPr id="96" name="Ellipse 95">
            <a:extLst>
              <a:ext uri="{FF2B5EF4-FFF2-40B4-BE49-F238E27FC236}">
                <a16:creationId xmlns:a16="http://schemas.microsoft.com/office/drawing/2014/main" id="{AD4659F9-5BB4-8E7E-2277-276D59B71FF4}"/>
              </a:ext>
            </a:extLst>
          </p:cNvPr>
          <p:cNvSpPr/>
          <p:nvPr/>
        </p:nvSpPr>
        <p:spPr>
          <a:xfrm>
            <a:off x="2641045" y="9206582"/>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A</a:t>
            </a:r>
          </a:p>
        </p:txBody>
      </p:sp>
      <p:sp>
        <p:nvSpPr>
          <p:cNvPr id="97" name="Ellipse 96">
            <a:extLst>
              <a:ext uri="{FF2B5EF4-FFF2-40B4-BE49-F238E27FC236}">
                <a16:creationId xmlns:a16="http://schemas.microsoft.com/office/drawing/2014/main" id="{E7188C6C-2A54-C6F0-8253-E610C5AD9A0B}"/>
              </a:ext>
            </a:extLst>
          </p:cNvPr>
          <p:cNvSpPr/>
          <p:nvPr/>
        </p:nvSpPr>
        <p:spPr>
          <a:xfrm>
            <a:off x="2606723" y="8404774"/>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sz="2800" noProof="0" dirty="0">
                <a:ln w="0"/>
                <a:solidFill>
                  <a:schemeClr val="tx1"/>
                </a:solidFill>
                <a:effectLst>
                  <a:outerShdw blurRad="38100" dist="19050" dir="2700000" algn="tl" rotWithShape="0">
                    <a:schemeClr val="dk1">
                      <a:alpha val="40000"/>
                    </a:schemeClr>
                  </a:outerShdw>
                </a:effectLst>
                <a:latin typeface="Segoe Print" panose="02000600000000000000" pitchFamily="2" charset="0"/>
              </a:rPr>
              <a:t>C</a:t>
            </a:r>
          </a:p>
        </p:txBody>
      </p:sp>
      <p:cxnSp>
        <p:nvCxnSpPr>
          <p:cNvPr id="98" name="Gerader Verbinder 97">
            <a:extLst>
              <a:ext uri="{FF2B5EF4-FFF2-40B4-BE49-F238E27FC236}">
                <a16:creationId xmlns:a16="http://schemas.microsoft.com/office/drawing/2014/main" id="{95A6970D-76A0-B981-65AC-284B91A72133}"/>
              </a:ext>
            </a:extLst>
          </p:cNvPr>
          <p:cNvCxnSpPr>
            <a:cxnSpLocks/>
            <a:stCxn id="96" idx="3"/>
            <a:endCxn id="95" idx="6"/>
          </p:cNvCxnSpPr>
          <p:nvPr/>
        </p:nvCxnSpPr>
        <p:spPr>
          <a:xfrm flipH="1">
            <a:off x="2236374" y="9575881"/>
            <a:ext cx="468033" cy="7411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99" name="Gerader Verbinder 98">
            <a:extLst>
              <a:ext uri="{FF2B5EF4-FFF2-40B4-BE49-F238E27FC236}">
                <a16:creationId xmlns:a16="http://schemas.microsoft.com/office/drawing/2014/main" id="{7BB6FBB4-B1DA-5D4F-F9C2-8BC129B40CB0}"/>
              </a:ext>
            </a:extLst>
          </p:cNvPr>
          <p:cNvCxnSpPr>
            <a:cxnSpLocks/>
            <a:stCxn id="97" idx="4"/>
            <a:endCxn id="96" idx="0"/>
          </p:cNvCxnSpPr>
          <p:nvPr/>
        </p:nvCxnSpPr>
        <p:spPr>
          <a:xfrm>
            <a:off x="2823054" y="8837435"/>
            <a:ext cx="34322" cy="369147"/>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113" name="Gerade Verbindung mit Pfeil 112">
            <a:extLst>
              <a:ext uri="{FF2B5EF4-FFF2-40B4-BE49-F238E27FC236}">
                <a16:creationId xmlns:a16="http://schemas.microsoft.com/office/drawing/2014/main" id="{77DC65EE-C20B-9A2A-9693-8399E25C0CD5}"/>
              </a:ext>
            </a:extLst>
          </p:cNvPr>
          <p:cNvCxnSpPr>
            <a:cxnSpLocks/>
          </p:cNvCxnSpPr>
          <p:nvPr/>
        </p:nvCxnSpPr>
        <p:spPr>
          <a:xfrm>
            <a:off x="1508708" y="8899049"/>
            <a:ext cx="313256" cy="534615"/>
          </a:xfrm>
          <a:prstGeom prst="straightConnector1">
            <a:avLst/>
          </a:prstGeom>
          <a:ln>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18" name="Textfeld 117">
            <a:extLst>
              <a:ext uri="{FF2B5EF4-FFF2-40B4-BE49-F238E27FC236}">
                <a16:creationId xmlns:a16="http://schemas.microsoft.com/office/drawing/2014/main" id="{F55BD88E-87D3-C5B6-CF94-D8BDBCA01E1D}"/>
              </a:ext>
            </a:extLst>
          </p:cNvPr>
          <p:cNvSpPr txBox="1"/>
          <p:nvPr/>
        </p:nvSpPr>
        <p:spPr>
          <a:xfrm>
            <a:off x="-34873" y="8529717"/>
            <a:ext cx="2212465" cy="307777"/>
          </a:xfrm>
          <a:prstGeom prst="rect">
            <a:avLst/>
          </a:prstGeom>
          <a:noFill/>
        </p:spPr>
        <p:txBody>
          <a:bodyPr wrap="none" rtlCol="0">
            <a:spAutoFit/>
          </a:bodyPr>
          <a:lstStyle/>
          <a:p>
            <a:r>
              <a:rPr lang="en-US" sz="1400" noProof="0" dirty="0">
                <a:latin typeface="Segoe Print" panose="02000600000000000000" pitchFamily="2" charset="0"/>
              </a:rPr>
              <a:t>Share a common edge</a:t>
            </a:r>
          </a:p>
        </p:txBody>
      </p:sp>
      <p:sp>
        <p:nvSpPr>
          <p:cNvPr id="121" name="Textfeld 120">
            <a:extLst>
              <a:ext uri="{FF2B5EF4-FFF2-40B4-BE49-F238E27FC236}">
                <a16:creationId xmlns:a16="http://schemas.microsoft.com/office/drawing/2014/main" id="{65130760-2EAD-0802-B2FE-CA1C1261CB61}"/>
              </a:ext>
            </a:extLst>
          </p:cNvPr>
          <p:cNvSpPr txBox="1"/>
          <p:nvPr/>
        </p:nvSpPr>
        <p:spPr>
          <a:xfrm>
            <a:off x="42641" y="9105334"/>
            <a:ext cx="1680474" cy="369332"/>
          </a:xfrm>
          <a:prstGeom prst="rect">
            <a:avLst/>
          </a:prstGeom>
          <a:noFill/>
        </p:spPr>
        <p:txBody>
          <a:bodyPr wrap="square" rtlCol="0">
            <a:spAutoFit/>
          </a:bodyPr>
          <a:lstStyle/>
          <a:p>
            <a:r>
              <a:rPr lang="en-US" noProof="0" dirty="0">
                <a:latin typeface="Segoe Print" panose="02000600000000000000" pitchFamily="2" charset="0"/>
              </a:rPr>
              <a:t>„neighbors“</a:t>
            </a:r>
          </a:p>
        </p:txBody>
      </p:sp>
      <p:sp>
        <p:nvSpPr>
          <p:cNvPr id="122" name="Textfeld 121">
            <a:extLst>
              <a:ext uri="{FF2B5EF4-FFF2-40B4-BE49-F238E27FC236}">
                <a16:creationId xmlns:a16="http://schemas.microsoft.com/office/drawing/2014/main" id="{BDFD7CFF-9A51-58AB-28EE-9D657F857B9C}"/>
              </a:ext>
            </a:extLst>
          </p:cNvPr>
          <p:cNvSpPr txBox="1"/>
          <p:nvPr/>
        </p:nvSpPr>
        <p:spPr>
          <a:xfrm>
            <a:off x="3283835" y="8402076"/>
            <a:ext cx="3505464" cy="830997"/>
          </a:xfrm>
          <a:prstGeom prst="rect">
            <a:avLst/>
          </a:prstGeom>
          <a:gradFill flip="none" rotWithShape="1">
            <a:gsLst>
              <a:gs pos="0">
                <a:schemeClr val="accent3">
                  <a:lumMod val="5000"/>
                  <a:lumOff val="95000"/>
                </a:schemeClr>
              </a:gs>
              <a:gs pos="74000">
                <a:schemeClr val="accent3">
                  <a:lumMod val="45000"/>
                  <a:lumOff val="55000"/>
                </a:schemeClr>
              </a:gs>
              <a:gs pos="83000">
                <a:schemeClr val="accent3">
                  <a:lumMod val="45000"/>
                  <a:lumOff val="55000"/>
                </a:schemeClr>
              </a:gs>
              <a:gs pos="100000">
                <a:schemeClr val="accent3">
                  <a:lumMod val="30000"/>
                  <a:lumOff val="70000"/>
                </a:schemeClr>
              </a:gs>
            </a:gsLst>
            <a:lin ang="5400000" scaled="1"/>
            <a:tileRect/>
          </a:gradFill>
        </p:spPr>
        <p:style>
          <a:lnRef idx="1">
            <a:schemeClr val="accent3"/>
          </a:lnRef>
          <a:fillRef idx="2">
            <a:schemeClr val="accent3"/>
          </a:fillRef>
          <a:effectRef idx="1">
            <a:schemeClr val="accent3"/>
          </a:effectRef>
          <a:fontRef idx="minor">
            <a:schemeClr val="dk1"/>
          </a:fontRef>
        </p:style>
        <p:txBody>
          <a:bodyPr wrap="square" rtlCol="0">
            <a:spAutoFit/>
          </a:bodyPr>
          <a:lstStyle/>
          <a:p>
            <a:pPr algn="just"/>
            <a:r>
              <a:rPr lang="en-US" sz="2400" b="1" noProof="0" dirty="0"/>
              <a:t>Degree</a:t>
            </a:r>
            <a:r>
              <a:rPr lang="en-US" sz="2400" noProof="0" dirty="0"/>
              <a:t> of a node: number of adjacent nodes</a:t>
            </a:r>
          </a:p>
        </p:txBody>
      </p:sp>
      <p:sp>
        <p:nvSpPr>
          <p:cNvPr id="123" name="Textfeld 122">
            <a:extLst>
              <a:ext uri="{FF2B5EF4-FFF2-40B4-BE49-F238E27FC236}">
                <a16:creationId xmlns:a16="http://schemas.microsoft.com/office/drawing/2014/main" id="{0DC1EB9A-0FDD-A169-8522-5A94080551D1}"/>
              </a:ext>
            </a:extLst>
          </p:cNvPr>
          <p:cNvSpPr txBox="1"/>
          <p:nvPr/>
        </p:nvSpPr>
        <p:spPr>
          <a:xfrm>
            <a:off x="3600482" y="9474666"/>
            <a:ext cx="2727029" cy="369332"/>
          </a:xfrm>
          <a:prstGeom prst="rect">
            <a:avLst/>
          </a:prstGeom>
          <a:noFill/>
        </p:spPr>
        <p:txBody>
          <a:bodyPr wrap="none" rtlCol="0">
            <a:spAutoFit/>
          </a:bodyPr>
          <a:lstStyle/>
          <a:p>
            <a:r>
              <a:rPr lang="en-US" noProof="0" dirty="0">
                <a:latin typeface="Segoe Print" panose="02000600000000000000" pitchFamily="2" charset="0"/>
              </a:rPr>
              <a:t>Degree of node A is 2</a:t>
            </a:r>
          </a:p>
        </p:txBody>
      </p:sp>
      <p:sp>
        <p:nvSpPr>
          <p:cNvPr id="2" name="Ellipse 1">
            <a:extLst>
              <a:ext uri="{FF2B5EF4-FFF2-40B4-BE49-F238E27FC236}">
                <a16:creationId xmlns:a16="http://schemas.microsoft.com/office/drawing/2014/main" id="{FF3840AB-B0B0-1F12-68AE-C18728832EDC}"/>
              </a:ext>
            </a:extLst>
          </p:cNvPr>
          <p:cNvSpPr/>
          <p:nvPr/>
        </p:nvSpPr>
        <p:spPr>
          <a:xfrm>
            <a:off x="919501" y="4734768"/>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noProof="0" dirty="0">
              <a:ln w="0"/>
              <a:solidFill>
                <a:schemeClr val="tx1"/>
              </a:solidFill>
              <a:effectLst>
                <a:outerShdw blurRad="38100" dist="19050" dir="2700000" algn="tl" rotWithShape="0">
                  <a:schemeClr val="dk1">
                    <a:alpha val="40000"/>
                  </a:schemeClr>
                </a:outerShdw>
              </a:effectLst>
            </a:endParaRPr>
          </a:p>
        </p:txBody>
      </p:sp>
      <p:sp>
        <p:nvSpPr>
          <p:cNvPr id="4" name="Ellipse 3">
            <a:extLst>
              <a:ext uri="{FF2B5EF4-FFF2-40B4-BE49-F238E27FC236}">
                <a16:creationId xmlns:a16="http://schemas.microsoft.com/office/drawing/2014/main" id="{B8724754-E871-E1C5-0F40-1DD1884319E8}"/>
              </a:ext>
            </a:extLst>
          </p:cNvPr>
          <p:cNvSpPr/>
          <p:nvPr/>
        </p:nvSpPr>
        <p:spPr>
          <a:xfrm>
            <a:off x="631248" y="4004789"/>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noProof="0" dirty="0">
              <a:ln w="0"/>
              <a:solidFill>
                <a:schemeClr val="tx1"/>
              </a:solidFill>
              <a:effectLst>
                <a:outerShdw blurRad="38100" dist="19050" dir="2700000" algn="tl" rotWithShape="0">
                  <a:schemeClr val="dk1">
                    <a:alpha val="40000"/>
                  </a:schemeClr>
                </a:outerShdw>
              </a:effectLst>
            </a:endParaRPr>
          </a:p>
        </p:txBody>
      </p:sp>
      <p:sp>
        <p:nvSpPr>
          <p:cNvPr id="22" name="Ellipse 21">
            <a:extLst>
              <a:ext uri="{FF2B5EF4-FFF2-40B4-BE49-F238E27FC236}">
                <a16:creationId xmlns:a16="http://schemas.microsoft.com/office/drawing/2014/main" id="{D27EB97B-1523-EEAF-BA53-7AACAD5D2B01}"/>
              </a:ext>
            </a:extLst>
          </p:cNvPr>
          <p:cNvSpPr/>
          <p:nvPr/>
        </p:nvSpPr>
        <p:spPr>
          <a:xfrm>
            <a:off x="1957448" y="3831295"/>
            <a:ext cx="432661" cy="432661"/>
          </a:xfrm>
          <a:custGeom>
            <a:avLst/>
            <a:gdLst>
              <a:gd name="connsiteX0" fmla="*/ 0 w 432661"/>
              <a:gd name="connsiteY0" fmla="*/ 216331 h 432661"/>
              <a:gd name="connsiteX1" fmla="*/ 216331 w 432661"/>
              <a:gd name="connsiteY1" fmla="*/ 0 h 432661"/>
              <a:gd name="connsiteX2" fmla="*/ 432662 w 432661"/>
              <a:gd name="connsiteY2" fmla="*/ 216331 h 432661"/>
              <a:gd name="connsiteX3" fmla="*/ 216331 w 432661"/>
              <a:gd name="connsiteY3" fmla="*/ 432662 h 432661"/>
              <a:gd name="connsiteX4" fmla="*/ 0 w 432661"/>
              <a:gd name="connsiteY4" fmla="*/ 216331 h 432661"/>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32661" h="432661" fill="none" extrusionOk="0">
                <a:moveTo>
                  <a:pt x="0" y="216331"/>
                </a:moveTo>
                <a:cubicBezTo>
                  <a:pt x="-18878" y="95302"/>
                  <a:pt x="87112" y="-14468"/>
                  <a:pt x="216331" y="0"/>
                </a:cubicBezTo>
                <a:cubicBezTo>
                  <a:pt x="333239" y="-1231"/>
                  <a:pt x="445947" y="86011"/>
                  <a:pt x="432662" y="216331"/>
                </a:cubicBezTo>
                <a:cubicBezTo>
                  <a:pt x="403782" y="340977"/>
                  <a:pt x="347177" y="435092"/>
                  <a:pt x="216331" y="432662"/>
                </a:cubicBezTo>
                <a:cubicBezTo>
                  <a:pt x="66727" y="447835"/>
                  <a:pt x="5171" y="331758"/>
                  <a:pt x="0" y="216331"/>
                </a:cubicBezTo>
                <a:close/>
              </a:path>
              <a:path w="432661" h="432661" stroke="0" extrusionOk="0">
                <a:moveTo>
                  <a:pt x="0" y="216331"/>
                </a:moveTo>
                <a:cubicBezTo>
                  <a:pt x="-8969" y="86308"/>
                  <a:pt x="125675" y="-10464"/>
                  <a:pt x="216331" y="0"/>
                </a:cubicBezTo>
                <a:cubicBezTo>
                  <a:pt x="308485" y="15351"/>
                  <a:pt x="465133" y="87166"/>
                  <a:pt x="432662" y="216331"/>
                </a:cubicBezTo>
                <a:cubicBezTo>
                  <a:pt x="417609" y="305794"/>
                  <a:pt x="332770" y="442112"/>
                  <a:pt x="216331" y="432662"/>
                </a:cubicBezTo>
                <a:cubicBezTo>
                  <a:pt x="106950" y="418735"/>
                  <a:pt x="26263" y="333646"/>
                  <a:pt x="0" y="216331"/>
                </a:cubicBezTo>
                <a:close/>
              </a:path>
            </a:pathLst>
          </a:custGeom>
          <a:solidFill>
            <a:srgbClr val="FF6961"/>
          </a:solidFill>
          <a:ln w="12700">
            <a:solidFill>
              <a:schemeClr val="tx1"/>
            </a:solidFill>
            <a:extLst>
              <a:ext uri="{C807C97D-BFC1-408E-A445-0C87EB9F89A2}">
                <ask:lineSketchStyleProps xmlns:ask="http://schemas.microsoft.com/office/drawing/2018/sketchyshapes" sd="879248734">
                  <a:prstGeom prst="ellipse">
                    <a:avLst/>
                  </a:prstGeom>
                  <ask:type>
                    <ask:lineSketchScribble/>
                  </ask:type>
                </ask:lineSketchStyleProps>
              </a:ext>
            </a:extLst>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2800" noProof="0" dirty="0">
              <a:ln w="0"/>
              <a:solidFill>
                <a:schemeClr val="tx1"/>
              </a:solidFill>
              <a:effectLst>
                <a:outerShdw blurRad="38100" dist="19050" dir="2700000" algn="tl" rotWithShape="0">
                  <a:schemeClr val="dk1">
                    <a:alpha val="40000"/>
                  </a:schemeClr>
                </a:outerShdw>
              </a:effectLst>
            </a:endParaRPr>
          </a:p>
        </p:txBody>
      </p:sp>
      <p:cxnSp>
        <p:nvCxnSpPr>
          <p:cNvPr id="23" name="Gerader Verbinder 22">
            <a:extLst>
              <a:ext uri="{FF2B5EF4-FFF2-40B4-BE49-F238E27FC236}">
                <a16:creationId xmlns:a16="http://schemas.microsoft.com/office/drawing/2014/main" id="{E144B6AB-766B-1114-42C6-38B111D9FE36}"/>
              </a:ext>
            </a:extLst>
          </p:cNvPr>
          <p:cNvCxnSpPr>
            <a:cxnSpLocks/>
            <a:stCxn id="4" idx="6"/>
            <a:endCxn id="22" idx="2"/>
          </p:cNvCxnSpPr>
          <p:nvPr/>
        </p:nvCxnSpPr>
        <p:spPr>
          <a:xfrm flipV="1">
            <a:off x="1063909" y="4047626"/>
            <a:ext cx="893539" cy="17349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4" name="Gerader Verbinder 23">
            <a:extLst>
              <a:ext uri="{FF2B5EF4-FFF2-40B4-BE49-F238E27FC236}">
                <a16:creationId xmlns:a16="http://schemas.microsoft.com/office/drawing/2014/main" id="{1BE30ED5-1187-592E-5CAA-A60B9206DCFD}"/>
              </a:ext>
            </a:extLst>
          </p:cNvPr>
          <p:cNvCxnSpPr>
            <a:cxnSpLocks/>
            <a:stCxn id="4" idx="4"/>
            <a:endCxn id="2" idx="1"/>
          </p:cNvCxnSpPr>
          <p:nvPr/>
        </p:nvCxnSpPr>
        <p:spPr>
          <a:xfrm>
            <a:off x="847579" y="4437450"/>
            <a:ext cx="135284" cy="360680"/>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cxnSp>
        <p:nvCxnSpPr>
          <p:cNvPr id="25" name="Gerader Verbinder 24">
            <a:extLst>
              <a:ext uri="{FF2B5EF4-FFF2-40B4-BE49-F238E27FC236}">
                <a16:creationId xmlns:a16="http://schemas.microsoft.com/office/drawing/2014/main" id="{E456A764-1E06-7628-9CB8-A569CCB2E4E7}"/>
              </a:ext>
            </a:extLst>
          </p:cNvPr>
          <p:cNvCxnSpPr>
            <a:cxnSpLocks/>
            <a:stCxn id="22" idx="4"/>
            <a:endCxn id="2" idx="7"/>
          </p:cNvCxnSpPr>
          <p:nvPr/>
        </p:nvCxnSpPr>
        <p:spPr>
          <a:xfrm flipH="1">
            <a:off x="1288800" y="4263956"/>
            <a:ext cx="884979" cy="534174"/>
          </a:xfrm>
          <a:prstGeom prst="line">
            <a:avLst/>
          </a:prstGeom>
          <a:ln w="19050">
            <a:solidFill>
              <a:schemeClr val="accent1"/>
            </a:solidFill>
          </a:ln>
        </p:spPr>
        <p:style>
          <a:lnRef idx="1">
            <a:schemeClr val="accent1"/>
          </a:lnRef>
          <a:fillRef idx="0">
            <a:schemeClr val="accent1"/>
          </a:fillRef>
          <a:effectRef idx="0">
            <a:schemeClr val="accent1"/>
          </a:effectRef>
          <a:fontRef idx="minor">
            <a:schemeClr val="tx1"/>
          </a:fontRef>
        </p:style>
      </p:cxnSp>
      <p:sp>
        <p:nvSpPr>
          <p:cNvPr id="26" name="Textfeld 25">
            <a:extLst>
              <a:ext uri="{FF2B5EF4-FFF2-40B4-BE49-F238E27FC236}">
                <a16:creationId xmlns:a16="http://schemas.microsoft.com/office/drawing/2014/main" id="{9B62620F-A377-91B8-4A9D-A80490F338BA}"/>
              </a:ext>
            </a:extLst>
          </p:cNvPr>
          <p:cNvSpPr txBox="1"/>
          <p:nvPr/>
        </p:nvSpPr>
        <p:spPr>
          <a:xfrm>
            <a:off x="1953767" y="4483647"/>
            <a:ext cx="1840568" cy="707886"/>
          </a:xfrm>
          <a:prstGeom prst="rect">
            <a:avLst/>
          </a:prstGeom>
          <a:noFill/>
        </p:spPr>
        <p:txBody>
          <a:bodyPr wrap="none" rtlCol="0">
            <a:spAutoFit/>
          </a:bodyPr>
          <a:lstStyle/>
          <a:p>
            <a:r>
              <a:rPr lang="en-US" sz="2000" b="1" noProof="0" dirty="0">
                <a:latin typeface="Segoe Print" panose="02000600000000000000" pitchFamily="2" charset="0"/>
              </a:rPr>
              <a:t>Edges can </a:t>
            </a:r>
          </a:p>
          <a:p>
            <a:r>
              <a:rPr lang="en-US" sz="2000" b="1" noProof="0" dirty="0">
                <a:latin typeface="Segoe Print" panose="02000600000000000000" pitchFamily="2" charset="0"/>
              </a:rPr>
              <a:t>have weights</a:t>
            </a:r>
          </a:p>
        </p:txBody>
      </p:sp>
      <p:sp>
        <p:nvSpPr>
          <p:cNvPr id="42" name="Textfeld 41">
            <a:extLst>
              <a:ext uri="{FF2B5EF4-FFF2-40B4-BE49-F238E27FC236}">
                <a16:creationId xmlns:a16="http://schemas.microsoft.com/office/drawing/2014/main" id="{36004C07-3083-8297-DB02-0B7AEA0EB394}"/>
              </a:ext>
            </a:extLst>
          </p:cNvPr>
          <p:cNvSpPr txBox="1"/>
          <p:nvPr/>
        </p:nvSpPr>
        <p:spPr>
          <a:xfrm>
            <a:off x="1495243" y="4680627"/>
            <a:ext cx="220327" cy="369332"/>
          </a:xfrm>
          <a:prstGeom prst="rect">
            <a:avLst/>
          </a:prstGeom>
          <a:noFill/>
        </p:spPr>
        <p:txBody>
          <a:bodyPr wrap="square">
            <a:spAutoFit/>
          </a:bodyPr>
          <a:lstStyle/>
          <a:p>
            <a:r>
              <a:rPr lang="en-US" b="1" noProof="0" dirty="0">
                <a:latin typeface="Segoe Print" panose="02000600000000000000" pitchFamily="2" charset="0"/>
              </a:rPr>
              <a:t>2</a:t>
            </a:r>
            <a:endParaRPr lang="en-US" noProof="0" dirty="0"/>
          </a:p>
        </p:txBody>
      </p:sp>
      <p:sp>
        <p:nvSpPr>
          <p:cNvPr id="46" name="Textfeld 45">
            <a:extLst>
              <a:ext uri="{FF2B5EF4-FFF2-40B4-BE49-F238E27FC236}">
                <a16:creationId xmlns:a16="http://schemas.microsoft.com/office/drawing/2014/main" id="{C1302F5A-5A35-ECE9-26EA-E0FEC46ADB59}"/>
              </a:ext>
            </a:extLst>
          </p:cNvPr>
          <p:cNvSpPr txBox="1"/>
          <p:nvPr/>
        </p:nvSpPr>
        <p:spPr>
          <a:xfrm>
            <a:off x="1224150" y="3796897"/>
            <a:ext cx="285037" cy="369332"/>
          </a:xfrm>
          <a:prstGeom prst="rect">
            <a:avLst/>
          </a:prstGeom>
          <a:noFill/>
        </p:spPr>
        <p:txBody>
          <a:bodyPr wrap="square">
            <a:spAutoFit/>
          </a:bodyPr>
          <a:lstStyle/>
          <a:p>
            <a:r>
              <a:rPr lang="en-US" b="1" noProof="0" dirty="0">
                <a:latin typeface="Segoe Print" panose="02000600000000000000" pitchFamily="2" charset="0"/>
              </a:rPr>
              <a:t>7</a:t>
            </a:r>
            <a:endParaRPr lang="en-US" noProof="0" dirty="0"/>
          </a:p>
        </p:txBody>
      </p:sp>
      <p:sp>
        <p:nvSpPr>
          <p:cNvPr id="49" name="Textfeld 48">
            <a:extLst>
              <a:ext uri="{FF2B5EF4-FFF2-40B4-BE49-F238E27FC236}">
                <a16:creationId xmlns:a16="http://schemas.microsoft.com/office/drawing/2014/main" id="{BC07A4E6-8436-BE62-4DF3-552F04610D84}"/>
              </a:ext>
            </a:extLst>
          </p:cNvPr>
          <p:cNvSpPr txBox="1"/>
          <p:nvPr/>
        </p:nvSpPr>
        <p:spPr>
          <a:xfrm>
            <a:off x="550202" y="4511885"/>
            <a:ext cx="285037" cy="369332"/>
          </a:xfrm>
          <a:prstGeom prst="rect">
            <a:avLst/>
          </a:prstGeom>
          <a:noFill/>
        </p:spPr>
        <p:txBody>
          <a:bodyPr wrap="square">
            <a:spAutoFit/>
          </a:bodyPr>
          <a:lstStyle/>
          <a:p>
            <a:r>
              <a:rPr lang="en-US" b="1" noProof="0" dirty="0">
                <a:latin typeface="Segoe Print" panose="02000600000000000000" pitchFamily="2" charset="0"/>
              </a:rPr>
              <a:t>4</a:t>
            </a:r>
            <a:endParaRPr lang="en-US" noProof="0" dirty="0"/>
          </a:p>
        </p:txBody>
      </p:sp>
      <p:pic>
        <p:nvPicPr>
          <p:cNvPr id="94" name="Grafik 93">
            <a:extLst>
              <a:ext uri="{FF2B5EF4-FFF2-40B4-BE49-F238E27FC236}">
                <a16:creationId xmlns:a16="http://schemas.microsoft.com/office/drawing/2014/main" id="{CEE66400-D934-EBEF-4B91-C0BC5AAFD030}"/>
              </a:ext>
            </a:extLst>
          </p:cNvPr>
          <p:cNvPicPr>
            <a:picLocks noChangeAspect="1"/>
          </p:cNvPicPr>
          <p:nvPr/>
        </p:nvPicPr>
        <p:blipFill>
          <a:blip r:embed="rId3"/>
          <a:stretch>
            <a:fillRect/>
          </a:stretch>
        </p:blipFill>
        <p:spPr>
          <a:xfrm>
            <a:off x="42641" y="680630"/>
            <a:ext cx="5433579" cy="1646708"/>
          </a:xfrm>
          <a:prstGeom prst="rect">
            <a:avLst/>
          </a:prstGeom>
        </p:spPr>
      </p:pic>
      <p:sp>
        <p:nvSpPr>
          <p:cNvPr id="104" name="Textfeld 103">
            <a:extLst>
              <a:ext uri="{FF2B5EF4-FFF2-40B4-BE49-F238E27FC236}">
                <a16:creationId xmlns:a16="http://schemas.microsoft.com/office/drawing/2014/main" id="{CB1A8C4F-DA97-F95F-34FC-76CA8D4A39A0}"/>
              </a:ext>
            </a:extLst>
          </p:cNvPr>
          <p:cNvSpPr txBox="1"/>
          <p:nvPr/>
        </p:nvSpPr>
        <p:spPr>
          <a:xfrm>
            <a:off x="124617" y="53989"/>
            <a:ext cx="1624913" cy="523220"/>
          </a:xfrm>
          <a:prstGeom prst="rect">
            <a:avLst/>
          </a:prstGeom>
          <a:ln w="38100"/>
        </p:spPr>
        <p:style>
          <a:lnRef idx="2">
            <a:schemeClr val="accent6"/>
          </a:lnRef>
          <a:fillRef idx="1">
            <a:schemeClr val="lt1"/>
          </a:fillRef>
          <a:effectRef idx="0">
            <a:schemeClr val="accent6"/>
          </a:effectRef>
          <a:fontRef idx="minor">
            <a:schemeClr val="dk1"/>
          </a:fontRef>
        </p:style>
        <p:txBody>
          <a:bodyPr wrap="square" rtlCol="0">
            <a:spAutoFit/>
          </a:bodyPr>
          <a:lstStyle/>
          <a:p>
            <a:pPr algn="ctr"/>
            <a:r>
              <a:rPr lang="en-US" sz="2800" b="1" noProof="0" dirty="0"/>
              <a:t>Reflect: </a:t>
            </a:r>
          </a:p>
        </p:txBody>
      </p:sp>
      <p:pic>
        <p:nvPicPr>
          <p:cNvPr id="105" name="Grafik 104">
            <a:extLst>
              <a:ext uri="{FF2B5EF4-FFF2-40B4-BE49-F238E27FC236}">
                <a16:creationId xmlns:a16="http://schemas.microsoft.com/office/drawing/2014/main" id="{9A9CA2C9-5846-52A7-3726-E1650C89D506}"/>
              </a:ext>
            </a:extLst>
          </p:cNvPr>
          <p:cNvPicPr>
            <a:picLocks noChangeAspect="1"/>
          </p:cNvPicPr>
          <p:nvPr/>
        </p:nvPicPr>
        <p:blipFill>
          <a:blip r:embed="rId4"/>
          <a:stretch>
            <a:fillRect/>
          </a:stretch>
        </p:blipFill>
        <p:spPr>
          <a:xfrm>
            <a:off x="5833339" y="1301186"/>
            <a:ext cx="780472" cy="788834"/>
          </a:xfrm>
          <a:prstGeom prst="rect">
            <a:avLst/>
          </a:prstGeom>
        </p:spPr>
      </p:pic>
      <p:sp>
        <p:nvSpPr>
          <p:cNvPr id="106" name="Textfeld 105">
            <a:extLst>
              <a:ext uri="{FF2B5EF4-FFF2-40B4-BE49-F238E27FC236}">
                <a16:creationId xmlns:a16="http://schemas.microsoft.com/office/drawing/2014/main" id="{FAFB6D55-A4E2-407E-2665-35350C1707FE}"/>
              </a:ext>
            </a:extLst>
          </p:cNvPr>
          <p:cNvSpPr txBox="1"/>
          <p:nvPr/>
        </p:nvSpPr>
        <p:spPr>
          <a:xfrm>
            <a:off x="5546816" y="647003"/>
            <a:ext cx="1270399" cy="646331"/>
          </a:xfrm>
          <a:prstGeom prst="rect">
            <a:avLst/>
          </a:prstGeom>
          <a:noFill/>
        </p:spPr>
        <p:txBody>
          <a:bodyPr wrap="square" rtlCol="0">
            <a:spAutoFit/>
          </a:bodyPr>
          <a:lstStyle/>
          <a:p>
            <a:r>
              <a:rPr lang="en-US" noProof="0" dirty="0"/>
              <a:t>Draw your own graph:</a:t>
            </a:r>
          </a:p>
        </p:txBody>
      </p:sp>
      <p:sp>
        <p:nvSpPr>
          <p:cNvPr id="107" name="Textfeld 106">
            <a:extLst>
              <a:ext uri="{FF2B5EF4-FFF2-40B4-BE49-F238E27FC236}">
                <a16:creationId xmlns:a16="http://schemas.microsoft.com/office/drawing/2014/main" id="{496E742C-DE22-E8FA-F482-AF0F5D373C74}"/>
              </a:ext>
            </a:extLst>
          </p:cNvPr>
          <p:cNvSpPr txBox="1"/>
          <p:nvPr/>
        </p:nvSpPr>
        <p:spPr>
          <a:xfrm>
            <a:off x="1763689" y="30167"/>
            <a:ext cx="5211876" cy="584775"/>
          </a:xfrm>
          <a:prstGeom prst="rect">
            <a:avLst/>
          </a:prstGeom>
          <a:noFill/>
        </p:spPr>
        <p:txBody>
          <a:bodyPr wrap="none" rtlCol="0">
            <a:spAutoFit/>
          </a:bodyPr>
          <a:lstStyle/>
          <a:p>
            <a:r>
              <a:rPr lang="en-US" sz="1600" noProof="0" dirty="0"/>
              <a:t>Does your definition of a graph match the following graphs? </a:t>
            </a:r>
          </a:p>
          <a:p>
            <a:r>
              <a:rPr lang="en-US" sz="1600" noProof="0" dirty="0"/>
              <a:t>Which additional properties of graphs do you notice?</a:t>
            </a:r>
          </a:p>
        </p:txBody>
      </p:sp>
      <p:cxnSp>
        <p:nvCxnSpPr>
          <p:cNvPr id="109" name="Gerader Verbinder 108">
            <a:extLst>
              <a:ext uri="{FF2B5EF4-FFF2-40B4-BE49-F238E27FC236}">
                <a16:creationId xmlns:a16="http://schemas.microsoft.com/office/drawing/2014/main" id="{93EF78EC-88AC-B049-5C55-D36781EF0CD9}"/>
              </a:ext>
            </a:extLst>
          </p:cNvPr>
          <p:cNvCxnSpPr>
            <a:cxnSpLocks/>
          </p:cNvCxnSpPr>
          <p:nvPr/>
        </p:nvCxnSpPr>
        <p:spPr>
          <a:xfrm>
            <a:off x="0" y="2387298"/>
            <a:ext cx="6866378" cy="0"/>
          </a:xfrm>
          <a:prstGeom prst="line">
            <a:avLst/>
          </a:prstGeom>
          <a:ln w="28575"/>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5431077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5DDDBC-0658-82EB-10A9-929560E7C868}"/>
            </a:ext>
          </a:extLst>
        </p:cNvPr>
        <p:cNvGrpSpPr/>
        <p:nvPr/>
      </p:nvGrpSpPr>
      <p:grpSpPr>
        <a:xfrm>
          <a:off x="0" y="0"/>
          <a:ext cx="0" cy="0"/>
          <a:chOff x="0" y="0"/>
          <a:chExt cx="0" cy="0"/>
        </a:xfrm>
      </p:grpSpPr>
      <p:pic>
        <p:nvPicPr>
          <p:cNvPr id="20" name="Grafik 19" descr="Ein Bild, das Logo, Symbol, weiß, Schrift enthält.&#10;&#10;KI-generierte Inhalte können fehlerhaft sein.">
            <a:extLst>
              <a:ext uri="{FF2B5EF4-FFF2-40B4-BE49-F238E27FC236}">
                <a16:creationId xmlns:a16="http://schemas.microsoft.com/office/drawing/2014/main" id="{07E69019-F470-785A-D776-62C0F5C14BF8}"/>
              </a:ext>
            </a:extLst>
          </p:cNvPr>
          <p:cNvPicPr>
            <a:picLocks noChangeAspect="1"/>
          </p:cNvPicPr>
          <p:nvPr/>
        </p:nvPicPr>
        <p:blipFill>
          <a:blip r:embed="rId3">
            <a:extLst>
              <a:ext uri="{28A0092B-C50C-407E-A947-70E740481C1C}">
                <a14:useLocalDpi xmlns:a14="http://schemas.microsoft.com/office/drawing/2010/main" val="0"/>
              </a:ext>
            </a:extLst>
          </a:blip>
          <a:srcRect l="16627" t="12382" r="15241" b="17990"/>
          <a:stretch>
            <a:fillRect/>
          </a:stretch>
        </p:blipFill>
        <p:spPr>
          <a:xfrm>
            <a:off x="0" y="3654478"/>
            <a:ext cx="631615" cy="645481"/>
          </a:xfrm>
          <a:prstGeom prst="rect">
            <a:avLst/>
          </a:prstGeom>
        </p:spPr>
      </p:pic>
      <p:sp>
        <p:nvSpPr>
          <p:cNvPr id="4" name="Textfeld 3">
            <a:extLst>
              <a:ext uri="{FF2B5EF4-FFF2-40B4-BE49-F238E27FC236}">
                <a16:creationId xmlns:a16="http://schemas.microsoft.com/office/drawing/2014/main" id="{876CDDE0-90B7-2312-EAD9-BF87D5E2AC2D}"/>
              </a:ext>
            </a:extLst>
          </p:cNvPr>
          <p:cNvSpPr txBox="1"/>
          <p:nvPr/>
        </p:nvSpPr>
        <p:spPr>
          <a:xfrm>
            <a:off x="290773" y="60896"/>
            <a:ext cx="3780035"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800" b="1" noProof="0" dirty="0"/>
              <a:t>Can You Untangle it?</a:t>
            </a:r>
          </a:p>
        </p:txBody>
      </p:sp>
      <p:sp>
        <p:nvSpPr>
          <p:cNvPr id="2" name="Textfeld 1">
            <a:extLst>
              <a:ext uri="{FF2B5EF4-FFF2-40B4-BE49-F238E27FC236}">
                <a16:creationId xmlns:a16="http://schemas.microsoft.com/office/drawing/2014/main" id="{FDA62A12-EEF3-A35D-3D09-ABE4B8ED3BA8}"/>
              </a:ext>
            </a:extLst>
          </p:cNvPr>
          <p:cNvSpPr txBox="1"/>
          <p:nvPr/>
        </p:nvSpPr>
        <p:spPr>
          <a:xfrm>
            <a:off x="170261" y="7984758"/>
            <a:ext cx="365728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800" b="1" noProof="0" dirty="0"/>
              <a:t>Why does it matter?</a:t>
            </a:r>
          </a:p>
        </p:txBody>
      </p:sp>
      <p:sp>
        <p:nvSpPr>
          <p:cNvPr id="31" name="Textfeld 30">
            <a:extLst>
              <a:ext uri="{FF2B5EF4-FFF2-40B4-BE49-F238E27FC236}">
                <a16:creationId xmlns:a16="http://schemas.microsoft.com/office/drawing/2014/main" id="{6163F753-B9DF-0844-0F29-B44DDDDCB33B}"/>
              </a:ext>
            </a:extLst>
          </p:cNvPr>
          <p:cNvSpPr txBox="1"/>
          <p:nvPr/>
        </p:nvSpPr>
        <p:spPr>
          <a:xfrm>
            <a:off x="524918" y="3723720"/>
            <a:ext cx="6480172" cy="584775"/>
          </a:xfrm>
          <a:prstGeom prst="rect">
            <a:avLst/>
          </a:prstGeom>
          <a:noFill/>
        </p:spPr>
        <p:txBody>
          <a:bodyPr wrap="none" rtlCol="0">
            <a:spAutoFit/>
          </a:bodyPr>
          <a:lstStyle/>
          <a:p>
            <a:r>
              <a:rPr lang="en-US" sz="1600" noProof="0" dirty="0"/>
              <a:t>Count the number of vertices (</a:t>
            </a:r>
            <a:r>
              <a:rPr lang="en-US" sz="1600" noProof="0" dirty="0">
                <a:solidFill>
                  <a:srgbClr val="92D050"/>
                </a:solidFill>
              </a:rPr>
              <a:t>V</a:t>
            </a:r>
            <a:r>
              <a:rPr lang="en-US" sz="1600" noProof="0" dirty="0"/>
              <a:t>), edges (</a:t>
            </a:r>
            <a:r>
              <a:rPr lang="en-US" sz="1600" noProof="0" dirty="0">
                <a:solidFill>
                  <a:srgbClr val="CC3300"/>
                </a:solidFill>
              </a:rPr>
              <a:t>E</a:t>
            </a:r>
            <a:r>
              <a:rPr lang="en-US" sz="1600" noProof="0" dirty="0"/>
              <a:t>) and regions (F). </a:t>
            </a:r>
          </a:p>
          <a:p>
            <a:r>
              <a:rPr lang="en-US" sz="1600" noProof="0" dirty="0"/>
              <a:t>Record your results in  the table. (A </a:t>
            </a:r>
            <a:r>
              <a:rPr lang="en-US" sz="1400" noProof="0" dirty="0"/>
              <a:t>region is one of the areas restricted by edges</a:t>
            </a:r>
            <a:r>
              <a:rPr lang="en-US" sz="1600" noProof="0" dirty="0"/>
              <a:t>)</a:t>
            </a:r>
          </a:p>
        </p:txBody>
      </p:sp>
      <p:sp>
        <p:nvSpPr>
          <p:cNvPr id="33" name="Rechteck: abgerundete Ecken 32">
            <a:extLst>
              <a:ext uri="{FF2B5EF4-FFF2-40B4-BE49-F238E27FC236}">
                <a16:creationId xmlns:a16="http://schemas.microsoft.com/office/drawing/2014/main" id="{B0E951C9-91B9-BDAB-7FEF-02BFF97E455E}"/>
              </a:ext>
            </a:extLst>
          </p:cNvPr>
          <p:cNvSpPr/>
          <p:nvPr/>
        </p:nvSpPr>
        <p:spPr>
          <a:xfrm>
            <a:off x="130723" y="8891601"/>
            <a:ext cx="5956385" cy="92705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n-US" b="1" noProof="0" dirty="0"/>
              <a:t>------------------------------------------------------------------------------------------------------------------------------------------------------------------</a:t>
            </a:r>
          </a:p>
        </p:txBody>
      </p:sp>
      <p:sp>
        <p:nvSpPr>
          <p:cNvPr id="34" name="Textfeld 33">
            <a:extLst>
              <a:ext uri="{FF2B5EF4-FFF2-40B4-BE49-F238E27FC236}">
                <a16:creationId xmlns:a16="http://schemas.microsoft.com/office/drawing/2014/main" id="{04D36B5D-8450-54F6-1DBB-61852BF630B3}"/>
              </a:ext>
            </a:extLst>
          </p:cNvPr>
          <p:cNvSpPr txBox="1"/>
          <p:nvPr/>
        </p:nvSpPr>
        <p:spPr>
          <a:xfrm>
            <a:off x="167736" y="8507978"/>
            <a:ext cx="4607736" cy="369332"/>
          </a:xfrm>
          <a:prstGeom prst="rect">
            <a:avLst/>
          </a:prstGeom>
          <a:noFill/>
        </p:spPr>
        <p:txBody>
          <a:bodyPr wrap="none" rtlCol="0">
            <a:spAutoFit/>
          </a:bodyPr>
          <a:lstStyle/>
          <a:p>
            <a:r>
              <a:rPr lang="en-US" noProof="0" dirty="0"/>
              <a:t>Where might planarity be useful or necessary? </a:t>
            </a:r>
          </a:p>
        </p:txBody>
      </p:sp>
      <p:sp>
        <p:nvSpPr>
          <p:cNvPr id="37" name="Textfeld 36">
            <a:extLst>
              <a:ext uri="{FF2B5EF4-FFF2-40B4-BE49-F238E27FC236}">
                <a16:creationId xmlns:a16="http://schemas.microsoft.com/office/drawing/2014/main" id="{FA3ABA11-ECEC-7BFD-1DB4-3F39875413A5}"/>
              </a:ext>
            </a:extLst>
          </p:cNvPr>
          <p:cNvSpPr txBox="1"/>
          <p:nvPr/>
        </p:nvSpPr>
        <p:spPr>
          <a:xfrm>
            <a:off x="114382" y="3174137"/>
            <a:ext cx="474547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800" b="1" noProof="0" dirty="0"/>
              <a:t>Explore and Discover Patterns</a:t>
            </a:r>
          </a:p>
        </p:txBody>
      </p:sp>
      <p:sp>
        <p:nvSpPr>
          <p:cNvPr id="38" name="Ellipse 37">
            <a:extLst>
              <a:ext uri="{FF2B5EF4-FFF2-40B4-BE49-F238E27FC236}">
                <a16:creationId xmlns:a16="http://schemas.microsoft.com/office/drawing/2014/main" id="{867E3D23-B9A5-E770-47FD-ED6A878C2C24}"/>
              </a:ext>
            </a:extLst>
          </p:cNvPr>
          <p:cNvSpPr/>
          <p:nvPr/>
        </p:nvSpPr>
        <p:spPr>
          <a:xfrm>
            <a:off x="353923" y="1327163"/>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A</a:t>
            </a:r>
          </a:p>
        </p:txBody>
      </p:sp>
      <p:sp>
        <p:nvSpPr>
          <p:cNvPr id="40" name="Ellipse 39">
            <a:extLst>
              <a:ext uri="{FF2B5EF4-FFF2-40B4-BE49-F238E27FC236}">
                <a16:creationId xmlns:a16="http://schemas.microsoft.com/office/drawing/2014/main" id="{EEF9AE72-CF61-876D-B230-DA3F067519DE}"/>
              </a:ext>
            </a:extLst>
          </p:cNvPr>
          <p:cNvSpPr/>
          <p:nvPr/>
        </p:nvSpPr>
        <p:spPr>
          <a:xfrm>
            <a:off x="1523978" y="1025746"/>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B</a:t>
            </a:r>
          </a:p>
        </p:txBody>
      </p:sp>
      <p:sp>
        <p:nvSpPr>
          <p:cNvPr id="41" name="Ellipse 40">
            <a:extLst>
              <a:ext uri="{FF2B5EF4-FFF2-40B4-BE49-F238E27FC236}">
                <a16:creationId xmlns:a16="http://schemas.microsoft.com/office/drawing/2014/main" id="{B454CE0E-A8E5-2DDA-BBC7-1F9C4333EBE9}"/>
              </a:ext>
            </a:extLst>
          </p:cNvPr>
          <p:cNvSpPr/>
          <p:nvPr/>
        </p:nvSpPr>
        <p:spPr>
          <a:xfrm>
            <a:off x="2025379" y="1993016"/>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D</a:t>
            </a:r>
          </a:p>
        </p:txBody>
      </p:sp>
      <p:sp>
        <p:nvSpPr>
          <p:cNvPr id="42" name="Ellipse 41">
            <a:extLst>
              <a:ext uri="{FF2B5EF4-FFF2-40B4-BE49-F238E27FC236}">
                <a16:creationId xmlns:a16="http://schemas.microsoft.com/office/drawing/2014/main" id="{0AA97187-D351-A687-0293-762023021B40}"/>
              </a:ext>
            </a:extLst>
          </p:cNvPr>
          <p:cNvSpPr/>
          <p:nvPr/>
        </p:nvSpPr>
        <p:spPr>
          <a:xfrm>
            <a:off x="268883" y="1779596"/>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C</a:t>
            </a:r>
          </a:p>
        </p:txBody>
      </p:sp>
      <p:sp>
        <p:nvSpPr>
          <p:cNvPr id="44" name="Ellipse 43">
            <a:extLst>
              <a:ext uri="{FF2B5EF4-FFF2-40B4-BE49-F238E27FC236}">
                <a16:creationId xmlns:a16="http://schemas.microsoft.com/office/drawing/2014/main" id="{D1D988B7-F942-D34E-86D2-1A339B60338B}"/>
              </a:ext>
            </a:extLst>
          </p:cNvPr>
          <p:cNvSpPr/>
          <p:nvPr/>
        </p:nvSpPr>
        <p:spPr>
          <a:xfrm>
            <a:off x="896430" y="2255524"/>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E</a:t>
            </a:r>
          </a:p>
        </p:txBody>
      </p:sp>
      <p:cxnSp>
        <p:nvCxnSpPr>
          <p:cNvPr id="45" name="Gerader Verbinder 44">
            <a:extLst>
              <a:ext uri="{FF2B5EF4-FFF2-40B4-BE49-F238E27FC236}">
                <a16:creationId xmlns:a16="http://schemas.microsoft.com/office/drawing/2014/main" id="{4E12A3CF-0FF8-8657-6A3F-E50FC68E897D}"/>
              </a:ext>
            </a:extLst>
          </p:cNvPr>
          <p:cNvCxnSpPr>
            <a:cxnSpLocks/>
            <a:stCxn id="38" idx="6"/>
            <a:endCxn id="40" idx="2"/>
          </p:cNvCxnSpPr>
          <p:nvPr/>
        </p:nvCxnSpPr>
        <p:spPr>
          <a:xfrm flipV="1">
            <a:off x="647838" y="1169982"/>
            <a:ext cx="876140" cy="3014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6" name="Gerader Verbinder 45">
            <a:extLst>
              <a:ext uri="{FF2B5EF4-FFF2-40B4-BE49-F238E27FC236}">
                <a16:creationId xmlns:a16="http://schemas.microsoft.com/office/drawing/2014/main" id="{D431E40E-D728-F255-F6C4-39A6AB2E26C1}"/>
              </a:ext>
            </a:extLst>
          </p:cNvPr>
          <p:cNvCxnSpPr>
            <a:cxnSpLocks/>
            <a:stCxn id="38" idx="5"/>
            <a:endCxn id="52" idx="2"/>
          </p:cNvCxnSpPr>
          <p:nvPr/>
        </p:nvCxnSpPr>
        <p:spPr>
          <a:xfrm flipV="1">
            <a:off x="604795" y="1562735"/>
            <a:ext cx="1351064" cy="1065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7" name="Gerader Verbinder 46">
            <a:extLst>
              <a:ext uri="{FF2B5EF4-FFF2-40B4-BE49-F238E27FC236}">
                <a16:creationId xmlns:a16="http://schemas.microsoft.com/office/drawing/2014/main" id="{FC84321D-889F-1C1A-5228-024342F0D541}"/>
              </a:ext>
            </a:extLst>
          </p:cNvPr>
          <p:cNvCxnSpPr>
            <a:cxnSpLocks/>
            <a:stCxn id="41" idx="2"/>
            <a:endCxn id="42" idx="6"/>
          </p:cNvCxnSpPr>
          <p:nvPr/>
        </p:nvCxnSpPr>
        <p:spPr>
          <a:xfrm flipH="1" flipV="1">
            <a:off x="562798" y="1923832"/>
            <a:ext cx="1462581" cy="2134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Gerader Verbinder 47">
            <a:extLst>
              <a:ext uri="{FF2B5EF4-FFF2-40B4-BE49-F238E27FC236}">
                <a16:creationId xmlns:a16="http://schemas.microsoft.com/office/drawing/2014/main" id="{8D8B4A80-3F1D-7341-0D4B-67BD7E17AA3C}"/>
              </a:ext>
            </a:extLst>
          </p:cNvPr>
          <p:cNvCxnSpPr>
            <a:cxnSpLocks/>
            <a:stCxn id="38" idx="4"/>
            <a:endCxn id="42" idx="0"/>
          </p:cNvCxnSpPr>
          <p:nvPr/>
        </p:nvCxnSpPr>
        <p:spPr>
          <a:xfrm flipH="1">
            <a:off x="415841" y="1615635"/>
            <a:ext cx="85040" cy="16396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9" name="Gerader Verbinder 48">
            <a:extLst>
              <a:ext uri="{FF2B5EF4-FFF2-40B4-BE49-F238E27FC236}">
                <a16:creationId xmlns:a16="http://schemas.microsoft.com/office/drawing/2014/main" id="{F988CCB3-E082-CA99-1356-E39CA7D1F836}"/>
              </a:ext>
            </a:extLst>
          </p:cNvPr>
          <p:cNvCxnSpPr>
            <a:cxnSpLocks/>
            <a:stCxn id="42" idx="5"/>
            <a:endCxn id="44" idx="1"/>
          </p:cNvCxnSpPr>
          <p:nvPr/>
        </p:nvCxnSpPr>
        <p:spPr>
          <a:xfrm>
            <a:off x="519755" y="2025822"/>
            <a:ext cx="419718" cy="27194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0" name="Gerader Verbinder 49">
            <a:extLst>
              <a:ext uri="{FF2B5EF4-FFF2-40B4-BE49-F238E27FC236}">
                <a16:creationId xmlns:a16="http://schemas.microsoft.com/office/drawing/2014/main" id="{EFE6FE4D-4DF0-F204-FAAD-2E1A9DBBDA71}"/>
              </a:ext>
            </a:extLst>
          </p:cNvPr>
          <p:cNvCxnSpPr>
            <a:cxnSpLocks/>
            <a:stCxn id="41" idx="3"/>
            <a:endCxn id="44" idx="6"/>
          </p:cNvCxnSpPr>
          <p:nvPr/>
        </p:nvCxnSpPr>
        <p:spPr>
          <a:xfrm flipH="1">
            <a:off x="1190345" y="2239242"/>
            <a:ext cx="878077" cy="1605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1" name="Gerader Verbinder 50">
            <a:extLst>
              <a:ext uri="{FF2B5EF4-FFF2-40B4-BE49-F238E27FC236}">
                <a16:creationId xmlns:a16="http://schemas.microsoft.com/office/drawing/2014/main" id="{D2F2BC62-E358-8584-0FD8-8AB34B79D655}"/>
              </a:ext>
            </a:extLst>
          </p:cNvPr>
          <p:cNvCxnSpPr>
            <a:cxnSpLocks/>
            <a:stCxn id="40" idx="3"/>
            <a:endCxn id="42" idx="7"/>
          </p:cNvCxnSpPr>
          <p:nvPr/>
        </p:nvCxnSpPr>
        <p:spPr>
          <a:xfrm flipH="1">
            <a:off x="519755" y="1271972"/>
            <a:ext cx="1047266" cy="54987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2" name="Ellipse 51">
            <a:extLst>
              <a:ext uri="{FF2B5EF4-FFF2-40B4-BE49-F238E27FC236}">
                <a16:creationId xmlns:a16="http://schemas.microsoft.com/office/drawing/2014/main" id="{B692C024-5B2C-58EB-F9F9-1784D13B01EF}"/>
              </a:ext>
            </a:extLst>
          </p:cNvPr>
          <p:cNvSpPr/>
          <p:nvPr/>
        </p:nvSpPr>
        <p:spPr>
          <a:xfrm>
            <a:off x="1955859" y="1418499"/>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F</a:t>
            </a:r>
          </a:p>
        </p:txBody>
      </p:sp>
      <p:cxnSp>
        <p:nvCxnSpPr>
          <p:cNvPr id="55" name="Gerader Verbinder 54">
            <a:extLst>
              <a:ext uri="{FF2B5EF4-FFF2-40B4-BE49-F238E27FC236}">
                <a16:creationId xmlns:a16="http://schemas.microsoft.com/office/drawing/2014/main" id="{73591712-A389-33B6-B329-4AF950F2004A}"/>
              </a:ext>
            </a:extLst>
          </p:cNvPr>
          <p:cNvCxnSpPr>
            <a:cxnSpLocks/>
            <a:stCxn id="40" idx="5"/>
            <a:endCxn id="52" idx="1"/>
          </p:cNvCxnSpPr>
          <p:nvPr/>
        </p:nvCxnSpPr>
        <p:spPr>
          <a:xfrm>
            <a:off x="1774850" y="1271972"/>
            <a:ext cx="224052" cy="18877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6" name="Gerader Verbinder 55">
            <a:extLst>
              <a:ext uri="{FF2B5EF4-FFF2-40B4-BE49-F238E27FC236}">
                <a16:creationId xmlns:a16="http://schemas.microsoft.com/office/drawing/2014/main" id="{1A7EF9B0-E6CD-1974-E9B1-8791606A32B0}"/>
              </a:ext>
            </a:extLst>
          </p:cNvPr>
          <p:cNvCxnSpPr>
            <a:cxnSpLocks/>
            <a:stCxn id="44" idx="7"/>
            <a:endCxn id="40" idx="4"/>
          </p:cNvCxnSpPr>
          <p:nvPr/>
        </p:nvCxnSpPr>
        <p:spPr>
          <a:xfrm flipV="1">
            <a:off x="1147302" y="1314218"/>
            <a:ext cx="523634" cy="98355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58" name="Ellipse 57">
            <a:extLst>
              <a:ext uri="{FF2B5EF4-FFF2-40B4-BE49-F238E27FC236}">
                <a16:creationId xmlns:a16="http://schemas.microsoft.com/office/drawing/2014/main" id="{EA667D4B-1162-EE3E-1BA4-56815D465F92}"/>
              </a:ext>
            </a:extLst>
          </p:cNvPr>
          <p:cNvSpPr/>
          <p:nvPr/>
        </p:nvSpPr>
        <p:spPr>
          <a:xfrm>
            <a:off x="4443103" y="1290645"/>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A</a:t>
            </a:r>
          </a:p>
        </p:txBody>
      </p:sp>
      <p:sp>
        <p:nvSpPr>
          <p:cNvPr id="59" name="Ellipse 58">
            <a:extLst>
              <a:ext uri="{FF2B5EF4-FFF2-40B4-BE49-F238E27FC236}">
                <a16:creationId xmlns:a16="http://schemas.microsoft.com/office/drawing/2014/main" id="{023F3722-405E-B685-EC42-21C3E8A0C8B1}"/>
              </a:ext>
            </a:extLst>
          </p:cNvPr>
          <p:cNvSpPr/>
          <p:nvPr/>
        </p:nvSpPr>
        <p:spPr>
          <a:xfrm>
            <a:off x="5111828" y="970632"/>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B</a:t>
            </a:r>
          </a:p>
        </p:txBody>
      </p:sp>
      <p:sp>
        <p:nvSpPr>
          <p:cNvPr id="60" name="Ellipse 59">
            <a:extLst>
              <a:ext uri="{FF2B5EF4-FFF2-40B4-BE49-F238E27FC236}">
                <a16:creationId xmlns:a16="http://schemas.microsoft.com/office/drawing/2014/main" id="{7810D9F5-D6C4-C3C2-744B-5AF31D5FD91B}"/>
              </a:ext>
            </a:extLst>
          </p:cNvPr>
          <p:cNvSpPr/>
          <p:nvPr/>
        </p:nvSpPr>
        <p:spPr>
          <a:xfrm>
            <a:off x="6520377" y="1241998"/>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C</a:t>
            </a:r>
          </a:p>
        </p:txBody>
      </p:sp>
      <p:sp>
        <p:nvSpPr>
          <p:cNvPr id="61" name="Ellipse 60">
            <a:extLst>
              <a:ext uri="{FF2B5EF4-FFF2-40B4-BE49-F238E27FC236}">
                <a16:creationId xmlns:a16="http://schemas.microsoft.com/office/drawing/2014/main" id="{DC1A186A-11D2-8034-6608-C860B2C1DDC9}"/>
              </a:ext>
            </a:extLst>
          </p:cNvPr>
          <p:cNvSpPr/>
          <p:nvPr/>
        </p:nvSpPr>
        <p:spPr>
          <a:xfrm>
            <a:off x="4608986" y="1803784"/>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G</a:t>
            </a:r>
          </a:p>
        </p:txBody>
      </p:sp>
      <p:sp>
        <p:nvSpPr>
          <p:cNvPr id="62" name="Ellipse 61">
            <a:extLst>
              <a:ext uri="{FF2B5EF4-FFF2-40B4-BE49-F238E27FC236}">
                <a16:creationId xmlns:a16="http://schemas.microsoft.com/office/drawing/2014/main" id="{442BB18B-C106-FE2C-DFF9-03DA79019BB6}"/>
              </a:ext>
            </a:extLst>
          </p:cNvPr>
          <p:cNvSpPr/>
          <p:nvPr/>
        </p:nvSpPr>
        <p:spPr>
          <a:xfrm>
            <a:off x="5274783" y="2315441"/>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F</a:t>
            </a:r>
          </a:p>
        </p:txBody>
      </p:sp>
      <p:cxnSp>
        <p:nvCxnSpPr>
          <p:cNvPr id="63" name="Gerader Verbinder 62">
            <a:extLst>
              <a:ext uri="{FF2B5EF4-FFF2-40B4-BE49-F238E27FC236}">
                <a16:creationId xmlns:a16="http://schemas.microsoft.com/office/drawing/2014/main" id="{9F12E360-D63E-4334-EBF0-05219A2436E9}"/>
              </a:ext>
            </a:extLst>
          </p:cNvPr>
          <p:cNvCxnSpPr>
            <a:cxnSpLocks/>
            <a:stCxn id="58" idx="7"/>
            <a:endCxn id="59" idx="2"/>
          </p:cNvCxnSpPr>
          <p:nvPr/>
        </p:nvCxnSpPr>
        <p:spPr>
          <a:xfrm flipV="1">
            <a:off x="4693975" y="1114868"/>
            <a:ext cx="417853" cy="21802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4" name="Gerader Verbinder 63">
            <a:extLst>
              <a:ext uri="{FF2B5EF4-FFF2-40B4-BE49-F238E27FC236}">
                <a16:creationId xmlns:a16="http://schemas.microsoft.com/office/drawing/2014/main" id="{3E6E40A3-7515-18B5-8819-0FE2772DA55D}"/>
              </a:ext>
            </a:extLst>
          </p:cNvPr>
          <p:cNvCxnSpPr>
            <a:cxnSpLocks/>
            <a:stCxn id="58" idx="5"/>
            <a:endCxn id="71" idx="2"/>
          </p:cNvCxnSpPr>
          <p:nvPr/>
        </p:nvCxnSpPr>
        <p:spPr>
          <a:xfrm>
            <a:off x="4693975" y="1536871"/>
            <a:ext cx="1464129" cy="84158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Gerader Verbinder 64">
            <a:extLst>
              <a:ext uri="{FF2B5EF4-FFF2-40B4-BE49-F238E27FC236}">
                <a16:creationId xmlns:a16="http://schemas.microsoft.com/office/drawing/2014/main" id="{559BDDB0-F3E9-E0AB-0055-6227FA99CA88}"/>
              </a:ext>
            </a:extLst>
          </p:cNvPr>
          <p:cNvCxnSpPr>
            <a:cxnSpLocks/>
            <a:stCxn id="60" idx="2"/>
            <a:endCxn id="61" idx="6"/>
          </p:cNvCxnSpPr>
          <p:nvPr/>
        </p:nvCxnSpPr>
        <p:spPr>
          <a:xfrm flipH="1">
            <a:off x="4902901" y="1386234"/>
            <a:ext cx="1617476" cy="56178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6" name="Gerader Verbinder 65">
            <a:extLst>
              <a:ext uri="{FF2B5EF4-FFF2-40B4-BE49-F238E27FC236}">
                <a16:creationId xmlns:a16="http://schemas.microsoft.com/office/drawing/2014/main" id="{353FC6B2-6B80-7F53-5B0F-EE54A10A2115}"/>
              </a:ext>
            </a:extLst>
          </p:cNvPr>
          <p:cNvCxnSpPr>
            <a:cxnSpLocks/>
            <a:stCxn id="58" idx="4"/>
            <a:endCxn id="61" idx="1"/>
          </p:cNvCxnSpPr>
          <p:nvPr/>
        </p:nvCxnSpPr>
        <p:spPr>
          <a:xfrm>
            <a:off x="4590061" y="1579117"/>
            <a:ext cx="61968" cy="26691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7" name="Gerader Verbinder 66">
            <a:extLst>
              <a:ext uri="{FF2B5EF4-FFF2-40B4-BE49-F238E27FC236}">
                <a16:creationId xmlns:a16="http://schemas.microsoft.com/office/drawing/2014/main" id="{3349CFD2-EF56-6FC9-10F7-F1CE78BF97E7}"/>
              </a:ext>
            </a:extLst>
          </p:cNvPr>
          <p:cNvCxnSpPr>
            <a:cxnSpLocks/>
            <a:stCxn id="61" idx="5"/>
            <a:endCxn id="62" idx="1"/>
          </p:cNvCxnSpPr>
          <p:nvPr/>
        </p:nvCxnSpPr>
        <p:spPr>
          <a:xfrm>
            <a:off x="4859858" y="2050010"/>
            <a:ext cx="457968" cy="30767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8" name="Gerader Verbinder 67">
            <a:extLst>
              <a:ext uri="{FF2B5EF4-FFF2-40B4-BE49-F238E27FC236}">
                <a16:creationId xmlns:a16="http://schemas.microsoft.com/office/drawing/2014/main" id="{5C5DEFC1-1554-5F41-84DD-617386BB3259}"/>
              </a:ext>
            </a:extLst>
          </p:cNvPr>
          <p:cNvCxnSpPr>
            <a:cxnSpLocks/>
            <a:stCxn id="60" idx="4"/>
            <a:endCxn id="70" idx="0"/>
          </p:cNvCxnSpPr>
          <p:nvPr/>
        </p:nvCxnSpPr>
        <p:spPr>
          <a:xfrm>
            <a:off x="6667335" y="1530470"/>
            <a:ext cx="0" cy="20135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9" name="Gerader Verbinder 68">
            <a:extLst>
              <a:ext uri="{FF2B5EF4-FFF2-40B4-BE49-F238E27FC236}">
                <a16:creationId xmlns:a16="http://schemas.microsoft.com/office/drawing/2014/main" id="{641E9A20-7952-1BD3-2FCC-DDC262848D63}"/>
              </a:ext>
            </a:extLst>
          </p:cNvPr>
          <p:cNvCxnSpPr>
            <a:cxnSpLocks/>
            <a:stCxn id="59" idx="6"/>
            <a:endCxn id="60" idx="1"/>
          </p:cNvCxnSpPr>
          <p:nvPr/>
        </p:nvCxnSpPr>
        <p:spPr>
          <a:xfrm>
            <a:off x="5405743" y="1114868"/>
            <a:ext cx="1157677" cy="16937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0" name="Ellipse 69">
            <a:extLst>
              <a:ext uri="{FF2B5EF4-FFF2-40B4-BE49-F238E27FC236}">
                <a16:creationId xmlns:a16="http://schemas.microsoft.com/office/drawing/2014/main" id="{7E53DEB9-E242-B1F8-11A9-6967FDAD0658}"/>
              </a:ext>
            </a:extLst>
          </p:cNvPr>
          <p:cNvSpPr/>
          <p:nvPr/>
        </p:nvSpPr>
        <p:spPr>
          <a:xfrm>
            <a:off x="6520377" y="1731827"/>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D</a:t>
            </a:r>
          </a:p>
        </p:txBody>
      </p:sp>
      <p:sp>
        <p:nvSpPr>
          <p:cNvPr id="71" name="Ellipse 70">
            <a:extLst>
              <a:ext uri="{FF2B5EF4-FFF2-40B4-BE49-F238E27FC236}">
                <a16:creationId xmlns:a16="http://schemas.microsoft.com/office/drawing/2014/main" id="{DEFC7934-AE9E-81CA-B78E-E49D992CFB8C}"/>
              </a:ext>
            </a:extLst>
          </p:cNvPr>
          <p:cNvSpPr/>
          <p:nvPr/>
        </p:nvSpPr>
        <p:spPr>
          <a:xfrm>
            <a:off x="6158104" y="2234219"/>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E</a:t>
            </a:r>
          </a:p>
        </p:txBody>
      </p:sp>
      <p:cxnSp>
        <p:nvCxnSpPr>
          <p:cNvPr id="72" name="Gerader Verbinder 71">
            <a:extLst>
              <a:ext uri="{FF2B5EF4-FFF2-40B4-BE49-F238E27FC236}">
                <a16:creationId xmlns:a16="http://schemas.microsoft.com/office/drawing/2014/main" id="{114DE576-76A5-ACF2-59E1-CB0DCA4EA54E}"/>
              </a:ext>
            </a:extLst>
          </p:cNvPr>
          <p:cNvCxnSpPr>
            <a:cxnSpLocks/>
            <a:stCxn id="71" idx="7"/>
            <a:endCxn id="70" idx="3"/>
          </p:cNvCxnSpPr>
          <p:nvPr/>
        </p:nvCxnSpPr>
        <p:spPr>
          <a:xfrm flipV="1">
            <a:off x="6408976" y="1978053"/>
            <a:ext cx="154444" cy="2984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3" name="Gerader Verbinder 72">
            <a:extLst>
              <a:ext uri="{FF2B5EF4-FFF2-40B4-BE49-F238E27FC236}">
                <a16:creationId xmlns:a16="http://schemas.microsoft.com/office/drawing/2014/main" id="{AEBD850E-761B-B58A-37F2-46A38A7B4D7D}"/>
              </a:ext>
            </a:extLst>
          </p:cNvPr>
          <p:cNvCxnSpPr>
            <a:cxnSpLocks/>
            <a:stCxn id="62" idx="6"/>
            <a:endCxn id="71" idx="3"/>
          </p:cNvCxnSpPr>
          <p:nvPr/>
        </p:nvCxnSpPr>
        <p:spPr>
          <a:xfrm>
            <a:off x="5568698" y="2459677"/>
            <a:ext cx="632449" cy="2076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4" name="Gerader Verbinder 73">
            <a:extLst>
              <a:ext uri="{FF2B5EF4-FFF2-40B4-BE49-F238E27FC236}">
                <a16:creationId xmlns:a16="http://schemas.microsoft.com/office/drawing/2014/main" id="{A630F967-FD24-6ADB-5E66-5E25DED32ECA}"/>
              </a:ext>
            </a:extLst>
          </p:cNvPr>
          <p:cNvCxnSpPr>
            <a:cxnSpLocks/>
            <a:stCxn id="60" idx="3"/>
            <a:endCxn id="62" idx="0"/>
          </p:cNvCxnSpPr>
          <p:nvPr/>
        </p:nvCxnSpPr>
        <p:spPr>
          <a:xfrm flipH="1">
            <a:off x="5421741" y="1488224"/>
            <a:ext cx="1141679" cy="8272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5" name="Gerader Verbinder 74">
            <a:extLst>
              <a:ext uri="{FF2B5EF4-FFF2-40B4-BE49-F238E27FC236}">
                <a16:creationId xmlns:a16="http://schemas.microsoft.com/office/drawing/2014/main" id="{8FE73DFC-B8D3-0825-5EFC-378229E511E8}"/>
              </a:ext>
            </a:extLst>
          </p:cNvPr>
          <p:cNvCxnSpPr>
            <a:cxnSpLocks/>
            <a:stCxn id="70" idx="2"/>
            <a:endCxn id="58" idx="6"/>
          </p:cNvCxnSpPr>
          <p:nvPr/>
        </p:nvCxnSpPr>
        <p:spPr>
          <a:xfrm flipH="1" flipV="1">
            <a:off x="4737018" y="1434881"/>
            <a:ext cx="1783359" cy="44118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6" name="Gerader Verbinder 75">
            <a:extLst>
              <a:ext uri="{FF2B5EF4-FFF2-40B4-BE49-F238E27FC236}">
                <a16:creationId xmlns:a16="http://schemas.microsoft.com/office/drawing/2014/main" id="{C5E4595A-2CCD-630A-39F1-F5EAEB9072DA}"/>
              </a:ext>
            </a:extLst>
          </p:cNvPr>
          <p:cNvCxnSpPr>
            <a:cxnSpLocks/>
            <a:stCxn id="59" idx="5"/>
            <a:endCxn id="70" idx="1"/>
          </p:cNvCxnSpPr>
          <p:nvPr/>
        </p:nvCxnSpPr>
        <p:spPr>
          <a:xfrm>
            <a:off x="5362700" y="1216858"/>
            <a:ext cx="1200720" cy="55721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77" name="Textfeld 76">
            <a:extLst>
              <a:ext uri="{FF2B5EF4-FFF2-40B4-BE49-F238E27FC236}">
                <a16:creationId xmlns:a16="http://schemas.microsoft.com/office/drawing/2014/main" id="{573C80AC-40B4-A7F6-1AE3-0F457227EA1F}"/>
              </a:ext>
            </a:extLst>
          </p:cNvPr>
          <p:cNvSpPr txBox="1"/>
          <p:nvPr/>
        </p:nvSpPr>
        <p:spPr>
          <a:xfrm>
            <a:off x="-69744" y="539427"/>
            <a:ext cx="7053406" cy="323165"/>
          </a:xfrm>
          <a:prstGeom prst="rect">
            <a:avLst/>
          </a:prstGeom>
          <a:noFill/>
        </p:spPr>
        <p:txBody>
          <a:bodyPr wrap="none" rtlCol="0">
            <a:spAutoFit/>
          </a:bodyPr>
          <a:lstStyle/>
          <a:p>
            <a:r>
              <a:rPr lang="en-US" sz="1500" noProof="0" dirty="0"/>
              <a:t>Some messy-looking graphs with edge crossing. Is it possible to make graphs look clean?</a:t>
            </a:r>
          </a:p>
        </p:txBody>
      </p:sp>
      <p:sp>
        <p:nvSpPr>
          <p:cNvPr id="78" name="Textfeld 77">
            <a:extLst>
              <a:ext uri="{FF2B5EF4-FFF2-40B4-BE49-F238E27FC236}">
                <a16:creationId xmlns:a16="http://schemas.microsoft.com/office/drawing/2014/main" id="{4028ED5B-BFF6-4388-C608-785F6D8205EF}"/>
              </a:ext>
            </a:extLst>
          </p:cNvPr>
          <p:cNvSpPr txBox="1"/>
          <p:nvPr/>
        </p:nvSpPr>
        <p:spPr>
          <a:xfrm>
            <a:off x="-9600" y="833394"/>
            <a:ext cx="1592167" cy="338554"/>
          </a:xfrm>
          <a:prstGeom prst="rect">
            <a:avLst/>
          </a:prstGeom>
          <a:noFill/>
        </p:spPr>
        <p:txBody>
          <a:bodyPr wrap="none" rtlCol="0">
            <a:spAutoFit/>
          </a:bodyPr>
          <a:lstStyle/>
          <a:p>
            <a:r>
              <a:rPr lang="en-US" sz="1600" noProof="0" dirty="0">
                <a:solidFill>
                  <a:schemeClr val="accent6"/>
                </a:solidFill>
              </a:rPr>
              <a:t>Graph messy G1:</a:t>
            </a:r>
          </a:p>
        </p:txBody>
      </p:sp>
      <p:sp>
        <p:nvSpPr>
          <p:cNvPr id="79" name="Textfeld 78">
            <a:extLst>
              <a:ext uri="{FF2B5EF4-FFF2-40B4-BE49-F238E27FC236}">
                <a16:creationId xmlns:a16="http://schemas.microsoft.com/office/drawing/2014/main" id="{C33A1C61-2544-9789-9A85-E08F1D1C62D8}"/>
              </a:ext>
            </a:extLst>
          </p:cNvPr>
          <p:cNvSpPr txBox="1"/>
          <p:nvPr/>
        </p:nvSpPr>
        <p:spPr>
          <a:xfrm>
            <a:off x="5362020" y="814739"/>
            <a:ext cx="1592167" cy="338554"/>
          </a:xfrm>
          <a:prstGeom prst="rect">
            <a:avLst/>
          </a:prstGeom>
          <a:noFill/>
        </p:spPr>
        <p:txBody>
          <a:bodyPr wrap="none" rtlCol="0">
            <a:spAutoFit/>
          </a:bodyPr>
          <a:lstStyle/>
          <a:p>
            <a:r>
              <a:rPr lang="en-US" sz="1600" noProof="0" dirty="0">
                <a:solidFill>
                  <a:schemeClr val="accent6"/>
                </a:solidFill>
              </a:rPr>
              <a:t>Graph messy G2:</a:t>
            </a:r>
          </a:p>
        </p:txBody>
      </p:sp>
      <p:graphicFrame>
        <p:nvGraphicFramePr>
          <p:cNvPr id="6" name="Tabelle 5">
            <a:extLst>
              <a:ext uri="{FF2B5EF4-FFF2-40B4-BE49-F238E27FC236}">
                <a16:creationId xmlns:a16="http://schemas.microsoft.com/office/drawing/2014/main" id="{DDB933A5-F011-26DB-6028-BE647AFA4480}"/>
              </a:ext>
            </a:extLst>
          </p:cNvPr>
          <p:cNvGraphicFramePr>
            <a:graphicFrameLocks noGrp="1"/>
          </p:cNvGraphicFramePr>
          <p:nvPr>
            <p:extLst>
              <p:ext uri="{D42A27DB-BD31-4B8C-83A1-F6EECF244321}">
                <p14:modId xmlns:p14="http://schemas.microsoft.com/office/powerpoint/2010/main" val="2290155164"/>
              </p:ext>
            </p:extLst>
          </p:nvPr>
        </p:nvGraphicFramePr>
        <p:xfrm>
          <a:off x="660623" y="4270678"/>
          <a:ext cx="4063495" cy="2217420"/>
        </p:xfrm>
        <a:graphic>
          <a:graphicData uri="http://schemas.openxmlformats.org/drawingml/2006/table">
            <a:tbl>
              <a:tblPr firstRow="1" bandRow="1">
                <a:tableStyleId>{5940675A-B579-460E-94D1-54222C63F5DA}</a:tableStyleId>
              </a:tblPr>
              <a:tblGrid>
                <a:gridCol w="1712405">
                  <a:extLst>
                    <a:ext uri="{9D8B030D-6E8A-4147-A177-3AD203B41FA5}">
                      <a16:colId xmlns:a16="http://schemas.microsoft.com/office/drawing/2014/main" val="3301565684"/>
                    </a:ext>
                  </a:extLst>
                </a:gridCol>
                <a:gridCol w="351544">
                  <a:extLst>
                    <a:ext uri="{9D8B030D-6E8A-4147-A177-3AD203B41FA5}">
                      <a16:colId xmlns:a16="http://schemas.microsoft.com/office/drawing/2014/main" val="3891523312"/>
                    </a:ext>
                  </a:extLst>
                </a:gridCol>
                <a:gridCol w="338674">
                  <a:extLst>
                    <a:ext uri="{9D8B030D-6E8A-4147-A177-3AD203B41FA5}">
                      <a16:colId xmlns:a16="http://schemas.microsoft.com/office/drawing/2014/main" val="830179257"/>
                    </a:ext>
                  </a:extLst>
                </a:gridCol>
                <a:gridCol w="497891">
                  <a:extLst>
                    <a:ext uri="{9D8B030D-6E8A-4147-A177-3AD203B41FA5}">
                      <a16:colId xmlns:a16="http://schemas.microsoft.com/office/drawing/2014/main" val="3121747537"/>
                    </a:ext>
                  </a:extLst>
                </a:gridCol>
                <a:gridCol w="570230">
                  <a:extLst>
                    <a:ext uri="{9D8B030D-6E8A-4147-A177-3AD203B41FA5}">
                      <a16:colId xmlns:a16="http://schemas.microsoft.com/office/drawing/2014/main" val="412568577"/>
                    </a:ext>
                  </a:extLst>
                </a:gridCol>
                <a:gridCol w="592751">
                  <a:extLst>
                    <a:ext uri="{9D8B030D-6E8A-4147-A177-3AD203B41FA5}">
                      <a16:colId xmlns:a16="http://schemas.microsoft.com/office/drawing/2014/main" val="192005238"/>
                    </a:ext>
                  </a:extLst>
                </a:gridCol>
              </a:tblGrid>
              <a:tr h="228451">
                <a:tc>
                  <a:txBody>
                    <a:bodyPr/>
                    <a:lstStyle/>
                    <a:p>
                      <a:pPr algn="ctr"/>
                      <a:r>
                        <a:rPr lang="en-US" sz="1200" noProof="0" dirty="0"/>
                        <a:t>Graph</a:t>
                      </a:r>
                    </a:p>
                  </a:txBody>
                  <a:tcPr anchor="ctr"/>
                </a:tc>
                <a:tc>
                  <a:txBody>
                    <a:bodyPr/>
                    <a:lstStyle/>
                    <a:p>
                      <a:pPr algn="ctr"/>
                      <a:r>
                        <a:rPr lang="en-US" sz="1200" noProof="0" dirty="0">
                          <a:solidFill>
                            <a:schemeClr val="accent6"/>
                          </a:solidFill>
                        </a:rPr>
                        <a:t>V</a:t>
                      </a:r>
                    </a:p>
                  </a:txBody>
                  <a:tcPr anchor="ctr"/>
                </a:tc>
                <a:tc>
                  <a:txBody>
                    <a:bodyPr/>
                    <a:lstStyle/>
                    <a:p>
                      <a:pPr algn="ctr"/>
                      <a:r>
                        <a:rPr lang="en-US" sz="1200" noProof="0" dirty="0">
                          <a:solidFill>
                            <a:srgbClr val="FF6961"/>
                          </a:solidFill>
                        </a:rPr>
                        <a:t>E</a:t>
                      </a:r>
                    </a:p>
                  </a:txBody>
                  <a:tcPr anchor="ctr"/>
                </a:tc>
                <a:tc>
                  <a:txBody>
                    <a:bodyPr/>
                    <a:lstStyle/>
                    <a:p>
                      <a:pPr algn="ctr"/>
                      <a:r>
                        <a:rPr lang="en-US" sz="1200" noProof="0" dirty="0"/>
                        <a:t>F</a:t>
                      </a:r>
                    </a:p>
                  </a:txBody>
                  <a:tcPr anchor="ctr"/>
                </a:tc>
                <a:tc>
                  <a:txBody>
                    <a:bodyPr/>
                    <a:lstStyle/>
                    <a:p>
                      <a:pPr algn="ctr"/>
                      <a:r>
                        <a:rPr lang="en-US" sz="1200" noProof="0" dirty="0"/>
                        <a:t>V-E+F</a:t>
                      </a:r>
                    </a:p>
                  </a:txBody>
                  <a:tcPr anchor="ctr"/>
                </a:tc>
                <a:tc>
                  <a:txBody>
                    <a:bodyPr/>
                    <a:lstStyle/>
                    <a:p>
                      <a:pPr algn="ctr"/>
                      <a:r>
                        <a:rPr lang="en-US" sz="1200" noProof="0" dirty="0"/>
                        <a:t>planar</a:t>
                      </a:r>
                    </a:p>
                  </a:txBody>
                  <a:tcPr anchor="ctr"/>
                </a:tc>
                <a:extLst>
                  <a:ext uri="{0D108BD9-81ED-4DB2-BD59-A6C34878D82A}">
                    <a16:rowId xmlns:a16="http://schemas.microsoft.com/office/drawing/2014/main" val="2438440928"/>
                  </a:ext>
                </a:extLst>
              </a:tr>
              <a:tr h="247489">
                <a:tc>
                  <a:txBody>
                    <a:bodyPr/>
                    <a:lstStyle/>
                    <a:p>
                      <a:r>
                        <a:rPr lang="en-US" sz="1200" noProof="0" dirty="0"/>
                        <a:t>Clean G1</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solidFill>
                          <a:srgbClr val="7030A0"/>
                        </a:solidFill>
                      </a:endParaRPr>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3040841106"/>
                  </a:ext>
                </a:extLst>
              </a:tr>
              <a:tr h="247489">
                <a:tc>
                  <a:txBody>
                    <a:bodyPr/>
                    <a:lstStyle/>
                    <a:p>
                      <a:r>
                        <a:rPr lang="en-US" sz="1200" noProof="0" dirty="0"/>
                        <a:t>Clean G2</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solidFill>
                          <a:srgbClr val="FF6961"/>
                        </a:solidFill>
                      </a:endParaRPr>
                    </a:p>
                  </a:txBody>
                  <a:tcPr/>
                </a:tc>
                <a:tc>
                  <a:txBody>
                    <a:bodyPr/>
                    <a:lstStyle/>
                    <a:p>
                      <a:endParaRPr lang="en-US" noProof="0" dirty="0"/>
                    </a:p>
                  </a:txBody>
                  <a:tcPr/>
                </a:tc>
                <a:tc>
                  <a:txBody>
                    <a:bodyPr/>
                    <a:lstStyle/>
                    <a:p>
                      <a:endParaRPr lang="en-US" noProof="0" dirty="0">
                        <a:solidFill>
                          <a:srgbClr val="7030A0"/>
                        </a:solidFill>
                      </a:endParaRPr>
                    </a:p>
                  </a:txBody>
                  <a:tcPr/>
                </a:tc>
                <a:extLst>
                  <a:ext uri="{0D108BD9-81ED-4DB2-BD59-A6C34878D82A}">
                    <a16:rowId xmlns:a16="http://schemas.microsoft.com/office/drawing/2014/main" val="4279357212"/>
                  </a:ext>
                </a:extLst>
              </a:tr>
              <a:tr h="247489">
                <a:tc>
                  <a:txBody>
                    <a:bodyPr/>
                    <a:lstStyle/>
                    <a:p>
                      <a:r>
                        <a:rPr lang="en-US" sz="1200" noProof="0" dirty="0"/>
                        <a:t>Triangle</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solidFill>
                          <a:srgbClr val="FF6961"/>
                        </a:solidFill>
                      </a:endParaRPr>
                    </a:p>
                  </a:txBody>
                  <a:tcPr/>
                </a:tc>
                <a:tc>
                  <a:txBody>
                    <a:bodyPr/>
                    <a:lstStyle/>
                    <a:p>
                      <a:endParaRPr lang="en-US" noProof="0" dirty="0">
                        <a:solidFill>
                          <a:srgbClr val="7030A0"/>
                        </a:solidFill>
                      </a:endParaRPr>
                    </a:p>
                  </a:txBody>
                  <a:tcPr/>
                </a:tc>
                <a:tc>
                  <a:txBody>
                    <a:bodyPr/>
                    <a:lstStyle/>
                    <a:p>
                      <a:endParaRPr lang="en-US" noProof="0" dirty="0">
                        <a:solidFill>
                          <a:srgbClr val="FF6961"/>
                        </a:solidFill>
                      </a:endParaRPr>
                    </a:p>
                  </a:txBody>
                  <a:tcPr/>
                </a:tc>
                <a:extLst>
                  <a:ext uri="{0D108BD9-81ED-4DB2-BD59-A6C34878D82A}">
                    <a16:rowId xmlns:a16="http://schemas.microsoft.com/office/drawing/2014/main" val="1278457194"/>
                  </a:ext>
                </a:extLst>
              </a:tr>
              <a:tr h="247489">
                <a:tc>
                  <a:txBody>
                    <a:bodyPr/>
                    <a:lstStyle/>
                    <a:p>
                      <a:r>
                        <a:rPr lang="en-US" sz="1200" noProof="0" dirty="0"/>
                        <a:t>Square</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solidFill>
                          <a:srgbClr val="FF6961"/>
                        </a:solidFill>
                      </a:endParaRPr>
                    </a:p>
                  </a:txBody>
                  <a:tcPr/>
                </a:tc>
                <a:tc>
                  <a:txBody>
                    <a:bodyPr/>
                    <a:lstStyle/>
                    <a:p>
                      <a:endParaRPr lang="en-US" noProof="0" dirty="0">
                        <a:solidFill>
                          <a:srgbClr val="FF6961"/>
                        </a:solidFill>
                      </a:endParaRPr>
                    </a:p>
                  </a:txBody>
                  <a:tcPr/>
                </a:tc>
                <a:tc>
                  <a:txBody>
                    <a:bodyPr/>
                    <a:lstStyle/>
                    <a:p>
                      <a:endParaRPr lang="en-US" noProof="0" dirty="0">
                        <a:solidFill>
                          <a:srgbClr val="FF6961"/>
                        </a:solidFill>
                      </a:endParaRPr>
                    </a:p>
                  </a:txBody>
                  <a:tcPr/>
                </a:tc>
                <a:extLst>
                  <a:ext uri="{0D108BD9-81ED-4DB2-BD59-A6C34878D82A}">
                    <a16:rowId xmlns:a16="http://schemas.microsoft.com/office/drawing/2014/main" val="3089864902"/>
                  </a:ext>
                </a:extLst>
              </a:tr>
              <a:tr h="247489">
                <a:tc>
                  <a:txBody>
                    <a:bodyPr/>
                    <a:lstStyle/>
                    <a:p>
                      <a:r>
                        <a:rPr lang="en-US" sz="1200" noProof="0" dirty="0"/>
                        <a:t>Clean K4</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solidFill>
                          <a:srgbClr val="FF6961"/>
                        </a:solidFill>
                      </a:endParaRPr>
                    </a:p>
                  </a:txBody>
                  <a:tcPr/>
                </a:tc>
                <a:tc>
                  <a:txBody>
                    <a:bodyPr/>
                    <a:lstStyle/>
                    <a:p>
                      <a:endParaRPr lang="en-US" noProof="0" dirty="0">
                        <a:solidFill>
                          <a:srgbClr val="FF6961"/>
                        </a:solidFill>
                      </a:endParaRPr>
                    </a:p>
                  </a:txBody>
                  <a:tcPr/>
                </a:tc>
                <a:tc>
                  <a:txBody>
                    <a:bodyPr/>
                    <a:lstStyle/>
                    <a:p>
                      <a:endParaRPr lang="en-US" noProof="0" dirty="0">
                        <a:solidFill>
                          <a:srgbClr val="FF6961"/>
                        </a:solidFill>
                      </a:endParaRPr>
                    </a:p>
                  </a:txBody>
                  <a:tcPr/>
                </a:tc>
                <a:extLst>
                  <a:ext uri="{0D108BD9-81ED-4DB2-BD59-A6C34878D82A}">
                    <a16:rowId xmlns:a16="http://schemas.microsoft.com/office/drawing/2014/main" val="2091991920"/>
                  </a:ext>
                </a:extLst>
              </a:tr>
              <a:tr h="247489">
                <a:tc>
                  <a:txBody>
                    <a:bodyPr/>
                    <a:lstStyle/>
                    <a:p>
                      <a:r>
                        <a:rPr lang="en-US" sz="1200" noProof="0" dirty="0"/>
                        <a:t>Create own clean graph </a:t>
                      </a:r>
                    </a:p>
                    <a:p>
                      <a:r>
                        <a:rPr lang="en-US" sz="1200" noProof="0" dirty="0"/>
                        <a:t>with exactly 6 regions</a:t>
                      </a:r>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tc>
                  <a:txBody>
                    <a:bodyPr/>
                    <a:lstStyle/>
                    <a:p>
                      <a:endParaRPr lang="en-US" noProof="0" dirty="0"/>
                    </a:p>
                  </a:txBody>
                  <a:tcPr/>
                </a:tc>
                <a:extLst>
                  <a:ext uri="{0D108BD9-81ED-4DB2-BD59-A6C34878D82A}">
                    <a16:rowId xmlns:a16="http://schemas.microsoft.com/office/drawing/2014/main" val="2067691391"/>
                  </a:ext>
                </a:extLst>
              </a:tr>
            </a:tbl>
          </a:graphicData>
        </a:graphic>
      </p:graphicFrame>
      <p:sp>
        <p:nvSpPr>
          <p:cNvPr id="109" name="Ellipse 108">
            <a:extLst>
              <a:ext uri="{FF2B5EF4-FFF2-40B4-BE49-F238E27FC236}">
                <a16:creationId xmlns:a16="http://schemas.microsoft.com/office/drawing/2014/main" id="{FAB94A44-AC4D-11C4-BB10-6E47ADC0BA81}"/>
              </a:ext>
            </a:extLst>
          </p:cNvPr>
          <p:cNvSpPr/>
          <p:nvPr/>
        </p:nvSpPr>
        <p:spPr>
          <a:xfrm>
            <a:off x="3282042" y="1063813"/>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A</a:t>
            </a:r>
          </a:p>
        </p:txBody>
      </p:sp>
      <p:sp>
        <p:nvSpPr>
          <p:cNvPr id="110" name="Ellipse 109">
            <a:extLst>
              <a:ext uri="{FF2B5EF4-FFF2-40B4-BE49-F238E27FC236}">
                <a16:creationId xmlns:a16="http://schemas.microsoft.com/office/drawing/2014/main" id="{6320874B-994B-D8DF-86F6-FB4C3B7F2A57}"/>
              </a:ext>
            </a:extLst>
          </p:cNvPr>
          <p:cNvSpPr/>
          <p:nvPr/>
        </p:nvSpPr>
        <p:spPr>
          <a:xfrm>
            <a:off x="2651167" y="1471399"/>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E</a:t>
            </a:r>
          </a:p>
        </p:txBody>
      </p:sp>
      <p:sp>
        <p:nvSpPr>
          <p:cNvPr id="111" name="Ellipse 110">
            <a:extLst>
              <a:ext uri="{FF2B5EF4-FFF2-40B4-BE49-F238E27FC236}">
                <a16:creationId xmlns:a16="http://schemas.microsoft.com/office/drawing/2014/main" id="{38910F44-17EA-9A57-ED98-DAED2E22C794}"/>
              </a:ext>
            </a:extLst>
          </p:cNvPr>
          <p:cNvSpPr/>
          <p:nvPr/>
        </p:nvSpPr>
        <p:spPr>
          <a:xfrm>
            <a:off x="2961197" y="2008870"/>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D</a:t>
            </a:r>
          </a:p>
        </p:txBody>
      </p:sp>
      <p:sp>
        <p:nvSpPr>
          <p:cNvPr id="112" name="Ellipse 111">
            <a:extLst>
              <a:ext uri="{FF2B5EF4-FFF2-40B4-BE49-F238E27FC236}">
                <a16:creationId xmlns:a16="http://schemas.microsoft.com/office/drawing/2014/main" id="{5714DDBD-58C5-061B-2F85-386D1487C05A}"/>
              </a:ext>
            </a:extLst>
          </p:cNvPr>
          <p:cNvSpPr/>
          <p:nvPr/>
        </p:nvSpPr>
        <p:spPr>
          <a:xfrm>
            <a:off x="3821221" y="1469966"/>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B</a:t>
            </a:r>
          </a:p>
        </p:txBody>
      </p:sp>
      <p:sp>
        <p:nvSpPr>
          <p:cNvPr id="113" name="Ellipse 112">
            <a:extLst>
              <a:ext uri="{FF2B5EF4-FFF2-40B4-BE49-F238E27FC236}">
                <a16:creationId xmlns:a16="http://schemas.microsoft.com/office/drawing/2014/main" id="{6C967024-D556-86B1-A606-E40D901FC7C4}"/>
              </a:ext>
            </a:extLst>
          </p:cNvPr>
          <p:cNvSpPr/>
          <p:nvPr/>
        </p:nvSpPr>
        <p:spPr>
          <a:xfrm>
            <a:off x="3523080" y="2008870"/>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C</a:t>
            </a:r>
          </a:p>
        </p:txBody>
      </p:sp>
      <p:cxnSp>
        <p:nvCxnSpPr>
          <p:cNvPr id="114" name="Gerader Verbinder 113">
            <a:extLst>
              <a:ext uri="{FF2B5EF4-FFF2-40B4-BE49-F238E27FC236}">
                <a16:creationId xmlns:a16="http://schemas.microsoft.com/office/drawing/2014/main" id="{E2E41E56-CEB1-EC78-0C42-1B0B6201C7FD}"/>
              </a:ext>
            </a:extLst>
          </p:cNvPr>
          <p:cNvCxnSpPr>
            <a:cxnSpLocks/>
            <a:stCxn id="111" idx="6"/>
            <a:endCxn id="113" idx="2"/>
          </p:cNvCxnSpPr>
          <p:nvPr/>
        </p:nvCxnSpPr>
        <p:spPr>
          <a:xfrm>
            <a:off x="3255112" y="2153106"/>
            <a:ext cx="267968" cy="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17" name="Gerader Verbinder 116">
            <a:extLst>
              <a:ext uri="{FF2B5EF4-FFF2-40B4-BE49-F238E27FC236}">
                <a16:creationId xmlns:a16="http://schemas.microsoft.com/office/drawing/2014/main" id="{D97141DB-32F4-8326-E525-E754AF6D4A30}"/>
              </a:ext>
            </a:extLst>
          </p:cNvPr>
          <p:cNvCxnSpPr>
            <a:cxnSpLocks/>
            <a:stCxn id="110" idx="6"/>
            <a:endCxn id="112" idx="2"/>
          </p:cNvCxnSpPr>
          <p:nvPr/>
        </p:nvCxnSpPr>
        <p:spPr>
          <a:xfrm flipV="1">
            <a:off x="2945082" y="1614202"/>
            <a:ext cx="876139" cy="1433"/>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0" name="Gerader Verbinder 119">
            <a:extLst>
              <a:ext uri="{FF2B5EF4-FFF2-40B4-BE49-F238E27FC236}">
                <a16:creationId xmlns:a16="http://schemas.microsoft.com/office/drawing/2014/main" id="{5DFD34E3-0893-46B3-BB75-96AEA4032561}"/>
              </a:ext>
            </a:extLst>
          </p:cNvPr>
          <p:cNvCxnSpPr>
            <a:cxnSpLocks/>
            <a:stCxn id="110" idx="6"/>
            <a:endCxn id="113" idx="1"/>
          </p:cNvCxnSpPr>
          <p:nvPr/>
        </p:nvCxnSpPr>
        <p:spPr>
          <a:xfrm>
            <a:off x="2945082" y="1615635"/>
            <a:ext cx="621041" cy="43548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3" name="Gerader Verbinder 122">
            <a:extLst>
              <a:ext uri="{FF2B5EF4-FFF2-40B4-BE49-F238E27FC236}">
                <a16:creationId xmlns:a16="http://schemas.microsoft.com/office/drawing/2014/main" id="{521FB3FA-0999-F4B5-7D94-ADE3A405C6E4}"/>
              </a:ext>
            </a:extLst>
          </p:cNvPr>
          <p:cNvCxnSpPr>
            <a:cxnSpLocks/>
            <a:stCxn id="111" idx="7"/>
            <a:endCxn id="112" idx="3"/>
          </p:cNvCxnSpPr>
          <p:nvPr/>
        </p:nvCxnSpPr>
        <p:spPr>
          <a:xfrm flipV="1">
            <a:off x="3212069" y="1716192"/>
            <a:ext cx="652195" cy="33492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Gerader Verbinder 126">
            <a:extLst>
              <a:ext uri="{FF2B5EF4-FFF2-40B4-BE49-F238E27FC236}">
                <a16:creationId xmlns:a16="http://schemas.microsoft.com/office/drawing/2014/main" id="{58158B90-6D50-6C32-4C87-DBB14A90D32B}"/>
              </a:ext>
            </a:extLst>
          </p:cNvPr>
          <p:cNvCxnSpPr>
            <a:cxnSpLocks/>
            <a:stCxn id="110" idx="4"/>
            <a:endCxn id="111" idx="1"/>
          </p:cNvCxnSpPr>
          <p:nvPr/>
        </p:nvCxnSpPr>
        <p:spPr>
          <a:xfrm>
            <a:off x="2798125" y="1759871"/>
            <a:ext cx="206115" cy="29124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Gerader Verbinder 131">
            <a:extLst>
              <a:ext uri="{FF2B5EF4-FFF2-40B4-BE49-F238E27FC236}">
                <a16:creationId xmlns:a16="http://schemas.microsoft.com/office/drawing/2014/main" id="{06A24F66-4461-0AE3-A95D-C93933430EFE}"/>
              </a:ext>
            </a:extLst>
          </p:cNvPr>
          <p:cNvCxnSpPr>
            <a:cxnSpLocks/>
            <a:stCxn id="113" idx="7"/>
            <a:endCxn id="112" idx="4"/>
          </p:cNvCxnSpPr>
          <p:nvPr/>
        </p:nvCxnSpPr>
        <p:spPr>
          <a:xfrm flipV="1">
            <a:off x="3773952" y="1758438"/>
            <a:ext cx="194227" cy="29267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5" name="Gerader Verbinder 134">
            <a:extLst>
              <a:ext uri="{FF2B5EF4-FFF2-40B4-BE49-F238E27FC236}">
                <a16:creationId xmlns:a16="http://schemas.microsoft.com/office/drawing/2014/main" id="{D408281D-C305-8B8F-98C8-AC5012D55C59}"/>
              </a:ext>
            </a:extLst>
          </p:cNvPr>
          <p:cNvCxnSpPr>
            <a:cxnSpLocks/>
            <a:stCxn id="109" idx="2"/>
            <a:endCxn id="110" idx="7"/>
          </p:cNvCxnSpPr>
          <p:nvPr/>
        </p:nvCxnSpPr>
        <p:spPr>
          <a:xfrm flipH="1">
            <a:off x="2902039" y="1208049"/>
            <a:ext cx="380003" cy="305596"/>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8" name="Gerader Verbinder 137">
            <a:extLst>
              <a:ext uri="{FF2B5EF4-FFF2-40B4-BE49-F238E27FC236}">
                <a16:creationId xmlns:a16="http://schemas.microsoft.com/office/drawing/2014/main" id="{286597C0-EF3C-C1F6-8B8E-FCC37B50CD3A}"/>
              </a:ext>
            </a:extLst>
          </p:cNvPr>
          <p:cNvCxnSpPr>
            <a:cxnSpLocks/>
            <a:stCxn id="109" idx="6"/>
            <a:endCxn id="112" idx="0"/>
          </p:cNvCxnSpPr>
          <p:nvPr/>
        </p:nvCxnSpPr>
        <p:spPr>
          <a:xfrm>
            <a:off x="3575957" y="1208049"/>
            <a:ext cx="392222" cy="26191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1" name="Gerader Verbinder 140">
            <a:extLst>
              <a:ext uri="{FF2B5EF4-FFF2-40B4-BE49-F238E27FC236}">
                <a16:creationId xmlns:a16="http://schemas.microsoft.com/office/drawing/2014/main" id="{4D6509A6-BCE5-AB24-1369-5C6B48FB6103}"/>
              </a:ext>
            </a:extLst>
          </p:cNvPr>
          <p:cNvCxnSpPr>
            <a:cxnSpLocks/>
            <a:stCxn id="109" idx="3"/>
            <a:endCxn id="111" idx="0"/>
          </p:cNvCxnSpPr>
          <p:nvPr/>
        </p:nvCxnSpPr>
        <p:spPr>
          <a:xfrm flipH="1">
            <a:off x="3108155" y="1310039"/>
            <a:ext cx="216930" cy="6988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5" name="Gerader Verbinder 144">
            <a:extLst>
              <a:ext uri="{FF2B5EF4-FFF2-40B4-BE49-F238E27FC236}">
                <a16:creationId xmlns:a16="http://schemas.microsoft.com/office/drawing/2014/main" id="{27E71297-C08C-D407-3A40-C5D3E330989F}"/>
              </a:ext>
            </a:extLst>
          </p:cNvPr>
          <p:cNvCxnSpPr>
            <a:cxnSpLocks/>
            <a:stCxn id="109" idx="5"/>
            <a:endCxn id="113" idx="0"/>
          </p:cNvCxnSpPr>
          <p:nvPr/>
        </p:nvCxnSpPr>
        <p:spPr>
          <a:xfrm>
            <a:off x="3532914" y="1310039"/>
            <a:ext cx="137124" cy="698831"/>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48" name="Textfeld 147">
            <a:extLst>
              <a:ext uri="{FF2B5EF4-FFF2-40B4-BE49-F238E27FC236}">
                <a16:creationId xmlns:a16="http://schemas.microsoft.com/office/drawing/2014/main" id="{DBF3624B-DCCA-8DEF-8CFD-E95049046209}"/>
              </a:ext>
            </a:extLst>
          </p:cNvPr>
          <p:cNvSpPr txBox="1"/>
          <p:nvPr/>
        </p:nvSpPr>
        <p:spPr>
          <a:xfrm>
            <a:off x="2334928" y="855221"/>
            <a:ext cx="1007584" cy="338554"/>
          </a:xfrm>
          <a:prstGeom prst="rect">
            <a:avLst/>
          </a:prstGeom>
          <a:noFill/>
        </p:spPr>
        <p:txBody>
          <a:bodyPr wrap="none" rtlCol="0">
            <a:spAutoFit/>
          </a:bodyPr>
          <a:lstStyle/>
          <a:p>
            <a:r>
              <a:rPr lang="en-US" sz="1600" noProof="0" dirty="0">
                <a:solidFill>
                  <a:schemeClr val="accent6"/>
                </a:solidFill>
              </a:rPr>
              <a:t>Graph K5:</a:t>
            </a:r>
          </a:p>
        </p:txBody>
      </p:sp>
      <p:sp>
        <p:nvSpPr>
          <p:cNvPr id="16" name="Textfeld 15">
            <a:extLst>
              <a:ext uri="{FF2B5EF4-FFF2-40B4-BE49-F238E27FC236}">
                <a16:creationId xmlns:a16="http://schemas.microsoft.com/office/drawing/2014/main" id="{71CF1E48-F338-B5AE-C975-BA2C9EC674C3}"/>
              </a:ext>
            </a:extLst>
          </p:cNvPr>
          <p:cNvSpPr txBox="1"/>
          <p:nvPr/>
        </p:nvSpPr>
        <p:spPr>
          <a:xfrm>
            <a:off x="2397877" y="2254719"/>
            <a:ext cx="2287499" cy="523220"/>
          </a:xfrm>
          <a:prstGeom prst="rect">
            <a:avLst/>
          </a:prstGeom>
          <a:noFill/>
        </p:spPr>
        <p:txBody>
          <a:bodyPr wrap="square" rtlCol="0">
            <a:spAutoFit/>
          </a:bodyPr>
          <a:lstStyle/>
          <a:p>
            <a:r>
              <a:rPr lang="en-US" sz="1400" noProof="0" dirty="0"/>
              <a:t>Complete Graph: Each node is connected to all others.</a:t>
            </a:r>
          </a:p>
        </p:txBody>
      </p:sp>
      <p:sp>
        <p:nvSpPr>
          <p:cNvPr id="17" name="Textfeld 16">
            <a:extLst>
              <a:ext uri="{FF2B5EF4-FFF2-40B4-BE49-F238E27FC236}">
                <a16:creationId xmlns:a16="http://schemas.microsoft.com/office/drawing/2014/main" id="{54098F27-EA3F-B5BB-4FBC-26F514E9D780}"/>
              </a:ext>
            </a:extLst>
          </p:cNvPr>
          <p:cNvSpPr txBox="1"/>
          <p:nvPr/>
        </p:nvSpPr>
        <p:spPr>
          <a:xfrm>
            <a:off x="283945" y="2587412"/>
            <a:ext cx="492605" cy="707886"/>
          </a:xfrm>
          <a:prstGeom prst="rect">
            <a:avLst/>
          </a:prstGeom>
          <a:noFill/>
        </p:spPr>
        <p:txBody>
          <a:bodyPr wrap="square" rtlCol="0">
            <a:spAutoFit/>
            <a:scene3d>
              <a:camera prst="isometricOffAxis2Left"/>
              <a:lightRig rig="threePt" dir="t"/>
            </a:scene3d>
          </a:bodyPr>
          <a:lstStyle/>
          <a:p>
            <a:r>
              <a:rPr lang="en-US" sz="4000" noProof="0" dirty="0">
                <a:solidFill>
                  <a:srgbClr val="FFC000"/>
                </a:solidFill>
                <a:effectLst>
                  <a:outerShdw blurRad="50800" dist="38100" dir="10800000" algn="r" rotWithShape="0">
                    <a:prstClr val="black">
                      <a:alpha val="40000"/>
                    </a:prstClr>
                  </a:outerShdw>
                </a:effectLst>
                <a:latin typeface="Arial Black" panose="020B0A04020102020204" pitchFamily="34" charset="0"/>
              </a:rPr>
              <a:t>?</a:t>
            </a:r>
          </a:p>
        </p:txBody>
      </p:sp>
      <p:sp>
        <p:nvSpPr>
          <p:cNvPr id="18" name="Textfeld 17">
            <a:extLst>
              <a:ext uri="{FF2B5EF4-FFF2-40B4-BE49-F238E27FC236}">
                <a16:creationId xmlns:a16="http://schemas.microsoft.com/office/drawing/2014/main" id="{FF86B00B-BF44-01F4-8F76-7D156F7CB2CF}"/>
              </a:ext>
            </a:extLst>
          </p:cNvPr>
          <p:cNvSpPr txBox="1"/>
          <p:nvPr/>
        </p:nvSpPr>
        <p:spPr>
          <a:xfrm>
            <a:off x="620667" y="2758117"/>
            <a:ext cx="2825261" cy="369332"/>
          </a:xfrm>
          <a:prstGeom prst="rect">
            <a:avLst/>
          </a:prstGeom>
          <a:noFill/>
        </p:spPr>
        <p:txBody>
          <a:bodyPr wrap="none" rtlCol="0">
            <a:spAutoFit/>
          </a:bodyPr>
          <a:lstStyle/>
          <a:p>
            <a:r>
              <a:rPr lang="en-US" noProof="0" dirty="0"/>
              <a:t>What strategies did you try?</a:t>
            </a:r>
          </a:p>
        </p:txBody>
      </p:sp>
      <p:sp>
        <p:nvSpPr>
          <p:cNvPr id="22" name="Textfeld 21">
            <a:extLst>
              <a:ext uri="{FF2B5EF4-FFF2-40B4-BE49-F238E27FC236}">
                <a16:creationId xmlns:a16="http://schemas.microsoft.com/office/drawing/2014/main" id="{57223589-F5FF-96EE-D04D-A8FA68CA2E5B}"/>
              </a:ext>
            </a:extLst>
          </p:cNvPr>
          <p:cNvSpPr txBox="1"/>
          <p:nvPr/>
        </p:nvSpPr>
        <p:spPr>
          <a:xfrm>
            <a:off x="113896" y="6562934"/>
            <a:ext cx="6641242" cy="369332"/>
          </a:xfrm>
          <a:prstGeom prst="rect">
            <a:avLst/>
          </a:prstGeom>
          <a:noFill/>
        </p:spPr>
        <p:txBody>
          <a:bodyPr wrap="none" rtlCol="0">
            <a:spAutoFit/>
          </a:bodyPr>
          <a:lstStyle/>
          <a:p>
            <a:r>
              <a:rPr lang="en-US" noProof="0" dirty="0"/>
              <a:t>Based on your results, can you formulate a generally valid statement?</a:t>
            </a:r>
          </a:p>
        </p:txBody>
      </p:sp>
      <p:sp>
        <p:nvSpPr>
          <p:cNvPr id="35" name="Rechteck: abgerundete Ecken 34">
            <a:extLst>
              <a:ext uri="{FF2B5EF4-FFF2-40B4-BE49-F238E27FC236}">
                <a16:creationId xmlns:a16="http://schemas.microsoft.com/office/drawing/2014/main" id="{69DE67F4-D213-79F1-45FA-085FDE8BA22E}"/>
              </a:ext>
            </a:extLst>
          </p:cNvPr>
          <p:cNvSpPr/>
          <p:nvPr/>
        </p:nvSpPr>
        <p:spPr>
          <a:xfrm>
            <a:off x="263563" y="6932266"/>
            <a:ext cx="5956385" cy="92705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n-US" b="1" noProof="0" dirty="0"/>
              <a:t>------------------------------------------------------------------------------------------------------------------------------------------------------------------</a:t>
            </a:r>
          </a:p>
        </p:txBody>
      </p:sp>
      <p:sp>
        <p:nvSpPr>
          <p:cNvPr id="80" name="Ellipse 79">
            <a:extLst>
              <a:ext uri="{FF2B5EF4-FFF2-40B4-BE49-F238E27FC236}">
                <a16:creationId xmlns:a16="http://schemas.microsoft.com/office/drawing/2014/main" id="{5D37A521-7CAE-91EE-22AE-9499D9335040}"/>
              </a:ext>
            </a:extLst>
          </p:cNvPr>
          <p:cNvSpPr/>
          <p:nvPr/>
        </p:nvSpPr>
        <p:spPr>
          <a:xfrm>
            <a:off x="7886516" y="2655272"/>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A</a:t>
            </a:r>
          </a:p>
        </p:txBody>
      </p:sp>
      <p:sp>
        <p:nvSpPr>
          <p:cNvPr id="81" name="Ellipse 80">
            <a:extLst>
              <a:ext uri="{FF2B5EF4-FFF2-40B4-BE49-F238E27FC236}">
                <a16:creationId xmlns:a16="http://schemas.microsoft.com/office/drawing/2014/main" id="{E9DB6DF1-5F50-4E92-2586-69CF0BED098F}"/>
              </a:ext>
            </a:extLst>
          </p:cNvPr>
          <p:cNvSpPr/>
          <p:nvPr/>
        </p:nvSpPr>
        <p:spPr>
          <a:xfrm>
            <a:off x="7886522" y="3089985"/>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B</a:t>
            </a:r>
          </a:p>
        </p:txBody>
      </p:sp>
      <p:sp>
        <p:nvSpPr>
          <p:cNvPr id="82" name="Ellipse 81">
            <a:extLst>
              <a:ext uri="{FF2B5EF4-FFF2-40B4-BE49-F238E27FC236}">
                <a16:creationId xmlns:a16="http://schemas.microsoft.com/office/drawing/2014/main" id="{E07A311E-C94D-EE62-3027-E0F8378B9454}"/>
              </a:ext>
            </a:extLst>
          </p:cNvPr>
          <p:cNvSpPr/>
          <p:nvPr/>
        </p:nvSpPr>
        <p:spPr>
          <a:xfrm>
            <a:off x="7886517" y="3539691"/>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C</a:t>
            </a:r>
          </a:p>
        </p:txBody>
      </p:sp>
      <p:sp>
        <p:nvSpPr>
          <p:cNvPr id="83" name="Ellipse 82">
            <a:extLst>
              <a:ext uri="{FF2B5EF4-FFF2-40B4-BE49-F238E27FC236}">
                <a16:creationId xmlns:a16="http://schemas.microsoft.com/office/drawing/2014/main" id="{0C9A6E71-9064-EF21-EBC5-D109742788FE}"/>
              </a:ext>
            </a:extLst>
          </p:cNvPr>
          <p:cNvSpPr/>
          <p:nvPr/>
        </p:nvSpPr>
        <p:spPr>
          <a:xfrm>
            <a:off x="8623533" y="2657771"/>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D</a:t>
            </a:r>
          </a:p>
        </p:txBody>
      </p:sp>
      <p:sp>
        <p:nvSpPr>
          <p:cNvPr id="84" name="Ellipse 83">
            <a:extLst>
              <a:ext uri="{FF2B5EF4-FFF2-40B4-BE49-F238E27FC236}">
                <a16:creationId xmlns:a16="http://schemas.microsoft.com/office/drawing/2014/main" id="{3B52AA94-4D8D-6E84-F1AC-981DA37F19B9}"/>
              </a:ext>
            </a:extLst>
          </p:cNvPr>
          <p:cNvSpPr/>
          <p:nvPr/>
        </p:nvSpPr>
        <p:spPr>
          <a:xfrm>
            <a:off x="8623539" y="3092484"/>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E</a:t>
            </a:r>
          </a:p>
        </p:txBody>
      </p:sp>
      <p:sp>
        <p:nvSpPr>
          <p:cNvPr id="85" name="Ellipse 84">
            <a:extLst>
              <a:ext uri="{FF2B5EF4-FFF2-40B4-BE49-F238E27FC236}">
                <a16:creationId xmlns:a16="http://schemas.microsoft.com/office/drawing/2014/main" id="{966C196B-C6AE-CD7C-B6CF-EE9A094CB8DB}"/>
              </a:ext>
            </a:extLst>
          </p:cNvPr>
          <p:cNvSpPr/>
          <p:nvPr/>
        </p:nvSpPr>
        <p:spPr>
          <a:xfrm>
            <a:off x="8623534" y="3542190"/>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F</a:t>
            </a:r>
          </a:p>
        </p:txBody>
      </p:sp>
      <p:cxnSp>
        <p:nvCxnSpPr>
          <p:cNvPr id="86" name="Gerader Verbinder 85">
            <a:extLst>
              <a:ext uri="{FF2B5EF4-FFF2-40B4-BE49-F238E27FC236}">
                <a16:creationId xmlns:a16="http://schemas.microsoft.com/office/drawing/2014/main" id="{55BF686B-C252-17A7-0EF5-EFD62919FFC3}"/>
              </a:ext>
            </a:extLst>
          </p:cNvPr>
          <p:cNvCxnSpPr>
            <a:cxnSpLocks/>
            <a:stCxn id="83" idx="2"/>
            <a:endCxn id="80" idx="6"/>
          </p:cNvCxnSpPr>
          <p:nvPr/>
        </p:nvCxnSpPr>
        <p:spPr>
          <a:xfrm flipH="1" flipV="1">
            <a:off x="8180431" y="2799508"/>
            <a:ext cx="443102" cy="24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Gerader Verbinder 88">
            <a:extLst>
              <a:ext uri="{FF2B5EF4-FFF2-40B4-BE49-F238E27FC236}">
                <a16:creationId xmlns:a16="http://schemas.microsoft.com/office/drawing/2014/main" id="{01B28588-6A41-DCF7-E100-6A5AD853B72B}"/>
              </a:ext>
            </a:extLst>
          </p:cNvPr>
          <p:cNvCxnSpPr>
            <a:cxnSpLocks/>
            <a:stCxn id="84" idx="2"/>
            <a:endCxn id="81" idx="6"/>
          </p:cNvCxnSpPr>
          <p:nvPr/>
        </p:nvCxnSpPr>
        <p:spPr>
          <a:xfrm flipH="1" flipV="1">
            <a:off x="8180437" y="3234221"/>
            <a:ext cx="443102" cy="24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Gerader Verbinder 91">
            <a:extLst>
              <a:ext uri="{FF2B5EF4-FFF2-40B4-BE49-F238E27FC236}">
                <a16:creationId xmlns:a16="http://schemas.microsoft.com/office/drawing/2014/main" id="{47263793-147B-8F2B-D52F-3157BCD44F2C}"/>
              </a:ext>
            </a:extLst>
          </p:cNvPr>
          <p:cNvCxnSpPr>
            <a:cxnSpLocks/>
            <a:stCxn id="85" idx="2"/>
            <a:endCxn id="82" idx="6"/>
          </p:cNvCxnSpPr>
          <p:nvPr/>
        </p:nvCxnSpPr>
        <p:spPr>
          <a:xfrm flipH="1" flipV="1">
            <a:off x="8180432" y="3683927"/>
            <a:ext cx="443102" cy="24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Gerader Verbinder 94">
            <a:extLst>
              <a:ext uri="{FF2B5EF4-FFF2-40B4-BE49-F238E27FC236}">
                <a16:creationId xmlns:a16="http://schemas.microsoft.com/office/drawing/2014/main" id="{3FF4707A-0D71-EC9D-F088-30E06223CB1E}"/>
              </a:ext>
            </a:extLst>
          </p:cNvPr>
          <p:cNvCxnSpPr>
            <a:cxnSpLocks/>
            <a:stCxn id="83" idx="2"/>
            <a:endCxn id="81" idx="6"/>
          </p:cNvCxnSpPr>
          <p:nvPr/>
        </p:nvCxnSpPr>
        <p:spPr>
          <a:xfrm flipH="1">
            <a:off x="8180437" y="2802007"/>
            <a:ext cx="443096" cy="4322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Gerader Verbinder 95">
            <a:extLst>
              <a:ext uri="{FF2B5EF4-FFF2-40B4-BE49-F238E27FC236}">
                <a16:creationId xmlns:a16="http://schemas.microsoft.com/office/drawing/2014/main" id="{672A038F-FD0A-A236-965E-0B972067125C}"/>
              </a:ext>
            </a:extLst>
          </p:cNvPr>
          <p:cNvCxnSpPr>
            <a:cxnSpLocks/>
            <a:stCxn id="85" idx="2"/>
            <a:endCxn id="81" idx="6"/>
          </p:cNvCxnSpPr>
          <p:nvPr/>
        </p:nvCxnSpPr>
        <p:spPr>
          <a:xfrm flipH="1" flipV="1">
            <a:off x="8180437" y="3234221"/>
            <a:ext cx="443097" cy="4522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Gerader Verbinder 96">
            <a:extLst>
              <a:ext uri="{FF2B5EF4-FFF2-40B4-BE49-F238E27FC236}">
                <a16:creationId xmlns:a16="http://schemas.microsoft.com/office/drawing/2014/main" id="{3BD31854-8275-6CB4-994A-B9E0E3DA0D4E}"/>
              </a:ext>
            </a:extLst>
          </p:cNvPr>
          <p:cNvCxnSpPr>
            <a:cxnSpLocks/>
            <a:stCxn id="83" idx="2"/>
            <a:endCxn id="82" idx="6"/>
          </p:cNvCxnSpPr>
          <p:nvPr/>
        </p:nvCxnSpPr>
        <p:spPr>
          <a:xfrm flipH="1">
            <a:off x="8180432" y="2802007"/>
            <a:ext cx="443101" cy="8819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Gerader Verbinder 97">
            <a:extLst>
              <a:ext uri="{FF2B5EF4-FFF2-40B4-BE49-F238E27FC236}">
                <a16:creationId xmlns:a16="http://schemas.microsoft.com/office/drawing/2014/main" id="{9FEAD9DA-ED34-C483-1DF4-5F1E3FA2974E}"/>
              </a:ext>
            </a:extLst>
          </p:cNvPr>
          <p:cNvCxnSpPr>
            <a:cxnSpLocks/>
            <a:stCxn id="84" idx="2"/>
            <a:endCxn id="82" idx="6"/>
          </p:cNvCxnSpPr>
          <p:nvPr/>
        </p:nvCxnSpPr>
        <p:spPr>
          <a:xfrm flipH="1">
            <a:off x="8180432" y="3236720"/>
            <a:ext cx="443107" cy="4472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Gerader Verbinder 98">
            <a:extLst>
              <a:ext uri="{FF2B5EF4-FFF2-40B4-BE49-F238E27FC236}">
                <a16:creationId xmlns:a16="http://schemas.microsoft.com/office/drawing/2014/main" id="{40E02FFB-4782-1ADD-017B-67032A5F09F1}"/>
              </a:ext>
            </a:extLst>
          </p:cNvPr>
          <p:cNvCxnSpPr>
            <a:cxnSpLocks/>
            <a:stCxn id="85" idx="2"/>
            <a:endCxn id="80" idx="6"/>
          </p:cNvCxnSpPr>
          <p:nvPr/>
        </p:nvCxnSpPr>
        <p:spPr>
          <a:xfrm flipH="1" flipV="1">
            <a:off x="8180431" y="2799508"/>
            <a:ext cx="443103" cy="886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Gerader Verbinder 99">
            <a:extLst>
              <a:ext uri="{FF2B5EF4-FFF2-40B4-BE49-F238E27FC236}">
                <a16:creationId xmlns:a16="http://schemas.microsoft.com/office/drawing/2014/main" id="{43F46ED8-8285-8667-E516-1E5261D7F680}"/>
              </a:ext>
            </a:extLst>
          </p:cNvPr>
          <p:cNvCxnSpPr>
            <a:cxnSpLocks/>
            <a:stCxn id="84" idx="2"/>
            <a:endCxn id="80" idx="6"/>
          </p:cNvCxnSpPr>
          <p:nvPr/>
        </p:nvCxnSpPr>
        <p:spPr>
          <a:xfrm flipH="1" flipV="1">
            <a:off x="8180431" y="2799508"/>
            <a:ext cx="443108" cy="4372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Textfeld 121">
            <a:extLst>
              <a:ext uri="{FF2B5EF4-FFF2-40B4-BE49-F238E27FC236}">
                <a16:creationId xmlns:a16="http://schemas.microsoft.com/office/drawing/2014/main" id="{B6529351-46BC-7518-F32B-FA51E6F40CB9}"/>
              </a:ext>
            </a:extLst>
          </p:cNvPr>
          <p:cNvSpPr txBox="1"/>
          <p:nvPr/>
        </p:nvSpPr>
        <p:spPr>
          <a:xfrm>
            <a:off x="7840737" y="3842003"/>
            <a:ext cx="1108573" cy="338554"/>
          </a:xfrm>
          <a:prstGeom prst="rect">
            <a:avLst/>
          </a:prstGeom>
          <a:noFill/>
        </p:spPr>
        <p:txBody>
          <a:bodyPr wrap="none" rtlCol="0">
            <a:spAutoFit/>
          </a:bodyPr>
          <a:lstStyle/>
          <a:p>
            <a:r>
              <a:rPr lang="en-US" sz="1600" noProof="0" dirty="0">
                <a:solidFill>
                  <a:schemeClr val="accent6"/>
                </a:solidFill>
              </a:rPr>
              <a:t>Graph K3,3</a:t>
            </a:r>
          </a:p>
        </p:txBody>
      </p:sp>
    </p:spTree>
    <p:extLst>
      <p:ext uri="{BB962C8B-B14F-4D97-AF65-F5344CB8AC3E}">
        <p14:creationId xmlns:p14="http://schemas.microsoft.com/office/powerpoint/2010/main" val="20661802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662CBE4-0ACB-FDB0-C177-57FA7C329055}"/>
            </a:ext>
          </a:extLst>
        </p:cNvPr>
        <p:cNvGrpSpPr/>
        <p:nvPr/>
      </p:nvGrpSpPr>
      <p:grpSpPr>
        <a:xfrm>
          <a:off x="0" y="0"/>
          <a:ext cx="0" cy="0"/>
          <a:chOff x="0" y="0"/>
          <a:chExt cx="0" cy="0"/>
        </a:xfrm>
      </p:grpSpPr>
      <p:pic>
        <p:nvPicPr>
          <p:cNvPr id="19" name="Grafik 18" descr="Ein Bild, das Logo, Symbol, weiß, Schrift enthält.&#10;&#10;KI-generierte Inhalte können fehlerhaft sein.">
            <a:extLst>
              <a:ext uri="{FF2B5EF4-FFF2-40B4-BE49-F238E27FC236}">
                <a16:creationId xmlns:a16="http://schemas.microsoft.com/office/drawing/2014/main" id="{ACA31A54-05CA-E22B-5952-3A3BF064BD6D}"/>
              </a:ext>
            </a:extLst>
          </p:cNvPr>
          <p:cNvPicPr>
            <a:picLocks noChangeAspect="1"/>
          </p:cNvPicPr>
          <p:nvPr/>
        </p:nvPicPr>
        <p:blipFill>
          <a:blip r:embed="rId3">
            <a:extLst>
              <a:ext uri="{28A0092B-C50C-407E-A947-70E740481C1C}">
                <a14:useLocalDpi xmlns:a14="http://schemas.microsoft.com/office/drawing/2010/main" val="0"/>
              </a:ext>
            </a:extLst>
          </a:blip>
          <a:srcRect l="16627" t="12382" r="15241" b="17990"/>
          <a:stretch>
            <a:fillRect/>
          </a:stretch>
        </p:blipFill>
        <p:spPr>
          <a:xfrm>
            <a:off x="0" y="3654478"/>
            <a:ext cx="631615" cy="645481"/>
          </a:xfrm>
          <a:prstGeom prst="rect">
            <a:avLst/>
          </a:prstGeom>
        </p:spPr>
      </p:pic>
      <p:pic>
        <p:nvPicPr>
          <p:cNvPr id="30" name="Grafik 29">
            <a:extLst>
              <a:ext uri="{FF2B5EF4-FFF2-40B4-BE49-F238E27FC236}">
                <a16:creationId xmlns:a16="http://schemas.microsoft.com/office/drawing/2014/main" id="{3D4C63E3-BEF2-B85B-2F21-CF17D8372B79}"/>
              </a:ext>
            </a:extLst>
          </p:cNvPr>
          <p:cNvPicPr>
            <a:picLocks noChangeAspect="1"/>
          </p:cNvPicPr>
          <p:nvPr/>
        </p:nvPicPr>
        <p:blipFill>
          <a:blip r:embed="rId4"/>
          <a:stretch>
            <a:fillRect/>
          </a:stretch>
        </p:blipFill>
        <p:spPr>
          <a:xfrm>
            <a:off x="1393628" y="907760"/>
            <a:ext cx="4145810" cy="1831029"/>
          </a:xfrm>
          <a:prstGeom prst="rect">
            <a:avLst/>
          </a:prstGeom>
        </p:spPr>
      </p:pic>
      <p:sp>
        <p:nvSpPr>
          <p:cNvPr id="4" name="Textfeld 3">
            <a:extLst>
              <a:ext uri="{FF2B5EF4-FFF2-40B4-BE49-F238E27FC236}">
                <a16:creationId xmlns:a16="http://schemas.microsoft.com/office/drawing/2014/main" id="{948605A6-C1F6-CB73-5386-5234C3496AC2}"/>
              </a:ext>
            </a:extLst>
          </p:cNvPr>
          <p:cNvSpPr txBox="1"/>
          <p:nvPr/>
        </p:nvSpPr>
        <p:spPr>
          <a:xfrm>
            <a:off x="290773" y="60896"/>
            <a:ext cx="3780035"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800" b="1" noProof="0" dirty="0"/>
              <a:t>Can You Untangle it?</a:t>
            </a:r>
          </a:p>
        </p:txBody>
      </p:sp>
      <p:sp>
        <p:nvSpPr>
          <p:cNvPr id="2" name="Textfeld 1">
            <a:extLst>
              <a:ext uri="{FF2B5EF4-FFF2-40B4-BE49-F238E27FC236}">
                <a16:creationId xmlns:a16="http://schemas.microsoft.com/office/drawing/2014/main" id="{6FF60969-3362-AFD1-7A90-B06A1670D35A}"/>
              </a:ext>
            </a:extLst>
          </p:cNvPr>
          <p:cNvSpPr txBox="1"/>
          <p:nvPr/>
        </p:nvSpPr>
        <p:spPr>
          <a:xfrm>
            <a:off x="167736" y="8025188"/>
            <a:ext cx="3657282"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800" b="1" noProof="0" dirty="0"/>
              <a:t>Why does it matter?</a:t>
            </a:r>
          </a:p>
        </p:txBody>
      </p:sp>
      <p:sp>
        <p:nvSpPr>
          <p:cNvPr id="33" name="Rechteck: abgerundete Ecken 32">
            <a:extLst>
              <a:ext uri="{FF2B5EF4-FFF2-40B4-BE49-F238E27FC236}">
                <a16:creationId xmlns:a16="http://schemas.microsoft.com/office/drawing/2014/main" id="{1CD77BF0-D989-D558-1A16-84293FA8D6A7}"/>
              </a:ext>
            </a:extLst>
          </p:cNvPr>
          <p:cNvSpPr/>
          <p:nvPr/>
        </p:nvSpPr>
        <p:spPr>
          <a:xfrm>
            <a:off x="130723" y="8891601"/>
            <a:ext cx="5956385" cy="92705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noProof="0" dirty="0">
                <a:solidFill>
                  <a:srgbClr val="00B050"/>
                </a:solidFill>
              </a:rPr>
              <a:t>If a road cross, there must be a stop or traffic signal. Or routes must run at different heights (bridge, tunnel). Circuit design (avoid wire crossing)</a:t>
            </a:r>
          </a:p>
        </p:txBody>
      </p:sp>
      <p:sp>
        <p:nvSpPr>
          <p:cNvPr id="34" name="Textfeld 33">
            <a:extLst>
              <a:ext uri="{FF2B5EF4-FFF2-40B4-BE49-F238E27FC236}">
                <a16:creationId xmlns:a16="http://schemas.microsoft.com/office/drawing/2014/main" id="{5F191495-D193-E1A4-D868-DFF717CEC8F1}"/>
              </a:ext>
            </a:extLst>
          </p:cNvPr>
          <p:cNvSpPr txBox="1"/>
          <p:nvPr/>
        </p:nvSpPr>
        <p:spPr>
          <a:xfrm>
            <a:off x="167736" y="8507978"/>
            <a:ext cx="4607736" cy="369332"/>
          </a:xfrm>
          <a:prstGeom prst="rect">
            <a:avLst/>
          </a:prstGeom>
          <a:noFill/>
        </p:spPr>
        <p:txBody>
          <a:bodyPr wrap="none" rtlCol="0">
            <a:spAutoFit/>
          </a:bodyPr>
          <a:lstStyle/>
          <a:p>
            <a:r>
              <a:rPr lang="en-US" noProof="0" dirty="0"/>
              <a:t>Where might planarity be useful or necessary? </a:t>
            </a:r>
          </a:p>
        </p:txBody>
      </p:sp>
      <p:sp>
        <p:nvSpPr>
          <p:cNvPr id="37" name="Textfeld 36">
            <a:extLst>
              <a:ext uri="{FF2B5EF4-FFF2-40B4-BE49-F238E27FC236}">
                <a16:creationId xmlns:a16="http://schemas.microsoft.com/office/drawing/2014/main" id="{BDA0F75C-A5F3-D7CB-5A3F-C475D6405A87}"/>
              </a:ext>
            </a:extLst>
          </p:cNvPr>
          <p:cNvSpPr txBox="1"/>
          <p:nvPr/>
        </p:nvSpPr>
        <p:spPr>
          <a:xfrm>
            <a:off x="114382" y="3174137"/>
            <a:ext cx="4745476" cy="52322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2800" b="1" noProof="0" dirty="0"/>
              <a:t>Explore and Discover Patterns</a:t>
            </a:r>
          </a:p>
        </p:txBody>
      </p:sp>
      <p:sp>
        <p:nvSpPr>
          <p:cNvPr id="77" name="Textfeld 76">
            <a:extLst>
              <a:ext uri="{FF2B5EF4-FFF2-40B4-BE49-F238E27FC236}">
                <a16:creationId xmlns:a16="http://schemas.microsoft.com/office/drawing/2014/main" id="{123B3193-AED4-749A-51A4-644F63E44AA1}"/>
              </a:ext>
            </a:extLst>
          </p:cNvPr>
          <p:cNvSpPr txBox="1"/>
          <p:nvPr/>
        </p:nvSpPr>
        <p:spPr>
          <a:xfrm>
            <a:off x="-69744" y="539427"/>
            <a:ext cx="7053406" cy="323165"/>
          </a:xfrm>
          <a:prstGeom prst="rect">
            <a:avLst/>
          </a:prstGeom>
          <a:noFill/>
        </p:spPr>
        <p:txBody>
          <a:bodyPr wrap="none" rtlCol="0">
            <a:spAutoFit/>
          </a:bodyPr>
          <a:lstStyle/>
          <a:p>
            <a:r>
              <a:rPr lang="en-US" sz="1500" noProof="0" dirty="0"/>
              <a:t>Some messy-looking graphs with edge crossing. Is it possible to make graphs look clean?</a:t>
            </a:r>
          </a:p>
        </p:txBody>
      </p:sp>
      <p:sp>
        <p:nvSpPr>
          <p:cNvPr id="78" name="Textfeld 77">
            <a:extLst>
              <a:ext uri="{FF2B5EF4-FFF2-40B4-BE49-F238E27FC236}">
                <a16:creationId xmlns:a16="http://schemas.microsoft.com/office/drawing/2014/main" id="{497648CE-25E2-4FF7-A414-DD5DB921E3FD}"/>
              </a:ext>
            </a:extLst>
          </p:cNvPr>
          <p:cNvSpPr txBox="1"/>
          <p:nvPr/>
        </p:nvSpPr>
        <p:spPr>
          <a:xfrm>
            <a:off x="43814" y="845185"/>
            <a:ext cx="1517338" cy="338554"/>
          </a:xfrm>
          <a:prstGeom prst="rect">
            <a:avLst/>
          </a:prstGeom>
          <a:noFill/>
        </p:spPr>
        <p:txBody>
          <a:bodyPr wrap="none" rtlCol="0">
            <a:spAutoFit/>
          </a:bodyPr>
          <a:lstStyle/>
          <a:p>
            <a:r>
              <a:rPr lang="en-US" sz="1600" noProof="0" dirty="0">
                <a:solidFill>
                  <a:schemeClr val="accent6"/>
                </a:solidFill>
              </a:rPr>
              <a:t>Graph clean G1:</a:t>
            </a:r>
          </a:p>
        </p:txBody>
      </p:sp>
      <p:sp>
        <p:nvSpPr>
          <p:cNvPr id="79" name="Textfeld 78">
            <a:extLst>
              <a:ext uri="{FF2B5EF4-FFF2-40B4-BE49-F238E27FC236}">
                <a16:creationId xmlns:a16="http://schemas.microsoft.com/office/drawing/2014/main" id="{362B5720-94C2-577E-C05F-0A97805D6ABA}"/>
              </a:ext>
            </a:extLst>
          </p:cNvPr>
          <p:cNvSpPr txBox="1"/>
          <p:nvPr/>
        </p:nvSpPr>
        <p:spPr>
          <a:xfrm>
            <a:off x="3456959" y="815503"/>
            <a:ext cx="1517338" cy="338554"/>
          </a:xfrm>
          <a:prstGeom prst="rect">
            <a:avLst/>
          </a:prstGeom>
          <a:noFill/>
        </p:spPr>
        <p:txBody>
          <a:bodyPr wrap="none" rtlCol="0">
            <a:spAutoFit/>
          </a:bodyPr>
          <a:lstStyle/>
          <a:p>
            <a:r>
              <a:rPr lang="en-US" sz="1600" noProof="0" dirty="0">
                <a:solidFill>
                  <a:schemeClr val="accent6"/>
                </a:solidFill>
              </a:rPr>
              <a:t>Graph clean G2:</a:t>
            </a:r>
          </a:p>
        </p:txBody>
      </p:sp>
      <p:graphicFrame>
        <p:nvGraphicFramePr>
          <p:cNvPr id="6" name="Tabelle 5">
            <a:extLst>
              <a:ext uri="{FF2B5EF4-FFF2-40B4-BE49-F238E27FC236}">
                <a16:creationId xmlns:a16="http://schemas.microsoft.com/office/drawing/2014/main" id="{A5A60435-336C-6812-908C-92A7487C985C}"/>
              </a:ext>
            </a:extLst>
          </p:cNvPr>
          <p:cNvGraphicFramePr>
            <a:graphicFrameLocks noGrp="1"/>
          </p:cNvGraphicFramePr>
          <p:nvPr>
            <p:extLst>
              <p:ext uri="{D42A27DB-BD31-4B8C-83A1-F6EECF244321}">
                <p14:modId xmlns:p14="http://schemas.microsoft.com/office/powerpoint/2010/main" val="4091454438"/>
              </p:ext>
            </p:extLst>
          </p:nvPr>
        </p:nvGraphicFramePr>
        <p:xfrm>
          <a:off x="342747" y="4322062"/>
          <a:ext cx="4020244" cy="2353975"/>
        </p:xfrm>
        <a:graphic>
          <a:graphicData uri="http://schemas.openxmlformats.org/drawingml/2006/table">
            <a:tbl>
              <a:tblPr firstRow="1" bandRow="1">
                <a:tableStyleId>{5940675A-B579-460E-94D1-54222C63F5DA}</a:tableStyleId>
              </a:tblPr>
              <a:tblGrid>
                <a:gridCol w="1712405">
                  <a:extLst>
                    <a:ext uri="{9D8B030D-6E8A-4147-A177-3AD203B41FA5}">
                      <a16:colId xmlns:a16="http://schemas.microsoft.com/office/drawing/2014/main" val="3301565684"/>
                    </a:ext>
                  </a:extLst>
                </a:gridCol>
                <a:gridCol w="238343">
                  <a:extLst>
                    <a:ext uri="{9D8B030D-6E8A-4147-A177-3AD203B41FA5}">
                      <a16:colId xmlns:a16="http://schemas.microsoft.com/office/drawing/2014/main" val="3891523312"/>
                    </a:ext>
                  </a:extLst>
                </a:gridCol>
                <a:gridCol w="492339">
                  <a:extLst>
                    <a:ext uri="{9D8B030D-6E8A-4147-A177-3AD203B41FA5}">
                      <a16:colId xmlns:a16="http://schemas.microsoft.com/office/drawing/2014/main" val="830179257"/>
                    </a:ext>
                  </a:extLst>
                </a:gridCol>
                <a:gridCol w="337749">
                  <a:extLst>
                    <a:ext uri="{9D8B030D-6E8A-4147-A177-3AD203B41FA5}">
                      <a16:colId xmlns:a16="http://schemas.microsoft.com/office/drawing/2014/main" val="3121747537"/>
                    </a:ext>
                  </a:extLst>
                </a:gridCol>
                <a:gridCol w="646657">
                  <a:extLst>
                    <a:ext uri="{9D8B030D-6E8A-4147-A177-3AD203B41FA5}">
                      <a16:colId xmlns:a16="http://schemas.microsoft.com/office/drawing/2014/main" val="412568577"/>
                    </a:ext>
                  </a:extLst>
                </a:gridCol>
                <a:gridCol w="592751">
                  <a:extLst>
                    <a:ext uri="{9D8B030D-6E8A-4147-A177-3AD203B41FA5}">
                      <a16:colId xmlns:a16="http://schemas.microsoft.com/office/drawing/2014/main" val="192005238"/>
                    </a:ext>
                  </a:extLst>
                </a:gridCol>
              </a:tblGrid>
              <a:tr h="254467">
                <a:tc>
                  <a:txBody>
                    <a:bodyPr/>
                    <a:lstStyle/>
                    <a:p>
                      <a:pPr algn="ctr"/>
                      <a:r>
                        <a:rPr lang="en-US" sz="1200" noProof="0" dirty="0"/>
                        <a:t>Graph</a:t>
                      </a:r>
                    </a:p>
                  </a:txBody>
                  <a:tcPr anchor="ctr"/>
                </a:tc>
                <a:tc>
                  <a:txBody>
                    <a:bodyPr/>
                    <a:lstStyle/>
                    <a:p>
                      <a:pPr algn="ctr"/>
                      <a:r>
                        <a:rPr lang="en-US" sz="1200" noProof="0" dirty="0">
                          <a:solidFill>
                            <a:schemeClr val="accent6"/>
                          </a:solidFill>
                        </a:rPr>
                        <a:t>V</a:t>
                      </a:r>
                    </a:p>
                  </a:txBody>
                  <a:tcPr anchor="ctr"/>
                </a:tc>
                <a:tc>
                  <a:txBody>
                    <a:bodyPr/>
                    <a:lstStyle/>
                    <a:p>
                      <a:pPr algn="ctr"/>
                      <a:r>
                        <a:rPr lang="en-US" sz="1200" noProof="0" dirty="0">
                          <a:solidFill>
                            <a:srgbClr val="FF6961"/>
                          </a:solidFill>
                        </a:rPr>
                        <a:t>E</a:t>
                      </a:r>
                    </a:p>
                  </a:txBody>
                  <a:tcPr anchor="ctr"/>
                </a:tc>
                <a:tc>
                  <a:txBody>
                    <a:bodyPr/>
                    <a:lstStyle/>
                    <a:p>
                      <a:pPr algn="ctr"/>
                      <a:r>
                        <a:rPr lang="en-US" sz="1200" noProof="0" dirty="0"/>
                        <a:t>F</a:t>
                      </a:r>
                    </a:p>
                  </a:txBody>
                  <a:tcPr anchor="ctr"/>
                </a:tc>
                <a:tc>
                  <a:txBody>
                    <a:bodyPr/>
                    <a:lstStyle/>
                    <a:p>
                      <a:pPr algn="ctr"/>
                      <a:r>
                        <a:rPr lang="en-US" sz="1200" noProof="0" dirty="0"/>
                        <a:t>V-E+F</a:t>
                      </a:r>
                    </a:p>
                  </a:txBody>
                  <a:tcPr anchor="ctr"/>
                </a:tc>
                <a:tc>
                  <a:txBody>
                    <a:bodyPr/>
                    <a:lstStyle/>
                    <a:p>
                      <a:pPr algn="ctr"/>
                      <a:r>
                        <a:rPr lang="en-US" sz="1200" noProof="0" dirty="0"/>
                        <a:t>planar</a:t>
                      </a:r>
                    </a:p>
                  </a:txBody>
                  <a:tcPr anchor="ctr"/>
                </a:tc>
                <a:extLst>
                  <a:ext uri="{0D108BD9-81ED-4DB2-BD59-A6C34878D82A}">
                    <a16:rowId xmlns:a16="http://schemas.microsoft.com/office/drawing/2014/main" val="2438440928"/>
                  </a:ext>
                </a:extLst>
              </a:tr>
              <a:tr h="275672">
                <a:tc>
                  <a:txBody>
                    <a:bodyPr/>
                    <a:lstStyle/>
                    <a:p>
                      <a:r>
                        <a:rPr lang="en-US" sz="1200" noProof="0" dirty="0"/>
                        <a:t>Clean G1</a:t>
                      </a:r>
                    </a:p>
                  </a:txBody>
                  <a:tcPr/>
                </a:tc>
                <a:tc>
                  <a:txBody>
                    <a:bodyPr/>
                    <a:lstStyle/>
                    <a:p>
                      <a:r>
                        <a:rPr lang="en-US" noProof="0" dirty="0">
                          <a:solidFill>
                            <a:srgbClr val="00B050"/>
                          </a:solidFill>
                        </a:rPr>
                        <a:t>6</a:t>
                      </a:r>
                    </a:p>
                  </a:txBody>
                  <a:tcPr/>
                </a:tc>
                <a:tc>
                  <a:txBody>
                    <a:bodyPr/>
                    <a:lstStyle/>
                    <a:p>
                      <a:r>
                        <a:rPr lang="en-US" noProof="0" dirty="0">
                          <a:solidFill>
                            <a:srgbClr val="00B050"/>
                          </a:solidFill>
                        </a:rPr>
                        <a:t>9</a:t>
                      </a:r>
                    </a:p>
                  </a:txBody>
                  <a:tcPr/>
                </a:tc>
                <a:tc>
                  <a:txBody>
                    <a:bodyPr/>
                    <a:lstStyle/>
                    <a:p>
                      <a:r>
                        <a:rPr lang="en-US" noProof="0" dirty="0">
                          <a:solidFill>
                            <a:srgbClr val="00B050"/>
                          </a:solidFill>
                        </a:rPr>
                        <a:t>5</a:t>
                      </a:r>
                    </a:p>
                  </a:txBody>
                  <a:tcPr/>
                </a:tc>
                <a:tc>
                  <a:txBody>
                    <a:bodyPr/>
                    <a:lstStyle/>
                    <a:p>
                      <a:r>
                        <a:rPr lang="en-US" noProof="0" dirty="0">
                          <a:solidFill>
                            <a:srgbClr val="00B050"/>
                          </a:solidFill>
                        </a:rPr>
                        <a:t>2</a:t>
                      </a:r>
                    </a:p>
                  </a:txBody>
                  <a:tcPr/>
                </a:tc>
                <a:tc>
                  <a:txBody>
                    <a:bodyPr/>
                    <a:lstStyle/>
                    <a:p>
                      <a:r>
                        <a:rPr lang="en-US" noProof="0" dirty="0">
                          <a:solidFill>
                            <a:srgbClr val="00B050"/>
                          </a:solidFill>
                        </a:rPr>
                        <a:t>Yes</a:t>
                      </a:r>
                    </a:p>
                  </a:txBody>
                  <a:tcPr/>
                </a:tc>
                <a:extLst>
                  <a:ext uri="{0D108BD9-81ED-4DB2-BD59-A6C34878D82A}">
                    <a16:rowId xmlns:a16="http://schemas.microsoft.com/office/drawing/2014/main" val="3040841106"/>
                  </a:ext>
                </a:extLst>
              </a:tr>
              <a:tr h="275672">
                <a:tc>
                  <a:txBody>
                    <a:bodyPr/>
                    <a:lstStyle/>
                    <a:p>
                      <a:r>
                        <a:rPr lang="en-US" sz="1200" noProof="0" dirty="0"/>
                        <a:t>Clean G2</a:t>
                      </a:r>
                    </a:p>
                  </a:txBody>
                  <a:tcPr/>
                </a:tc>
                <a:tc>
                  <a:txBody>
                    <a:bodyPr/>
                    <a:lstStyle/>
                    <a:p>
                      <a:r>
                        <a:rPr lang="en-US" noProof="0" dirty="0">
                          <a:solidFill>
                            <a:srgbClr val="00B050"/>
                          </a:solidFill>
                        </a:rPr>
                        <a:t>7</a:t>
                      </a:r>
                    </a:p>
                  </a:txBody>
                  <a:tcPr/>
                </a:tc>
                <a:tc>
                  <a:txBody>
                    <a:bodyPr/>
                    <a:lstStyle/>
                    <a:p>
                      <a:r>
                        <a:rPr lang="en-US" noProof="0" dirty="0">
                          <a:solidFill>
                            <a:srgbClr val="00B050"/>
                          </a:solidFill>
                        </a:rPr>
                        <a:t>12</a:t>
                      </a:r>
                    </a:p>
                  </a:txBody>
                  <a:tcPr/>
                </a:tc>
                <a:tc>
                  <a:txBody>
                    <a:bodyPr/>
                    <a:lstStyle/>
                    <a:p>
                      <a:r>
                        <a:rPr lang="en-US" noProof="0" dirty="0">
                          <a:solidFill>
                            <a:srgbClr val="00B050"/>
                          </a:solidFill>
                        </a:rPr>
                        <a:t>7</a:t>
                      </a:r>
                    </a:p>
                  </a:txBody>
                  <a:tcPr/>
                </a:tc>
                <a:tc>
                  <a:txBody>
                    <a:bodyPr/>
                    <a:lstStyle/>
                    <a:p>
                      <a:r>
                        <a:rPr lang="en-US" noProof="0" dirty="0">
                          <a:solidFill>
                            <a:srgbClr val="00B050"/>
                          </a:solidFill>
                        </a:rPr>
                        <a:t>2</a:t>
                      </a:r>
                    </a:p>
                  </a:txBody>
                  <a:tcPr/>
                </a:tc>
                <a:tc>
                  <a:txBody>
                    <a:bodyPr/>
                    <a:lstStyle/>
                    <a:p>
                      <a:r>
                        <a:rPr lang="en-US" noProof="0" dirty="0">
                          <a:solidFill>
                            <a:srgbClr val="00B050"/>
                          </a:solidFill>
                        </a:rPr>
                        <a:t>Yes</a:t>
                      </a:r>
                    </a:p>
                  </a:txBody>
                  <a:tcPr/>
                </a:tc>
                <a:extLst>
                  <a:ext uri="{0D108BD9-81ED-4DB2-BD59-A6C34878D82A}">
                    <a16:rowId xmlns:a16="http://schemas.microsoft.com/office/drawing/2014/main" val="4279357212"/>
                  </a:ext>
                </a:extLst>
              </a:tr>
              <a:tr h="275672">
                <a:tc>
                  <a:txBody>
                    <a:bodyPr/>
                    <a:lstStyle/>
                    <a:p>
                      <a:r>
                        <a:rPr lang="en-US" sz="1200" noProof="0" dirty="0"/>
                        <a:t>Triangle</a:t>
                      </a:r>
                    </a:p>
                  </a:txBody>
                  <a:tcPr/>
                </a:tc>
                <a:tc>
                  <a:txBody>
                    <a:bodyPr/>
                    <a:lstStyle/>
                    <a:p>
                      <a:r>
                        <a:rPr lang="en-US" noProof="0" dirty="0">
                          <a:solidFill>
                            <a:srgbClr val="00B050"/>
                          </a:solidFill>
                        </a:rPr>
                        <a:t>3</a:t>
                      </a:r>
                    </a:p>
                  </a:txBody>
                  <a:tcPr/>
                </a:tc>
                <a:tc>
                  <a:txBody>
                    <a:bodyPr/>
                    <a:lstStyle/>
                    <a:p>
                      <a:r>
                        <a:rPr lang="en-US" noProof="0" dirty="0">
                          <a:solidFill>
                            <a:srgbClr val="00B050"/>
                          </a:solidFill>
                        </a:rPr>
                        <a:t>3</a:t>
                      </a:r>
                    </a:p>
                  </a:txBody>
                  <a:tcPr/>
                </a:tc>
                <a:tc>
                  <a:txBody>
                    <a:bodyPr/>
                    <a:lstStyle/>
                    <a:p>
                      <a:r>
                        <a:rPr lang="en-US" noProof="0" dirty="0">
                          <a:solidFill>
                            <a:srgbClr val="00B050"/>
                          </a:solidFill>
                        </a:rPr>
                        <a:t>2</a:t>
                      </a:r>
                    </a:p>
                  </a:txBody>
                  <a:tcPr/>
                </a:tc>
                <a:tc>
                  <a:txBody>
                    <a:bodyPr/>
                    <a:lstStyle/>
                    <a:p>
                      <a:r>
                        <a:rPr lang="en-US" noProof="0" dirty="0">
                          <a:solidFill>
                            <a:srgbClr val="00B050"/>
                          </a:solidFill>
                        </a:rPr>
                        <a:t>2</a:t>
                      </a:r>
                    </a:p>
                  </a:txBody>
                  <a:tcPr/>
                </a:tc>
                <a:tc>
                  <a:txBody>
                    <a:bodyPr/>
                    <a:lstStyle/>
                    <a:p>
                      <a:r>
                        <a:rPr lang="en-US" noProof="0" dirty="0">
                          <a:solidFill>
                            <a:srgbClr val="00B050"/>
                          </a:solidFill>
                        </a:rPr>
                        <a:t>Yes</a:t>
                      </a:r>
                    </a:p>
                  </a:txBody>
                  <a:tcPr/>
                </a:tc>
                <a:extLst>
                  <a:ext uri="{0D108BD9-81ED-4DB2-BD59-A6C34878D82A}">
                    <a16:rowId xmlns:a16="http://schemas.microsoft.com/office/drawing/2014/main" val="1278457194"/>
                  </a:ext>
                </a:extLst>
              </a:tr>
              <a:tr h="275672">
                <a:tc>
                  <a:txBody>
                    <a:bodyPr/>
                    <a:lstStyle/>
                    <a:p>
                      <a:r>
                        <a:rPr lang="en-US" sz="1200" noProof="0" dirty="0"/>
                        <a:t>Square</a:t>
                      </a:r>
                    </a:p>
                  </a:txBody>
                  <a:tcPr/>
                </a:tc>
                <a:tc>
                  <a:txBody>
                    <a:bodyPr/>
                    <a:lstStyle/>
                    <a:p>
                      <a:r>
                        <a:rPr lang="en-US" noProof="0" dirty="0">
                          <a:solidFill>
                            <a:srgbClr val="00B050"/>
                          </a:solidFill>
                        </a:rPr>
                        <a:t>4</a:t>
                      </a:r>
                    </a:p>
                  </a:txBody>
                  <a:tcPr/>
                </a:tc>
                <a:tc>
                  <a:txBody>
                    <a:bodyPr/>
                    <a:lstStyle/>
                    <a:p>
                      <a:r>
                        <a:rPr lang="en-US" noProof="0" dirty="0">
                          <a:solidFill>
                            <a:srgbClr val="00B050"/>
                          </a:solidFill>
                        </a:rPr>
                        <a:t>4</a:t>
                      </a:r>
                    </a:p>
                  </a:txBody>
                  <a:tcPr/>
                </a:tc>
                <a:tc>
                  <a:txBody>
                    <a:bodyPr/>
                    <a:lstStyle/>
                    <a:p>
                      <a:r>
                        <a:rPr lang="en-US" noProof="0" dirty="0">
                          <a:solidFill>
                            <a:srgbClr val="00B050"/>
                          </a:solidFill>
                        </a:rPr>
                        <a:t>2</a:t>
                      </a:r>
                    </a:p>
                  </a:txBody>
                  <a:tcPr/>
                </a:tc>
                <a:tc>
                  <a:txBody>
                    <a:bodyPr/>
                    <a:lstStyle/>
                    <a:p>
                      <a:r>
                        <a:rPr lang="en-US" noProof="0" dirty="0">
                          <a:solidFill>
                            <a:srgbClr val="00B050"/>
                          </a:solidFill>
                        </a:rPr>
                        <a:t>2</a:t>
                      </a:r>
                    </a:p>
                  </a:txBody>
                  <a:tcPr/>
                </a:tc>
                <a:tc>
                  <a:txBody>
                    <a:bodyPr/>
                    <a:lstStyle/>
                    <a:p>
                      <a:r>
                        <a:rPr lang="en-US" noProof="0" dirty="0">
                          <a:solidFill>
                            <a:srgbClr val="00B050"/>
                          </a:solidFill>
                        </a:rPr>
                        <a:t>Yes</a:t>
                      </a:r>
                    </a:p>
                  </a:txBody>
                  <a:tcPr/>
                </a:tc>
                <a:extLst>
                  <a:ext uri="{0D108BD9-81ED-4DB2-BD59-A6C34878D82A}">
                    <a16:rowId xmlns:a16="http://schemas.microsoft.com/office/drawing/2014/main" val="3089864902"/>
                  </a:ext>
                </a:extLst>
              </a:tr>
              <a:tr h="275672">
                <a:tc>
                  <a:txBody>
                    <a:bodyPr/>
                    <a:lstStyle/>
                    <a:p>
                      <a:r>
                        <a:rPr lang="en-US" sz="1200" noProof="0" dirty="0"/>
                        <a:t>Clean K4</a:t>
                      </a:r>
                    </a:p>
                  </a:txBody>
                  <a:tcPr/>
                </a:tc>
                <a:tc>
                  <a:txBody>
                    <a:bodyPr/>
                    <a:lstStyle/>
                    <a:p>
                      <a:r>
                        <a:rPr lang="en-US" noProof="0" dirty="0">
                          <a:solidFill>
                            <a:srgbClr val="00B050"/>
                          </a:solidFill>
                        </a:rPr>
                        <a:t>4</a:t>
                      </a:r>
                    </a:p>
                  </a:txBody>
                  <a:tcPr/>
                </a:tc>
                <a:tc>
                  <a:txBody>
                    <a:bodyPr/>
                    <a:lstStyle/>
                    <a:p>
                      <a:r>
                        <a:rPr lang="en-US" noProof="0" dirty="0">
                          <a:solidFill>
                            <a:srgbClr val="00B050"/>
                          </a:solidFill>
                        </a:rPr>
                        <a:t>6</a:t>
                      </a:r>
                    </a:p>
                  </a:txBody>
                  <a:tcPr/>
                </a:tc>
                <a:tc>
                  <a:txBody>
                    <a:bodyPr/>
                    <a:lstStyle/>
                    <a:p>
                      <a:r>
                        <a:rPr lang="en-US" noProof="0" dirty="0">
                          <a:solidFill>
                            <a:srgbClr val="00B050"/>
                          </a:solidFill>
                        </a:rPr>
                        <a:t>4</a:t>
                      </a:r>
                    </a:p>
                  </a:txBody>
                  <a:tcPr/>
                </a:tc>
                <a:tc>
                  <a:txBody>
                    <a:bodyPr/>
                    <a:lstStyle/>
                    <a:p>
                      <a:r>
                        <a:rPr lang="en-US" noProof="0" dirty="0">
                          <a:solidFill>
                            <a:srgbClr val="00B050"/>
                          </a:solidFill>
                        </a:rPr>
                        <a:t>2</a:t>
                      </a:r>
                    </a:p>
                  </a:txBody>
                  <a:tcPr/>
                </a:tc>
                <a:tc>
                  <a:txBody>
                    <a:bodyPr/>
                    <a:lstStyle/>
                    <a:p>
                      <a:r>
                        <a:rPr lang="en-US" noProof="0" dirty="0">
                          <a:solidFill>
                            <a:srgbClr val="00B050"/>
                          </a:solidFill>
                        </a:rPr>
                        <a:t>Yes</a:t>
                      </a:r>
                    </a:p>
                  </a:txBody>
                  <a:tcPr/>
                </a:tc>
                <a:extLst>
                  <a:ext uri="{0D108BD9-81ED-4DB2-BD59-A6C34878D82A}">
                    <a16:rowId xmlns:a16="http://schemas.microsoft.com/office/drawing/2014/main" val="2067691391"/>
                  </a:ext>
                </a:extLst>
              </a:tr>
              <a:tr h="593755">
                <a:tc>
                  <a:txBody>
                    <a:bodyPr/>
                    <a:lstStyle/>
                    <a:p>
                      <a:r>
                        <a:rPr lang="en-US" sz="1200" noProof="0" dirty="0"/>
                        <a:t>Create own clean graph </a:t>
                      </a:r>
                    </a:p>
                    <a:p>
                      <a:r>
                        <a:rPr lang="en-US" sz="1200" noProof="0" dirty="0"/>
                        <a:t>with exactly 6 regions</a:t>
                      </a:r>
                    </a:p>
                  </a:txBody>
                  <a:tcPr/>
                </a:tc>
                <a:tc>
                  <a:txBody>
                    <a:bodyPr/>
                    <a:lstStyle/>
                    <a:p>
                      <a:r>
                        <a:rPr lang="en-US" noProof="0" dirty="0">
                          <a:solidFill>
                            <a:srgbClr val="00B050"/>
                          </a:solidFill>
                        </a:rPr>
                        <a:t>5</a:t>
                      </a:r>
                    </a:p>
                  </a:txBody>
                  <a:tcPr/>
                </a:tc>
                <a:tc>
                  <a:txBody>
                    <a:bodyPr/>
                    <a:lstStyle/>
                    <a:p>
                      <a:r>
                        <a:rPr lang="en-US" noProof="0" dirty="0">
                          <a:solidFill>
                            <a:srgbClr val="00B050"/>
                          </a:solidFill>
                        </a:rPr>
                        <a:t>9</a:t>
                      </a:r>
                    </a:p>
                  </a:txBody>
                  <a:tcPr/>
                </a:tc>
                <a:tc>
                  <a:txBody>
                    <a:bodyPr/>
                    <a:lstStyle/>
                    <a:p>
                      <a:r>
                        <a:rPr lang="en-US" noProof="0" dirty="0">
                          <a:solidFill>
                            <a:srgbClr val="00B050"/>
                          </a:solidFill>
                        </a:rPr>
                        <a:t>6</a:t>
                      </a:r>
                    </a:p>
                  </a:txBody>
                  <a:tcPr/>
                </a:tc>
                <a:tc>
                  <a:txBody>
                    <a:bodyPr/>
                    <a:lstStyle/>
                    <a:p>
                      <a:r>
                        <a:rPr lang="en-US" noProof="0" dirty="0">
                          <a:solidFill>
                            <a:srgbClr val="00B050"/>
                          </a:solidFill>
                        </a:rPr>
                        <a:t>2</a:t>
                      </a:r>
                    </a:p>
                  </a:txBody>
                  <a:tcPr/>
                </a:tc>
                <a:tc>
                  <a:txBody>
                    <a:bodyPr/>
                    <a:lstStyle/>
                    <a:p>
                      <a:r>
                        <a:rPr lang="en-US" noProof="0" dirty="0">
                          <a:solidFill>
                            <a:srgbClr val="00B050"/>
                          </a:solidFill>
                        </a:rPr>
                        <a:t>Yes</a:t>
                      </a:r>
                    </a:p>
                  </a:txBody>
                  <a:tcPr/>
                </a:tc>
                <a:extLst>
                  <a:ext uri="{0D108BD9-81ED-4DB2-BD59-A6C34878D82A}">
                    <a16:rowId xmlns:a16="http://schemas.microsoft.com/office/drawing/2014/main" val="1744877830"/>
                  </a:ext>
                </a:extLst>
              </a:tr>
            </a:tbl>
          </a:graphicData>
        </a:graphic>
      </p:graphicFrame>
      <p:sp>
        <p:nvSpPr>
          <p:cNvPr id="17" name="Textfeld 16">
            <a:extLst>
              <a:ext uri="{FF2B5EF4-FFF2-40B4-BE49-F238E27FC236}">
                <a16:creationId xmlns:a16="http://schemas.microsoft.com/office/drawing/2014/main" id="{5DD62503-C490-2808-BE9C-739CFA0975E3}"/>
              </a:ext>
            </a:extLst>
          </p:cNvPr>
          <p:cNvSpPr txBox="1"/>
          <p:nvPr/>
        </p:nvSpPr>
        <p:spPr>
          <a:xfrm>
            <a:off x="85095" y="2238274"/>
            <a:ext cx="492605" cy="707886"/>
          </a:xfrm>
          <a:prstGeom prst="rect">
            <a:avLst/>
          </a:prstGeom>
          <a:noFill/>
        </p:spPr>
        <p:txBody>
          <a:bodyPr wrap="square" rtlCol="0">
            <a:spAutoFit/>
            <a:scene3d>
              <a:camera prst="isometricOffAxis2Left"/>
              <a:lightRig rig="threePt" dir="t"/>
            </a:scene3d>
          </a:bodyPr>
          <a:lstStyle/>
          <a:p>
            <a:r>
              <a:rPr lang="en-US" sz="4000" noProof="0" dirty="0">
                <a:solidFill>
                  <a:srgbClr val="FFC000"/>
                </a:solidFill>
                <a:effectLst>
                  <a:outerShdw blurRad="50800" dist="38100" dir="10800000" algn="r" rotWithShape="0">
                    <a:prstClr val="black">
                      <a:alpha val="40000"/>
                    </a:prstClr>
                  </a:outerShdw>
                </a:effectLst>
                <a:latin typeface="Arial Black" panose="020B0A04020102020204" pitchFamily="34" charset="0"/>
              </a:rPr>
              <a:t>?</a:t>
            </a:r>
          </a:p>
        </p:txBody>
      </p:sp>
      <p:sp>
        <p:nvSpPr>
          <p:cNvPr id="18" name="Textfeld 17">
            <a:extLst>
              <a:ext uri="{FF2B5EF4-FFF2-40B4-BE49-F238E27FC236}">
                <a16:creationId xmlns:a16="http://schemas.microsoft.com/office/drawing/2014/main" id="{F94E1CD3-584D-134C-B04C-EEF3D2647712}"/>
              </a:ext>
            </a:extLst>
          </p:cNvPr>
          <p:cNvSpPr txBox="1"/>
          <p:nvPr/>
        </p:nvSpPr>
        <p:spPr>
          <a:xfrm>
            <a:off x="446765" y="2475903"/>
            <a:ext cx="4574137" cy="369332"/>
          </a:xfrm>
          <a:prstGeom prst="rect">
            <a:avLst/>
          </a:prstGeom>
          <a:noFill/>
        </p:spPr>
        <p:txBody>
          <a:bodyPr wrap="none" rtlCol="0">
            <a:spAutoFit/>
          </a:bodyPr>
          <a:lstStyle/>
          <a:p>
            <a:r>
              <a:rPr lang="en-US" noProof="0" dirty="0"/>
              <a:t>What strategies did you try? </a:t>
            </a:r>
            <a:r>
              <a:rPr lang="en-US" noProof="0" dirty="0">
                <a:solidFill>
                  <a:srgbClr val="00B050"/>
                </a:solidFill>
              </a:rPr>
              <a:t>Connect outside.</a:t>
            </a:r>
            <a:r>
              <a:rPr lang="en-US" noProof="0" dirty="0"/>
              <a:t> </a:t>
            </a:r>
          </a:p>
        </p:txBody>
      </p:sp>
      <p:sp>
        <p:nvSpPr>
          <p:cNvPr id="22" name="Textfeld 21">
            <a:extLst>
              <a:ext uri="{FF2B5EF4-FFF2-40B4-BE49-F238E27FC236}">
                <a16:creationId xmlns:a16="http://schemas.microsoft.com/office/drawing/2014/main" id="{EB635868-1008-710C-6AED-875601C20B05}"/>
              </a:ext>
            </a:extLst>
          </p:cNvPr>
          <p:cNvSpPr txBox="1"/>
          <p:nvPr/>
        </p:nvSpPr>
        <p:spPr>
          <a:xfrm>
            <a:off x="114382" y="6727483"/>
            <a:ext cx="6641242" cy="369332"/>
          </a:xfrm>
          <a:prstGeom prst="rect">
            <a:avLst/>
          </a:prstGeom>
          <a:noFill/>
        </p:spPr>
        <p:txBody>
          <a:bodyPr wrap="none" rtlCol="0">
            <a:spAutoFit/>
          </a:bodyPr>
          <a:lstStyle/>
          <a:p>
            <a:r>
              <a:rPr lang="en-US" noProof="0" dirty="0"/>
              <a:t>Based on your results, can you formulate a generally valid statement?</a:t>
            </a:r>
          </a:p>
        </p:txBody>
      </p:sp>
      <p:sp>
        <p:nvSpPr>
          <p:cNvPr id="35" name="Rechteck: abgerundete Ecken 34">
            <a:extLst>
              <a:ext uri="{FF2B5EF4-FFF2-40B4-BE49-F238E27FC236}">
                <a16:creationId xmlns:a16="http://schemas.microsoft.com/office/drawing/2014/main" id="{AB8E4C31-B58C-6DC0-916F-B898472BE2C9}"/>
              </a:ext>
            </a:extLst>
          </p:cNvPr>
          <p:cNvSpPr/>
          <p:nvPr/>
        </p:nvSpPr>
        <p:spPr>
          <a:xfrm>
            <a:off x="276918" y="7045778"/>
            <a:ext cx="5956385" cy="927055"/>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noProof="0" dirty="0">
                <a:solidFill>
                  <a:srgbClr val="00B050"/>
                </a:solidFill>
              </a:rPr>
              <a:t>A property of all planar graphs: V – E + F = 2 </a:t>
            </a:r>
          </a:p>
          <a:p>
            <a:pPr algn="ctr"/>
            <a:r>
              <a:rPr lang="en-US" noProof="0" dirty="0">
                <a:solidFill>
                  <a:srgbClr val="00B050"/>
                </a:solidFill>
              </a:rPr>
              <a:t>Euler Characteristic</a:t>
            </a:r>
          </a:p>
        </p:txBody>
      </p:sp>
      <p:sp>
        <p:nvSpPr>
          <p:cNvPr id="80" name="Ellipse 79">
            <a:extLst>
              <a:ext uri="{FF2B5EF4-FFF2-40B4-BE49-F238E27FC236}">
                <a16:creationId xmlns:a16="http://schemas.microsoft.com/office/drawing/2014/main" id="{91E8012F-696F-021A-44D0-821B3E29F590}"/>
              </a:ext>
            </a:extLst>
          </p:cNvPr>
          <p:cNvSpPr/>
          <p:nvPr/>
        </p:nvSpPr>
        <p:spPr>
          <a:xfrm>
            <a:off x="8636026" y="3015035"/>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A</a:t>
            </a:r>
          </a:p>
        </p:txBody>
      </p:sp>
      <p:sp>
        <p:nvSpPr>
          <p:cNvPr id="81" name="Ellipse 80">
            <a:extLst>
              <a:ext uri="{FF2B5EF4-FFF2-40B4-BE49-F238E27FC236}">
                <a16:creationId xmlns:a16="http://schemas.microsoft.com/office/drawing/2014/main" id="{9A4AAEA8-B277-6102-BB67-02296B750DBE}"/>
              </a:ext>
            </a:extLst>
          </p:cNvPr>
          <p:cNvSpPr/>
          <p:nvPr/>
        </p:nvSpPr>
        <p:spPr>
          <a:xfrm>
            <a:off x="8636032" y="3449748"/>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B</a:t>
            </a:r>
          </a:p>
        </p:txBody>
      </p:sp>
      <p:sp>
        <p:nvSpPr>
          <p:cNvPr id="82" name="Ellipse 81">
            <a:extLst>
              <a:ext uri="{FF2B5EF4-FFF2-40B4-BE49-F238E27FC236}">
                <a16:creationId xmlns:a16="http://schemas.microsoft.com/office/drawing/2014/main" id="{9BE84F91-6468-C1CC-C271-88302246BA71}"/>
              </a:ext>
            </a:extLst>
          </p:cNvPr>
          <p:cNvSpPr/>
          <p:nvPr/>
        </p:nvSpPr>
        <p:spPr>
          <a:xfrm>
            <a:off x="8636027" y="3899454"/>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C</a:t>
            </a:r>
          </a:p>
        </p:txBody>
      </p:sp>
      <p:sp>
        <p:nvSpPr>
          <p:cNvPr id="83" name="Ellipse 82">
            <a:extLst>
              <a:ext uri="{FF2B5EF4-FFF2-40B4-BE49-F238E27FC236}">
                <a16:creationId xmlns:a16="http://schemas.microsoft.com/office/drawing/2014/main" id="{83639821-BE29-A405-CDAB-37992B12E766}"/>
              </a:ext>
            </a:extLst>
          </p:cNvPr>
          <p:cNvSpPr/>
          <p:nvPr/>
        </p:nvSpPr>
        <p:spPr>
          <a:xfrm>
            <a:off x="9373043" y="3017534"/>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D</a:t>
            </a:r>
          </a:p>
        </p:txBody>
      </p:sp>
      <p:sp>
        <p:nvSpPr>
          <p:cNvPr id="84" name="Ellipse 83">
            <a:extLst>
              <a:ext uri="{FF2B5EF4-FFF2-40B4-BE49-F238E27FC236}">
                <a16:creationId xmlns:a16="http://schemas.microsoft.com/office/drawing/2014/main" id="{D5FA130C-613D-6BDB-46AD-B098A57F9A6F}"/>
              </a:ext>
            </a:extLst>
          </p:cNvPr>
          <p:cNvSpPr/>
          <p:nvPr/>
        </p:nvSpPr>
        <p:spPr>
          <a:xfrm>
            <a:off x="9373049" y="3452247"/>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E</a:t>
            </a:r>
          </a:p>
        </p:txBody>
      </p:sp>
      <p:sp>
        <p:nvSpPr>
          <p:cNvPr id="85" name="Ellipse 84">
            <a:extLst>
              <a:ext uri="{FF2B5EF4-FFF2-40B4-BE49-F238E27FC236}">
                <a16:creationId xmlns:a16="http://schemas.microsoft.com/office/drawing/2014/main" id="{D390EBCF-0E18-96BF-87EF-172CB71A5034}"/>
              </a:ext>
            </a:extLst>
          </p:cNvPr>
          <p:cNvSpPr/>
          <p:nvPr/>
        </p:nvSpPr>
        <p:spPr>
          <a:xfrm>
            <a:off x="9373044" y="3901953"/>
            <a:ext cx="293915" cy="288472"/>
          </a:xfrm>
          <a:prstGeom prst="ellipse">
            <a:avLst/>
          </a:prstGeom>
        </p:spPr>
        <p:style>
          <a:lnRef idx="2">
            <a:schemeClr val="dk1"/>
          </a:lnRef>
          <a:fillRef idx="1">
            <a:schemeClr val="lt1"/>
          </a:fillRef>
          <a:effectRef idx="0">
            <a:schemeClr val="dk1"/>
          </a:effectRef>
          <a:fontRef idx="minor">
            <a:schemeClr val="dk1"/>
          </a:fontRef>
        </p:style>
        <p:txBody>
          <a:bodyPr rtlCol="0" anchor="ctr"/>
          <a:lstStyle/>
          <a:p>
            <a:pPr algn="ctr"/>
            <a:r>
              <a:rPr lang="en-US" noProof="0" dirty="0"/>
              <a:t>F</a:t>
            </a:r>
          </a:p>
        </p:txBody>
      </p:sp>
      <p:cxnSp>
        <p:nvCxnSpPr>
          <p:cNvPr id="86" name="Gerader Verbinder 85">
            <a:extLst>
              <a:ext uri="{FF2B5EF4-FFF2-40B4-BE49-F238E27FC236}">
                <a16:creationId xmlns:a16="http://schemas.microsoft.com/office/drawing/2014/main" id="{C4F20042-51FE-8E76-66D1-897940FFC65B}"/>
              </a:ext>
            </a:extLst>
          </p:cNvPr>
          <p:cNvCxnSpPr>
            <a:cxnSpLocks/>
            <a:stCxn id="83" idx="2"/>
            <a:endCxn id="80" idx="6"/>
          </p:cNvCxnSpPr>
          <p:nvPr/>
        </p:nvCxnSpPr>
        <p:spPr>
          <a:xfrm flipH="1" flipV="1">
            <a:off x="8929941" y="3159271"/>
            <a:ext cx="443102" cy="24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9" name="Gerader Verbinder 88">
            <a:extLst>
              <a:ext uri="{FF2B5EF4-FFF2-40B4-BE49-F238E27FC236}">
                <a16:creationId xmlns:a16="http://schemas.microsoft.com/office/drawing/2014/main" id="{8F7C4431-6E91-01B3-5715-A9FD1B6F78ED}"/>
              </a:ext>
            </a:extLst>
          </p:cNvPr>
          <p:cNvCxnSpPr>
            <a:cxnSpLocks/>
            <a:stCxn id="84" idx="2"/>
            <a:endCxn id="81" idx="6"/>
          </p:cNvCxnSpPr>
          <p:nvPr/>
        </p:nvCxnSpPr>
        <p:spPr>
          <a:xfrm flipH="1" flipV="1">
            <a:off x="8929947" y="3593984"/>
            <a:ext cx="443102" cy="24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2" name="Gerader Verbinder 91">
            <a:extLst>
              <a:ext uri="{FF2B5EF4-FFF2-40B4-BE49-F238E27FC236}">
                <a16:creationId xmlns:a16="http://schemas.microsoft.com/office/drawing/2014/main" id="{516268F0-A262-D4C2-7D1E-91B0B73D8EFC}"/>
              </a:ext>
            </a:extLst>
          </p:cNvPr>
          <p:cNvCxnSpPr>
            <a:cxnSpLocks/>
            <a:stCxn id="85" idx="2"/>
            <a:endCxn id="82" idx="6"/>
          </p:cNvCxnSpPr>
          <p:nvPr/>
        </p:nvCxnSpPr>
        <p:spPr>
          <a:xfrm flipH="1" flipV="1">
            <a:off x="8929942" y="4043690"/>
            <a:ext cx="443102" cy="2499"/>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5" name="Gerader Verbinder 94">
            <a:extLst>
              <a:ext uri="{FF2B5EF4-FFF2-40B4-BE49-F238E27FC236}">
                <a16:creationId xmlns:a16="http://schemas.microsoft.com/office/drawing/2014/main" id="{BD9B1E2E-8C99-5041-2852-ACE428867301}"/>
              </a:ext>
            </a:extLst>
          </p:cNvPr>
          <p:cNvCxnSpPr>
            <a:cxnSpLocks/>
            <a:stCxn id="83" idx="2"/>
            <a:endCxn id="81" idx="6"/>
          </p:cNvCxnSpPr>
          <p:nvPr/>
        </p:nvCxnSpPr>
        <p:spPr>
          <a:xfrm flipH="1">
            <a:off x="8929947" y="3161770"/>
            <a:ext cx="443096" cy="432214"/>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6" name="Gerader Verbinder 95">
            <a:extLst>
              <a:ext uri="{FF2B5EF4-FFF2-40B4-BE49-F238E27FC236}">
                <a16:creationId xmlns:a16="http://schemas.microsoft.com/office/drawing/2014/main" id="{E751E13D-7A80-E434-C873-D679E3E527B0}"/>
              </a:ext>
            </a:extLst>
          </p:cNvPr>
          <p:cNvCxnSpPr>
            <a:cxnSpLocks/>
            <a:stCxn id="85" idx="2"/>
            <a:endCxn id="81" idx="6"/>
          </p:cNvCxnSpPr>
          <p:nvPr/>
        </p:nvCxnSpPr>
        <p:spPr>
          <a:xfrm flipH="1" flipV="1">
            <a:off x="8929947" y="3593984"/>
            <a:ext cx="443097" cy="452205"/>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7" name="Gerader Verbinder 96">
            <a:extLst>
              <a:ext uri="{FF2B5EF4-FFF2-40B4-BE49-F238E27FC236}">
                <a16:creationId xmlns:a16="http://schemas.microsoft.com/office/drawing/2014/main" id="{16AD0700-D290-39CC-3724-A259CB08B4B0}"/>
              </a:ext>
            </a:extLst>
          </p:cNvPr>
          <p:cNvCxnSpPr>
            <a:cxnSpLocks/>
            <a:stCxn id="83" idx="2"/>
            <a:endCxn id="82" idx="6"/>
          </p:cNvCxnSpPr>
          <p:nvPr/>
        </p:nvCxnSpPr>
        <p:spPr>
          <a:xfrm flipH="1">
            <a:off x="8929942" y="3161770"/>
            <a:ext cx="443101" cy="88192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8" name="Gerader Verbinder 97">
            <a:extLst>
              <a:ext uri="{FF2B5EF4-FFF2-40B4-BE49-F238E27FC236}">
                <a16:creationId xmlns:a16="http://schemas.microsoft.com/office/drawing/2014/main" id="{DDCB79CE-4C81-7BF5-89DF-105547D615E9}"/>
              </a:ext>
            </a:extLst>
          </p:cNvPr>
          <p:cNvCxnSpPr>
            <a:cxnSpLocks/>
            <a:stCxn id="84" idx="2"/>
            <a:endCxn id="82" idx="6"/>
          </p:cNvCxnSpPr>
          <p:nvPr/>
        </p:nvCxnSpPr>
        <p:spPr>
          <a:xfrm flipH="1">
            <a:off x="8929942" y="3596483"/>
            <a:ext cx="443107" cy="447207"/>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99" name="Gerader Verbinder 98">
            <a:extLst>
              <a:ext uri="{FF2B5EF4-FFF2-40B4-BE49-F238E27FC236}">
                <a16:creationId xmlns:a16="http://schemas.microsoft.com/office/drawing/2014/main" id="{FC4F018A-03DC-BC3D-5332-7C71ABA8AB28}"/>
              </a:ext>
            </a:extLst>
          </p:cNvPr>
          <p:cNvCxnSpPr>
            <a:cxnSpLocks/>
            <a:stCxn id="85" idx="2"/>
            <a:endCxn id="80" idx="6"/>
          </p:cNvCxnSpPr>
          <p:nvPr/>
        </p:nvCxnSpPr>
        <p:spPr>
          <a:xfrm flipH="1" flipV="1">
            <a:off x="8929941" y="3159271"/>
            <a:ext cx="443103" cy="88691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0" name="Gerader Verbinder 99">
            <a:extLst>
              <a:ext uri="{FF2B5EF4-FFF2-40B4-BE49-F238E27FC236}">
                <a16:creationId xmlns:a16="http://schemas.microsoft.com/office/drawing/2014/main" id="{7371A0C4-E82F-C19A-2697-07E39CADB95D}"/>
              </a:ext>
            </a:extLst>
          </p:cNvPr>
          <p:cNvCxnSpPr>
            <a:cxnSpLocks/>
            <a:stCxn id="84" idx="2"/>
            <a:endCxn id="80" idx="6"/>
          </p:cNvCxnSpPr>
          <p:nvPr/>
        </p:nvCxnSpPr>
        <p:spPr>
          <a:xfrm flipH="1" flipV="1">
            <a:off x="8929941" y="3159271"/>
            <a:ext cx="443108" cy="437212"/>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sp>
        <p:nvSpPr>
          <p:cNvPr id="122" name="Textfeld 121">
            <a:extLst>
              <a:ext uri="{FF2B5EF4-FFF2-40B4-BE49-F238E27FC236}">
                <a16:creationId xmlns:a16="http://schemas.microsoft.com/office/drawing/2014/main" id="{AEF81B01-C73D-9540-89C0-D231DCEDE7E9}"/>
              </a:ext>
            </a:extLst>
          </p:cNvPr>
          <p:cNvSpPr txBox="1"/>
          <p:nvPr/>
        </p:nvSpPr>
        <p:spPr>
          <a:xfrm>
            <a:off x="8590247" y="4201766"/>
            <a:ext cx="1108573" cy="338554"/>
          </a:xfrm>
          <a:prstGeom prst="rect">
            <a:avLst/>
          </a:prstGeom>
          <a:noFill/>
        </p:spPr>
        <p:txBody>
          <a:bodyPr wrap="none" rtlCol="0">
            <a:spAutoFit/>
          </a:bodyPr>
          <a:lstStyle/>
          <a:p>
            <a:r>
              <a:rPr lang="en-US" sz="1600" noProof="0" dirty="0">
                <a:solidFill>
                  <a:schemeClr val="accent6"/>
                </a:solidFill>
              </a:rPr>
              <a:t>Graph K3,3</a:t>
            </a:r>
          </a:p>
        </p:txBody>
      </p:sp>
      <p:sp>
        <p:nvSpPr>
          <p:cNvPr id="32" name="Textfeld 31">
            <a:extLst>
              <a:ext uri="{FF2B5EF4-FFF2-40B4-BE49-F238E27FC236}">
                <a16:creationId xmlns:a16="http://schemas.microsoft.com/office/drawing/2014/main" id="{2612CFE2-F975-3868-F93C-D5ADDC9C3C96}"/>
              </a:ext>
            </a:extLst>
          </p:cNvPr>
          <p:cNvSpPr txBox="1"/>
          <p:nvPr/>
        </p:nvSpPr>
        <p:spPr>
          <a:xfrm>
            <a:off x="54775" y="2805343"/>
            <a:ext cx="6961714" cy="369332"/>
          </a:xfrm>
          <a:prstGeom prst="rect">
            <a:avLst/>
          </a:prstGeom>
          <a:noFill/>
        </p:spPr>
        <p:txBody>
          <a:bodyPr wrap="none" rtlCol="0">
            <a:spAutoFit/>
          </a:bodyPr>
          <a:lstStyle/>
          <a:p>
            <a:r>
              <a:rPr lang="en-US" noProof="0" dirty="0"/>
              <a:t>A clean drawn graph (=without any edge crossing) is called planar graph.</a:t>
            </a:r>
          </a:p>
        </p:txBody>
      </p:sp>
      <p:pic>
        <p:nvPicPr>
          <p:cNvPr id="87" name="Grafik 86">
            <a:extLst>
              <a:ext uri="{FF2B5EF4-FFF2-40B4-BE49-F238E27FC236}">
                <a16:creationId xmlns:a16="http://schemas.microsoft.com/office/drawing/2014/main" id="{B894D656-174E-063D-DC68-CA2B95A02726}"/>
              </a:ext>
            </a:extLst>
          </p:cNvPr>
          <p:cNvPicPr>
            <a:picLocks noChangeAspect="1"/>
          </p:cNvPicPr>
          <p:nvPr/>
        </p:nvPicPr>
        <p:blipFill>
          <a:blip r:embed="rId5"/>
          <a:stretch>
            <a:fillRect/>
          </a:stretch>
        </p:blipFill>
        <p:spPr>
          <a:xfrm>
            <a:off x="4613863" y="4852167"/>
            <a:ext cx="2009775" cy="1552575"/>
          </a:xfrm>
          <a:prstGeom prst="rect">
            <a:avLst/>
          </a:prstGeom>
        </p:spPr>
      </p:pic>
      <p:sp>
        <p:nvSpPr>
          <p:cNvPr id="16" name="Textfeld 15">
            <a:extLst>
              <a:ext uri="{FF2B5EF4-FFF2-40B4-BE49-F238E27FC236}">
                <a16:creationId xmlns:a16="http://schemas.microsoft.com/office/drawing/2014/main" id="{560CCE3F-85A0-4E2F-BE7C-DB1ED8F33DDE}"/>
              </a:ext>
            </a:extLst>
          </p:cNvPr>
          <p:cNvSpPr txBox="1"/>
          <p:nvPr/>
        </p:nvSpPr>
        <p:spPr>
          <a:xfrm>
            <a:off x="4847818" y="4331313"/>
            <a:ext cx="1718563" cy="646331"/>
          </a:xfrm>
          <a:prstGeom prst="rect">
            <a:avLst/>
          </a:prstGeom>
          <a:noFill/>
        </p:spPr>
        <p:txBody>
          <a:bodyPr wrap="square" rtlCol="0">
            <a:spAutoFit/>
          </a:bodyPr>
          <a:lstStyle/>
          <a:p>
            <a:r>
              <a:rPr lang="en-US" noProof="0" dirty="0">
                <a:solidFill>
                  <a:srgbClr val="00B050"/>
                </a:solidFill>
              </a:rPr>
              <a:t>Planar graph with 6 regions.</a:t>
            </a:r>
          </a:p>
        </p:txBody>
      </p:sp>
      <p:sp>
        <p:nvSpPr>
          <p:cNvPr id="36" name="Textfeld 35">
            <a:extLst>
              <a:ext uri="{FF2B5EF4-FFF2-40B4-BE49-F238E27FC236}">
                <a16:creationId xmlns:a16="http://schemas.microsoft.com/office/drawing/2014/main" id="{0D090F8F-2F33-E324-0A08-515A96E73A24}"/>
              </a:ext>
            </a:extLst>
          </p:cNvPr>
          <p:cNvSpPr txBox="1"/>
          <p:nvPr/>
        </p:nvSpPr>
        <p:spPr>
          <a:xfrm>
            <a:off x="524918" y="3723720"/>
            <a:ext cx="6480172" cy="584775"/>
          </a:xfrm>
          <a:prstGeom prst="rect">
            <a:avLst/>
          </a:prstGeom>
          <a:noFill/>
        </p:spPr>
        <p:txBody>
          <a:bodyPr wrap="none" rtlCol="0">
            <a:spAutoFit/>
          </a:bodyPr>
          <a:lstStyle/>
          <a:p>
            <a:r>
              <a:rPr lang="en-US" sz="1600" noProof="0" dirty="0"/>
              <a:t>Count the number of vertices (</a:t>
            </a:r>
            <a:r>
              <a:rPr lang="en-US" sz="1600" noProof="0" dirty="0">
                <a:solidFill>
                  <a:srgbClr val="92D050"/>
                </a:solidFill>
              </a:rPr>
              <a:t>V</a:t>
            </a:r>
            <a:r>
              <a:rPr lang="en-US" sz="1600" noProof="0" dirty="0"/>
              <a:t>), edges (</a:t>
            </a:r>
            <a:r>
              <a:rPr lang="en-US" sz="1600" noProof="0" dirty="0">
                <a:solidFill>
                  <a:srgbClr val="CC3300"/>
                </a:solidFill>
              </a:rPr>
              <a:t>E</a:t>
            </a:r>
            <a:r>
              <a:rPr lang="en-US" sz="1600" noProof="0" dirty="0"/>
              <a:t>) and regions (F). </a:t>
            </a:r>
          </a:p>
          <a:p>
            <a:r>
              <a:rPr lang="en-US" sz="1600" noProof="0" dirty="0"/>
              <a:t>Record your results in  the table. (A </a:t>
            </a:r>
            <a:r>
              <a:rPr lang="en-US" sz="1400" noProof="0" dirty="0"/>
              <a:t>region is one of the areas restricted by edges</a:t>
            </a:r>
            <a:r>
              <a:rPr lang="en-US" sz="1600" noProof="0" dirty="0"/>
              <a:t>)</a:t>
            </a:r>
          </a:p>
        </p:txBody>
      </p:sp>
    </p:spTree>
    <p:extLst>
      <p:ext uri="{BB962C8B-B14F-4D97-AF65-F5344CB8AC3E}">
        <p14:creationId xmlns:p14="http://schemas.microsoft.com/office/powerpoint/2010/main" val="113018193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 name="Grafik 13" descr="Ein Bild, das Fahrradreifen, Rad, Landfahrzeug, Fahrzeug enthält.&#10;&#10;KI-generierte Inhalte können fehlerhaft sein.">
            <a:extLst>
              <a:ext uri="{FF2B5EF4-FFF2-40B4-BE49-F238E27FC236}">
                <a16:creationId xmlns:a16="http://schemas.microsoft.com/office/drawing/2014/main" id="{92F5C0B3-9397-A4A6-FEE4-D33EBADDE29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6910" y="861179"/>
            <a:ext cx="2921027" cy="1817528"/>
          </a:xfrm>
          <a:prstGeom prst="rect">
            <a:avLst/>
          </a:prstGeom>
        </p:spPr>
      </p:pic>
      <p:pic>
        <p:nvPicPr>
          <p:cNvPr id="3" name="Grafik 2">
            <a:extLst>
              <a:ext uri="{FF2B5EF4-FFF2-40B4-BE49-F238E27FC236}">
                <a16:creationId xmlns:a16="http://schemas.microsoft.com/office/drawing/2014/main" id="{B94E07DD-8B06-7C55-6FE7-89A1A3A8C4C9}"/>
              </a:ext>
            </a:extLst>
          </p:cNvPr>
          <p:cNvPicPr>
            <a:picLocks noChangeAspect="1"/>
          </p:cNvPicPr>
          <p:nvPr/>
        </p:nvPicPr>
        <p:blipFill>
          <a:blip r:embed="rId3"/>
          <a:srcRect l="6267" b="3233"/>
          <a:stretch>
            <a:fillRect/>
          </a:stretch>
        </p:blipFill>
        <p:spPr>
          <a:xfrm>
            <a:off x="506623" y="2678000"/>
            <a:ext cx="5544901" cy="4499220"/>
          </a:xfrm>
          <a:prstGeom prst="rect">
            <a:avLst/>
          </a:prstGeom>
        </p:spPr>
      </p:pic>
      <p:sp>
        <p:nvSpPr>
          <p:cNvPr id="4" name="Ellipse 3">
            <a:extLst>
              <a:ext uri="{FF2B5EF4-FFF2-40B4-BE49-F238E27FC236}">
                <a16:creationId xmlns:a16="http://schemas.microsoft.com/office/drawing/2014/main" id="{765866CA-C6BF-D11C-16C3-ACB56EC87FC9}"/>
              </a:ext>
            </a:extLst>
          </p:cNvPr>
          <p:cNvSpPr/>
          <p:nvPr/>
        </p:nvSpPr>
        <p:spPr>
          <a:xfrm>
            <a:off x="912827" y="6940295"/>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A</a:t>
            </a:r>
          </a:p>
        </p:txBody>
      </p:sp>
      <p:sp>
        <p:nvSpPr>
          <p:cNvPr id="5" name="Ellipse 4">
            <a:extLst>
              <a:ext uri="{FF2B5EF4-FFF2-40B4-BE49-F238E27FC236}">
                <a16:creationId xmlns:a16="http://schemas.microsoft.com/office/drawing/2014/main" id="{403FA98E-B447-7827-B6B9-279ABAF54635}"/>
              </a:ext>
            </a:extLst>
          </p:cNvPr>
          <p:cNvSpPr/>
          <p:nvPr/>
        </p:nvSpPr>
        <p:spPr>
          <a:xfrm>
            <a:off x="4162654" y="4197095"/>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D</a:t>
            </a:r>
          </a:p>
        </p:txBody>
      </p:sp>
      <p:sp>
        <p:nvSpPr>
          <p:cNvPr id="6" name="Ellipse 5">
            <a:extLst>
              <a:ext uri="{FF2B5EF4-FFF2-40B4-BE49-F238E27FC236}">
                <a16:creationId xmlns:a16="http://schemas.microsoft.com/office/drawing/2014/main" id="{DC06F612-7FEC-85A1-F8CD-9260C8640EB5}"/>
              </a:ext>
            </a:extLst>
          </p:cNvPr>
          <p:cNvSpPr/>
          <p:nvPr/>
        </p:nvSpPr>
        <p:spPr>
          <a:xfrm>
            <a:off x="1164592" y="3455689"/>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B</a:t>
            </a:r>
          </a:p>
        </p:txBody>
      </p:sp>
      <p:sp>
        <p:nvSpPr>
          <p:cNvPr id="7" name="Ellipse 6">
            <a:extLst>
              <a:ext uri="{FF2B5EF4-FFF2-40B4-BE49-F238E27FC236}">
                <a16:creationId xmlns:a16="http://schemas.microsoft.com/office/drawing/2014/main" id="{AEC69669-B503-073F-F401-479DEAB270FC}"/>
              </a:ext>
            </a:extLst>
          </p:cNvPr>
          <p:cNvSpPr/>
          <p:nvPr/>
        </p:nvSpPr>
        <p:spPr>
          <a:xfrm>
            <a:off x="2048100" y="5884865"/>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C</a:t>
            </a:r>
          </a:p>
        </p:txBody>
      </p:sp>
      <p:sp>
        <p:nvSpPr>
          <p:cNvPr id="8" name="Ellipse 7">
            <a:extLst>
              <a:ext uri="{FF2B5EF4-FFF2-40B4-BE49-F238E27FC236}">
                <a16:creationId xmlns:a16="http://schemas.microsoft.com/office/drawing/2014/main" id="{60316E09-2130-2D98-FDBF-12F1560FA0D6}"/>
              </a:ext>
            </a:extLst>
          </p:cNvPr>
          <p:cNvSpPr/>
          <p:nvPr/>
        </p:nvSpPr>
        <p:spPr>
          <a:xfrm>
            <a:off x="4389705" y="5002779"/>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E</a:t>
            </a:r>
          </a:p>
        </p:txBody>
      </p:sp>
      <p:sp>
        <p:nvSpPr>
          <p:cNvPr id="9" name="Ellipse 8">
            <a:extLst>
              <a:ext uri="{FF2B5EF4-FFF2-40B4-BE49-F238E27FC236}">
                <a16:creationId xmlns:a16="http://schemas.microsoft.com/office/drawing/2014/main" id="{940E3C17-6AF6-0CAA-849A-454A568536EC}"/>
              </a:ext>
            </a:extLst>
          </p:cNvPr>
          <p:cNvSpPr/>
          <p:nvPr/>
        </p:nvSpPr>
        <p:spPr>
          <a:xfrm>
            <a:off x="5824474" y="3218765"/>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F</a:t>
            </a:r>
          </a:p>
        </p:txBody>
      </p:sp>
      <p:cxnSp>
        <p:nvCxnSpPr>
          <p:cNvPr id="11" name="Gerader Verbinder 10">
            <a:extLst>
              <a:ext uri="{FF2B5EF4-FFF2-40B4-BE49-F238E27FC236}">
                <a16:creationId xmlns:a16="http://schemas.microsoft.com/office/drawing/2014/main" id="{3497A9D5-CC1F-62AF-099E-A87BAD2C975C}"/>
              </a:ext>
            </a:extLst>
          </p:cNvPr>
          <p:cNvCxnSpPr>
            <a:cxnSpLocks/>
            <a:endCxn id="7" idx="3"/>
          </p:cNvCxnSpPr>
          <p:nvPr/>
        </p:nvCxnSpPr>
        <p:spPr>
          <a:xfrm flipV="1">
            <a:off x="1139878" y="6087092"/>
            <a:ext cx="941473" cy="971665"/>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13" name="Gerader Verbinder 12">
            <a:extLst>
              <a:ext uri="{FF2B5EF4-FFF2-40B4-BE49-F238E27FC236}">
                <a16:creationId xmlns:a16="http://schemas.microsoft.com/office/drawing/2014/main" id="{356A52EC-C911-8D16-A165-33912FD7D263}"/>
              </a:ext>
            </a:extLst>
          </p:cNvPr>
          <p:cNvCxnSpPr>
            <a:cxnSpLocks/>
            <a:stCxn id="4" idx="0"/>
            <a:endCxn id="6" idx="4"/>
          </p:cNvCxnSpPr>
          <p:nvPr/>
        </p:nvCxnSpPr>
        <p:spPr>
          <a:xfrm flipV="1">
            <a:off x="1026353" y="3692613"/>
            <a:ext cx="251765" cy="3247682"/>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16" name="Gerader Verbinder 15">
            <a:extLst>
              <a:ext uri="{FF2B5EF4-FFF2-40B4-BE49-F238E27FC236}">
                <a16:creationId xmlns:a16="http://schemas.microsoft.com/office/drawing/2014/main" id="{7F83D569-B49C-5833-EEB0-EECB71F84480}"/>
              </a:ext>
            </a:extLst>
          </p:cNvPr>
          <p:cNvCxnSpPr>
            <a:cxnSpLocks/>
            <a:stCxn id="7" idx="7"/>
            <a:endCxn id="8" idx="2"/>
          </p:cNvCxnSpPr>
          <p:nvPr/>
        </p:nvCxnSpPr>
        <p:spPr>
          <a:xfrm flipV="1">
            <a:off x="2241900" y="5121241"/>
            <a:ext cx="2147805" cy="798321"/>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20" name="Gerader Verbinder 19">
            <a:extLst>
              <a:ext uri="{FF2B5EF4-FFF2-40B4-BE49-F238E27FC236}">
                <a16:creationId xmlns:a16="http://schemas.microsoft.com/office/drawing/2014/main" id="{2077F8E2-3612-10BA-C7E3-55EFFE3CBD5C}"/>
              </a:ext>
            </a:extLst>
          </p:cNvPr>
          <p:cNvCxnSpPr>
            <a:cxnSpLocks/>
            <a:stCxn id="7" idx="0"/>
            <a:endCxn id="6" idx="5"/>
          </p:cNvCxnSpPr>
          <p:nvPr/>
        </p:nvCxnSpPr>
        <p:spPr>
          <a:xfrm flipH="1" flipV="1">
            <a:off x="1358392" y="3657916"/>
            <a:ext cx="803234" cy="2226949"/>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24" name="Gerader Verbinder 23">
            <a:extLst>
              <a:ext uri="{FF2B5EF4-FFF2-40B4-BE49-F238E27FC236}">
                <a16:creationId xmlns:a16="http://schemas.microsoft.com/office/drawing/2014/main" id="{E1F53840-E33B-2F0A-3462-19475CC85EF5}"/>
              </a:ext>
            </a:extLst>
          </p:cNvPr>
          <p:cNvCxnSpPr>
            <a:cxnSpLocks/>
            <a:stCxn id="5" idx="2"/>
            <a:endCxn id="6" idx="6"/>
          </p:cNvCxnSpPr>
          <p:nvPr/>
        </p:nvCxnSpPr>
        <p:spPr>
          <a:xfrm flipH="1" flipV="1">
            <a:off x="1391643" y="3574151"/>
            <a:ext cx="2771011" cy="741406"/>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27" name="Gerader Verbinder 26">
            <a:extLst>
              <a:ext uri="{FF2B5EF4-FFF2-40B4-BE49-F238E27FC236}">
                <a16:creationId xmlns:a16="http://schemas.microsoft.com/office/drawing/2014/main" id="{1496428E-8671-9E61-B54F-A7AAC32EE392}"/>
              </a:ext>
            </a:extLst>
          </p:cNvPr>
          <p:cNvCxnSpPr>
            <a:cxnSpLocks/>
            <a:stCxn id="8" idx="0"/>
            <a:endCxn id="5" idx="5"/>
          </p:cNvCxnSpPr>
          <p:nvPr/>
        </p:nvCxnSpPr>
        <p:spPr>
          <a:xfrm flipH="1" flipV="1">
            <a:off x="4356454" y="4399322"/>
            <a:ext cx="146777" cy="603457"/>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30" name="Gerader Verbinder 29">
            <a:extLst>
              <a:ext uri="{FF2B5EF4-FFF2-40B4-BE49-F238E27FC236}">
                <a16:creationId xmlns:a16="http://schemas.microsoft.com/office/drawing/2014/main" id="{1592CC96-6028-9DAA-1F29-B872326CCDD0}"/>
              </a:ext>
            </a:extLst>
          </p:cNvPr>
          <p:cNvCxnSpPr>
            <a:cxnSpLocks/>
            <a:endCxn id="8" idx="6"/>
          </p:cNvCxnSpPr>
          <p:nvPr/>
        </p:nvCxnSpPr>
        <p:spPr>
          <a:xfrm flipH="1">
            <a:off x="4616756" y="5121241"/>
            <a:ext cx="819469" cy="0"/>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33" name="Gerader Verbinder 32">
            <a:extLst>
              <a:ext uri="{FF2B5EF4-FFF2-40B4-BE49-F238E27FC236}">
                <a16:creationId xmlns:a16="http://schemas.microsoft.com/office/drawing/2014/main" id="{B257E879-414D-DA0E-A032-F5DF939A0DA9}"/>
              </a:ext>
            </a:extLst>
          </p:cNvPr>
          <p:cNvCxnSpPr>
            <a:cxnSpLocks/>
            <a:stCxn id="9" idx="3"/>
          </p:cNvCxnSpPr>
          <p:nvPr/>
        </p:nvCxnSpPr>
        <p:spPr>
          <a:xfrm flipH="1">
            <a:off x="5436225" y="3420992"/>
            <a:ext cx="421500" cy="1700249"/>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36" name="Gerader Verbinder 35">
            <a:extLst>
              <a:ext uri="{FF2B5EF4-FFF2-40B4-BE49-F238E27FC236}">
                <a16:creationId xmlns:a16="http://schemas.microsoft.com/office/drawing/2014/main" id="{AF01ED80-A5B2-C8A9-E725-EDBC72D02509}"/>
              </a:ext>
            </a:extLst>
          </p:cNvPr>
          <p:cNvCxnSpPr>
            <a:cxnSpLocks/>
            <a:endCxn id="5" idx="0"/>
          </p:cNvCxnSpPr>
          <p:nvPr/>
        </p:nvCxnSpPr>
        <p:spPr>
          <a:xfrm flipH="1">
            <a:off x="4276180" y="2991324"/>
            <a:ext cx="80274" cy="1205771"/>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41" name="Gerader Verbinder 40">
            <a:extLst>
              <a:ext uri="{FF2B5EF4-FFF2-40B4-BE49-F238E27FC236}">
                <a16:creationId xmlns:a16="http://schemas.microsoft.com/office/drawing/2014/main" id="{587930BE-45CA-1619-A9C8-5AF517FF2EEE}"/>
              </a:ext>
            </a:extLst>
          </p:cNvPr>
          <p:cNvCxnSpPr>
            <a:cxnSpLocks/>
          </p:cNvCxnSpPr>
          <p:nvPr/>
        </p:nvCxnSpPr>
        <p:spPr>
          <a:xfrm flipV="1">
            <a:off x="4332943" y="2796461"/>
            <a:ext cx="771243" cy="194863"/>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44" name="Gerader Verbinder 43">
            <a:extLst>
              <a:ext uri="{FF2B5EF4-FFF2-40B4-BE49-F238E27FC236}">
                <a16:creationId xmlns:a16="http://schemas.microsoft.com/office/drawing/2014/main" id="{9155E92E-564F-9F8C-3401-6D1A5A7A4EAA}"/>
              </a:ext>
            </a:extLst>
          </p:cNvPr>
          <p:cNvCxnSpPr>
            <a:cxnSpLocks/>
            <a:endCxn id="9" idx="1"/>
          </p:cNvCxnSpPr>
          <p:nvPr/>
        </p:nvCxnSpPr>
        <p:spPr>
          <a:xfrm>
            <a:off x="5104186" y="2796461"/>
            <a:ext cx="753539" cy="457001"/>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sp>
        <p:nvSpPr>
          <p:cNvPr id="50" name="Textfeld 49">
            <a:extLst>
              <a:ext uri="{FF2B5EF4-FFF2-40B4-BE49-F238E27FC236}">
                <a16:creationId xmlns:a16="http://schemas.microsoft.com/office/drawing/2014/main" id="{99D57DE7-43F8-830E-41C5-8B71EE19A40C}"/>
              </a:ext>
            </a:extLst>
          </p:cNvPr>
          <p:cNvSpPr txBox="1"/>
          <p:nvPr/>
        </p:nvSpPr>
        <p:spPr>
          <a:xfrm>
            <a:off x="326520" y="189723"/>
            <a:ext cx="5725004"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3600" noProof="0" dirty="0"/>
              <a:t>Challenge: The Fastest Route</a:t>
            </a:r>
          </a:p>
        </p:txBody>
      </p:sp>
      <p:sp>
        <p:nvSpPr>
          <p:cNvPr id="51" name="Textfeld 50">
            <a:extLst>
              <a:ext uri="{FF2B5EF4-FFF2-40B4-BE49-F238E27FC236}">
                <a16:creationId xmlns:a16="http://schemas.microsoft.com/office/drawing/2014/main" id="{F6261F50-AF71-0D21-C4D6-0F21784F8ADB}"/>
              </a:ext>
            </a:extLst>
          </p:cNvPr>
          <p:cNvSpPr txBox="1"/>
          <p:nvPr/>
        </p:nvSpPr>
        <p:spPr>
          <a:xfrm>
            <a:off x="2154656" y="6338041"/>
            <a:ext cx="3823562" cy="76944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200" noProof="0" dirty="0"/>
              <a:t>Start = At restaurant </a:t>
            </a:r>
            <a:r>
              <a:rPr lang="en-US" sz="2200" noProof="0" dirty="0">
                <a:solidFill>
                  <a:schemeClr val="bg1"/>
                </a:solidFill>
              </a:rPr>
              <a:t>A</a:t>
            </a:r>
          </a:p>
          <a:p>
            <a:r>
              <a:rPr lang="en-US" sz="2200" noProof="0" dirty="0"/>
              <a:t>Numbers on edges = Travel time</a:t>
            </a:r>
          </a:p>
        </p:txBody>
      </p:sp>
      <p:sp>
        <p:nvSpPr>
          <p:cNvPr id="52" name="Textfeld 51">
            <a:extLst>
              <a:ext uri="{FF2B5EF4-FFF2-40B4-BE49-F238E27FC236}">
                <a16:creationId xmlns:a16="http://schemas.microsoft.com/office/drawing/2014/main" id="{E2DDDB42-705D-1074-B2FA-853873465583}"/>
              </a:ext>
            </a:extLst>
          </p:cNvPr>
          <p:cNvSpPr txBox="1"/>
          <p:nvPr/>
        </p:nvSpPr>
        <p:spPr>
          <a:xfrm>
            <a:off x="1591041" y="4607705"/>
            <a:ext cx="418704" cy="369332"/>
          </a:xfrm>
          <a:prstGeom prst="rect">
            <a:avLst/>
          </a:prstGeom>
          <a:noFill/>
        </p:spPr>
        <p:txBody>
          <a:bodyPr wrap="square" rtlCol="0">
            <a:spAutoFit/>
          </a:bodyPr>
          <a:lstStyle/>
          <a:p>
            <a:r>
              <a:rPr lang="en-US" b="1" noProof="0" dirty="0"/>
              <a:t>16</a:t>
            </a:r>
          </a:p>
        </p:txBody>
      </p:sp>
      <p:sp>
        <p:nvSpPr>
          <p:cNvPr id="53" name="Textfeld 52">
            <a:extLst>
              <a:ext uri="{FF2B5EF4-FFF2-40B4-BE49-F238E27FC236}">
                <a16:creationId xmlns:a16="http://schemas.microsoft.com/office/drawing/2014/main" id="{A8E5C917-0A2F-00FB-7887-D67D98AFC768}"/>
              </a:ext>
            </a:extLst>
          </p:cNvPr>
          <p:cNvSpPr txBox="1"/>
          <p:nvPr/>
        </p:nvSpPr>
        <p:spPr>
          <a:xfrm>
            <a:off x="1425491" y="6233939"/>
            <a:ext cx="301686" cy="369332"/>
          </a:xfrm>
          <a:prstGeom prst="rect">
            <a:avLst/>
          </a:prstGeom>
          <a:noFill/>
        </p:spPr>
        <p:txBody>
          <a:bodyPr wrap="square" rtlCol="0">
            <a:spAutoFit/>
          </a:bodyPr>
          <a:lstStyle/>
          <a:p>
            <a:r>
              <a:rPr lang="en-US" b="1" noProof="0" dirty="0"/>
              <a:t>8</a:t>
            </a:r>
          </a:p>
        </p:txBody>
      </p:sp>
      <p:sp>
        <p:nvSpPr>
          <p:cNvPr id="54" name="Textfeld 53">
            <a:extLst>
              <a:ext uri="{FF2B5EF4-FFF2-40B4-BE49-F238E27FC236}">
                <a16:creationId xmlns:a16="http://schemas.microsoft.com/office/drawing/2014/main" id="{619FEDEE-9604-1DF4-77BB-E7735248EF6A}"/>
              </a:ext>
            </a:extLst>
          </p:cNvPr>
          <p:cNvSpPr txBox="1"/>
          <p:nvPr/>
        </p:nvSpPr>
        <p:spPr>
          <a:xfrm>
            <a:off x="2578752" y="3652503"/>
            <a:ext cx="418704" cy="369332"/>
          </a:xfrm>
          <a:prstGeom prst="rect">
            <a:avLst/>
          </a:prstGeom>
          <a:noFill/>
        </p:spPr>
        <p:txBody>
          <a:bodyPr wrap="square" rtlCol="0">
            <a:spAutoFit/>
          </a:bodyPr>
          <a:lstStyle/>
          <a:p>
            <a:r>
              <a:rPr lang="en-US" b="1" noProof="0" dirty="0"/>
              <a:t>14</a:t>
            </a:r>
          </a:p>
        </p:txBody>
      </p:sp>
      <p:sp>
        <p:nvSpPr>
          <p:cNvPr id="55" name="Textfeld 54">
            <a:extLst>
              <a:ext uri="{FF2B5EF4-FFF2-40B4-BE49-F238E27FC236}">
                <a16:creationId xmlns:a16="http://schemas.microsoft.com/office/drawing/2014/main" id="{24757535-52C3-0F8D-2EE7-F6B76D1EC766}"/>
              </a:ext>
            </a:extLst>
          </p:cNvPr>
          <p:cNvSpPr txBox="1"/>
          <p:nvPr/>
        </p:nvSpPr>
        <p:spPr>
          <a:xfrm>
            <a:off x="807132" y="4818113"/>
            <a:ext cx="418704" cy="369332"/>
          </a:xfrm>
          <a:prstGeom prst="rect">
            <a:avLst/>
          </a:prstGeom>
          <a:noFill/>
        </p:spPr>
        <p:txBody>
          <a:bodyPr wrap="square" rtlCol="0">
            <a:spAutoFit/>
          </a:bodyPr>
          <a:lstStyle/>
          <a:p>
            <a:r>
              <a:rPr lang="en-US" b="1" noProof="0" dirty="0"/>
              <a:t>12</a:t>
            </a:r>
          </a:p>
        </p:txBody>
      </p:sp>
      <p:sp>
        <p:nvSpPr>
          <p:cNvPr id="56" name="Textfeld 55">
            <a:extLst>
              <a:ext uri="{FF2B5EF4-FFF2-40B4-BE49-F238E27FC236}">
                <a16:creationId xmlns:a16="http://schemas.microsoft.com/office/drawing/2014/main" id="{B426E21B-610F-CCF5-D084-C1530AF828FC}"/>
              </a:ext>
            </a:extLst>
          </p:cNvPr>
          <p:cNvSpPr txBox="1"/>
          <p:nvPr/>
        </p:nvSpPr>
        <p:spPr>
          <a:xfrm>
            <a:off x="4238862" y="4474698"/>
            <a:ext cx="301686" cy="369332"/>
          </a:xfrm>
          <a:prstGeom prst="rect">
            <a:avLst/>
          </a:prstGeom>
          <a:noFill/>
        </p:spPr>
        <p:txBody>
          <a:bodyPr wrap="square" rtlCol="0">
            <a:spAutoFit/>
          </a:bodyPr>
          <a:lstStyle/>
          <a:p>
            <a:r>
              <a:rPr lang="en-US" b="1" noProof="0" dirty="0"/>
              <a:t>5</a:t>
            </a:r>
          </a:p>
        </p:txBody>
      </p:sp>
      <p:sp>
        <p:nvSpPr>
          <p:cNvPr id="58" name="Textfeld 57">
            <a:extLst>
              <a:ext uri="{FF2B5EF4-FFF2-40B4-BE49-F238E27FC236}">
                <a16:creationId xmlns:a16="http://schemas.microsoft.com/office/drawing/2014/main" id="{8D40EF84-5B76-8337-AA57-DA68FEEF1E32}"/>
              </a:ext>
            </a:extLst>
          </p:cNvPr>
          <p:cNvSpPr txBox="1"/>
          <p:nvPr/>
        </p:nvSpPr>
        <p:spPr>
          <a:xfrm>
            <a:off x="3157710" y="5198031"/>
            <a:ext cx="418704" cy="369332"/>
          </a:xfrm>
          <a:prstGeom prst="rect">
            <a:avLst/>
          </a:prstGeom>
          <a:noFill/>
        </p:spPr>
        <p:txBody>
          <a:bodyPr wrap="square" rtlCol="0">
            <a:spAutoFit/>
          </a:bodyPr>
          <a:lstStyle/>
          <a:p>
            <a:r>
              <a:rPr lang="en-US" b="1" noProof="0" dirty="0"/>
              <a:t>24</a:t>
            </a:r>
          </a:p>
        </p:txBody>
      </p:sp>
      <p:sp>
        <p:nvSpPr>
          <p:cNvPr id="59" name="Textfeld 58">
            <a:extLst>
              <a:ext uri="{FF2B5EF4-FFF2-40B4-BE49-F238E27FC236}">
                <a16:creationId xmlns:a16="http://schemas.microsoft.com/office/drawing/2014/main" id="{4B4F9035-BEA5-B940-AE86-2456F1B739FC}"/>
              </a:ext>
            </a:extLst>
          </p:cNvPr>
          <p:cNvSpPr txBox="1"/>
          <p:nvPr/>
        </p:nvSpPr>
        <p:spPr>
          <a:xfrm>
            <a:off x="5391087" y="4760147"/>
            <a:ext cx="418704" cy="369332"/>
          </a:xfrm>
          <a:prstGeom prst="rect">
            <a:avLst/>
          </a:prstGeom>
          <a:noFill/>
        </p:spPr>
        <p:txBody>
          <a:bodyPr wrap="square" rtlCol="0">
            <a:spAutoFit/>
          </a:bodyPr>
          <a:lstStyle/>
          <a:p>
            <a:r>
              <a:rPr lang="en-US" b="1" noProof="0" dirty="0"/>
              <a:t>12</a:t>
            </a:r>
          </a:p>
        </p:txBody>
      </p:sp>
      <p:sp>
        <p:nvSpPr>
          <p:cNvPr id="60" name="Textfeld 59">
            <a:extLst>
              <a:ext uri="{FF2B5EF4-FFF2-40B4-BE49-F238E27FC236}">
                <a16:creationId xmlns:a16="http://schemas.microsoft.com/office/drawing/2014/main" id="{A31BF372-EE2D-CBA2-2C37-9F63539F54A9}"/>
              </a:ext>
            </a:extLst>
          </p:cNvPr>
          <p:cNvSpPr txBox="1"/>
          <p:nvPr/>
        </p:nvSpPr>
        <p:spPr>
          <a:xfrm>
            <a:off x="4803603" y="2709226"/>
            <a:ext cx="418704" cy="369332"/>
          </a:xfrm>
          <a:prstGeom prst="rect">
            <a:avLst/>
          </a:prstGeom>
          <a:noFill/>
        </p:spPr>
        <p:txBody>
          <a:bodyPr wrap="square" rtlCol="0">
            <a:spAutoFit/>
          </a:bodyPr>
          <a:lstStyle/>
          <a:p>
            <a:r>
              <a:rPr lang="en-US" b="1" noProof="0" dirty="0"/>
              <a:t>19</a:t>
            </a:r>
          </a:p>
        </p:txBody>
      </p:sp>
      <p:sp>
        <p:nvSpPr>
          <p:cNvPr id="2" name="Rechteck: abgerundete Ecken 1">
            <a:extLst>
              <a:ext uri="{FF2B5EF4-FFF2-40B4-BE49-F238E27FC236}">
                <a16:creationId xmlns:a16="http://schemas.microsoft.com/office/drawing/2014/main" id="{76E0CCA9-1599-FD6B-FAFC-F2F2F41011FA}"/>
              </a:ext>
            </a:extLst>
          </p:cNvPr>
          <p:cNvSpPr/>
          <p:nvPr/>
        </p:nvSpPr>
        <p:spPr>
          <a:xfrm>
            <a:off x="130723" y="8084844"/>
            <a:ext cx="4432796" cy="17338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lnSpc>
                <a:spcPct val="150000"/>
              </a:lnSpc>
            </a:pPr>
            <a:r>
              <a:rPr lang="en-US" b="1" noProof="0" dirty="0"/>
              <a:t>------------------------------------------------------------------------------------------------------------------------------------------------------------------------------</a:t>
            </a:r>
          </a:p>
        </p:txBody>
      </p:sp>
      <p:sp>
        <p:nvSpPr>
          <p:cNvPr id="31" name="Rechteck: abgerundete Ecken 30">
            <a:extLst>
              <a:ext uri="{FF2B5EF4-FFF2-40B4-BE49-F238E27FC236}">
                <a16:creationId xmlns:a16="http://schemas.microsoft.com/office/drawing/2014/main" id="{0B28271A-A451-7205-79F4-AE569515A879}"/>
              </a:ext>
            </a:extLst>
          </p:cNvPr>
          <p:cNvSpPr/>
          <p:nvPr/>
        </p:nvSpPr>
        <p:spPr>
          <a:xfrm>
            <a:off x="108340" y="1062937"/>
            <a:ext cx="3802810" cy="136026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en-US" noProof="0" dirty="0"/>
              <a:t>Imagine you are a bicycle courier. You start at the restaurant at node </a:t>
            </a:r>
            <a:r>
              <a:rPr lang="en-US" b="1" noProof="0" dirty="0"/>
              <a:t>A</a:t>
            </a:r>
            <a:r>
              <a:rPr lang="en-US" noProof="0" dirty="0"/>
              <a:t> and need to deliver meal packages to several locations in the city. </a:t>
            </a:r>
          </a:p>
        </p:txBody>
      </p:sp>
      <p:sp>
        <p:nvSpPr>
          <p:cNvPr id="34" name="Textfeld 33">
            <a:extLst>
              <a:ext uri="{FF2B5EF4-FFF2-40B4-BE49-F238E27FC236}">
                <a16:creationId xmlns:a16="http://schemas.microsoft.com/office/drawing/2014/main" id="{D05A51DD-1747-6ED7-618C-A86AD0F66054}"/>
              </a:ext>
            </a:extLst>
          </p:cNvPr>
          <p:cNvSpPr txBox="1"/>
          <p:nvPr/>
        </p:nvSpPr>
        <p:spPr>
          <a:xfrm>
            <a:off x="260320" y="7277089"/>
            <a:ext cx="492605" cy="707886"/>
          </a:xfrm>
          <a:prstGeom prst="rect">
            <a:avLst/>
          </a:prstGeom>
          <a:noFill/>
        </p:spPr>
        <p:txBody>
          <a:bodyPr wrap="square" rtlCol="0">
            <a:spAutoFit/>
            <a:scene3d>
              <a:camera prst="isometricOffAxis2Left"/>
              <a:lightRig rig="threePt" dir="t"/>
            </a:scene3d>
          </a:bodyPr>
          <a:lstStyle/>
          <a:p>
            <a:r>
              <a:rPr lang="en-US" sz="4000" noProof="0" dirty="0">
                <a:solidFill>
                  <a:srgbClr val="FFC000"/>
                </a:solidFill>
                <a:effectLst>
                  <a:outerShdw blurRad="50800" dist="38100" dir="10800000" algn="r" rotWithShape="0">
                    <a:prstClr val="black">
                      <a:alpha val="40000"/>
                    </a:prstClr>
                  </a:outerShdw>
                </a:effectLst>
                <a:latin typeface="Arial Black" panose="020B0A04020102020204" pitchFamily="34" charset="0"/>
              </a:rPr>
              <a:t>?</a:t>
            </a:r>
          </a:p>
        </p:txBody>
      </p:sp>
      <p:sp>
        <p:nvSpPr>
          <p:cNvPr id="15" name="Textfeld 14">
            <a:extLst>
              <a:ext uri="{FF2B5EF4-FFF2-40B4-BE49-F238E27FC236}">
                <a16:creationId xmlns:a16="http://schemas.microsoft.com/office/drawing/2014/main" id="{D5D13C29-AB2B-8F6A-E9EA-0E369D0C0995}"/>
              </a:ext>
            </a:extLst>
          </p:cNvPr>
          <p:cNvSpPr txBox="1"/>
          <p:nvPr/>
        </p:nvSpPr>
        <p:spPr>
          <a:xfrm>
            <a:off x="584371" y="7320050"/>
            <a:ext cx="5952783" cy="646331"/>
          </a:xfrm>
          <a:prstGeom prst="rect">
            <a:avLst/>
          </a:prstGeom>
          <a:noFill/>
        </p:spPr>
        <p:txBody>
          <a:bodyPr wrap="none" rtlCol="0">
            <a:spAutoFit/>
          </a:bodyPr>
          <a:lstStyle/>
          <a:p>
            <a:r>
              <a:rPr lang="en-US" noProof="0" dirty="0"/>
              <a:t>What‘s the shortest path from </a:t>
            </a:r>
            <a:r>
              <a:rPr lang="en-US" b="1" noProof="0" dirty="0"/>
              <a:t>A</a:t>
            </a:r>
            <a:r>
              <a:rPr lang="en-US" noProof="0" dirty="0"/>
              <a:t> to </a:t>
            </a:r>
            <a:r>
              <a:rPr lang="en-US" b="1" noProof="0" dirty="0"/>
              <a:t>F</a:t>
            </a:r>
            <a:r>
              <a:rPr lang="en-US" noProof="0" dirty="0"/>
              <a:t>. Try to solve by intuition.</a:t>
            </a:r>
          </a:p>
          <a:p>
            <a:r>
              <a:rPr lang="en-US" noProof="0" dirty="0"/>
              <a:t>Discuss with your group and write down your ideas below.</a:t>
            </a:r>
          </a:p>
        </p:txBody>
      </p:sp>
    </p:spTree>
    <p:extLst>
      <p:ext uri="{BB962C8B-B14F-4D97-AF65-F5344CB8AC3E}">
        <p14:creationId xmlns:p14="http://schemas.microsoft.com/office/powerpoint/2010/main" val="366596219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BFA126F-222C-F5B2-D1FE-DEFFAF69F14E}"/>
            </a:ext>
          </a:extLst>
        </p:cNvPr>
        <p:cNvGrpSpPr/>
        <p:nvPr/>
      </p:nvGrpSpPr>
      <p:grpSpPr>
        <a:xfrm>
          <a:off x="0" y="0"/>
          <a:ext cx="0" cy="0"/>
          <a:chOff x="0" y="0"/>
          <a:chExt cx="0" cy="0"/>
        </a:xfrm>
      </p:grpSpPr>
      <p:pic>
        <p:nvPicPr>
          <p:cNvPr id="14" name="Grafik 13" descr="Ein Bild, das Fahrradreifen, Rad, Landfahrzeug, Fahrzeug enthält.&#10;&#10;KI-generierte Inhalte können fehlerhaft sein.">
            <a:extLst>
              <a:ext uri="{FF2B5EF4-FFF2-40B4-BE49-F238E27FC236}">
                <a16:creationId xmlns:a16="http://schemas.microsoft.com/office/drawing/2014/main" id="{C8A70DB2-A557-9346-19A7-86BD6B8C77AC}"/>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936910" y="861179"/>
            <a:ext cx="2921027" cy="1817528"/>
          </a:xfrm>
          <a:prstGeom prst="rect">
            <a:avLst/>
          </a:prstGeom>
        </p:spPr>
      </p:pic>
      <p:pic>
        <p:nvPicPr>
          <p:cNvPr id="3" name="Grafik 2">
            <a:extLst>
              <a:ext uri="{FF2B5EF4-FFF2-40B4-BE49-F238E27FC236}">
                <a16:creationId xmlns:a16="http://schemas.microsoft.com/office/drawing/2014/main" id="{7A612302-9E66-5D42-FD68-105979226947}"/>
              </a:ext>
            </a:extLst>
          </p:cNvPr>
          <p:cNvPicPr>
            <a:picLocks noChangeAspect="1"/>
          </p:cNvPicPr>
          <p:nvPr/>
        </p:nvPicPr>
        <p:blipFill>
          <a:blip r:embed="rId3"/>
          <a:srcRect l="6267" b="3233"/>
          <a:stretch>
            <a:fillRect/>
          </a:stretch>
        </p:blipFill>
        <p:spPr>
          <a:xfrm>
            <a:off x="506623" y="2678000"/>
            <a:ext cx="5544901" cy="4499220"/>
          </a:xfrm>
          <a:prstGeom prst="rect">
            <a:avLst/>
          </a:prstGeom>
        </p:spPr>
      </p:pic>
      <p:sp>
        <p:nvSpPr>
          <p:cNvPr id="4" name="Ellipse 3">
            <a:extLst>
              <a:ext uri="{FF2B5EF4-FFF2-40B4-BE49-F238E27FC236}">
                <a16:creationId xmlns:a16="http://schemas.microsoft.com/office/drawing/2014/main" id="{DC0D307A-DBEB-3AB6-BCD7-BC2A0F6D8202}"/>
              </a:ext>
            </a:extLst>
          </p:cNvPr>
          <p:cNvSpPr/>
          <p:nvPr/>
        </p:nvSpPr>
        <p:spPr>
          <a:xfrm>
            <a:off x="912827" y="6940295"/>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A</a:t>
            </a:r>
          </a:p>
        </p:txBody>
      </p:sp>
      <p:sp>
        <p:nvSpPr>
          <p:cNvPr id="5" name="Ellipse 4">
            <a:extLst>
              <a:ext uri="{FF2B5EF4-FFF2-40B4-BE49-F238E27FC236}">
                <a16:creationId xmlns:a16="http://schemas.microsoft.com/office/drawing/2014/main" id="{025E8033-2CAF-F0EE-5A0F-DDDCE8FC011A}"/>
              </a:ext>
            </a:extLst>
          </p:cNvPr>
          <p:cNvSpPr/>
          <p:nvPr/>
        </p:nvSpPr>
        <p:spPr>
          <a:xfrm>
            <a:off x="4162654" y="4197095"/>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D</a:t>
            </a:r>
          </a:p>
        </p:txBody>
      </p:sp>
      <p:sp>
        <p:nvSpPr>
          <p:cNvPr id="6" name="Ellipse 5">
            <a:extLst>
              <a:ext uri="{FF2B5EF4-FFF2-40B4-BE49-F238E27FC236}">
                <a16:creationId xmlns:a16="http://schemas.microsoft.com/office/drawing/2014/main" id="{EFB57E24-A005-FA07-FF3D-3D2343397D05}"/>
              </a:ext>
            </a:extLst>
          </p:cNvPr>
          <p:cNvSpPr/>
          <p:nvPr/>
        </p:nvSpPr>
        <p:spPr>
          <a:xfrm>
            <a:off x="1164592" y="3455689"/>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B</a:t>
            </a:r>
          </a:p>
        </p:txBody>
      </p:sp>
      <p:sp>
        <p:nvSpPr>
          <p:cNvPr id="7" name="Ellipse 6">
            <a:extLst>
              <a:ext uri="{FF2B5EF4-FFF2-40B4-BE49-F238E27FC236}">
                <a16:creationId xmlns:a16="http://schemas.microsoft.com/office/drawing/2014/main" id="{692D0E01-9200-E8A1-CECF-8861D61CE360}"/>
              </a:ext>
            </a:extLst>
          </p:cNvPr>
          <p:cNvSpPr/>
          <p:nvPr/>
        </p:nvSpPr>
        <p:spPr>
          <a:xfrm>
            <a:off x="2048100" y="5884865"/>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C</a:t>
            </a:r>
          </a:p>
        </p:txBody>
      </p:sp>
      <p:sp>
        <p:nvSpPr>
          <p:cNvPr id="8" name="Ellipse 7">
            <a:extLst>
              <a:ext uri="{FF2B5EF4-FFF2-40B4-BE49-F238E27FC236}">
                <a16:creationId xmlns:a16="http://schemas.microsoft.com/office/drawing/2014/main" id="{387AD55C-9C33-03F7-DB5E-BFDAD4D47475}"/>
              </a:ext>
            </a:extLst>
          </p:cNvPr>
          <p:cNvSpPr/>
          <p:nvPr/>
        </p:nvSpPr>
        <p:spPr>
          <a:xfrm>
            <a:off x="4389705" y="5002779"/>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E</a:t>
            </a:r>
          </a:p>
        </p:txBody>
      </p:sp>
      <p:sp>
        <p:nvSpPr>
          <p:cNvPr id="9" name="Ellipse 8">
            <a:extLst>
              <a:ext uri="{FF2B5EF4-FFF2-40B4-BE49-F238E27FC236}">
                <a16:creationId xmlns:a16="http://schemas.microsoft.com/office/drawing/2014/main" id="{E0A49EB7-CB4A-A821-ECA1-2954610DBE1A}"/>
              </a:ext>
            </a:extLst>
          </p:cNvPr>
          <p:cNvSpPr/>
          <p:nvPr/>
        </p:nvSpPr>
        <p:spPr>
          <a:xfrm>
            <a:off x="5824474" y="3218765"/>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F</a:t>
            </a:r>
          </a:p>
        </p:txBody>
      </p:sp>
      <p:cxnSp>
        <p:nvCxnSpPr>
          <p:cNvPr id="11" name="Gerader Verbinder 10">
            <a:extLst>
              <a:ext uri="{FF2B5EF4-FFF2-40B4-BE49-F238E27FC236}">
                <a16:creationId xmlns:a16="http://schemas.microsoft.com/office/drawing/2014/main" id="{D7F65258-9EEE-51D1-42DC-6A615857749E}"/>
              </a:ext>
            </a:extLst>
          </p:cNvPr>
          <p:cNvCxnSpPr>
            <a:cxnSpLocks/>
            <a:endCxn id="7" idx="3"/>
          </p:cNvCxnSpPr>
          <p:nvPr/>
        </p:nvCxnSpPr>
        <p:spPr>
          <a:xfrm flipV="1">
            <a:off x="1139878" y="6087092"/>
            <a:ext cx="941473" cy="971665"/>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13" name="Gerader Verbinder 12">
            <a:extLst>
              <a:ext uri="{FF2B5EF4-FFF2-40B4-BE49-F238E27FC236}">
                <a16:creationId xmlns:a16="http://schemas.microsoft.com/office/drawing/2014/main" id="{2E3EB6DD-9301-8A6B-8AE9-387779839FB5}"/>
              </a:ext>
            </a:extLst>
          </p:cNvPr>
          <p:cNvCxnSpPr>
            <a:cxnSpLocks/>
            <a:stCxn id="4" idx="0"/>
            <a:endCxn id="6" idx="4"/>
          </p:cNvCxnSpPr>
          <p:nvPr/>
        </p:nvCxnSpPr>
        <p:spPr>
          <a:xfrm flipV="1">
            <a:off x="1026353" y="3692613"/>
            <a:ext cx="251765" cy="3247682"/>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16" name="Gerader Verbinder 15">
            <a:extLst>
              <a:ext uri="{FF2B5EF4-FFF2-40B4-BE49-F238E27FC236}">
                <a16:creationId xmlns:a16="http://schemas.microsoft.com/office/drawing/2014/main" id="{FFA0460D-0193-A407-6939-DFC60E30C0D9}"/>
              </a:ext>
            </a:extLst>
          </p:cNvPr>
          <p:cNvCxnSpPr>
            <a:cxnSpLocks/>
            <a:stCxn id="7" idx="7"/>
            <a:endCxn id="8" idx="2"/>
          </p:cNvCxnSpPr>
          <p:nvPr/>
        </p:nvCxnSpPr>
        <p:spPr>
          <a:xfrm flipV="1">
            <a:off x="2241900" y="5121241"/>
            <a:ext cx="2147805" cy="798321"/>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20" name="Gerader Verbinder 19">
            <a:extLst>
              <a:ext uri="{FF2B5EF4-FFF2-40B4-BE49-F238E27FC236}">
                <a16:creationId xmlns:a16="http://schemas.microsoft.com/office/drawing/2014/main" id="{6792CEDA-C331-955C-E517-95FCF6D42D99}"/>
              </a:ext>
            </a:extLst>
          </p:cNvPr>
          <p:cNvCxnSpPr>
            <a:cxnSpLocks/>
            <a:stCxn id="7" idx="0"/>
            <a:endCxn id="6" idx="5"/>
          </p:cNvCxnSpPr>
          <p:nvPr/>
        </p:nvCxnSpPr>
        <p:spPr>
          <a:xfrm flipH="1" flipV="1">
            <a:off x="1358392" y="3657916"/>
            <a:ext cx="803234" cy="2226949"/>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24" name="Gerader Verbinder 23">
            <a:extLst>
              <a:ext uri="{FF2B5EF4-FFF2-40B4-BE49-F238E27FC236}">
                <a16:creationId xmlns:a16="http://schemas.microsoft.com/office/drawing/2014/main" id="{89860F1A-9716-6BFF-292A-738585E5A50F}"/>
              </a:ext>
            </a:extLst>
          </p:cNvPr>
          <p:cNvCxnSpPr>
            <a:cxnSpLocks/>
            <a:stCxn id="5" idx="2"/>
            <a:endCxn id="6" idx="6"/>
          </p:cNvCxnSpPr>
          <p:nvPr/>
        </p:nvCxnSpPr>
        <p:spPr>
          <a:xfrm flipH="1" flipV="1">
            <a:off x="1391643" y="3574151"/>
            <a:ext cx="2771011" cy="741406"/>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27" name="Gerader Verbinder 26">
            <a:extLst>
              <a:ext uri="{FF2B5EF4-FFF2-40B4-BE49-F238E27FC236}">
                <a16:creationId xmlns:a16="http://schemas.microsoft.com/office/drawing/2014/main" id="{C38D46D0-0148-03A6-A827-58966C769F08}"/>
              </a:ext>
            </a:extLst>
          </p:cNvPr>
          <p:cNvCxnSpPr>
            <a:cxnSpLocks/>
            <a:stCxn id="8" idx="0"/>
            <a:endCxn id="5" idx="5"/>
          </p:cNvCxnSpPr>
          <p:nvPr/>
        </p:nvCxnSpPr>
        <p:spPr>
          <a:xfrm flipH="1" flipV="1">
            <a:off x="4356454" y="4399322"/>
            <a:ext cx="146777" cy="603457"/>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30" name="Gerader Verbinder 29">
            <a:extLst>
              <a:ext uri="{FF2B5EF4-FFF2-40B4-BE49-F238E27FC236}">
                <a16:creationId xmlns:a16="http://schemas.microsoft.com/office/drawing/2014/main" id="{DEC4E708-F7C8-B870-39DF-B3AF66A60BE7}"/>
              </a:ext>
            </a:extLst>
          </p:cNvPr>
          <p:cNvCxnSpPr>
            <a:cxnSpLocks/>
            <a:endCxn id="8" idx="6"/>
          </p:cNvCxnSpPr>
          <p:nvPr/>
        </p:nvCxnSpPr>
        <p:spPr>
          <a:xfrm flipH="1">
            <a:off x="4616756" y="5121241"/>
            <a:ext cx="819469" cy="0"/>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33" name="Gerader Verbinder 32">
            <a:extLst>
              <a:ext uri="{FF2B5EF4-FFF2-40B4-BE49-F238E27FC236}">
                <a16:creationId xmlns:a16="http://schemas.microsoft.com/office/drawing/2014/main" id="{2C2372BC-EC93-AA48-7F4E-03E299769B35}"/>
              </a:ext>
            </a:extLst>
          </p:cNvPr>
          <p:cNvCxnSpPr>
            <a:cxnSpLocks/>
            <a:stCxn id="9" idx="3"/>
          </p:cNvCxnSpPr>
          <p:nvPr/>
        </p:nvCxnSpPr>
        <p:spPr>
          <a:xfrm flipH="1">
            <a:off x="5436225" y="3420992"/>
            <a:ext cx="421500" cy="1700249"/>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36" name="Gerader Verbinder 35">
            <a:extLst>
              <a:ext uri="{FF2B5EF4-FFF2-40B4-BE49-F238E27FC236}">
                <a16:creationId xmlns:a16="http://schemas.microsoft.com/office/drawing/2014/main" id="{09F5B0DB-C0F3-7765-4215-03EDCD2181A9}"/>
              </a:ext>
            </a:extLst>
          </p:cNvPr>
          <p:cNvCxnSpPr>
            <a:cxnSpLocks/>
            <a:endCxn id="5" idx="0"/>
          </p:cNvCxnSpPr>
          <p:nvPr/>
        </p:nvCxnSpPr>
        <p:spPr>
          <a:xfrm flipH="1">
            <a:off x="4276180" y="2991324"/>
            <a:ext cx="80274" cy="1205771"/>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41" name="Gerader Verbinder 40">
            <a:extLst>
              <a:ext uri="{FF2B5EF4-FFF2-40B4-BE49-F238E27FC236}">
                <a16:creationId xmlns:a16="http://schemas.microsoft.com/office/drawing/2014/main" id="{83FBF0DF-1CF2-0E4E-F597-81E72E775D98}"/>
              </a:ext>
            </a:extLst>
          </p:cNvPr>
          <p:cNvCxnSpPr>
            <a:cxnSpLocks/>
          </p:cNvCxnSpPr>
          <p:nvPr/>
        </p:nvCxnSpPr>
        <p:spPr>
          <a:xfrm flipV="1">
            <a:off x="4332943" y="2796461"/>
            <a:ext cx="771243" cy="194863"/>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44" name="Gerader Verbinder 43">
            <a:extLst>
              <a:ext uri="{FF2B5EF4-FFF2-40B4-BE49-F238E27FC236}">
                <a16:creationId xmlns:a16="http://schemas.microsoft.com/office/drawing/2014/main" id="{50D4E15D-2716-7B44-A061-11C8954400E7}"/>
              </a:ext>
            </a:extLst>
          </p:cNvPr>
          <p:cNvCxnSpPr>
            <a:cxnSpLocks/>
            <a:endCxn id="9" idx="1"/>
          </p:cNvCxnSpPr>
          <p:nvPr/>
        </p:nvCxnSpPr>
        <p:spPr>
          <a:xfrm>
            <a:off x="5104186" y="2796461"/>
            <a:ext cx="753539" cy="457001"/>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sp>
        <p:nvSpPr>
          <p:cNvPr id="50" name="Textfeld 49">
            <a:extLst>
              <a:ext uri="{FF2B5EF4-FFF2-40B4-BE49-F238E27FC236}">
                <a16:creationId xmlns:a16="http://schemas.microsoft.com/office/drawing/2014/main" id="{3B5F1A77-819F-5A23-331D-50A0D7B24DD2}"/>
              </a:ext>
            </a:extLst>
          </p:cNvPr>
          <p:cNvSpPr txBox="1"/>
          <p:nvPr/>
        </p:nvSpPr>
        <p:spPr>
          <a:xfrm>
            <a:off x="326520" y="189723"/>
            <a:ext cx="5725004"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3600" noProof="0" dirty="0"/>
              <a:t>Challenge: The Fastest Route</a:t>
            </a:r>
          </a:p>
        </p:txBody>
      </p:sp>
      <p:sp>
        <p:nvSpPr>
          <p:cNvPr id="51" name="Textfeld 50">
            <a:extLst>
              <a:ext uri="{FF2B5EF4-FFF2-40B4-BE49-F238E27FC236}">
                <a16:creationId xmlns:a16="http://schemas.microsoft.com/office/drawing/2014/main" id="{9DA41404-D2D0-B487-A57A-21CE1FDBD23E}"/>
              </a:ext>
            </a:extLst>
          </p:cNvPr>
          <p:cNvSpPr txBox="1"/>
          <p:nvPr/>
        </p:nvSpPr>
        <p:spPr>
          <a:xfrm>
            <a:off x="2154656" y="6338041"/>
            <a:ext cx="3823562" cy="769441"/>
          </a:xfrm>
          <a:prstGeom prst="rect">
            <a:avLst/>
          </a:prstGeom>
        </p:spPr>
        <p:style>
          <a:lnRef idx="1">
            <a:schemeClr val="accent3"/>
          </a:lnRef>
          <a:fillRef idx="2">
            <a:schemeClr val="accent3"/>
          </a:fillRef>
          <a:effectRef idx="1">
            <a:schemeClr val="accent3"/>
          </a:effectRef>
          <a:fontRef idx="minor">
            <a:schemeClr val="dk1"/>
          </a:fontRef>
        </p:style>
        <p:txBody>
          <a:bodyPr wrap="square" rtlCol="0">
            <a:spAutoFit/>
          </a:bodyPr>
          <a:lstStyle/>
          <a:p>
            <a:r>
              <a:rPr lang="en-US" sz="2200" noProof="0" dirty="0"/>
              <a:t>Start = At restaurant </a:t>
            </a:r>
            <a:r>
              <a:rPr lang="en-US" sz="2200" noProof="0" dirty="0">
                <a:solidFill>
                  <a:schemeClr val="bg1"/>
                </a:solidFill>
              </a:rPr>
              <a:t>A</a:t>
            </a:r>
          </a:p>
          <a:p>
            <a:r>
              <a:rPr lang="en-US" sz="2200" noProof="0" dirty="0"/>
              <a:t>Numbers on edges = Travel time</a:t>
            </a:r>
          </a:p>
        </p:txBody>
      </p:sp>
      <p:sp>
        <p:nvSpPr>
          <p:cNvPr id="52" name="Textfeld 51">
            <a:extLst>
              <a:ext uri="{FF2B5EF4-FFF2-40B4-BE49-F238E27FC236}">
                <a16:creationId xmlns:a16="http://schemas.microsoft.com/office/drawing/2014/main" id="{BD82340A-5712-878D-4A2E-BA69EE499EE7}"/>
              </a:ext>
            </a:extLst>
          </p:cNvPr>
          <p:cNvSpPr txBox="1"/>
          <p:nvPr/>
        </p:nvSpPr>
        <p:spPr>
          <a:xfrm>
            <a:off x="1591041" y="4607705"/>
            <a:ext cx="418704" cy="369332"/>
          </a:xfrm>
          <a:prstGeom prst="rect">
            <a:avLst/>
          </a:prstGeom>
          <a:noFill/>
        </p:spPr>
        <p:txBody>
          <a:bodyPr wrap="square" rtlCol="0">
            <a:spAutoFit/>
          </a:bodyPr>
          <a:lstStyle/>
          <a:p>
            <a:r>
              <a:rPr lang="en-US" b="1" noProof="0" dirty="0"/>
              <a:t>16</a:t>
            </a:r>
          </a:p>
        </p:txBody>
      </p:sp>
      <p:sp>
        <p:nvSpPr>
          <p:cNvPr id="53" name="Textfeld 52">
            <a:extLst>
              <a:ext uri="{FF2B5EF4-FFF2-40B4-BE49-F238E27FC236}">
                <a16:creationId xmlns:a16="http://schemas.microsoft.com/office/drawing/2014/main" id="{010BF6B6-5C47-A476-BB05-E11C0C4D6C9B}"/>
              </a:ext>
            </a:extLst>
          </p:cNvPr>
          <p:cNvSpPr txBox="1"/>
          <p:nvPr/>
        </p:nvSpPr>
        <p:spPr>
          <a:xfrm>
            <a:off x="1425491" y="6233939"/>
            <a:ext cx="301686" cy="369332"/>
          </a:xfrm>
          <a:prstGeom prst="rect">
            <a:avLst/>
          </a:prstGeom>
          <a:noFill/>
        </p:spPr>
        <p:txBody>
          <a:bodyPr wrap="square" rtlCol="0">
            <a:spAutoFit/>
          </a:bodyPr>
          <a:lstStyle/>
          <a:p>
            <a:r>
              <a:rPr lang="en-US" b="1" noProof="0" dirty="0"/>
              <a:t>8</a:t>
            </a:r>
          </a:p>
        </p:txBody>
      </p:sp>
      <p:sp>
        <p:nvSpPr>
          <p:cNvPr id="54" name="Textfeld 53">
            <a:extLst>
              <a:ext uri="{FF2B5EF4-FFF2-40B4-BE49-F238E27FC236}">
                <a16:creationId xmlns:a16="http://schemas.microsoft.com/office/drawing/2014/main" id="{1B1E8BF9-E082-110E-4D68-E275C6D36C13}"/>
              </a:ext>
            </a:extLst>
          </p:cNvPr>
          <p:cNvSpPr txBox="1"/>
          <p:nvPr/>
        </p:nvSpPr>
        <p:spPr>
          <a:xfrm>
            <a:off x="2578752" y="3652503"/>
            <a:ext cx="418704" cy="369332"/>
          </a:xfrm>
          <a:prstGeom prst="rect">
            <a:avLst/>
          </a:prstGeom>
          <a:noFill/>
        </p:spPr>
        <p:txBody>
          <a:bodyPr wrap="square" rtlCol="0">
            <a:spAutoFit/>
          </a:bodyPr>
          <a:lstStyle/>
          <a:p>
            <a:r>
              <a:rPr lang="en-US" b="1" noProof="0" dirty="0"/>
              <a:t>14</a:t>
            </a:r>
          </a:p>
        </p:txBody>
      </p:sp>
      <p:sp>
        <p:nvSpPr>
          <p:cNvPr id="55" name="Textfeld 54">
            <a:extLst>
              <a:ext uri="{FF2B5EF4-FFF2-40B4-BE49-F238E27FC236}">
                <a16:creationId xmlns:a16="http://schemas.microsoft.com/office/drawing/2014/main" id="{4BD321D0-3FA1-C4F4-7489-3E5674DD52C8}"/>
              </a:ext>
            </a:extLst>
          </p:cNvPr>
          <p:cNvSpPr txBox="1"/>
          <p:nvPr/>
        </p:nvSpPr>
        <p:spPr>
          <a:xfrm>
            <a:off x="807132" y="4818113"/>
            <a:ext cx="418704" cy="369332"/>
          </a:xfrm>
          <a:prstGeom prst="rect">
            <a:avLst/>
          </a:prstGeom>
          <a:noFill/>
        </p:spPr>
        <p:txBody>
          <a:bodyPr wrap="square" rtlCol="0">
            <a:spAutoFit/>
          </a:bodyPr>
          <a:lstStyle/>
          <a:p>
            <a:r>
              <a:rPr lang="en-US" b="1" noProof="0" dirty="0"/>
              <a:t>12</a:t>
            </a:r>
          </a:p>
        </p:txBody>
      </p:sp>
      <p:sp>
        <p:nvSpPr>
          <p:cNvPr id="56" name="Textfeld 55">
            <a:extLst>
              <a:ext uri="{FF2B5EF4-FFF2-40B4-BE49-F238E27FC236}">
                <a16:creationId xmlns:a16="http://schemas.microsoft.com/office/drawing/2014/main" id="{EA388587-E7D1-41A6-E303-D4323734595A}"/>
              </a:ext>
            </a:extLst>
          </p:cNvPr>
          <p:cNvSpPr txBox="1"/>
          <p:nvPr/>
        </p:nvSpPr>
        <p:spPr>
          <a:xfrm>
            <a:off x="4238862" y="4474698"/>
            <a:ext cx="301686" cy="369332"/>
          </a:xfrm>
          <a:prstGeom prst="rect">
            <a:avLst/>
          </a:prstGeom>
          <a:noFill/>
        </p:spPr>
        <p:txBody>
          <a:bodyPr wrap="square" rtlCol="0">
            <a:spAutoFit/>
          </a:bodyPr>
          <a:lstStyle/>
          <a:p>
            <a:r>
              <a:rPr lang="en-US" b="1" noProof="0" dirty="0"/>
              <a:t>5</a:t>
            </a:r>
          </a:p>
        </p:txBody>
      </p:sp>
      <p:sp>
        <p:nvSpPr>
          <p:cNvPr id="58" name="Textfeld 57">
            <a:extLst>
              <a:ext uri="{FF2B5EF4-FFF2-40B4-BE49-F238E27FC236}">
                <a16:creationId xmlns:a16="http://schemas.microsoft.com/office/drawing/2014/main" id="{FA97CBA4-34D6-D8D1-834D-C1C6852E8130}"/>
              </a:ext>
            </a:extLst>
          </p:cNvPr>
          <p:cNvSpPr txBox="1"/>
          <p:nvPr/>
        </p:nvSpPr>
        <p:spPr>
          <a:xfrm>
            <a:off x="3157710" y="5198031"/>
            <a:ext cx="418704" cy="369332"/>
          </a:xfrm>
          <a:prstGeom prst="rect">
            <a:avLst/>
          </a:prstGeom>
          <a:noFill/>
        </p:spPr>
        <p:txBody>
          <a:bodyPr wrap="square" rtlCol="0">
            <a:spAutoFit/>
          </a:bodyPr>
          <a:lstStyle/>
          <a:p>
            <a:r>
              <a:rPr lang="en-US" b="1" noProof="0" dirty="0"/>
              <a:t>24</a:t>
            </a:r>
          </a:p>
        </p:txBody>
      </p:sp>
      <p:sp>
        <p:nvSpPr>
          <p:cNvPr id="59" name="Textfeld 58">
            <a:extLst>
              <a:ext uri="{FF2B5EF4-FFF2-40B4-BE49-F238E27FC236}">
                <a16:creationId xmlns:a16="http://schemas.microsoft.com/office/drawing/2014/main" id="{C7DD27E1-C12C-D73C-CA4D-07BD3B722FB4}"/>
              </a:ext>
            </a:extLst>
          </p:cNvPr>
          <p:cNvSpPr txBox="1"/>
          <p:nvPr/>
        </p:nvSpPr>
        <p:spPr>
          <a:xfrm>
            <a:off x="5391087" y="4760147"/>
            <a:ext cx="418704" cy="369332"/>
          </a:xfrm>
          <a:prstGeom prst="rect">
            <a:avLst/>
          </a:prstGeom>
          <a:noFill/>
        </p:spPr>
        <p:txBody>
          <a:bodyPr wrap="square" rtlCol="0">
            <a:spAutoFit/>
          </a:bodyPr>
          <a:lstStyle/>
          <a:p>
            <a:r>
              <a:rPr lang="en-US" b="1" noProof="0" dirty="0"/>
              <a:t>12</a:t>
            </a:r>
          </a:p>
        </p:txBody>
      </p:sp>
      <p:sp>
        <p:nvSpPr>
          <p:cNvPr id="60" name="Textfeld 59">
            <a:extLst>
              <a:ext uri="{FF2B5EF4-FFF2-40B4-BE49-F238E27FC236}">
                <a16:creationId xmlns:a16="http://schemas.microsoft.com/office/drawing/2014/main" id="{E1DD7975-955B-4865-905D-67601553AC93}"/>
              </a:ext>
            </a:extLst>
          </p:cNvPr>
          <p:cNvSpPr txBox="1"/>
          <p:nvPr/>
        </p:nvSpPr>
        <p:spPr>
          <a:xfrm>
            <a:off x="4803603" y="2709226"/>
            <a:ext cx="418704" cy="369332"/>
          </a:xfrm>
          <a:prstGeom prst="rect">
            <a:avLst/>
          </a:prstGeom>
          <a:noFill/>
        </p:spPr>
        <p:txBody>
          <a:bodyPr wrap="square" rtlCol="0">
            <a:spAutoFit/>
          </a:bodyPr>
          <a:lstStyle/>
          <a:p>
            <a:r>
              <a:rPr lang="en-US" b="1" noProof="0" dirty="0"/>
              <a:t>19</a:t>
            </a:r>
          </a:p>
        </p:txBody>
      </p:sp>
      <p:sp>
        <p:nvSpPr>
          <p:cNvPr id="2" name="Rechteck: abgerundete Ecken 1">
            <a:extLst>
              <a:ext uri="{FF2B5EF4-FFF2-40B4-BE49-F238E27FC236}">
                <a16:creationId xmlns:a16="http://schemas.microsoft.com/office/drawing/2014/main" id="{4DF6DDD0-3C00-8237-ACB2-32594E5794E9}"/>
              </a:ext>
            </a:extLst>
          </p:cNvPr>
          <p:cNvSpPr/>
          <p:nvPr/>
        </p:nvSpPr>
        <p:spPr>
          <a:xfrm>
            <a:off x="130722" y="8084844"/>
            <a:ext cx="5505579" cy="1733812"/>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marL="285750" indent="-285750">
              <a:buFont typeface="Arial" panose="020B0604020202020204" pitchFamily="34" charset="0"/>
              <a:buChar char="•"/>
            </a:pPr>
            <a:r>
              <a:rPr lang="en-US" noProof="0" dirty="0">
                <a:solidFill>
                  <a:srgbClr val="00B050"/>
                </a:solidFill>
              </a:rPr>
              <a:t>Try and guess a possible route.</a:t>
            </a:r>
          </a:p>
          <a:p>
            <a:pPr marL="285750" indent="-285750">
              <a:buFont typeface="Arial" panose="020B0604020202020204" pitchFamily="34" charset="0"/>
              <a:buChar char="•"/>
            </a:pPr>
            <a:r>
              <a:rPr lang="en-US" noProof="0" dirty="0">
                <a:solidFill>
                  <a:srgbClr val="00B050"/>
                </a:solidFill>
              </a:rPr>
              <a:t>Always pick the smallest edge.</a:t>
            </a:r>
          </a:p>
          <a:p>
            <a:pPr marL="285750" indent="-285750">
              <a:buFont typeface="Arial" panose="020B0604020202020204" pitchFamily="34" charset="0"/>
              <a:buChar char="•"/>
            </a:pPr>
            <a:r>
              <a:rPr lang="en-US" noProof="0" dirty="0">
                <a:solidFill>
                  <a:srgbClr val="00B050"/>
                </a:solidFill>
              </a:rPr>
              <a:t>Try every possible route and afterwards compare total distances.</a:t>
            </a:r>
          </a:p>
          <a:p>
            <a:pPr marL="285750" indent="-285750">
              <a:buFont typeface="Arial" panose="020B0604020202020204" pitchFamily="34" charset="0"/>
              <a:buChar char="•"/>
            </a:pPr>
            <a:endParaRPr lang="en-US" noProof="0" dirty="0">
              <a:solidFill>
                <a:srgbClr val="00B050"/>
              </a:solidFill>
            </a:endParaRPr>
          </a:p>
        </p:txBody>
      </p:sp>
      <p:sp>
        <p:nvSpPr>
          <p:cNvPr id="31" name="Rechteck: abgerundete Ecken 30">
            <a:extLst>
              <a:ext uri="{FF2B5EF4-FFF2-40B4-BE49-F238E27FC236}">
                <a16:creationId xmlns:a16="http://schemas.microsoft.com/office/drawing/2014/main" id="{7FA55FD1-0F0B-8DB9-66AD-05A4DD1C28A6}"/>
              </a:ext>
            </a:extLst>
          </p:cNvPr>
          <p:cNvSpPr/>
          <p:nvPr/>
        </p:nvSpPr>
        <p:spPr>
          <a:xfrm>
            <a:off x="108340" y="1062937"/>
            <a:ext cx="3802810" cy="1360265"/>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en-US" noProof="0" dirty="0"/>
              <a:t>Imagine you are a bicycle courier. You start at the restaurant at node </a:t>
            </a:r>
            <a:r>
              <a:rPr lang="en-US" b="1" noProof="0" dirty="0"/>
              <a:t>A</a:t>
            </a:r>
            <a:r>
              <a:rPr lang="en-US" noProof="0" dirty="0"/>
              <a:t> and need to deliver meal packages to several locations in the city. </a:t>
            </a:r>
          </a:p>
        </p:txBody>
      </p:sp>
      <p:sp>
        <p:nvSpPr>
          <p:cNvPr id="34" name="Textfeld 33">
            <a:extLst>
              <a:ext uri="{FF2B5EF4-FFF2-40B4-BE49-F238E27FC236}">
                <a16:creationId xmlns:a16="http://schemas.microsoft.com/office/drawing/2014/main" id="{3A19ACC2-1EEC-EE5E-C2DC-18B1670583AF}"/>
              </a:ext>
            </a:extLst>
          </p:cNvPr>
          <p:cNvSpPr txBox="1"/>
          <p:nvPr/>
        </p:nvSpPr>
        <p:spPr>
          <a:xfrm>
            <a:off x="260320" y="7277089"/>
            <a:ext cx="492605" cy="707886"/>
          </a:xfrm>
          <a:prstGeom prst="rect">
            <a:avLst/>
          </a:prstGeom>
          <a:noFill/>
        </p:spPr>
        <p:txBody>
          <a:bodyPr wrap="square" rtlCol="0">
            <a:spAutoFit/>
            <a:scene3d>
              <a:camera prst="isometricOffAxis2Left"/>
              <a:lightRig rig="threePt" dir="t"/>
            </a:scene3d>
          </a:bodyPr>
          <a:lstStyle/>
          <a:p>
            <a:r>
              <a:rPr lang="en-US" sz="4000" noProof="0" dirty="0">
                <a:solidFill>
                  <a:srgbClr val="FFC000"/>
                </a:solidFill>
                <a:effectLst>
                  <a:outerShdw blurRad="50800" dist="38100" dir="10800000" algn="r" rotWithShape="0">
                    <a:prstClr val="black">
                      <a:alpha val="40000"/>
                    </a:prstClr>
                  </a:outerShdw>
                </a:effectLst>
                <a:latin typeface="Arial Black" panose="020B0A04020102020204" pitchFamily="34" charset="0"/>
              </a:rPr>
              <a:t>?</a:t>
            </a:r>
          </a:p>
        </p:txBody>
      </p:sp>
      <p:sp>
        <p:nvSpPr>
          <p:cNvPr id="15" name="Textfeld 14">
            <a:extLst>
              <a:ext uri="{FF2B5EF4-FFF2-40B4-BE49-F238E27FC236}">
                <a16:creationId xmlns:a16="http://schemas.microsoft.com/office/drawing/2014/main" id="{2BB6D744-50A9-924D-4ED9-61A5DF92C141}"/>
              </a:ext>
            </a:extLst>
          </p:cNvPr>
          <p:cNvSpPr txBox="1"/>
          <p:nvPr/>
        </p:nvSpPr>
        <p:spPr>
          <a:xfrm>
            <a:off x="584371" y="7320050"/>
            <a:ext cx="5952783" cy="646331"/>
          </a:xfrm>
          <a:prstGeom prst="rect">
            <a:avLst/>
          </a:prstGeom>
          <a:noFill/>
        </p:spPr>
        <p:txBody>
          <a:bodyPr wrap="none" rtlCol="0">
            <a:spAutoFit/>
          </a:bodyPr>
          <a:lstStyle/>
          <a:p>
            <a:r>
              <a:rPr lang="en-US" noProof="0" dirty="0"/>
              <a:t>What‘s the shortest path from </a:t>
            </a:r>
            <a:r>
              <a:rPr lang="en-US" b="1" noProof="0" dirty="0"/>
              <a:t>A</a:t>
            </a:r>
            <a:r>
              <a:rPr lang="en-US" noProof="0" dirty="0"/>
              <a:t> to </a:t>
            </a:r>
            <a:r>
              <a:rPr lang="en-US" b="1" noProof="0" dirty="0"/>
              <a:t>F</a:t>
            </a:r>
            <a:r>
              <a:rPr lang="en-US" noProof="0" dirty="0"/>
              <a:t>. Try to solve by intuition.</a:t>
            </a:r>
          </a:p>
          <a:p>
            <a:r>
              <a:rPr lang="en-US" noProof="0" dirty="0"/>
              <a:t>Discuss with your group and write down your ideas below.</a:t>
            </a:r>
          </a:p>
        </p:txBody>
      </p:sp>
    </p:spTree>
    <p:extLst>
      <p:ext uri="{BB962C8B-B14F-4D97-AF65-F5344CB8AC3E}">
        <p14:creationId xmlns:p14="http://schemas.microsoft.com/office/powerpoint/2010/main" val="290892423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657D23-CBB0-5EDD-CB8E-40B3C7056FFA}"/>
            </a:ext>
          </a:extLst>
        </p:cNvPr>
        <p:cNvGrpSpPr/>
        <p:nvPr/>
      </p:nvGrpSpPr>
      <p:grpSpPr>
        <a:xfrm>
          <a:off x="0" y="0"/>
          <a:ext cx="0" cy="0"/>
          <a:chOff x="0" y="0"/>
          <a:chExt cx="0" cy="0"/>
        </a:xfrm>
      </p:grpSpPr>
      <p:sp>
        <p:nvSpPr>
          <p:cNvPr id="2" name="Rechteck: abgerundete Ecken 1">
            <a:extLst>
              <a:ext uri="{FF2B5EF4-FFF2-40B4-BE49-F238E27FC236}">
                <a16:creationId xmlns:a16="http://schemas.microsoft.com/office/drawing/2014/main" id="{89F62CE4-4FEE-C13B-32F0-D9F53EF9BF72}"/>
              </a:ext>
            </a:extLst>
          </p:cNvPr>
          <p:cNvSpPr/>
          <p:nvPr/>
        </p:nvSpPr>
        <p:spPr>
          <a:xfrm>
            <a:off x="239796" y="4691000"/>
            <a:ext cx="6499654" cy="5164196"/>
          </a:xfrm>
          <a:prstGeom prst="round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4" name="Ellipse 3">
            <a:extLst>
              <a:ext uri="{FF2B5EF4-FFF2-40B4-BE49-F238E27FC236}">
                <a16:creationId xmlns:a16="http://schemas.microsoft.com/office/drawing/2014/main" id="{BD30A69C-0EE6-52A6-FF6C-99194CF0BD01}"/>
              </a:ext>
            </a:extLst>
          </p:cNvPr>
          <p:cNvSpPr/>
          <p:nvPr/>
        </p:nvSpPr>
        <p:spPr>
          <a:xfrm>
            <a:off x="357320" y="2872862"/>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A</a:t>
            </a:r>
          </a:p>
        </p:txBody>
      </p:sp>
      <p:sp>
        <p:nvSpPr>
          <p:cNvPr id="5" name="Ellipse 4">
            <a:extLst>
              <a:ext uri="{FF2B5EF4-FFF2-40B4-BE49-F238E27FC236}">
                <a16:creationId xmlns:a16="http://schemas.microsoft.com/office/drawing/2014/main" id="{B7F294F1-B029-052B-A6FF-11851839F2D3}"/>
              </a:ext>
            </a:extLst>
          </p:cNvPr>
          <p:cNvSpPr/>
          <p:nvPr/>
        </p:nvSpPr>
        <p:spPr>
          <a:xfrm>
            <a:off x="2059038" y="2639474"/>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D</a:t>
            </a:r>
          </a:p>
        </p:txBody>
      </p:sp>
      <p:sp>
        <p:nvSpPr>
          <p:cNvPr id="6" name="Ellipse 5">
            <a:extLst>
              <a:ext uri="{FF2B5EF4-FFF2-40B4-BE49-F238E27FC236}">
                <a16:creationId xmlns:a16="http://schemas.microsoft.com/office/drawing/2014/main" id="{2EBD271A-AFBE-2404-3D6E-3AF5B688E762}"/>
              </a:ext>
            </a:extLst>
          </p:cNvPr>
          <p:cNvSpPr/>
          <p:nvPr/>
        </p:nvSpPr>
        <p:spPr>
          <a:xfrm>
            <a:off x="1198440" y="2777659"/>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B</a:t>
            </a:r>
          </a:p>
        </p:txBody>
      </p:sp>
      <p:sp>
        <p:nvSpPr>
          <p:cNvPr id="7" name="Ellipse 6">
            <a:extLst>
              <a:ext uri="{FF2B5EF4-FFF2-40B4-BE49-F238E27FC236}">
                <a16:creationId xmlns:a16="http://schemas.microsoft.com/office/drawing/2014/main" id="{16973487-A0D7-F301-403C-FAB76AE67E4E}"/>
              </a:ext>
            </a:extLst>
          </p:cNvPr>
          <p:cNvSpPr/>
          <p:nvPr/>
        </p:nvSpPr>
        <p:spPr>
          <a:xfrm>
            <a:off x="525874" y="3595530"/>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C</a:t>
            </a:r>
          </a:p>
        </p:txBody>
      </p:sp>
      <p:sp>
        <p:nvSpPr>
          <p:cNvPr id="8" name="Ellipse 7">
            <a:extLst>
              <a:ext uri="{FF2B5EF4-FFF2-40B4-BE49-F238E27FC236}">
                <a16:creationId xmlns:a16="http://schemas.microsoft.com/office/drawing/2014/main" id="{70290502-D093-F601-3DAD-1E1562E9995E}"/>
              </a:ext>
            </a:extLst>
          </p:cNvPr>
          <p:cNvSpPr/>
          <p:nvPr/>
        </p:nvSpPr>
        <p:spPr>
          <a:xfrm>
            <a:off x="1559085" y="3485173"/>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E</a:t>
            </a:r>
          </a:p>
        </p:txBody>
      </p:sp>
      <p:sp>
        <p:nvSpPr>
          <p:cNvPr id="9" name="Ellipse 8">
            <a:extLst>
              <a:ext uri="{FF2B5EF4-FFF2-40B4-BE49-F238E27FC236}">
                <a16:creationId xmlns:a16="http://schemas.microsoft.com/office/drawing/2014/main" id="{9A9CD16B-463F-EBA8-C791-F6774C45C4E3}"/>
              </a:ext>
            </a:extLst>
          </p:cNvPr>
          <p:cNvSpPr/>
          <p:nvPr/>
        </p:nvSpPr>
        <p:spPr>
          <a:xfrm>
            <a:off x="2788104" y="3109786"/>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F</a:t>
            </a:r>
          </a:p>
        </p:txBody>
      </p:sp>
      <p:cxnSp>
        <p:nvCxnSpPr>
          <p:cNvPr id="13" name="Gerader Verbinder 12">
            <a:extLst>
              <a:ext uri="{FF2B5EF4-FFF2-40B4-BE49-F238E27FC236}">
                <a16:creationId xmlns:a16="http://schemas.microsoft.com/office/drawing/2014/main" id="{0529007F-266B-9587-070D-0A2C58300375}"/>
              </a:ext>
            </a:extLst>
          </p:cNvPr>
          <p:cNvCxnSpPr>
            <a:cxnSpLocks/>
            <a:stCxn id="4" idx="6"/>
            <a:endCxn id="6" idx="2"/>
          </p:cNvCxnSpPr>
          <p:nvPr/>
        </p:nvCxnSpPr>
        <p:spPr>
          <a:xfrm flipV="1">
            <a:off x="584371" y="2896121"/>
            <a:ext cx="614069" cy="95203"/>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16" name="Gerader Verbinder 15">
            <a:extLst>
              <a:ext uri="{FF2B5EF4-FFF2-40B4-BE49-F238E27FC236}">
                <a16:creationId xmlns:a16="http://schemas.microsoft.com/office/drawing/2014/main" id="{5F59AB0C-4396-24D0-D7E6-00AA5F913815}"/>
              </a:ext>
            </a:extLst>
          </p:cNvPr>
          <p:cNvCxnSpPr>
            <a:cxnSpLocks/>
            <a:stCxn id="7" idx="6"/>
            <a:endCxn id="8" idx="2"/>
          </p:cNvCxnSpPr>
          <p:nvPr/>
        </p:nvCxnSpPr>
        <p:spPr>
          <a:xfrm flipV="1">
            <a:off x="752925" y="3603635"/>
            <a:ext cx="806160" cy="110357"/>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20" name="Gerader Verbinder 19">
            <a:extLst>
              <a:ext uri="{FF2B5EF4-FFF2-40B4-BE49-F238E27FC236}">
                <a16:creationId xmlns:a16="http://schemas.microsoft.com/office/drawing/2014/main" id="{2ABBCC5D-FF35-2FA7-87AC-7560ACD6D917}"/>
              </a:ext>
            </a:extLst>
          </p:cNvPr>
          <p:cNvCxnSpPr>
            <a:cxnSpLocks/>
            <a:stCxn id="7" idx="0"/>
            <a:endCxn id="4" idx="4"/>
          </p:cNvCxnSpPr>
          <p:nvPr/>
        </p:nvCxnSpPr>
        <p:spPr>
          <a:xfrm flipH="1" flipV="1">
            <a:off x="470846" y="3109786"/>
            <a:ext cx="168554" cy="485744"/>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24" name="Gerader Verbinder 23">
            <a:extLst>
              <a:ext uri="{FF2B5EF4-FFF2-40B4-BE49-F238E27FC236}">
                <a16:creationId xmlns:a16="http://schemas.microsoft.com/office/drawing/2014/main" id="{08F67BAB-C18F-0327-49A8-EBDFFA471ECB}"/>
              </a:ext>
            </a:extLst>
          </p:cNvPr>
          <p:cNvCxnSpPr>
            <a:cxnSpLocks/>
            <a:stCxn id="5" idx="2"/>
            <a:endCxn id="6" idx="6"/>
          </p:cNvCxnSpPr>
          <p:nvPr/>
        </p:nvCxnSpPr>
        <p:spPr>
          <a:xfrm flipH="1">
            <a:off x="1425491" y="2757936"/>
            <a:ext cx="633547" cy="138185"/>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27" name="Gerader Verbinder 26">
            <a:extLst>
              <a:ext uri="{FF2B5EF4-FFF2-40B4-BE49-F238E27FC236}">
                <a16:creationId xmlns:a16="http://schemas.microsoft.com/office/drawing/2014/main" id="{E27295A3-EB8B-A60D-9D82-F5ED6ADCB3A1}"/>
              </a:ext>
            </a:extLst>
          </p:cNvPr>
          <p:cNvCxnSpPr>
            <a:cxnSpLocks/>
            <a:stCxn id="8" idx="6"/>
            <a:endCxn id="9" idx="3"/>
          </p:cNvCxnSpPr>
          <p:nvPr/>
        </p:nvCxnSpPr>
        <p:spPr>
          <a:xfrm flipV="1">
            <a:off x="1786136" y="3312013"/>
            <a:ext cx="1035219" cy="291622"/>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44" name="Gerader Verbinder 43">
            <a:extLst>
              <a:ext uri="{FF2B5EF4-FFF2-40B4-BE49-F238E27FC236}">
                <a16:creationId xmlns:a16="http://schemas.microsoft.com/office/drawing/2014/main" id="{6169B523-9111-AC8A-487A-06AFC39F28E9}"/>
              </a:ext>
            </a:extLst>
          </p:cNvPr>
          <p:cNvCxnSpPr>
            <a:cxnSpLocks/>
            <a:stCxn id="5" idx="6"/>
            <a:endCxn id="9" idx="1"/>
          </p:cNvCxnSpPr>
          <p:nvPr/>
        </p:nvCxnSpPr>
        <p:spPr>
          <a:xfrm>
            <a:off x="2286089" y="2757936"/>
            <a:ext cx="535266" cy="386547"/>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sp>
        <p:nvSpPr>
          <p:cNvPr id="50" name="Textfeld 49">
            <a:extLst>
              <a:ext uri="{FF2B5EF4-FFF2-40B4-BE49-F238E27FC236}">
                <a16:creationId xmlns:a16="http://schemas.microsoft.com/office/drawing/2014/main" id="{0C6CE9E8-065C-29D9-0A6C-71903BC45C02}"/>
              </a:ext>
            </a:extLst>
          </p:cNvPr>
          <p:cNvSpPr txBox="1"/>
          <p:nvPr/>
        </p:nvSpPr>
        <p:spPr>
          <a:xfrm>
            <a:off x="326520" y="189723"/>
            <a:ext cx="5725004"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3600" noProof="0" dirty="0"/>
              <a:t>What’s the best strategy?</a:t>
            </a:r>
          </a:p>
        </p:txBody>
      </p:sp>
      <p:sp>
        <p:nvSpPr>
          <p:cNvPr id="52" name="Textfeld 51">
            <a:extLst>
              <a:ext uri="{FF2B5EF4-FFF2-40B4-BE49-F238E27FC236}">
                <a16:creationId xmlns:a16="http://schemas.microsoft.com/office/drawing/2014/main" id="{1654813C-E992-6240-787C-9CE2FE03AD2E}"/>
              </a:ext>
            </a:extLst>
          </p:cNvPr>
          <p:cNvSpPr txBox="1"/>
          <p:nvPr/>
        </p:nvSpPr>
        <p:spPr>
          <a:xfrm>
            <a:off x="1565848" y="2529619"/>
            <a:ext cx="418704" cy="369332"/>
          </a:xfrm>
          <a:prstGeom prst="rect">
            <a:avLst/>
          </a:prstGeom>
          <a:noFill/>
        </p:spPr>
        <p:txBody>
          <a:bodyPr wrap="square" rtlCol="0">
            <a:spAutoFit/>
          </a:bodyPr>
          <a:lstStyle/>
          <a:p>
            <a:r>
              <a:rPr lang="en-US" b="1" noProof="0" dirty="0"/>
              <a:t>4</a:t>
            </a:r>
          </a:p>
        </p:txBody>
      </p:sp>
      <p:sp>
        <p:nvSpPr>
          <p:cNvPr id="54" name="Textfeld 53">
            <a:extLst>
              <a:ext uri="{FF2B5EF4-FFF2-40B4-BE49-F238E27FC236}">
                <a16:creationId xmlns:a16="http://schemas.microsoft.com/office/drawing/2014/main" id="{3C9A21AF-885F-776A-35F4-8F34BF9D8B9E}"/>
              </a:ext>
            </a:extLst>
          </p:cNvPr>
          <p:cNvSpPr txBox="1"/>
          <p:nvPr/>
        </p:nvSpPr>
        <p:spPr>
          <a:xfrm>
            <a:off x="1499998" y="2951209"/>
            <a:ext cx="418704" cy="369332"/>
          </a:xfrm>
          <a:prstGeom prst="rect">
            <a:avLst/>
          </a:prstGeom>
          <a:noFill/>
        </p:spPr>
        <p:txBody>
          <a:bodyPr wrap="square" rtlCol="0">
            <a:spAutoFit/>
          </a:bodyPr>
          <a:lstStyle/>
          <a:p>
            <a:r>
              <a:rPr lang="en-US" b="1" noProof="0" dirty="0"/>
              <a:t>3</a:t>
            </a:r>
          </a:p>
        </p:txBody>
      </p:sp>
      <p:sp>
        <p:nvSpPr>
          <p:cNvPr id="55" name="Textfeld 54">
            <a:extLst>
              <a:ext uri="{FF2B5EF4-FFF2-40B4-BE49-F238E27FC236}">
                <a16:creationId xmlns:a16="http://schemas.microsoft.com/office/drawing/2014/main" id="{4EE7E7BE-31E5-CC7C-E4D6-2E19BC86BB7B}"/>
              </a:ext>
            </a:extLst>
          </p:cNvPr>
          <p:cNvSpPr txBox="1"/>
          <p:nvPr/>
        </p:nvSpPr>
        <p:spPr>
          <a:xfrm>
            <a:off x="2513140" y="2630097"/>
            <a:ext cx="418704" cy="369332"/>
          </a:xfrm>
          <a:prstGeom prst="rect">
            <a:avLst/>
          </a:prstGeom>
          <a:noFill/>
        </p:spPr>
        <p:txBody>
          <a:bodyPr wrap="square" rtlCol="0">
            <a:spAutoFit/>
          </a:bodyPr>
          <a:lstStyle/>
          <a:p>
            <a:r>
              <a:rPr lang="en-US" b="1" noProof="0" dirty="0"/>
              <a:t>2</a:t>
            </a:r>
          </a:p>
        </p:txBody>
      </p:sp>
      <p:sp>
        <p:nvSpPr>
          <p:cNvPr id="56" name="Textfeld 55">
            <a:extLst>
              <a:ext uri="{FF2B5EF4-FFF2-40B4-BE49-F238E27FC236}">
                <a16:creationId xmlns:a16="http://schemas.microsoft.com/office/drawing/2014/main" id="{D8B9A7CA-3619-98C1-1603-C49629F81671}"/>
              </a:ext>
            </a:extLst>
          </p:cNvPr>
          <p:cNvSpPr txBox="1"/>
          <p:nvPr/>
        </p:nvSpPr>
        <p:spPr>
          <a:xfrm>
            <a:off x="1011934" y="3603635"/>
            <a:ext cx="301686" cy="369332"/>
          </a:xfrm>
          <a:prstGeom prst="rect">
            <a:avLst/>
          </a:prstGeom>
          <a:noFill/>
        </p:spPr>
        <p:txBody>
          <a:bodyPr wrap="square" rtlCol="0">
            <a:spAutoFit/>
          </a:bodyPr>
          <a:lstStyle/>
          <a:p>
            <a:r>
              <a:rPr lang="en-US" b="1" noProof="0" dirty="0"/>
              <a:t>5</a:t>
            </a:r>
          </a:p>
        </p:txBody>
      </p:sp>
      <p:sp>
        <p:nvSpPr>
          <p:cNvPr id="58" name="Textfeld 57">
            <a:extLst>
              <a:ext uri="{FF2B5EF4-FFF2-40B4-BE49-F238E27FC236}">
                <a16:creationId xmlns:a16="http://schemas.microsoft.com/office/drawing/2014/main" id="{AD639D76-2A00-A195-CC39-B2DF8D9DF49D}"/>
              </a:ext>
            </a:extLst>
          </p:cNvPr>
          <p:cNvSpPr txBox="1"/>
          <p:nvPr/>
        </p:nvSpPr>
        <p:spPr>
          <a:xfrm>
            <a:off x="2341694" y="3344660"/>
            <a:ext cx="418704" cy="369332"/>
          </a:xfrm>
          <a:prstGeom prst="rect">
            <a:avLst/>
          </a:prstGeom>
          <a:noFill/>
        </p:spPr>
        <p:txBody>
          <a:bodyPr wrap="square" rtlCol="0">
            <a:spAutoFit/>
          </a:bodyPr>
          <a:lstStyle/>
          <a:p>
            <a:r>
              <a:rPr lang="en-US" b="1" noProof="0" dirty="0"/>
              <a:t>2</a:t>
            </a:r>
          </a:p>
        </p:txBody>
      </p:sp>
      <p:sp>
        <p:nvSpPr>
          <p:cNvPr id="59" name="Textfeld 58">
            <a:extLst>
              <a:ext uri="{FF2B5EF4-FFF2-40B4-BE49-F238E27FC236}">
                <a16:creationId xmlns:a16="http://schemas.microsoft.com/office/drawing/2014/main" id="{2218E716-FE82-9E8B-6043-AD7DD89711F5}"/>
              </a:ext>
            </a:extLst>
          </p:cNvPr>
          <p:cNvSpPr txBox="1"/>
          <p:nvPr/>
        </p:nvSpPr>
        <p:spPr>
          <a:xfrm>
            <a:off x="744073" y="2647554"/>
            <a:ext cx="418704" cy="369332"/>
          </a:xfrm>
          <a:prstGeom prst="rect">
            <a:avLst/>
          </a:prstGeom>
          <a:noFill/>
        </p:spPr>
        <p:txBody>
          <a:bodyPr wrap="square" rtlCol="0">
            <a:spAutoFit/>
          </a:bodyPr>
          <a:lstStyle/>
          <a:p>
            <a:r>
              <a:rPr lang="en-US" b="1" noProof="0" dirty="0"/>
              <a:t>2</a:t>
            </a:r>
          </a:p>
        </p:txBody>
      </p:sp>
      <p:sp>
        <p:nvSpPr>
          <p:cNvPr id="60" name="Textfeld 59">
            <a:extLst>
              <a:ext uri="{FF2B5EF4-FFF2-40B4-BE49-F238E27FC236}">
                <a16:creationId xmlns:a16="http://schemas.microsoft.com/office/drawing/2014/main" id="{00E63CE3-9922-16FF-D6FE-D396AFF54CB1}"/>
              </a:ext>
            </a:extLst>
          </p:cNvPr>
          <p:cNvSpPr txBox="1"/>
          <p:nvPr/>
        </p:nvSpPr>
        <p:spPr>
          <a:xfrm>
            <a:off x="276747" y="3192419"/>
            <a:ext cx="418704" cy="369332"/>
          </a:xfrm>
          <a:prstGeom prst="rect">
            <a:avLst/>
          </a:prstGeom>
          <a:noFill/>
        </p:spPr>
        <p:txBody>
          <a:bodyPr wrap="square" rtlCol="0">
            <a:spAutoFit/>
          </a:bodyPr>
          <a:lstStyle/>
          <a:p>
            <a:r>
              <a:rPr lang="en-US" b="1" noProof="0" dirty="0"/>
              <a:t>1</a:t>
            </a:r>
          </a:p>
        </p:txBody>
      </p:sp>
      <p:sp>
        <p:nvSpPr>
          <p:cNvPr id="31" name="Rechteck: abgerundete Ecken 30">
            <a:extLst>
              <a:ext uri="{FF2B5EF4-FFF2-40B4-BE49-F238E27FC236}">
                <a16:creationId xmlns:a16="http://schemas.microsoft.com/office/drawing/2014/main" id="{B8213561-D54C-6B7E-AF8D-8A24003D16F3}"/>
              </a:ext>
            </a:extLst>
          </p:cNvPr>
          <p:cNvSpPr/>
          <p:nvPr/>
        </p:nvSpPr>
        <p:spPr>
          <a:xfrm>
            <a:off x="276747" y="1439816"/>
            <a:ext cx="4398284" cy="71269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en-US" noProof="0" dirty="0"/>
              <a:t>Below is a simple graph with cities and distances. Find shortest distance from A to F.</a:t>
            </a:r>
          </a:p>
        </p:txBody>
      </p:sp>
      <p:sp>
        <p:nvSpPr>
          <p:cNvPr id="10" name="Textfeld 9">
            <a:extLst>
              <a:ext uri="{FF2B5EF4-FFF2-40B4-BE49-F238E27FC236}">
                <a16:creationId xmlns:a16="http://schemas.microsoft.com/office/drawing/2014/main" id="{598BB4C9-EFED-6048-97D1-50EB8FAFA84D}"/>
              </a:ext>
            </a:extLst>
          </p:cNvPr>
          <p:cNvSpPr txBox="1"/>
          <p:nvPr/>
        </p:nvSpPr>
        <p:spPr>
          <a:xfrm>
            <a:off x="186372" y="914406"/>
            <a:ext cx="2982035" cy="369332"/>
          </a:xfrm>
          <a:prstGeom prst="rect">
            <a:avLst/>
          </a:prstGeom>
          <a:noFill/>
        </p:spPr>
        <p:txBody>
          <a:bodyPr wrap="none" rtlCol="0">
            <a:spAutoFit/>
          </a:bodyPr>
          <a:lstStyle/>
          <a:p>
            <a:r>
              <a:rPr lang="en-US" noProof="0" dirty="0"/>
              <a:t>Part 1: Explore another Graph</a:t>
            </a:r>
          </a:p>
        </p:txBody>
      </p:sp>
      <p:cxnSp>
        <p:nvCxnSpPr>
          <p:cNvPr id="73" name="Gerader Verbinder 72">
            <a:extLst>
              <a:ext uri="{FF2B5EF4-FFF2-40B4-BE49-F238E27FC236}">
                <a16:creationId xmlns:a16="http://schemas.microsoft.com/office/drawing/2014/main" id="{37612788-CAAB-E0DC-75A7-0342A8386291}"/>
              </a:ext>
            </a:extLst>
          </p:cNvPr>
          <p:cNvCxnSpPr>
            <a:cxnSpLocks/>
            <a:stCxn id="8" idx="0"/>
            <a:endCxn id="6" idx="5"/>
          </p:cNvCxnSpPr>
          <p:nvPr/>
        </p:nvCxnSpPr>
        <p:spPr>
          <a:xfrm flipH="1" flipV="1">
            <a:off x="1392240" y="2979886"/>
            <a:ext cx="280371" cy="505287"/>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sp>
        <p:nvSpPr>
          <p:cNvPr id="76" name="Textfeld 75">
            <a:extLst>
              <a:ext uri="{FF2B5EF4-FFF2-40B4-BE49-F238E27FC236}">
                <a16:creationId xmlns:a16="http://schemas.microsoft.com/office/drawing/2014/main" id="{5B4AE18B-93F0-143B-5DFC-87CCD26E92E6}"/>
              </a:ext>
            </a:extLst>
          </p:cNvPr>
          <p:cNvSpPr txBox="1"/>
          <p:nvPr/>
        </p:nvSpPr>
        <p:spPr>
          <a:xfrm>
            <a:off x="239796" y="3926426"/>
            <a:ext cx="2712024" cy="369332"/>
          </a:xfrm>
          <a:prstGeom prst="rect">
            <a:avLst/>
          </a:prstGeom>
          <a:noFill/>
        </p:spPr>
        <p:txBody>
          <a:bodyPr wrap="none" rtlCol="0">
            <a:spAutoFit/>
          </a:bodyPr>
          <a:lstStyle/>
          <a:p>
            <a:r>
              <a:rPr lang="en-US" noProof="0" dirty="0"/>
              <a:t>Part 2: Guided Exploration:</a:t>
            </a:r>
          </a:p>
        </p:txBody>
      </p:sp>
      <p:sp>
        <p:nvSpPr>
          <p:cNvPr id="78" name="Textfeld 77">
            <a:extLst>
              <a:ext uri="{FF2B5EF4-FFF2-40B4-BE49-F238E27FC236}">
                <a16:creationId xmlns:a16="http://schemas.microsoft.com/office/drawing/2014/main" id="{E6D8FF07-C853-8ADF-9D68-4609927C6FF8}"/>
              </a:ext>
            </a:extLst>
          </p:cNvPr>
          <p:cNvSpPr txBox="1"/>
          <p:nvPr/>
        </p:nvSpPr>
        <p:spPr>
          <a:xfrm>
            <a:off x="442459" y="4852165"/>
            <a:ext cx="492605" cy="707886"/>
          </a:xfrm>
          <a:prstGeom prst="rect">
            <a:avLst/>
          </a:prstGeom>
          <a:noFill/>
        </p:spPr>
        <p:txBody>
          <a:bodyPr wrap="square" rtlCol="0">
            <a:spAutoFit/>
            <a:scene3d>
              <a:camera prst="isometricOffAxis2Left"/>
              <a:lightRig rig="threePt" dir="t"/>
            </a:scene3d>
          </a:bodyPr>
          <a:lstStyle/>
          <a:p>
            <a:r>
              <a:rPr lang="en-US" sz="4000" noProof="0" dirty="0">
                <a:solidFill>
                  <a:srgbClr val="FFC000"/>
                </a:solidFill>
                <a:effectLst>
                  <a:outerShdw blurRad="50800" dist="38100" dir="10800000" algn="r" rotWithShape="0">
                    <a:prstClr val="black">
                      <a:alpha val="40000"/>
                    </a:prstClr>
                  </a:outerShdw>
                </a:effectLst>
                <a:latin typeface="Arial Black" panose="020B0A04020102020204" pitchFamily="34" charset="0"/>
              </a:rPr>
              <a:t>?</a:t>
            </a:r>
          </a:p>
        </p:txBody>
      </p:sp>
      <p:sp>
        <p:nvSpPr>
          <p:cNvPr id="79" name="Textfeld 78">
            <a:extLst>
              <a:ext uri="{FF2B5EF4-FFF2-40B4-BE49-F238E27FC236}">
                <a16:creationId xmlns:a16="http://schemas.microsoft.com/office/drawing/2014/main" id="{6C535C09-153F-22F4-6131-981A5459CD4D}"/>
              </a:ext>
            </a:extLst>
          </p:cNvPr>
          <p:cNvSpPr txBox="1"/>
          <p:nvPr/>
        </p:nvSpPr>
        <p:spPr>
          <a:xfrm>
            <a:off x="891405" y="4932824"/>
            <a:ext cx="5593878" cy="369332"/>
          </a:xfrm>
          <a:prstGeom prst="rect">
            <a:avLst/>
          </a:prstGeom>
          <a:noFill/>
        </p:spPr>
        <p:txBody>
          <a:bodyPr wrap="square" rtlCol="0">
            <a:spAutoFit/>
          </a:bodyPr>
          <a:lstStyle/>
          <a:p>
            <a:r>
              <a:rPr lang="en-US" noProof="0" dirty="0"/>
              <a:t>What problems arise if you always pick the smallest edge?</a:t>
            </a:r>
          </a:p>
        </p:txBody>
      </p:sp>
      <p:sp>
        <p:nvSpPr>
          <p:cNvPr id="80" name="Textfeld 79">
            <a:extLst>
              <a:ext uri="{FF2B5EF4-FFF2-40B4-BE49-F238E27FC236}">
                <a16:creationId xmlns:a16="http://schemas.microsoft.com/office/drawing/2014/main" id="{7020E726-CA4D-DC76-B832-553E20077F34}"/>
              </a:ext>
            </a:extLst>
          </p:cNvPr>
          <p:cNvSpPr txBox="1"/>
          <p:nvPr/>
        </p:nvSpPr>
        <p:spPr>
          <a:xfrm>
            <a:off x="801425" y="6006185"/>
            <a:ext cx="5980163" cy="646331"/>
          </a:xfrm>
          <a:prstGeom prst="rect">
            <a:avLst/>
          </a:prstGeom>
          <a:noFill/>
        </p:spPr>
        <p:txBody>
          <a:bodyPr wrap="none" rtlCol="0">
            <a:spAutoFit/>
          </a:bodyPr>
          <a:lstStyle/>
          <a:p>
            <a:r>
              <a:rPr lang="en-US" noProof="0" dirty="0"/>
              <a:t>Suppose you know the shortest way to get to one city. </a:t>
            </a:r>
          </a:p>
          <a:p>
            <a:r>
              <a:rPr lang="en-US" noProof="0" dirty="0"/>
              <a:t>How could that help you find the shortest way to other cities?</a:t>
            </a:r>
          </a:p>
        </p:txBody>
      </p:sp>
      <p:sp>
        <p:nvSpPr>
          <p:cNvPr id="81" name="Textfeld 80">
            <a:extLst>
              <a:ext uri="{FF2B5EF4-FFF2-40B4-BE49-F238E27FC236}">
                <a16:creationId xmlns:a16="http://schemas.microsoft.com/office/drawing/2014/main" id="{986F06AC-5BF4-6F39-A022-5EA771EDD573}"/>
              </a:ext>
            </a:extLst>
          </p:cNvPr>
          <p:cNvSpPr txBox="1"/>
          <p:nvPr/>
        </p:nvSpPr>
        <p:spPr>
          <a:xfrm>
            <a:off x="1011935" y="7334219"/>
            <a:ext cx="5727516" cy="646331"/>
          </a:xfrm>
          <a:prstGeom prst="rect">
            <a:avLst/>
          </a:prstGeom>
          <a:noFill/>
        </p:spPr>
        <p:txBody>
          <a:bodyPr wrap="square" rtlCol="0">
            <a:spAutoFit/>
          </a:bodyPr>
          <a:lstStyle/>
          <a:p>
            <a:r>
              <a:rPr lang="en-US" noProof="0" dirty="0"/>
              <a:t>Is it safe to say that once we know the shortest way to a city, it will never change?</a:t>
            </a:r>
          </a:p>
        </p:txBody>
      </p:sp>
      <p:sp>
        <p:nvSpPr>
          <p:cNvPr id="82" name="Textfeld 81">
            <a:extLst>
              <a:ext uri="{FF2B5EF4-FFF2-40B4-BE49-F238E27FC236}">
                <a16:creationId xmlns:a16="http://schemas.microsoft.com/office/drawing/2014/main" id="{A4B7AD21-C296-BB0E-B526-8E916C7E3A60}"/>
              </a:ext>
            </a:extLst>
          </p:cNvPr>
          <p:cNvSpPr txBox="1"/>
          <p:nvPr/>
        </p:nvSpPr>
        <p:spPr>
          <a:xfrm>
            <a:off x="449148" y="6079007"/>
            <a:ext cx="492605" cy="707886"/>
          </a:xfrm>
          <a:prstGeom prst="rect">
            <a:avLst/>
          </a:prstGeom>
          <a:noFill/>
        </p:spPr>
        <p:txBody>
          <a:bodyPr wrap="square" rtlCol="0">
            <a:spAutoFit/>
            <a:scene3d>
              <a:camera prst="isometricOffAxis2Left"/>
              <a:lightRig rig="threePt" dir="t"/>
            </a:scene3d>
          </a:bodyPr>
          <a:lstStyle/>
          <a:p>
            <a:r>
              <a:rPr lang="en-US" sz="4000" noProof="0" dirty="0">
                <a:solidFill>
                  <a:srgbClr val="FFC000"/>
                </a:solidFill>
                <a:effectLst>
                  <a:outerShdw blurRad="50800" dist="38100" dir="10800000" algn="r" rotWithShape="0">
                    <a:prstClr val="black">
                      <a:alpha val="40000"/>
                    </a:prstClr>
                  </a:outerShdw>
                </a:effectLst>
                <a:latin typeface="Arial Black" panose="020B0A04020102020204" pitchFamily="34" charset="0"/>
              </a:rPr>
              <a:t>?</a:t>
            </a:r>
          </a:p>
        </p:txBody>
      </p:sp>
      <p:sp>
        <p:nvSpPr>
          <p:cNvPr id="83" name="Textfeld 82">
            <a:extLst>
              <a:ext uri="{FF2B5EF4-FFF2-40B4-BE49-F238E27FC236}">
                <a16:creationId xmlns:a16="http://schemas.microsoft.com/office/drawing/2014/main" id="{6F3C4223-03B3-C9D7-9AEC-999E5F148DF8}"/>
              </a:ext>
            </a:extLst>
          </p:cNvPr>
          <p:cNvSpPr txBox="1"/>
          <p:nvPr/>
        </p:nvSpPr>
        <p:spPr>
          <a:xfrm>
            <a:off x="478739" y="7298777"/>
            <a:ext cx="492605" cy="707886"/>
          </a:xfrm>
          <a:prstGeom prst="rect">
            <a:avLst/>
          </a:prstGeom>
          <a:noFill/>
        </p:spPr>
        <p:txBody>
          <a:bodyPr wrap="square" rtlCol="0">
            <a:spAutoFit/>
            <a:scene3d>
              <a:camera prst="isometricOffAxis2Left"/>
              <a:lightRig rig="threePt" dir="t"/>
            </a:scene3d>
          </a:bodyPr>
          <a:lstStyle/>
          <a:p>
            <a:r>
              <a:rPr lang="en-US" sz="4000" noProof="0" dirty="0">
                <a:solidFill>
                  <a:srgbClr val="FFC000"/>
                </a:solidFill>
                <a:effectLst>
                  <a:outerShdw blurRad="50800" dist="38100" dir="10800000" algn="r" rotWithShape="0">
                    <a:prstClr val="black">
                      <a:alpha val="40000"/>
                    </a:prstClr>
                  </a:outerShdw>
                </a:effectLst>
                <a:latin typeface="Arial Black" panose="020B0A04020102020204" pitchFamily="34" charset="0"/>
              </a:rPr>
              <a:t>?</a:t>
            </a:r>
          </a:p>
        </p:txBody>
      </p:sp>
      <p:sp>
        <p:nvSpPr>
          <p:cNvPr id="84" name="Rechteck: abgerundete Ecken 83">
            <a:extLst>
              <a:ext uri="{FF2B5EF4-FFF2-40B4-BE49-F238E27FC236}">
                <a16:creationId xmlns:a16="http://schemas.microsoft.com/office/drawing/2014/main" id="{F11335E6-9DB3-9A97-00C2-CC142DA9BE7C}"/>
              </a:ext>
            </a:extLst>
          </p:cNvPr>
          <p:cNvSpPr/>
          <p:nvPr/>
        </p:nvSpPr>
        <p:spPr>
          <a:xfrm>
            <a:off x="913032" y="5408918"/>
            <a:ext cx="5502510" cy="5669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lnSpc>
                <a:spcPct val="250000"/>
              </a:lnSpc>
            </a:pPr>
            <a:r>
              <a:rPr lang="en-US" b="1" noProof="0" dirty="0"/>
              <a:t>--------------------------------------------------------------------------</a:t>
            </a:r>
          </a:p>
        </p:txBody>
      </p:sp>
      <p:sp>
        <p:nvSpPr>
          <p:cNvPr id="85" name="Rechteck: abgerundete Ecken 84">
            <a:extLst>
              <a:ext uri="{FF2B5EF4-FFF2-40B4-BE49-F238E27FC236}">
                <a16:creationId xmlns:a16="http://schemas.microsoft.com/office/drawing/2014/main" id="{0FDD98A4-182A-C1B7-FDA3-D3305404AC2F}"/>
              </a:ext>
            </a:extLst>
          </p:cNvPr>
          <p:cNvSpPr/>
          <p:nvPr/>
        </p:nvSpPr>
        <p:spPr>
          <a:xfrm>
            <a:off x="900227" y="6753796"/>
            <a:ext cx="5508626" cy="5669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lnSpc>
                <a:spcPct val="250000"/>
              </a:lnSpc>
            </a:pPr>
            <a:r>
              <a:rPr lang="en-US" b="1" noProof="0" dirty="0"/>
              <a:t>--------------------------------------------------------------------------</a:t>
            </a:r>
          </a:p>
        </p:txBody>
      </p:sp>
      <p:sp>
        <p:nvSpPr>
          <p:cNvPr id="86" name="Rechteck: abgerundete Ecken 85">
            <a:extLst>
              <a:ext uri="{FF2B5EF4-FFF2-40B4-BE49-F238E27FC236}">
                <a16:creationId xmlns:a16="http://schemas.microsoft.com/office/drawing/2014/main" id="{FFD6AE1C-7E97-051F-A4C3-EEA803D51FC9}"/>
              </a:ext>
            </a:extLst>
          </p:cNvPr>
          <p:cNvSpPr/>
          <p:nvPr/>
        </p:nvSpPr>
        <p:spPr>
          <a:xfrm>
            <a:off x="964360" y="8015663"/>
            <a:ext cx="5518788" cy="5669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lnSpc>
                <a:spcPct val="250000"/>
              </a:lnSpc>
            </a:pPr>
            <a:r>
              <a:rPr lang="en-US" b="1" noProof="0" dirty="0"/>
              <a:t>--------------------------------------------------------------------------</a:t>
            </a:r>
          </a:p>
        </p:txBody>
      </p:sp>
      <p:sp>
        <p:nvSpPr>
          <p:cNvPr id="3" name="Rechteck: abgerundete Ecken 2">
            <a:extLst>
              <a:ext uri="{FF2B5EF4-FFF2-40B4-BE49-F238E27FC236}">
                <a16:creationId xmlns:a16="http://schemas.microsoft.com/office/drawing/2014/main" id="{04C814FB-0488-A155-6DEE-0E61D293E67B}"/>
              </a:ext>
            </a:extLst>
          </p:cNvPr>
          <p:cNvSpPr/>
          <p:nvPr/>
        </p:nvSpPr>
        <p:spPr>
          <a:xfrm>
            <a:off x="2341694" y="4436076"/>
            <a:ext cx="2143809" cy="236924"/>
          </a:xfrm>
          <a:prstGeom prst="roundRect">
            <a:avLst/>
          </a:prstGeom>
          <a:solidFill>
            <a:srgbClr val="CC3300"/>
          </a:solidFill>
          <a:ln cap="rnd"/>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noProof="0" dirty="0"/>
          </a:p>
        </p:txBody>
      </p:sp>
      <p:sp>
        <p:nvSpPr>
          <p:cNvPr id="11" name="Rechteck: abgerundete Ecken 10">
            <a:extLst>
              <a:ext uri="{FF2B5EF4-FFF2-40B4-BE49-F238E27FC236}">
                <a16:creationId xmlns:a16="http://schemas.microsoft.com/office/drawing/2014/main" id="{3BA368C9-6C85-8084-1BF9-89167C751533}"/>
              </a:ext>
            </a:extLst>
          </p:cNvPr>
          <p:cNvSpPr/>
          <p:nvPr/>
        </p:nvSpPr>
        <p:spPr>
          <a:xfrm>
            <a:off x="2834113" y="4267803"/>
            <a:ext cx="1206546" cy="331054"/>
          </a:xfrm>
          <a:prstGeom prst="roundRect">
            <a:avLst>
              <a:gd name="adj" fmla="val 50000"/>
            </a:avLst>
          </a:prstGeom>
          <a:solidFill>
            <a:srgbClr val="CC3300"/>
          </a:solidFill>
          <a:ln>
            <a:solidFill>
              <a:srgbClr val="CC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Ellipse 11">
            <a:extLst>
              <a:ext uri="{FF2B5EF4-FFF2-40B4-BE49-F238E27FC236}">
                <a16:creationId xmlns:a16="http://schemas.microsoft.com/office/drawing/2014/main" id="{E005BD1A-BE46-F8E5-A632-7C38530D0797}"/>
              </a:ext>
            </a:extLst>
          </p:cNvPr>
          <p:cNvSpPr/>
          <p:nvPr/>
        </p:nvSpPr>
        <p:spPr>
          <a:xfrm>
            <a:off x="3221817" y="4006612"/>
            <a:ext cx="444844" cy="374096"/>
          </a:xfrm>
          <a:prstGeom prst="ellipse">
            <a:avLst/>
          </a:prstGeom>
          <a:noFill/>
          <a:ln w="57150">
            <a:solidFill>
              <a:srgbClr val="CC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Textfeld 13">
            <a:extLst>
              <a:ext uri="{FF2B5EF4-FFF2-40B4-BE49-F238E27FC236}">
                <a16:creationId xmlns:a16="http://schemas.microsoft.com/office/drawing/2014/main" id="{6EE4BEFC-8D36-6DE5-AA31-263A4E839DD1}"/>
              </a:ext>
            </a:extLst>
          </p:cNvPr>
          <p:cNvSpPr txBox="1"/>
          <p:nvPr/>
        </p:nvSpPr>
        <p:spPr>
          <a:xfrm>
            <a:off x="3744628" y="2306697"/>
            <a:ext cx="492605" cy="707886"/>
          </a:xfrm>
          <a:prstGeom prst="rect">
            <a:avLst/>
          </a:prstGeom>
          <a:noFill/>
        </p:spPr>
        <p:txBody>
          <a:bodyPr wrap="square" rtlCol="0">
            <a:spAutoFit/>
            <a:scene3d>
              <a:camera prst="isometricOffAxis2Left"/>
              <a:lightRig rig="threePt" dir="t"/>
            </a:scene3d>
          </a:bodyPr>
          <a:lstStyle/>
          <a:p>
            <a:r>
              <a:rPr lang="en-US" sz="4000" noProof="0" dirty="0">
                <a:solidFill>
                  <a:srgbClr val="FFC000"/>
                </a:solidFill>
                <a:effectLst>
                  <a:outerShdw blurRad="50800" dist="38100" dir="10800000" algn="r" rotWithShape="0">
                    <a:prstClr val="black">
                      <a:alpha val="40000"/>
                    </a:prstClr>
                  </a:outerShdw>
                </a:effectLst>
                <a:latin typeface="Arial Black" panose="020B0A04020102020204" pitchFamily="34" charset="0"/>
              </a:rPr>
              <a:t>?</a:t>
            </a:r>
          </a:p>
        </p:txBody>
      </p:sp>
      <p:sp>
        <p:nvSpPr>
          <p:cNvPr id="15" name="Textfeld 14">
            <a:extLst>
              <a:ext uri="{FF2B5EF4-FFF2-40B4-BE49-F238E27FC236}">
                <a16:creationId xmlns:a16="http://schemas.microsoft.com/office/drawing/2014/main" id="{7042D62A-2C62-0CA0-9521-8F31E3F60959}"/>
              </a:ext>
            </a:extLst>
          </p:cNvPr>
          <p:cNvSpPr txBox="1"/>
          <p:nvPr/>
        </p:nvSpPr>
        <p:spPr>
          <a:xfrm>
            <a:off x="4040659" y="2304878"/>
            <a:ext cx="2952569" cy="646331"/>
          </a:xfrm>
          <a:prstGeom prst="rect">
            <a:avLst/>
          </a:prstGeom>
          <a:noFill/>
        </p:spPr>
        <p:txBody>
          <a:bodyPr wrap="square" rtlCol="0">
            <a:spAutoFit/>
          </a:bodyPr>
          <a:lstStyle/>
          <a:p>
            <a:r>
              <a:rPr lang="en-US" noProof="0" dirty="0"/>
              <a:t>How do you find shortest path to </a:t>
            </a:r>
            <a:r>
              <a:rPr lang="en-US" b="1" noProof="0" dirty="0"/>
              <a:t>all other cities</a:t>
            </a:r>
            <a:r>
              <a:rPr lang="en-US" noProof="0" dirty="0"/>
              <a:t>? </a:t>
            </a:r>
          </a:p>
        </p:txBody>
      </p:sp>
      <p:sp>
        <p:nvSpPr>
          <p:cNvPr id="17" name="Textfeld 16">
            <a:extLst>
              <a:ext uri="{FF2B5EF4-FFF2-40B4-BE49-F238E27FC236}">
                <a16:creationId xmlns:a16="http://schemas.microsoft.com/office/drawing/2014/main" id="{60EB861F-1B1C-1BAE-78A2-D3313674E6C1}"/>
              </a:ext>
            </a:extLst>
          </p:cNvPr>
          <p:cNvSpPr txBox="1"/>
          <p:nvPr/>
        </p:nvSpPr>
        <p:spPr>
          <a:xfrm>
            <a:off x="3994769" y="3053827"/>
            <a:ext cx="2952569" cy="646331"/>
          </a:xfrm>
          <a:prstGeom prst="rect">
            <a:avLst/>
          </a:prstGeom>
          <a:noFill/>
        </p:spPr>
        <p:txBody>
          <a:bodyPr wrap="square" rtlCol="0">
            <a:spAutoFit/>
          </a:bodyPr>
          <a:lstStyle/>
          <a:p>
            <a:r>
              <a:rPr lang="en-US" noProof="0" dirty="0"/>
              <a:t>How many different ways from A to F can you find?</a:t>
            </a:r>
          </a:p>
        </p:txBody>
      </p:sp>
      <p:sp>
        <p:nvSpPr>
          <p:cNvPr id="18" name="Textfeld 17">
            <a:extLst>
              <a:ext uri="{FF2B5EF4-FFF2-40B4-BE49-F238E27FC236}">
                <a16:creationId xmlns:a16="http://schemas.microsoft.com/office/drawing/2014/main" id="{DF535BB0-3A5F-7EAA-C74A-3215DBB805CF}"/>
              </a:ext>
            </a:extLst>
          </p:cNvPr>
          <p:cNvSpPr txBox="1"/>
          <p:nvPr/>
        </p:nvSpPr>
        <p:spPr>
          <a:xfrm>
            <a:off x="3702157" y="3058699"/>
            <a:ext cx="492605" cy="707886"/>
          </a:xfrm>
          <a:prstGeom prst="rect">
            <a:avLst/>
          </a:prstGeom>
          <a:noFill/>
        </p:spPr>
        <p:txBody>
          <a:bodyPr wrap="square" rtlCol="0">
            <a:spAutoFit/>
            <a:scene3d>
              <a:camera prst="isometricOffAxis2Left"/>
              <a:lightRig rig="threePt" dir="t"/>
            </a:scene3d>
          </a:bodyPr>
          <a:lstStyle/>
          <a:p>
            <a:r>
              <a:rPr lang="en-US" sz="4000" noProof="0" dirty="0">
                <a:solidFill>
                  <a:srgbClr val="FFC000"/>
                </a:solidFill>
                <a:effectLst>
                  <a:outerShdw blurRad="50800" dist="38100" dir="10800000" algn="r" rotWithShape="0">
                    <a:prstClr val="black">
                      <a:alpha val="40000"/>
                    </a:prstClr>
                  </a:outerShdw>
                </a:effectLst>
                <a:latin typeface="Arial Black" panose="020B0A04020102020204" pitchFamily="34" charset="0"/>
              </a:rPr>
              <a:t>?</a:t>
            </a:r>
          </a:p>
        </p:txBody>
      </p:sp>
      <p:sp>
        <p:nvSpPr>
          <p:cNvPr id="19" name="Textfeld 18">
            <a:extLst>
              <a:ext uri="{FF2B5EF4-FFF2-40B4-BE49-F238E27FC236}">
                <a16:creationId xmlns:a16="http://schemas.microsoft.com/office/drawing/2014/main" id="{49C67392-C8F0-5242-57D8-84E3D8EF6FAA}"/>
              </a:ext>
            </a:extLst>
          </p:cNvPr>
          <p:cNvSpPr txBox="1"/>
          <p:nvPr/>
        </p:nvSpPr>
        <p:spPr>
          <a:xfrm>
            <a:off x="969464" y="8640860"/>
            <a:ext cx="5727516" cy="369332"/>
          </a:xfrm>
          <a:prstGeom prst="rect">
            <a:avLst/>
          </a:prstGeom>
          <a:noFill/>
        </p:spPr>
        <p:txBody>
          <a:bodyPr wrap="square" rtlCol="0">
            <a:spAutoFit/>
          </a:bodyPr>
          <a:lstStyle/>
          <a:p>
            <a:r>
              <a:rPr lang="en-US" noProof="0" dirty="0"/>
              <a:t>How can you keep track the best distance so far?</a:t>
            </a:r>
          </a:p>
        </p:txBody>
      </p:sp>
      <p:sp>
        <p:nvSpPr>
          <p:cNvPr id="21" name="Textfeld 20">
            <a:extLst>
              <a:ext uri="{FF2B5EF4-FFF2-40B4-BE49-F238E27FC236}">
                <a16:creationId xmlns:a16="http://schemas.microsoft.com/office/drawing/2014/main" id="{61E9F18C-2B30-ECA6-738D-21D7D3B65725}"/>
              </a:ext>
            </a:extLst>
          </p:cNvPr>
          <p:cNvSpPr txBox="1"/>
          <p:nvPr/>
        </p:nvSpPr>
        <p:spPr>
          <a:xfrm>
            <a:off x="481238" y="8515475"/>
            <a:ext cx="492605" cy="707886"/>
          </a:xfrm>
          <a:prstGeom prst="rect">
            <a:avLst/>
          </a:prstGeom>
          <a:noFill/>
        </p:spPr>
        <p:txBody>
          <a:bodyPr wrap="square" rtlCol="0">
            <a:spAutoFit/>
            <a:scene3d>
              <a:camera prst="isometricOffAxis2Left"/>
              <a:lightRig rig="threePt" dir="t"/>
            </a:scene3d>
          </a:bodyPr>
          <a:lstStyle/>
          <a:p>
            <a:r>
              <a:rPr lang="en-US" sz="4000" noProof="0" dirty="0">
                <a:solidFill>
                  <a:srgbClr val="FFC000"/>
                </a:solidFill>
                <a:effectLst>
                  <a:outerShdw blurRad="50800" dist="38100" dir="10800000" algn="r" rotWithShape="0">
                    <a:prstClr val="black">
                      <a:alpha val="40000"/>
                    </a:prstClr>
                  </a:outerShdw>
                </a:effectLst>
                <a:latin typeface="Arial Black" panose="020B0A04020102020204" pitchFamily="34" charset="0"/>
              </a:rPr>
              <a:t>?</a:t>
            </a:r>
          </a:p>
        </p:txBody>
      </p:sp>
      <p:sp>
        <p:nvSpPr>
          <p:cNvPr id="22" name="Rechteck: abgerundete Ecken 21">
            <a:extLst>
              <a:ext uri="{FF2B5EF4-FFF2-40B4-BE49-F238E27FC236}">
                <a16:creationId xmlns:a16="http://schemas.microsoft.com/office/drawing/2014/main" id="{E4F54A8A-7834-CE27-354C-C8437206F945}"/>
              </a:ext>
            </a:extLst>
          </p:cNvPr>
          <p:cNvSpPr/>
          <p:nvPr/>
        </p:nvSpPr>
        <p:spPr>
          <a:xfrm>
            <a:off x="857975" y="9037540"/>
            <a:ext cx="5518787" cy="5669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lnSpc>
                <a:spcPct val="250000"/>
              </a:lnSpc>
            </a:pPr>
            <a:r>
              <a:rPr lang="en-US" b="1" noProof="0" dirty="0"/>
              <a:t>--------------------------------------------------------------------------</a:t>
            </a:r>
          </a:p>
        </p:txBody>
      </p:sp>
    </p:spTree>
    <p:extLst>
      <p:ext uri="{BB962C8B-B14F-4D97-AF65-F5344CB8AC3E}">
        <p14:creationId xmlns:p14="http://schemas.microsoft.com/office/powerpoint/2010/main" val="2986718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B98C844-8D5F-D362-D3A5-0C4B8ACE3425}"/>
            </a:ext>
          </a:extLst>
        </p:cNvPr>
        <p:cNvGrpSpPr/>
        <p:nvPr/>
      </p:nvGrpSpPr>
      <p:grpSpPr>
        <a:xfrm>
          <a:off x="0" y="0"/>
          <a:ext cx="0" cy="0"/>
          <a:chOff x="0" y="0"/>
          <a:chExt cx="0" cy="0"/>
        </a:xfrm>
      </p:grpSpPr>
      <p:sp>
        <p:nvSpPr>
          <p:cNvPr id="23" name="Rechteck: abgerundete Ecken 22">
            <a:extLst>
              <a:ext uri="{FF2B5EF4-FFF2-40B4-BE49-F238E27FC236}">
                <a16:creationId xmlns:a16="http://schemas.microsoft.com/office/drawing/2014/main" id="{F2CAB8FD-3933-E66B-1606-355E1876B758}"/>
              </a:ext>
            </a:extLst>
          </p:cNvPr>
          <p:cNvSpPr/>
          <p:nvPr/>
        </p:nvSpPr>
        <p:spPr>
          <a:xfrm>
            <a:off x="78825" y="4691000"/>
            <a:ext cx="6734205" cy="5025277"/>
          </a:xfrm>
          <a:prstGeom prst="roundRect">
            <a:avLst/>
          </a:prstGeom>
          <a:ln w="57150"/>
        </p:spPr>
        <p:style>
          <a:lnRef idx="2">
            <a:schemeClr val="dk1"/>
          </a:lnRef>
          <a:fillRef idx="1">
            <a:schemeClr val="lt1"/>
          </a:fillRef>
          <a:effectRef idx="0">
            <a:schemeClr val="dk1"/>
          </a:effectRef>
          <a:fontRef idx="minor">
            <a:schemeClr val="dk1"/>
          </a:fontRef>
        </p:style>
        <p:txBody>
          <a:bodyPr rtlCol="0" anchor="ctr"/>
          <a:lstStyle/>
          <a:p>
            <a:pPr algn="ctr"/>
            <a:endParaRPr lang="en-US" noProof="0" dirty="0"/>
          </a:p>
        </p:txBody>
      </p:sp>
      <p:sp>
        <p:nvSpPr>
          <p:cNvPr id="4" name="Ellipse 3">
            <a:extLst>
              <a:ext uri="{FF2B5EF4-FFF2-40B4-BE49-F238E27FC236}">
                <a16:creationId xmlns:a16="http://schemas.microsoft.com/office/drawing/2014/main" id="{4B1D43F9-7239-2069-B272-3BDFD98AAF2B}"/>
              </a:ext>
            </a:extLst>
          </p:cNvPr>
          <p:cNvSpPr/>
          <p:nvPr/>
        </p:nvSpPr>
        <p:spPr>
          <a:xfrm>
            <a:off x="357320" y="2872862"/>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A</a:t>
            </a:r>
          </a:p>
        </p:txBody>
      </p:sp>
      <p:sp>
        <p:nvSpPr>
          <p:cNvPr id="5" name="Ellipse 4">
            <a:extLst>
              <a:ext uri="{FF2B5EF4-FFF2-40B4-BE49-F238E27FC236}">
                <a16:creationId xmlns:a16="http://schemas.microsoft.com/office/drawing/2014/main" id="{4747C841-B452-EB1D-C09A-A26988041822}"/>
              </a:ext>
            </a:extLst>
          </p:cNvPr>
          <p:cNvSpPr/>
          <p:nvPr/>
        </p:nvSpPr>
        <p:spPr>
          <a:xfrm>
            <a:off x="2059038" y="2639474"/>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D</a:t>
            </a:r>
          </a:p>
        </p:txBody>
      </p:sp>
      <p:sp>
        <p:nvSpPr>
          <p:cNvPr id="6" name="Ellipse 5">
            <a:extLst>
              <a:ext uri="{FF2B5EF4-FFF2-40B4-BE49-F238E27FC236}">
                <a16:creationId xmlns:a16="http://schemas.microsoft.com/office/drawing/2014/main" id="{EB9E383E-9170-989B-2296-07CB20D81254}"/>
              </a:ext>
            </a:extLst>
          </p:cNvPr>
          <p:cNvSpPr/>
          <p:nvPr/>
        </p:nvSpPr>
        <p:spPr>
          <a:xfrm>
            <a:off x="1198440" y="2777659"/>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B</a:t>
            </a:r>
          </a:p>
        </p:txBody>
      </p:sp>
      <p:sp>
        <p:nvSpPr>
          <p:cNvPr id="7" name="Ellipse 6">
            <a:extLst>
              <a:ext uri="{FF2B5EF4-FFF2-40B4-BE49-F238E27FC236}">
                <a16:creationId xmlns:a16="http://schemas.microsoft.com/office/drawing/2014/main" id="{A6D98E36-D646-6699-D9CF-AF74B94BE5C9}"/>
              </a:ext>
            </a:extLst>
          </p:cNvPr>
          <p:cNvSpPr/>
          <p:nvPr/>
        </p:nvSpPr>
        <p:spPr>
          <a:xfrm>
            <a:off x="525874" y="3595530"/>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C</a:t>
            </a:r>
          </a:p>
        </p:txBody>
      </p:sp>
      <p:sp>
        <p:nvSpPr>
          <p:cNvPr id="8" name="Ellipse 7">
            <a:extLst>
              <a:ext uri="{FF2B5EF4-FFF2-40B4-BE49-F238E27FC236}">
                <a16:creationId xmlns:a16="http://schemas.microsoft.com/office/drawing/2014/main" id="{165132D8-AB65-732E-C0C1-6EF4E9F885E1}"/>
              </a:ext>
            </a:extLst>
          </p:cNvPr>
          <p:cNvSpPr/>
          <p:nvPr/>
        </p:nvSpPr>
        <p:spPr>
          <a:xfrm>
            <a:off x="1559085" y="3485173"/>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E</a:t>
            </a:r>
          </a:p>
        </p:txBody>
      </p:sp>
      <p:sp>
        <p:nvSpPr>
          <p:cNvPr id="9" name="Ellipse 8">
            <a:extLst>
              <a:ext uri="{FF2B5EF4-FFF2-40B4-BE49-F238E27FC236}">
                <a16:creationId xmlns:a16="http://schemas.microsoft.com/office/drawing/2014/main" id="{42C48A18-06D7-BCE6-5CF1-81037EBD9CB4}"/>
              </a:ext>
            </a:extLst>
          </p:cNvPr>
          <p:cNvSpPr/>
          <p:nvPr/>
        </p:nvSpPr>
        <p:spPr>
          <a:xfrm>
            <a:off x="2788104" y="3109786"/>
            <a:ext cx="227051" cy="236924"/>
          </a:xfrm>
          <a:prstGeom prst="ellipse">
            <a:avLst/>
          </a:prstGeom>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r>
              <a:rPr lang="en-US" noProof="0" dirty="0"/>
              <a:t>F</a:t>
            </a:r>
          </a:p>
        </p:txBody>
      </p:sp>
      <p:cxnSp>
        <p:nvCxnSpPr>
          <p:cNvPr id="13" name="Gerader Verbinder 12">
            <a:extLst>
              <a:ext uri="{FF2B5EF4-FFF2-40B4-BE49-F238E27FC236}">
                <a16:creationId xmlns:a16="http://schemas.microsoft.com/office/drawing/2014/main" id="{F676D95C-9F99-AAF4-EAD4-479D5DA5FB01}"/>
              </a:ext>
            </a:extLst>
          </p:cNvPr>
          <p:cNvCxnSpPr>
            <a:cxnSpLocks/>
            <a:stCxn id="4" idx="6"/>
            <a:endCxn id="6" idx="2"/>
          </p:cNvCxnSpPr>
          <p:nvPr/>
        </p:nvCxnSpPr>
        <p:spPr>
          <a:xfrm flipV="1">
            <a:off x="584371" y="2896121"/>
            <a:ext cx="614069" cy="95203"/>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16" name="Gerader Verbinder 15">
            <a:extLst>
              <a:ext uri="{FF2B5EF4-FFF2-40B4-BE49-F238E27FC236}">
                <a16:creationId xmlns:a16="http://schemas.microsoft.com/office/drawing/2014/main" id="{551CB70B-C864-02B9-4204-B8BEBC0922BA}"/>
              </a:ext>
            </a:extLst>
          </p:cNvPr>
          <p:cNvCxnSpPr>
            <a:cxnSpLocks/>
            <a:stCxn id="7" idx="6"/>
            <a:endCxn id="8" idx="2"/>
          </p:cNvCxnSpPr>
          <p:nvPr/>
        </p:nvCxnSpPr>
        <p:spPr>
          <a:xfrm flipV="1">
            <a:off x="752925" y="3603635"/>
            <a:ext cx="806160" cy="110357"/>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20" name="Gerader Verbinder 19">
            <a:extLst>
              <a:ext uri="{FF2B5EF4-FFF2-40B4-BE49-F238E27FC236}">
                <a16:creationId xmlns:a16="http://schemas.microsoft.com/office/drawing/2014/main" id="{FCC30822-330B-D7DA-0269-DE85F3EFD8ED}"/>
              </a:ext>
            </a:extLst>
          </p:cNvPr>
          <p:cNvCxnSpPr>
            <a:cxnSpLocks/>
            <a:stCxn id="7" idx="0"/>
            <a:endCxn id="4" idx="4"/>
          </p:cNvCxnSpPr>
          <p:nvPr/>
        </p:nvCxnSpPr>
        <p:spPr>
          <a:xfrm flipH="1" flipV="1">
            <a:off x="470846" y="3109786"/>
            <a:ext cx="168554" cy="485744"/>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24" name="Gerader Verbinder 23">
            <a:extLst>
              <a:ext uri="{FF2B5EF4-FFF2-40B4-BE49-F238E27FC236}">
                <a16:creationId xmlns:a16="http://schemas.microsoft.com/office/drawing/2014/main" id="{2A262584-6DC4-1055-1D58-D4FED8E7E359}"/>
              </a:ext>
            </a:extLst>
          </p:cNvPr>
          <p:cNvCxnSpPr>
            <a:cxnSpLocks/>
            <a:stCxn id="5" idx="2"/>
            <a:endCxn id="6" idx="6"/>
          </p:cNvCxnSpPr>
          <p:nvPr/>
        </p:nvCxnSpPr>
        <p:spPr>
          <a:xfrm flipH="1">
            <a:off x="1425491" y="2757936"/>
            <a:ext cx="633547" cy="138185"/>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27" name="Gerader Verbinder 26">
            <a:extLst>
              <a:ext uri="{FF2B5EF4-FFF2-40B4-BE49-F238E27FC236}">
                <a16:creationId xmlns:a16="http://schemas.microsoft.com/office/drawing/2014/main" id="{5F0178C9-8311-E9BC-0080-7347694180A9}"/>
              </a:ext>
            </a:extLst>
          </p:cNvPr>
          <p:cNvCxnSpPr>
            <a:cxnSpLocks/>
            <a:stCxn id="8" idx="6"/>
            <a:endCxn id="9" idx="3"/>
          </p:cNvCxnSpPr>
          <p:nvPr/>
        </p:nvCxnSpPr>
        <p:spPr>
          <a:xfrm flipV="1">
            <a:off x="1786136" y="3312013"/>
            <a:ext cx="1035219" cy="291622"/>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cxnSp>
        <p:nvCxnSpPr>
          <p:cNvPr id="44" name="Gerader Verbinder 43">
            <a:extLst>
              <a:ext uri="{FF2B5EF4-FFF2-40B4-BE49-F238E27FC236}">
                <a16:creationId xmlns:a16="http://schemas.microsoft.com/office/drawing/2014/main" id="{BBD172A0-E705-13D1-7D3B-33538E35A685}"/>
              </a:ext>
            </a:extLst>
          </p:cNvPr>
          <p:cNvCxnSpPr>
            <a:cxnSpLocks/>
            <a:stCxn id="5" idx="6"/>
            <a:endCxn id="9" idx="1"/>
          </p:cNvCxnSpPr>
          <p:nvPr/>
        </p:nvCxnSpPr>
        <p:spPr>
          <a:xfrm>
            <a:off x="2286089" y="2757936"/>
            <a:ext cx="535266" cy="386547"/>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sp>
        <p:nvSpPr>
          <p:cNvPr id="50" name="Textfeld 49">
            <a:extLst>
              <a:ext uri="{FF2B5EF4-FFF2-40B4-BE49-F238E27FC236}">
                <a16:creationId xmlns:a16="http://schemas.microsoft.com/office/drawing/2014/main" id="{B03DCF05-3798-A905-AC0B-0BE044B62D27}"/>
              </a:ext>
            </a:extLst>
          </p:cNvPr>
          <p:cNvSpPr txBox="1"/>
          <p:nvPr/>
        </p:nvSpPr>
        <p:spPr>
          <a:xfrm>
            <a:off x="326520" y="189723"/>
            <a:ext cx="5725004" cy="646331"/>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algn="ctr"/>
            <a:r>
              <a:rPr lang="en-US" sz="3600" noProof="0" dirty="0"/>
              <a:t>What’s the best strategy?</a:t>
            </a:r>
          </a:p>
        </p:txBody>
      </p:sp>
      <p:sp>
        <p:nvSpPr>
          <p:cNvPr id="52" name="Textfeld 51">
            <a:extLst>
              <a:ext uri="{FF2B5EF4-FFF2-40B4-BE49-F238E27FC236}">
                <a16:creationId xmlns:a16="http://schemas.microsoft.com/office/drawing/2014/main" id="{AF4F6C27-EE55-09A0-A371-A2FF9CCA73EB}"/>
              </a:ext>
            </a:extLst>
          </p:cNvPr>
          <p:cNvSpPr txBox="1"/>
          <p:nvPr/>
        </p:nvSpPr>
        <p:spPr>
          <a:xfrm>
            <a:off x="1565848" y="2529619"/>
            <a:ext cx="418704" cy="369332"/>
          </a:xfrm>
          <a:prstGeom prst="rect">
            <a:avLst/>
          </a:prstGeom>
          <a:noFill/>
        </p:spPr>
        <p:txBody>
          <a:bodyPr wrap="square" rtlCol="0">
            <a:spAutoFit/>
          </a:bodyPr>
          <a:lstStyle/>
          <a:p>
            <a:r>
              <a:rPr lang="en-US" b="1" noProof="0" dirty="0"/>
              <a:t>4</a:t>
            </a:r>
          </a:p>
        </p:txBody>
      </p:sp>
      <p:sp>
        <p:nvSpPr>
          <p:cNvPr id="54" name="Textfeld 53">
            <a:extLst>
              <a:ext uri="{FF2B5EF4-FFF2-40B4-BE49-F238E27FC236}">
                <a16:creationId xmlns:a16="http://schemas.microsoft.com/office/drawing/2014/main" id="{3CCA8814-B9AC-364A-2E3B-4E76AF69C001}"/>
              </a:ext>
            </a:extLst>
          </p:cNvPr>
          <p:cNvSpPr txBox="1"/>
          <p:nvPr/>
        </p:nvSpPr>
        <p:spPr>
          <a:xfrm>
            <a:off x="1499998" y="2951209"/>
            <a:ext cx="418704" cy="369332"/>
          </a:xfrm>
          <a:prstGeom prst="rect">
            <a:avLst/>
          </a:prstGeom>
          <a:noFill/>
        </p:spPr>
        <p:txBody>
          <a:bodyPr wrap="square" rtlCol="0">
            <a:spAutoFit/>
          </a:bodyPr>
          <a:lstStyle/>
          <a:p>
            <a:r>
              <a:rPr lang="en-US" b="1" noProof="0" dirty="0"/>
              <a:t>3</a:t>
            </a:r>
          </a:p>
        </p:txBody>
      </p:sp>
      <p:sp>
        <p:nvSpPr>
          <p:cNvPr id="55" name="Textfeld 54">
            <a:extLst>
              <a:ext uri="{FF2B5EF4-FFF2-40B4-BE49-F238E27FC236}">
                <a16:creationId xmlns:a16="http://schemas.microsoft.com/office/drawing/2014/main" id="{F0FE90FD-1513-CE65-A4D6-2872E2482036}"/>
              </a:ext>
            </a:extLst>
          </p:cNvPr>
          <p:cNvSpPr txBox="1"/>
          <p:nvPr/>
        </p:nvSpPr>
        <p:spPr>
          <a:xfrm>
            <a:off x="2513140" y="2630097"/>
            <a:ext cx="418704" cy="369332"/>
          </a:xfrm>
          <a:prstGeom prst="rect">
            <a:avLst/>
          </a:prstGeom>
          <a:noFill/>
        </p:spPr>
        <p:txBody>
          <a:bodyPr wrap="square" rtlCol="0">
            <a:spAutoFit/>
          </a:bodyPr>
          <a:lstStyle/>
          <a:p>
            <a:r>
              <a:rPr lang="en-US" b="1" noProof="0" dirty="0"/>
              <a:t>2</a:t>
            </a:r>
          </a:p>
        </p:txBody>
      </p:sp>
      <p:sp>
        <p:nvSpPr>
          <p:cNvPr id="56" name="Textfeld 55">
            <a:extLst>
              <a:ext uri="{FF2B5EF4-FFF2-40B4-BE49-F238E27FC236}">
                <a16:creationId xmlns:a16="http://schemas.microsoft.com/office/drawing/2014/main" id="{0D3021F9-FD37-13EA-B488-383D197FB47D}"/>
              </a:ext>
            </a:extLst>
          </p:cNvPr>
          <p:cNvSpPr txBox="1"/>
          <p:nvPr/>
        </p:nvSpPr>
        <p:spPr>
          <a:xfrm>
            <a:off x="1011934" y="3603635"/>
            <a:ext cx="301686" cy="369332"/>
          </a:xfrm>
          <a:prstGeom prst="rect">
            <a:avLst/>
          </a:prstGeom>
          <a:noFill/>
        </p:spPr>
        <p:txBody>
          <a:bodyPr wrap="square" rtlCol="0">
            <a:spAutoFit/>
          </a:bodyPr>
          <a:lstStyle/>
          <a:p>
            <a:r>
              <a:rPr lang="en-US" b="1" noProof="0" dirty="0"/>
              <a:t>5</a:t>
            </a:r>
          </a:p>
        </p:txBody>
      </p:sp>
      <p:sp>
        <p:nvSpPr>
          <p:cNvPr id="58" name="Textfeld 57">
            <a:extLst>
              <a:ext uri="{FF2B5EF4-FFF2-40B4-BE49-F238E27FC236}">
                <a16:creationId xmlns:a16="http://schemas.microsoft.com/office/drawing/2014/main" id="{4E364A44-CD8F-9C74-7B01-F11C82B5908C}"/>
              </a:ext>
            </a:extLst>
          </p:cNvPr>
          <p:cNvSpPr txBox="1"/>
          <p:nvPr/>
        </p:nvSpPr>
        <p:spPr>
          <a:xfrm>
            <a:off x="2341694" y="3344660"/>
            <a:ext cx="418704" cy="369332"/>
          </a:xfrm>
          <a:prstGeom prst="rect">
            <a:avLst/>
          </a:prstGeom>
          <a:noFill/>
        </p:spPr>
        <p:txBody>
          <a:bodyPr wrap="square" rtlCol="0">
            <a:spAutoFit/>
          </a:bodyPr>
          <a:lstStyle/>
          <a:p>
            <a:r>
              <a:rPr lang="en-US" b="1" noProof="0" dirty="0"/>
              <a:t>2</a:t>
            </a:r>
          </a:p>
        </p:txBody>
      </p:sp>
      <p:sp>
        <p:nvSpPr>
          <p:cNvPr id="59" name="Textfeld 58">
            <a:extLst>
              <a:ext uri="{FF2B5EF4-FFF2-40B4-BE49-F238E27FC236}">
                <a16:creationId xmlns:a16="http://schemas.microsoft.com/office/drawing/2014/main" id="{F240EC32-E38C-73DB-1C3A-B48C51513597}"/>
              </a:ext>
            </a:extLst>
          </p:cNvPr>
          <p:cNvSpPr txBox="1"/>
          <p:nvPr/>
        </p:nvSpPr>
        <p:spPr>
          <a:xfrm>
            <a:off x="744073" y="2647554"/>
            <a:ext cx="418704" cy="369332"/>
          </a:xfrm>
          <a:prstGeom prst="rect">
            <a:avLst/>
          </a:prstGeom>
          <a:noFill/>
        </p:spPr>
        <p:txBody>
          <a:bodyPr wrap="square" rtlCol="0">
            <a:spAutoFit/>
          </a:bodyPr>
          <a:lstStyle/>
          <a:p>
            <a:r>
              <a:rPr lang="en-US" b="1" noProof="0" dirty="0"/>
              <a:t>2</a:t>
            </a:r>
          </a:p>
        </p:txBody>
      </p:sp>
      <p:sp>
        <p:nvSpPr>
          <p:cNvPr id="60" name="Textfeld 59">
            <a:extLst>
              <a:ext uri="{FF2B5EF4-FFF2-40B4-BE49-F238E27FC236}">
                <a16:creationId xmlns:a16="http://schemas.microsoft.com/office/drawing/2014/main" id="{95185D07-1984-7754-6F3B-2F12465F632A}"/>
              </a:ext>
            </a:extLst>
          </p:cNvPr>
          <p:cNvSpPr txBox="1"/>
          <p:nvPr/>
        </p:nvSpPr>
        <p:spPr>
          <a:xfrm>
            <a:off x="276747" y="3192419"/>
            <a:ext cx="418704" cy="369332"/>
          </a:xfrm>
          <a:prstGeom prst="rect">
            <a:avLst/>
          </a:prstGeom>
          <a:noFill/>
        </p:spPr>
        <p:txBody>
          <a:bodyPr wrap="square" rtlCol="0">
            <a:spAutoFit/>
          </a:bodyPr>
          <a:lstStyle/>
          <a:p>
            <a:r>
              <a:rPr lang="en-US" b="1" noProof="0" dirty="0"/>
              <a:t>1</a:t>
            </a:r>
          </a:p>
        </p:txBody>
      </p:sp>
      <p:sp>
        <p:nvSpPr>
          <p:cNvPr id="31" name="Rechteck: abgerundete Ecken 30">
            <a:extLst>
              <a:ext uri="{FF2B5EF4-FFF2-40B4-BE49-F238E27FC236}">
                <a16:creationId xmlns:a16="http://schemas.microsoft.com/office/drawing/2014/main" id="{997BCD5F-9DDE-A5A0-DB9F-A81132658D24}"/>
              </a:ext>
            </a:extLst>
          </p:cNvPr>
          <p:cNvSpPr/>
          <p:nvPr/>
        </p:nvSpPr>
        <p:spPr>
          <a:xfrm>
            <a:off x="276747" y="1439816"/>
            <a:ext cx="4398284" cy="712692"/>
          </a:xfrm>
          <a:prstGeom prst="roundRect">
            <a:avLst/>
          </a:prstGeom>
        </p:spPr>
        <p:style>
          <a:lnRef idx="2">
            <a:schemeClr val="accent2"/>
          </a:lnRef>
          <a:fillRef idx="1">
            <a:schemeClr val="lt1"/>
          </a:fillRef>
          <a:effectRef idx="0">
            <a:schemeClr val="accent2"/>
          </a:effectRef>
          <a:fontRef idx="minor">
            <a:schemeClr val="dk1"/>
          </a:fontRef>
        </p:style>
        <p:txBody>
          <a:bodyPr rtlCol="0" anchor="ctr"/>
          <a:lstStyle/>
          <a:p>
            <a:pPr algn="just"/>
            <a:r>
              <a:rPr lang="en-US" noProof="0" dirty="0"/>
              <a:t>Below is a simple graph with cities and distances. Find shortest distance from A to F.</a:t>
            </a:r>
          </a:p>
        </p:txBody>
      </p:sp>
      <p:sp>
        <p:nvSpPr>
          <p:cNvPr id="10" name="Textfeld 9">
            <a:extLst>
              <a:ext uri="{FF2B5EF4-FFF2-40B4-BE49-F238E27FC236}">
                <a16:creationId xmlns:a16="http://schemas.microsoft.com/office/drawing/2014/main" id="{260641D9-DE16-4E46-9CF3-B9846333DBB5}"/>
              </a:ext>
            </a:extLst>
          </p:cNvPr>
          <p:cNvSpPr txBox="1"/>
          <p:nvPr/>
        </p:nvSpPr>
        <p:spPr>
          <a:xfrm>
            <a:off x="186372" y="914406"/>
            <a:ext cx="2982035" cy="369332"/>
          </a:xfrm>
          <a:prstGeom prst="rect">
            <a:avLst/>
          </a:prstGeom>
          <a:noFill/>
        </p:spPr>
        <p:txBody>
          <a:bodyPr wrap="none" rtlCol="0">
            <a:spAutoFit/>
          </a:bodyPr>
          <a:lstStyle/>
          <a:p>
            <a:r>
              <a:rPr lang="en-US" noProof="0" dirty="0"/>
              <a:t>Part 1: Explore another Graph</a:t>
            </a:r>
          </a:p>
        </p:txBody>
      </p:sp>
      <p:cxnSp>
        <p:nvCxnSpPr>
          <p:cNvPr id="73" name="Gerader Verbinder 72">
            <a:extLst>
              <a:ext uri="{FF2B5EF4-FFF2-40B4-BE49-F238E27FC236}">
                <a16:creationId xmlns:a16="http://schemas.microsoft.com/office/drawing/2014/main" id="{23E5950B-6F4B-36F4-619C-D19EC9C77DBD}"/>
              </a:ext>
            </a:extLst>
          </p:cNvPr>
          <p:cNvCxnSpPr>
            <a:cxnSpLocks/>
            <a:stCxn id="8" idx="0"/>
            <a:endCxn id="6" idx="5"/>
          </p:cNvCxnSpPr>
          <p:nvPr/>
        </p:nvCxnSpPr>
        <p:spPr>
          <a:xfrm flipH="1" flipV="1">
            <a:off x="1392240" y="2979886"/>
            <a:ext cx="280371" cy="505287"/>
          </a:xfrm>
          <a:prstGeom prst="line">
            <a:avLst/>
          </a:prstGeom>
          <a:ln w="44450">
            <a:solidFill>
              <a:schemeClr val="accent4"/>
            </a:solidFill>
          </a:ln>
        </p:spPr>
        <p:style>
          <a:lnRef idx="1">
            <a:schemeClr val="dk1"/>
          </a:lnRef>
          <a:fillRef idx="0">
            <a:schemeClr val="dk1"/>
          </a:fillRef>
          <a:effectRef idx="0">
            <a:schemeClr val="dk1"/>
          </a:effectRef>
          <a:fontRef idx="minor">
            <a:schemeClr val="tx1"/>
          </a:fontRef>
        </p:style>
      </p:cxnSp>
      <p:sp>
        <p:nvSpPr>
          <p:cNvPr id="76" name="Textfeld 75">
            <a:extLst>
              <a:ext uri="{FF2B5EF4-FFF2-40B4-BE49-F238E27FC236}">
                <a16:creationId xmlns:a16="http://schemas.microsoft.com/office/drawing/2014/main" id="{BB6E5C92-1EC1-F60C-63AD-49138488155E}"/>
              </a:ext>
            </a:extLst>
          </p:cNvPr>
          <p:cNvSpPr txBox="1"/>
          <p:nvPr/>
        </p:nvSpPr>
        <p:spPr>
          <a:xfrm>
            <a:off x="239796" y="3926426"/>
            <a:ext cx="2712024" cy="369332"/>
          </a:xfrm>
          <a:prstGeom prst="rect">
            <a:avLst/>
          </a:prstGeom>
          <a:noFill/>
        </p:spPr>
        <p:txBody>
          <a:bodyPr wrap="none" rtlCol="0">
            <a:spAutoFit/>
          </a:bodyPr>
          <a:lstStyle/>
          <a:p>
            <a:r>
              <a:rPr lang="en-US" noProof="0" dirty="0"/>
              <a:t>Part 2: Guided Exploration:</a:t>
            </a:r>
          </a:p>
        </p:txBody>
      </p:sp>
      <p:sp>
        <p:nvSpPr>
          <p:cNvPr id="78" name="Textfeld 77">
            <a:extLst>
              <a:ext uri="{FF2B5EF4-FFF2-40B4-BE49-F238E27FC236}">
                <a16:creationId xmlns:a16="http://schemas.microsoft.com/office/drawing/2014/main" id="{6E83FB32-70DD-5310-E5B5-30FCCD267BC4}"/>
              </a:ext>
            </a:extLst>
          </p:cNvPr>
          <p:cNvSpPr txBox="1"/>
          <p:nvPr/>
        </p:nvSpPr>
        <p:spPr>
          <a:xfrm>
            <a:off x="260320" y="4860941"/>
            <a:ext cx="492605" cy="707886"/>
          </a:xfrm>
          <a:prstGeom prst="rect">
            <a:avLst/>
          </a:prstGeom>
          <a:noFill/>
        </p:spPr>
        <p:txBody>
          <a:bodyPr wrap="square" rtlCol="0">
            <a:spAutoFit/>
            <a:scene3d>
              <a:camera prst="isometricOffAxis2Left"/>
              <a:lightRig rig="threePt" dir="t"/>
            </a:scene3d>
          </a:bodyPr>
          <a:lstStyle/>
          <a:p>
            <a:r>
              <a:rPr lang="en-US" sz="4000" noProof="0" dirty="0">
                <a:solidFill>
                  <a:srgbClr val="FFC000"/>
                </a:solidFill>
                <a:effectLst>
                  <a:outerShdw blurRad="50800" dist="38100" dir="10800000" algn="r" rotWithShape="0">
                    <a:prstClr val="black">
                      <a:alpha val="40000"/>
                    </a:prstClr>
                  </a:outerShdw>
                </a:effectLst>
                <a:latin typeface="Arial Black" panose="020B0A04020102020204" pitchFamily="34" charset="0"/>
              </a:rPr>
              <a:t>?</a:t>
            </a:r>
          </a:p>
        </p:txBody>
      </p:sp>
      <p:sp>
        <p:nvSpPr>
          <p:cNvPr id="79" name="Textfeld 78">
            <a:extLst>
              <a:ext uri="{FF2B5EF4-FFF2-40B4-BE49-F238E27FC236}">
                <a16:creationId xmlns:a16="http://schemas.microsoft.com/office/drawing/2014/main" id="{75D21F10-6167-F6FD-4EC9-D707AA9BD37C}"/>
              </a:ext>
            </a:extLst>
          </p:cNvPr>
          <p:cNvSpPr txBox="1"/>
          <p:nvPr/>
        </p:nvSpPr>
        <p:spPr>
          <a:xfrm>
            <a:off x="646319" y="5821631"/>
            <a:ext cx="5770954" cy="646331"/>
          </a:xfrm>
          <a:prstGeom prst="rect">
            <a:avLst/>
          </a:prstGeom>
          <a:noFill/>
        </p:spPr>
        <p:txBody>
          <a:bodyPr wrap="square" rtlCol="0">
            <a:spAutoFit/>
          </a:bodyPr>
          <a:lstStyle/>
          <a:p>
            <a:r>
              <a:rPr lang="en-US" noProof="0" dirty="0"/>
              <a:t>Suppose you know the shortest way to get to one city. How could that help you find the shortest way to other cities?</a:t>
            </a:r>
          </a:p>
        </p:txBody>
      </p:sp>
      <p:sp>
        <p:nvSpPr>
          <p:cNvPr id="80" name="Textfeld 79">
            <a:extLst>
              <a:ext uri="{FF2B5EF4-FFF2-40B4-BE49-F238E27FC236}">
                <a16:creationId xmlns:a16="http://schemas.microsoft.com/office/drawing/2014/main" id="{15B7DCA7-0D7E-7A82-02D5-A93BDB803E07}"/>
              </a:ext>
            </a:extLst>
          </p:cNvPr>
          <p:cNvSpPr txBox="1"/>
          <p:nvPr/>
        </p:nvSpPr>
        <p:spPr>
          <a:xfrm>
            <a:off x="646319" y="4911729"/>
            <a:ext cx="5627310" cy="369332"/>
          </a:xfrm>
          <a:prstGeom prst="rect">
            <a:avLst/>
          </a:prstGeom>
          <a:noFill/>
        </p:spPr>
        <p:txBody>
          <a:bodyPr wrap="none" rtlCol="0">
            <a:spAutoFit/>
          </a:bodyPr>
          <a:lstStyle/>
          <a:p>
            <a:r>
              <a:rPr lang="en-US" noProof="0" dirty="0"/>
              <a:t>What problems arise if you always pick the smallest edge?</a:t>
            </a:r>
          </a:p>
        </p:txBody>
      </p:sp>
      <p:sp>
        <p:nvSpPr>
          <p:cNvPr id="81" name="Textfeld 80">
            <a:extLst>
              <a:ext uri="{FF2B5EF4-FFF2-40B4-BE49-F238E27FC236}">
                <a16:creationId xmlns:a16="http://schemas.microsoft.com/office/drawing/2014/main" id="{87F30100-5096-380C-7DD4-612E00930CDA}"/>
              </a:ext>
            </a:extLst>
          </p:cNvPr>
          <p:cNvSpPr txBox="1"/>
          <p:nvPr/>
        </p:nvSpPr>
        <p:spPr>
          <a:xfrm>
            <a:off x="762932" y="8450812"/>
            <a:ext cx="4751942" cy="369332"/>
          </a:xfrm>
          <a:prstGeom prst="rect">
            <a:avLst/>
          </a:prstGeom>
          <a:noFill/>
        </p:spPr>
        <p:txBody>
          <a:bodyPr wrap="none" rtlCol="0">
            <a:spAutoFit/>
          </a:bodyPr>
          <a:lstStyle/>
          <a:p>
            <a:r>
              <a:rPr lang="en-US" noProof="0" dirty="0"/>
              <a:t>How can you keep track the best distance so far?</a:t>
            </a:r>
          </a:p>
        </p:txBody>
      </p:sp>
      <p:sp>
        <p:nvSpPr>
          <p:cNvPr id="82" name="Textfeld 81">
            <a:extLst>
              <a:ext uri="{FF2B5EF4-FFF2-40B4-BE49-F238E27FC236}">
                <a16:creationId xmlns:a16="http://schemas.microsoft.com/office/drawing/2014/main" id="{FD3DB982-4A0B-4C36-2DC7-F594BB2D8EED}"/>
              </a:ext>
            </a:extLst>
          </p:cNvPr>
          <p:cNvSpPr txBox="1"/>
          <p:nvPr/>
        </p:nvSpPr>
        <p:spPr>
          <a:xfrm>
            <a:off x="239796" y="5904641"/>
            <a:ext cx="492605" cy="707886"/>
          </a:xfrm>
          <a:prstGeom prst="rect">
            <a:avLst/>
          </a:prstGeom>
          <a:noFill/>
        </p:spPr>
        <p:txBody>
          <a:bodyPr wrap="square" rtlCol="0">
            <a:spAutoFit/>
            <a:scene3d>
              <a:camera prst="isometricOffAxis2Left"/>
              <a:lightRig rig="threePt" dir="t"/>
            </a:scene3d>
          </a:bodyPr>
          <a:lstStyle/>
          <a:p>
            <a:r>
              <a:rPr lang="en-US" sz="4000" noProof="0" dirty="0">
                <a:solidFill>
                  <a:srgbClr val="FFC000"/>
                </a:solidFill>
                <a:effectLst>
                  <a:outerShdw blurRad="50800" dist="38100" dir="10800000" algn="r" rotWithShape="0">
                    <a:prstClr val="black">
                      <a:alpha val="40000"/>
                    </a:prstClr>
                  </a:outerShdw>
                </a:effectLst>
                <a:latin typeface="Arial Black" panose="020B0A04020102020204" pitchFamily="34" charset="0"/>
              </a:rPr>
              <a:t>?</a:t>
            </a:r>
          </a:p>
        </p:txBody>
      </p:sp>
      <p:sp>
        <p:nvSpPr>
          <p:cNvPr id="83" name="Textfeld 82">
            <a:extLst>
              <a:ext uri="{FF2B5EF4-FFF2-40B4-BE49-F238E27FC236}">
                <a16:creationId xmlns:a16="http://schemas.microsoft.com/office/drawing/2014/main" id="{4A32B54D-9DEB-9602-C912-767557E5C963}"/>
              </a:ext>
            </a:extLst>
          </p:cNvPr>
          <p:cNvSpPr txBox="1"/>
          <p:nvPr/>
        </p:nvSpPr>
        <p:spPr>
          <a:xfrm>
            <a:off x="224542" y="7167645"/>
            <a:ext cx="492605" cy="707886"/>
          </a:xfrm>
          <a:prstGeom prst="rect">
            <a:avLst/>
          </a:prstGeom>
          <a:noFill/>
        </p:spPr>
        <p:txBody>
          <a:bodyPr wrap="square" rtlCol="0">
            <a:spAutoFit/>
            <a:scene3d>
              <a:camera prst="isometricOffAxis2Left"/>
              <a:lightRig rig="threePt" dir="t"/>
            </a:scene3d>
          </a:bodyPr>
          <a:lstStyle/>
          <a:p>
            <a:r>
              <a:rPr lang="en-US" sz="4000" noProof="0" dirty="0">
                <a:solidFill>
                  <a:srgbClr val="FFC000"/>
                </a:solidFill>
                <a:effectLst>
                  <a:outerShdw blurRad="50800" dist="38100" dir="10800000" algn="r" rotWithShape="0">
                    <a:prstClr val="black">
                      <a:alpha val="40000"/>
                    </a:prstClr>
                  </a:outerShdw>
                </a:effectLst>
                <a:latin typeface="Arial Black" panose="020B0A04020102020204" pitchFamily="34" charset="0"/>
              </a:rPr>
              <a:t>?</a:t>
            </a:r>
          </a:p>
        </p:txBody>
      </p:sp>
      <p:sp>
        <p:nvSpPr>
          <p:cNvPr id="84" name="Rechteck: abgerundete Ecken 83">
            <a:extLst>
              <a:ext uri="{FF2B5EF4-FFF2-40B4-BE49-F238E27FC236}">
                <a16:creationId xmlns:a16="http://schemas.microsoft.com/office/drawing/2014/main" id="{7D140D3C-8862-8578-5F16-E983979E3B98}"/>
              </a:ext>
            </a:extLst>
          </p:cNvPr>
          <p:cNvSpPr/>
          <p:nvPr/>
        </p:nvSpPr>
        <p:spPr>
          <a:xfrm>
            <a:off x="630455" y="7873785"/>
            <a:ext cx="6033833" cy="5669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noProof="0" dirty="0">
                <a:solidFill>
                  <a:srgbClr val="00B050"/>
                </a:solidFill>
              </a:rPr>
              <a:t>Yes, because going through any other city will only add distance, not reduce it. </a:t>
            </a:r>
          </a:p>
        </p:txBody>
      </p:sp>
      <p:sp>
        <p:nvSpPr>
          <p:cNvPr id="85" name="Rechteck: abgerundete Ecken 84">
            <a:extLst>
              <a:ext uri="{FF2B5EF4-FFF2-40B4-BE49-F238E27FC236}">
                <a16:creationId xmlns:a16="http://schemas.microsoft.com/office/drawing/2014/main" id="{FF3A4CA0-B005-CFE1-8227-9C286E0B38ED}"/>
              </a:ext>
            </a:extLst>
          </p:cNvPr>
          <p:cNvSpPr/>
          <p:nvPr/>
        </p:nvSpPr>
        <p:spPr>
          <a:xfrm>
            <a:off x="646319" y="5218463"/>
            <a:ext cx="6033833" cy="62903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noProof="0" dirty="0">
                <a:solidFill>
                  <a:srgbClr val="00B050"/>
                </a:solidFill>
              </a:rPr>
              <a:t>A shorter route could be missed. A longer first road might connect to a much shorter path later, making the total distance smaller.</a:t>
            </a:r>
          </a:p>
        </p:txBody>
      </p:sp>
      <p:sp>
        <p:nvSpPr>
          <p:cNvPr id="86" name="Rechteck: abgerundete Ecken 85">
            <a:extLst>
              <a:ext uri="{FF2B5EF4-FFF2-40B4-BE49-F238E27FC236}">
                <a16:creationId xmlns:a16="http://schemas.microsoft.com/office/drawing/2014/main" id="{90BEC5F3-9B54-27DF-238A-11106D3B9DF9}"/>
              </a:ext>
            </a:extLst>
          </p:cNvPr>
          <p:cNvSpPr/>
          <p:nvPr/>
        </p:nvSpPr>
        <p:spPr>
          <a:xfrm>
            <a:off x="570495" y="8851794"/>
            <a:ext cx="6033833" cy="566929"/>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noProof="0" dirty="0">
                <a:solidFill>
                  <a:srgbClr val="00B050"/>
                </a:solidFill>
              </a:rPr>
              <a:t>Realize the need of a distance table and a list of cities where the shortest route has already been found.</a:t>
            </a:r>
          </a:p>
        </p:txBody>
      </p:sp>
      <p:sp>
        <p:nvSpPr>
          <p:cNvPr id="3" name="Rechteck: abgerundete Ecken 2">
            <a:extLst>
              <a:ext uri="{FF2B5EF4-FFF2-40B4-BE49-F238E27FC236}">
                <a16:creationId xmlns:a16="http://schemas.microsoft.com/office/drawing/2014/main" id="{6FA59D84-5133-691E-95D5-04D967D6B003}"/>
              </a:ext>
            </a:extLst>
          </p:cNvPr>
          <p:cNvSpPr/>
          <p:nvPr/>
        </p:nvSpPr>
        <p:spPr>
          <a:xfrm>
            <a:off x="2341694" y="4436076"/>
            <a:ext cx="2143809" cy="236924"/>
          </a:xfrm>
          <a:prstGeom prst="roundRect">
            <a:avLst/>
          </a:prstGeom>
          <a:solidFill>
            <a:srgbClr val="CC3300"/>
          </a:solidFill>
          <a:ln cap="rnd"/>
        </p:spPr>
        <p:style>
          <a:lnRef idx="2">
            <a:schemeClr val="accent2">
              <a:shade val="15000"/>
            </a:schemeClr>
          </a:lnRef>
          <a:fillRef idx="1">
            <a:schemeClr val="accent2"/>
          </a:fillRef>
          <a:effectRef idx="0">
            <a:schemeClr val="accent2"/>
          </a:effectRef>
          <a:fontRef idx="minor">
            <a:schemeClr val="lt1"/>
          </a:fontRef>
        </p:style>
        <p:txBody>
          <a:bodyPr rtlCol="0" anchor="ctr"/>
          <a:lstStyle/>
          <a:p>
            <a:pPr algn="ctr"/>
            <a:endParaRPr lang="en-US" noProof="0" dirty="0"/>
          </a:p>
        </p:txBody>
      </p:sp>
      <p:sp>
        <p:nvSpPr>
          <p:cNvPr id="11" name="Rechteck: abgerundete Ecken 10">
            <a:extLst>
              <a:ext uri="{FF2B5EF4-FFF2-40B4-BE49-F238E27FC236}">
                <a16:creationId xmlns:a16="http://schemas.microsoft.com/office/drawing/2014/main" id="{E9DC3ACD-7822-EEF1-8BD3-444828FB6303}"/>
              </a:ext>
            </a:extLst>
          </p:cNvPr>
          <p:cNvSpPr/>
          <p:nvPr/>
        </p:nvSpPr>
        <p:spPr>
          <a:xfrm>
            <a:off x="2834113" y="4267803"/>
            <a:ext cx="1206546" cy="331054"/>
          </a:xfrm>
          <a:prstGeom prst="roundRect">
            <a:avLst>
              <a:gd name="adj" fmla="val 50000"/>
            </a:avLst>
          </a:prstGeom>
          <a:solidFill>
            <a:srgbClr val="CC3300"/>
          </a:solidFill>
          <a:ln>
            <a:solidFill>
              <a:srgbClr val="CC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2" name="Ellipse 11">
            <a:extLst>
              <a:ext uri="{FF2B5EF4-FFF2-40B4-BE49-F238E27FC236}">
                <a16:creationId xmlns:a16="http://schemas.microsoft.com/office/drawing/2014/main" id="{3118E64D-B2EA-9C4D-7B8D-38B326CB9464}"/>
              </a:ext>
            </a:extLst>
          </p:cNvPr>
          <p:cNvSpPr/>
          <p:nvPr/>
        </p:nvSpPr>
        <p:spPr>
          <a:xfrm>
            <a:off x="3221817" y="4006612"/>
            <a:ext cx="444844" cy="374096"/>
          </a:xfrm>
          <a:prstGeom prst="ellipse">
            <a:avLst/>
          </a:prstGeom>
          <a:noFill/>
          <a:ln w="57150">
            <a:solidFill>
              <a:srgbClr val="CC33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noProof="0" dirty="0"/>
          </a:p>
        </p:txBody>
      </p:sp>
      <p:sp>
        <p:nvSpPr>
          <p:cNvPr id="14" name="Textfeld 13">
            <a:extLst>
              <a:ext uri="{FF2B5EF4-FFF2-40B4-BE49-F238E27FC236}">
                <a16:creationId xmlns:a16="http://schemas.microsoft.com/office/drawing/2014/main" id="{1CB0079A-7441-337A-9947-E0DEE698D06D}"/>
              </a:ext>
            </a:extLst>
          </p:cNvPr>
          <p:cNvSpPr txBox="1"/>
          <p:nvPr/>
        </p:nvSpPr>
        <p:spPr>
          <a:xfrm>
            <a:off x="3744628" y="2306697"/>
            <a:ext cx="492605" cy="707886"/>
          </a:xfrm>
          <a:prstGeom prst="rect">
            <a:avLst/>
          </a:prstGeom>
          <a:noFill/>
        </p:spPr>
        <p:txBody>
          <a:bodyPr wrap="square" rtlCol="0">
            <a:spAutoFit/>
            <a:scene3d>
              <a:camera prst="isometricOffAxis2Left"/>
              <a:lightRig rig="threePt" dir="t"/>
            </a:scene3d>
          </a:bodyPr>
          <a:lstStyle/>
          <a:p>
            <a:r>
              <a:rPr lang="en-US" sz="4000" noProof="0" dirty="0">
                <a:solidFill>
                  <a:srgbClr val="FFC000"/>
                </a:solidFill>
                <a:effectLst>
                  <a:outerShdw blurRad="50800" dist="38100" dir="10800000" algn="r" rotWithShape="0">
                    <a:prstClr val="black">
                      <a:alpha val="40000"/>
                    </a:prstClr>
                  </a:outerShdw>
                </a:effectLst>
                <a:latin typeface="Arial Black" panose="020B0A04020102020204" pitchFamily="34" charset="0"/>
              </a:rPr>
              <a:t>?</a:t>
            </a:r>
          </a:p>
        </p:txBody>
      </p:sp>
      <p:sp>
        <p:nvSpPr>
          <p:cNvPr id="15" name="Textfeld 14">
            <a:extLst>
              <a:ext uri="{FF2B5EF4-FFF2-40B4-BE49-F238E27FC236}">
                <a16:creationId xmlns:a16="http://schemas.microsoft.com/office/drawing/2014/main" id="{E055705A-67EC-1E79-301F-4E04309E9E41}"/>
              </a:ext>
            </a:extLst>
          </p:cNvPr>
          <p:cNvSpPr txBox="1"/>
          <p:nvPr/>
        </p:nvSpPr>
        <p:spPr>
          <a:xfrm>
            <a:off x="4040659" y="2304878"/>
            <a:ext cx="2952569" cy="646331"/>
          </a:xfrm>
          <a:prstGeom prst="rect">
            <a:avLst/>
          </a:prstGeom>
          <a:noFill/>
        </p:spPr>
        <p:txBody>
          <a:bodyPr wrap="square" rtlCol="0">
            <a:spAutoFit/>
          </a:bodyPr>
          <a:lstStyle/>
          <a:p>
            <a:r>
              <a:rPr lang="en-US" noProof="0" dirty="0"/>
              <a:t>How do you find shortest path to </a:t>
            </a:r>
            <a:r>
              <a:rPr lang="en-US" b="1" noProof="0" dirty="0"/>
              <a:t>all other cities</a:t>
            </a:r>
            <a:r>
              <a:rPr lang="en-US" noProof="0" dirty="0"/>
              <a:t>? </a:t>
            </a:r>
          </a:p>
        </p:txBody>
      </p:sp>
      <p:sp>
        <p:nvSpPr>
          <p:cNvPr id="17" name="Textfeld 16">
            <a:extLst>
              <a:ext uri="{FF2B5EF4-FFF2-40B4-BE49-F238E27FC236}">
                <a16:creationId xmlns:a16="http://schemas.microsoft.com/office/drawing/2014/main" id="{3CFC18E8-1DC4-AE4C-94B3-17BF04BEEE29}"/>
              </a:ext>
            </a:extLst>
          </p:cNvPr>
          <p:cNvSpPr txBox="1"/>
          <p:nvPr/>
        </p:nvSpPr>
        <p:spPr>
          <a:xfrm>
            <a:off x="3994769" y="3053827"/>
            <a:ext cx="2952569" cy="646331"/>
          </a:xfrm>
          <a:prstGeom prst="rect">
            <a:avLst/>
          </a:prstGeom>
          <a:noFill/>
        </p:spPr>
        <p:txBody>
          <a:bodyPr wrap="square" rtlCol="0">
            <a:spAutoFit/>
          </a:bodyPr>
          <a:lstStyle/>
          <a:p>
            <a:r>
              <a:rPr lang="en-US" noProof="0" dirty="0"/>
              <a:t>How many different ways from A to F can you find?</a:t>
            </a:r>
          </a:p>
        </p:txBody>
      </p:sp>
      <p:sp>
        <p:nvSpPr>
          <p:cNvPr id="18" name="Textfeld 17">
            <a:extLst>
              <a:ext uri="{FF2B5EF4-FFF2-40B4-BE49-F238E27FC236}">
                <a16:creationId xmlns:a16="http://schemas.microsoft.com/office/drawing/2014/main" id="{F0A172C9-9530-5777-6E1E-92DC504D69FE}"/>
              </a:ext>
            </a:extLst>
          </p:cNvPr>
          <p:cNvSpPr txBox="1"/>
          <p:nvPr/>
        </p:nvSpPr>
        <p:spPr>
          <a:xfrm>
            <a:off x="3702157" y="3058699"/>
            <a:ext cx="492605" cy="707886"/>
          </a:xfrm>
          <a:prstGeom prst="rect">
            <a:avLst/>
          </a:prstGeom>
          <a:noFill/>
        </p:spPr>
        <p:txBody>
          <a:bodyPr wrap="square" rtlCol="0">
            <a:spAutoFit/>
            <a:scene3d>
              <a:camera prst="isometricOffAxis2Left"/>
              <a:lightRig rig="threePt" dir="t"/>
            </a:scene3d>
          </a:bodyPr>
          <a:lstStyle/>
          <a:p>
            <a:r>
              <a:rPr lang="en-US" sz="4000" noProof="0" dirty="0">
                <a:solidFill>
                  <a:srgbClr val="FFC000"/>
                </a:solidFill>
                <a:effectLst>
                  <a:outerShdw blurRad="50800" dist="38100" dir="10800000" algn="r" rotWithShape="0">
                    <a:prstClr val="black">
                      <a:alpha val="40000"/>
                    </a:prstClr>
                  </a:outerShdw>
                </a:effectLst>
                <a:latin typeface="Arial Black" panose="020B0A04020102020204" pitchFamily="34" charset="0"/>
              </a:rPr>
              <a:t>?</a:t>
            </a:r>
          </a:p>
        </p:txBody>
      </p:sp>
      <p:sp>
        <p:nvSpPr>
          <p:cNvPr id="19" name="Textfeld 18">
            <a:extLst>
              <a:ext uri="{FF2B5EF4-FFF2-40B4-BE49-F238E27FC236}">
                <a16:creationId xmlns:a16="http://schemas.microsoft.com/office/drawing/2014/main" id="{A4A353D1-6D5E-2B3E-3DB7-2680FF6CA93A}"/>
              </a:ext>
            </a:extLst>
          </p:cNvPr>
          <p:cNvSpPr txBox="1"/>
          <p:nvPr/>
        </p:nvSpPr>
        <p:spPr>
          <a:xfrm>
            <a:off x="732401" y="7232518"/>
            <a:ext cx="5874130" cy="646331"/>
          </a:xfrm>
          <a:prstGeom prst="rect">
            <a:avLst/>
          </a:prstGeom>
          <a:noFill/>
        </p:spPr>
        <p:txBody>
          <a:bodyPr wrap="square" rtlCol="0">
            <a:spAutoFit/>
          </a:bodyPr>
          <a:lstStyle/>
          <a:p>
            <a:r>
              <a:rPr lang="en-US" noProof="0" dirty="0"/>
              <a:t>Is it safe to say that once we know the shortest way to a city, it will never change?</a:t>
            </a:r>
          </a:p>
        </p:txBody>
      </p:sp>
      <p:sp>
        <p:nvSpPr>
          <p:cNvPr id="21" name="Rechteck: abgerundete Ecken 20">
            <a:extLst>
              <a:ext uri="{FF2B5EF4-FFF2-40B4-BE49-F238E27FC236}">
                <a16:creationId xmlns:a16="http://schemas.microsoft.com/office/drawing/2014/main" id="{DD16D5F8-EB44-5402-51E1-8BAFB5531F43}"/>
              </a:ext>
            </a:extLst>
          </p:cNvPr>
          <p:cNvSpPr/>
          <p:nvPr/>
        </p:nvSpPr>
        <p:spPr>
          <a:xfrm>
            <a:off x="646319" y="6437373"/>
            <a:ext cx="6033833" cy="756857"/>
          </a:xfrm>
          <a:prstGeom prst="roundRect">
            <a:avLst/>
          </a:prstGeom>
        </p:spPr>
        <p:style>
          <a:lnRef idx="2">
            <a:schemeClr val="accent1"/>
          </a:lnRef>
          <a:fillRef idx="1">
            <a:schemeClr val="lt1"/>
          </a:fillRef>
          <a:effectRef idx="0">
            <a:schemeClr val="accent1"/>
          </a:effectRef>
          <a:fontRef idx="minor">
            <a:schemeClr val="dk1"/>
          </a:fontRef>
        </p:style>
        <p:txBody>
          <a:bodyPr rtlCol="0" anchor="ctr"/>
          <a:lstStyle/>
          <a:p>
            <a:pPr algn="ctr"/>
            <a:r>
              <a:rPr lang="en-US" sz="1600" noProof="0" dirty="0">
                <a:solidFill>
                  <a:srgbClr val="00B050"/>
                </a:solidFill>
              </a:rPr>
              <a:t>Any path that goes through this city to reach its neighbors must also include that shortest path. So, if routes to its neighbors are smaller than what we knew before we update its distance.</a:t>
            </a:r>
          </a:p>
        </p:txBody>
      </p:sp>
      <p:sp>
        <p:nvSpPr>
          <p:cNvPr id="22" name="Textfeld 21">
            <a:extLst>
              <a:ext uri="{FF2B5EF4-FFF2-40B4-BE49-F238E27FC236}">
                <a16:creationId xmlns:a16="http://schemas.microsoft.com/office/drawing/2014/main" id="{EF421B3F-986C-B9C8-8B40-ED994BEB8D44}"/>
              </a:ext>
            </a:extLst>
          </p:cNvPr>
          <p:cNvSpPr txBox="1"/>
          <p:nvPr/>
        </p:nvSpPr>
        <p:spPr>
          <a:xfrm>
            <a:off x="197061" y="8339374"/>
            <a:ext cx="492605" cy="707886"/>
          </a:xfrm>
          <a:prstGeom prst="rect">
            <a:avLst/>
          </a:prstGeom>
          <a:noFill/>
        </p:spPr>
        <p:txBody>
          <a:bodyPr wrap="square" rtlCol="0">
            <a:spAutoFit/>
            <a:scene3d>
              <a:camera prst="isometricOffAxis2Left"/>
              <a:lightRig rig="threePt" dir="t"/>
            </a:scene3d>
          </a:bodyPr>
          <a:lstStyle/>
          <a:p>
            <a:r>
              <a:rPr lang="en-US" sz="4000" noProof="0" dirty="0">
                <a:solidFill>
                  <a:srgbClr val="FFC000"/>
                </a:solidFill>
                <a:effectLst>
                  <a:outerShdw blurRad="50800" dist="38100" dir="10800000" algn="r" rotWithShape="0">
                    <a:prstClr val="black">
                      <a:alpha val="40000"/>
                    </a:prstClr>
                  </a:outerShdw>
                </a:effectLst>
                <a:latin typeface="Arial Black" panose="020B0A04020102020204" pitchFamily="34" charset="0"/>
              </a:rPr>
              <a:t>?</a:t>
            </a:r>
          </a:p>
        </p:txBody>
      </p:sp>
    </p:spTree>
    <p:extLst>
      <p:ext uri="{BB962C8B-B14F-4D97-AF65-F5344CB8AC3E}">
        <p14:creationId xmlns:p14="http://schemas.microsoft.com/office/powerpoint/2010/main" val="1885404902"/>
      </p:ext>
    </p:extLst>
  </p:cSld>
  <p:clrMapOvr>
    <a:masterClrMapping/>
  </p:clrMapOvr>
</p:sld>
</file>

<file path=ppt/theme/theme1.xml><?xml version="1.0" encoding="utf-8"?>
<a:theme xmlns:a="http://schemas.openxmlformats.org/drawingml/2006/main" name="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Office Theme</Template>
  <TotalTime>0</TotalTime>
  <Words>3192</Words>
  <Application>Microsoft Office PowerPoint</Application>
  <PresentationFormat>A4-Papier (210 x 297 mm)</PresentationFormat>
  <Paragraphs>884</Paragraphs>
  <Slides>29</Slides>
  <Notes>6</Notes>
  <HiddenSlides>0</HiddenSlides>
  <MMClips>0</MMClips>
  <ScaleCrop>false</ScaleCrop>
  <HeadingPairs>
    <vt:vector size="6" baseType="variant">
      <vt:variant>
        <vt:lpstr>Verwendete Schriftarten</vt:lpstr>
      </vt:variant>
      <vt:variant>
        <vt:i4>8</vt:i4>
      </vt:variant>
      <vt:variant>
        <vt:lpstr>Design</vt:lpstr>
      </vt:variant>
      <vt:variant>
        <vt:i4>1</vt:i4>
      </vt:variant>
      <vt:variant>
        <vt:lpstr>Folientitel</vt:lpstr>
      </vt:variant>
      <vt:variant>
        <vt:i4>29</vt:i4>
      </vt:variant>
    </vt:vector>
  </HeadingPairs>
  <TitlesOfParts>
    <vt:vector size="38" baseType="lpstr">
      <vt:lpstr>Aptos</vt:lpstr>
      <vt:lpstr>Arial</vt:lpstr>
      <vt:lpstr>Arial Black</vt:lpstr>
      <vt:lpstr>Baskerville Old Face</vt:lpstr>
      <vt:lpstr>Calibri</vt:lpstr>
      <vt:lpstr>Calibri Light</vt:lpstr>
      <vt:lpstr>Segoe Print</vt:lpstr>
      <vt:lpstr>Segoe UI</vt:lpstr>
      <vt:lpstr>Office</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lpstr>PowerPoint-Präsentation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PowerPoint-Präsentation</dc:title>
  <dc:creator>Dominik Jochinger</dc:creator>
  <cp:lastModifiedBy>Dominik Jochinger</cp:lastModifiedBy>
  <cp:revision>124</cp:revision>
  <cp:lastPrinted>2025-06-07T14:40:50Z</cp:lastPrinted>
  <dcterms:created xsi:type="dcterms:W3CDTF">2022-08-15T08:21:27Z</dcterms:created>
  <dcterms:modified xsi:type="dcterms:W3CDTF">2025-09-17T07:44:07Z</dcterms:modified>
</cp:coreProperties>
</file>