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0" r:id="rId4"/>
    <p:sldId id="257" r:id="rId5"/>
    <p:sldId id="273" r:id="rId6"/>
    <p:sldId id="266" r:id="rId7"/>
    <p:sldId id="265" r:id="rId8"/>
    <p:sldId id="274" r:id="rId9"/>
    <p:sldId id="269" r:id="rId10"/>
    <p:sldId id="258" r:id="rId11"/>
    <p:sldId id="259" r:id="rId12"/>
    <p:sldId id="261" r:id="rId13"/>
    <p:sldId id="262" r:id="rId14"/>
    <p:sldId id="263" r:id="rId15"/>
    <p:sldId id="264" r:id="rId16"/>
    <p:sldId id="268" r:id="rId17"/>
    <p:sldId id="272" r:id="rId18"/>
    <p:sldId id="270" r:id="rId19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1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17:00:43.5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0 722 0,'1269'-722'0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17:01:14.1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0,'653'103'0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3T17:01:36.2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0,'-2'5,"1"-1,-1 1,0-1,-1 0,1 0,-1 0,1 0,-1 0,0 0,-1-1,1 1,-6 3,-6 9,-2 8,1 1,1 0,1 1,1 0,2 1,-15 52,6-19,10-29,2 1,-4 34,-1 4,5 1,7-54,0 0,-8 29,2-24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3T17:02:01.5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1 689,'1'-3,"0"0,0 1,1-1,-1 0,1 0,0 1,0-1,0 1,0 0,0-1,0 1,1 0,-1 0,1 1,-1-1,1 0,5-1,-1-2,135-85,127-91,-202 135,2 3,2 4,2 2,84-29,-122 54,1 1,62-10,12-4,-48 12,1 3,0 2,0 4,100 4,-144 0,11-1,0-2,46-10,-44 7,61-5,407 10,-238 3,-236 0,0 1,0 1,0 1,-1 2,0 1,0 0,34 18,11 3,-32-12,-1 2,67 44,-65-37,81 39,-81-47,75 46,-68-33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3T17:02:05.5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1,'5'7,"0"0,-1 0,1 1,-1 0,-1 0,0 0,0 0,3 18,4 6,-3-8,-1 0,-1 1,3 48,-7-49,2 0,0-1,2 1,12 37,8-9,-19-41,0 0,-1 0,0 0,-1 1,3 12,-6-19,-1 0,0-1,0 1,0-1,0 1,0-1,-1 1,0 0,0-1,0 0,-1 1,0-1,1 0,-1 1,-1-1,1 0,-5 6,-6 3,0-1,0 0,-1-1,0 0,-1-1,-1-1,1 0,-1-1,-17 6,-40 22,44-22,-1-1,0-2,-1 0,-59 10,-17 7,96-24,0 0,1 2,0-1,-17 13,14-10,-10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7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181A-74E4-45CD-9CD4-A7FA06AA919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07F9-BD1E-4217-9CEB-CF32792B19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0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0.png"/><Relationship Id="rId5" Type="http://schemas.openxmlformats.org/officeDocument/2006/relationships/image" Target="../media/image13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8644A7-E6D0-8662-3691-CB2F4CF95544}"/>
              </a:ext>
            </a:extLst>
          </p:cNvPr>
          <p:cNvSpPr txBox="1"/>
          <p:nvPr/>
        </p:nvSpPr>
        <p:spPr>
          <a:xfrm>
            <a:off x="645949" y="577480"/>
            <a:ext cx="37800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noProof="0" dirty="0"/>
              <a:t>What is Graph Theory 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864BF3-5D86-B6C8-9B2B-AC1CC3DCB074}"/>
              </a:ext>
            </a:extLst>
          </p:cNvPr>
          <p:cNvSpPr txBox="1"/>
          <p:nvPr/>
        </p:nvSpPr>
        <p:spPr>
          <a:xfrm>
            <a:off x="283831" y="7027843"/>
            <a:ext cx="36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noProof="0" dirty="0"/>
              <a:t>This graph has</a:t>
            </a:r>
          </a:p>
          <a:p>
            <a:pPr lvl="1"/>
            <a:r>
              <a:rPr lang="en-GB" sz="2400" noProof="0" dirty="0"/>
              <a:t>6 nodes</a:t>
            </a:r>
          </a:p>
          <a:p>
            <a:pPr lvl="1"/>
            <a:r>
              <a:rPr lang="en-GB" sz="2400" noProof="0" dirty="0"/>
              <a:t>9 edges</a:t>
            </a:r>
          </a:p>
          <a:p>
            <a:r>
              <a:rPr lang="en-GB" sz="2400" noProof="0" dirty="0"/>
              <a:t>and it divides the plane into</a:t>
            </a:r>
          </a:p>
          <a:p>
            <a:pPr lvl="1"/>
            <a:r>
              <a:rPr lang="en-GB" sz="2400" noProof="0" dirty="0"/>
              <a:t>5 regions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E155DD8-5E17-1160-6D16-38E202A2F835}"/>
              </a:ext>
            </a:extLst>
          </p:cNvPr>
          <p:cNvSpPr/>
          <p:nvPr/>
        </p:nvSpPr>
        <p:spPr>
          <a:xfrm>
            <a:off x="4937679" y="5393391"/>
            <a:ext cx="293915" cy="2884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0E42DE-02A2-016B-9640-718548F44CB3}"/>
              </a:ext>
            </a:extLst>
          </p:cNvPr>
          <p:cNvSpPr/>
          <p:nvPr/>
        </p:nvSpPr>
        <p:spPr>
          <a:xfrm>
            <a:off x="4395678" y="6809709"/>
            <a:ext cx="293915" cy="2884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G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B2CD3F-65E7-6E64-AB1F-E15764F780C8}"/>
              </a:ext>
            </a:extLst>
          </p:cNvPr>
          <p:cNvSpPr/>
          <p:nvPr/>
        </p:nvSpPr>
        <p:spPr>
          <a:xfrm>
            <a:off x="5803564" y="6432607"/>
            <a:ext cx="293915" cy="288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10AD44-9171-5C3D-8383-26935F2B3BED}"/>
              </a:ext>
            </a:extLst>
          </p:cNvPr>
          <p:cNvSpPr/>
          <p:nvPr/>
        </p:nvSpPr>
        <p:spPr>
          <a:xfrm>
            <a:off x="5555678" y="7662104"/>
            <a:ext cx="293915" cy="2884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Y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042B2D8-90AB-0829-3D20-21B78C2C83FA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4689593" y="6678833"/>
            <a:ext cx="1157014" cy="275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3D84B1E-9026-393D-B8D9-5E33950A269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188551" y="5639617"/>
            <a:ext cx="658056" cy="835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53F1CD-5903-B150-974C-0A170D2F5AC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5702636" y="6721079"/>
            <a:ext cx="247886" cy="94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2F6EBFF-1195-E88E-A7DD-9A69735D9855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646550" y="7055935"/>
            <a:ext cx="952171" cy="648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892224A-4B11-B5C9-A73E-98615F9127BE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4542636" y="5639617"/>
            <a:ext cx="438086" cy="1170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6F522E0B-8AA2-251F-E3AC-6E9BC2CB680F}"/>
              </a:ext>
            </a:extLst>
          </p:cNvPr>
          <p:cNvSpPr/>
          <p:nvPr/>
        </p:nvSpPr>
        <p:spPr>
          <a:xfrm>
            <a:off x="3482420" y="6831025"/>
            <a:ext cx="293915" cy="2884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B1BB650-C87C-9CBE-2B6D-1CBDCA6D48E8}"/>
              </a:ext>
            </a:extLst>
          </p:cNvPr>
          <p:cNvSpPr/>
          <p:nvPr/>
        </p:nvSpPr>
        <p:spPr>
          <a:xfrm>
            <a:off x="6408721" y="5645193"/>
            <a:ext cx="293915" cy="2884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O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9C2C494-F71B-D79B-916A-8A7FC7DF38D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rot="10800000" flipV="1">
            <a:off x="3629379" y="5537627"/>
            <a:ext cx="1308301" cy="1293398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E3BD3FB5-8CC6-FB78-5DEC-F518929BA1E4}"/>
              </a:ext>
            </a:extLst>
          </p:cNvPr>
          <p:cNvCxnSpPr>
            <a:cxnSpLocks/>
            <a:stCxn id="23" idx="4"/>
            <a:endCxn id="10" idx="3"/>
          </p:cNvCxnSpPr>
          <p:nvPr/>
        </p:nvCxnSpPr>
        <p:spPr>
          <a:xfrm rot="16200000" flipH="1">
            <a:off x="4219633" y="6529241"/>
            <a:ext cx="788833" cy="1969343"/>
          </a:xfrm>
          <a:prstGeom prst="curvedConnector3">
            <a:avLst>
              <a:gd name="adj1" fmla="val 134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8FA1F77F-F20A-8676-AAC7-3A0B4F218D1E}"/>
              </a:ext>
            </a:extLst>
          </p:cNvPr>
          <p:cNvSpPr txBox="1"/>
          <p:nvPr/>
        </p:nvSpPr>
        <p:spPr>
          <a:xfrm>
            <a:off x="290335" y="5278344"/>
            <a:ext cx="313121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noProof="0" dirty="0"/>
              <a:t>A </a:t>
            </a:r>
            <a:r>
              <a:rPr lang="en-GB" sz="2400" b="1" noProof="0" dirty="0"/>
              <a:t>Graph</a:t>
            </a:r>
            <a:r>
              <a:rPr lang="en-GB" sz="2400" noProof="0" dirty="0"/>
              <a:t> is a collection of vertices (or nodes ) connected by edges. 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CA734DE-2C21-E0A7-79B2-0EBF00F95E38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5231594" y="5537627"/>
            <a:ext cx="1177127" cy="251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2639C82-4BB0-094D-3AEA-5F2062E79259}"/>
              </a:ext>
            </a:extLst>
          </p:cNvPr>
          <p:cNvCxnSpPr>
            <a:cxnSpLocks/>
            <a:stCxn id="24" idx="3"/>
            <a:endCxn id="9" idx="7"/>
          </p:cNvCxnSpPr>
          <p:nvPr/>
        </p:nvCxnSpPr>
        <p:spPr>
          <a:xfrm flipH="1">
            <a:off x="6054436" y="5891419"/>
            <a:ext cx="397328" cy="58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Kreis, Symmetrie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BD0734C-495F-4CB0-39E9-3853CAD7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550" y="3069250"/>
            <a:ext cx="2155327" cy="145001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ABA88A7-D334-FCDB-C817-D335950225BF}"/>
              </a:ext>
            </a:extLst>
          </p:cNvPr>
          <p:cNvSpPr txBox="1"/>
          <p:nvPr/>
        </p:nvSpPr>
        <p:spPr>
          <a:xfrm>
            <a:off x="4994189" y="4596602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Social graph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2B1E3A-AF3F-F188-3E4C-B7620C9AD390}"/>
              </a:ext>
            </a:extLst>
          </p:cNvPr>
          <p:cNvSpPr txBox="1"/>
          <p:nvPr/>
        </p:nvSpPr>
        <p:spPr>
          <a:xfrm>
            <a:off x="2836078" y="459831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Internet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EE2E43-F27B-3A4D-29FB-337C683A987D}"/>
              </a:ext>
            </a:extLst>
          </p:cNvPr>
          <p:cNvSpPr txBox="1"/>
          <p:nvPr/>
        </p:nvSpPr>
        <p:spPr>
          <a:xfrm>
            <a:off x="309482" y="4539841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Google maps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C0A392-C4EC-CB78-C2CA-7C154047230F}"/>
              </a:ext>
            </a:extLst>
          </p:cNvPr>
          <p:cNvSpPr txBox="1"/>
          <p:nvPr/>
        </p:nvSpPr>
        <p:spPr>
          <a:xfrm>
            <a:off x="599068" y="1571801"/>
            <a:ext cx="580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Graph theory, as a subfield of computer science and mathematics, is used to model pairwise relations between objects. </a:t>
            </a:r>
          </a:p>
          <a:p>
            <a:r>
              <a:rPr lang="en-GB" noProof="0" dirty="0">
                <a:latin typeface="Segoe Print" panose="02000600000000000000" pitchFamily="2" charset="0"/>
              </a:rPr>
              <a:t>Graph Theory has many real world applications:</a:t>
            </a:r>
          </a:p>
        </p:txBody>
      </p:sp>
      <p:pic>
        <p:nvPicPr>
          <p:cNvPr id="22" name="Grafik 21" descr="Ein Bild, das Karte, Tex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BE66CB31-7CF6-C787-1CE6-DE20A725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811"/>
            <a:ext cx="2364281" cy="1720777"/>
          </a:xfrm>
          <a:prstGeom prst="rect">
            <a:avLst/>
          </a:prstGeom>
        </p:spPr>
      </p:pic>
      <p:pic>
        <p:nvPicPr>
          <p:cNvPr id="6" name="Grafik 5" descr="Ein Bild, das Person, Kleidung, Netz, Hand enthält.&#10;&#10;KI-generierte Inhalte können fehlerhaft sein.">
            <a:extLst>
              <a:ext uri="{FF2B5EF4-FFF2-40B4-BE49-F238E27FC236}">
                <a16:creationId xmlns:a16="http://schemas.microsoft.com/office/drawing/2014/main" id="{09F64C41-0E0C-10BF-162B-DF6703388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06" y="3075491"/>
            <a:ext cx="2197383" cy="1464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FC3508D-4280-DF45-EB08-9E93A606279E}"/>
              </a:ext>
            </a:extLst>
          </p:cNvPr>
          <p:cNvSpPr txBox="1"/>
          <p:nvPr/>
        </p:nvSpPr>
        <p:spPr>
          <a:xfrm>
            <a:off x="5796805" y="58509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I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120A53-D20B-6629-93EA-2CCEF1273B04}"/>
              </a:ext>
            </a:extLst>
          </p:cNvPr>
          <p:cNvSpPr txBox="1"/>
          <p:nvPr/>
        </p:nvSpPr>
        <p:spPr>
          <a:xfrm>
            <a:off x="4923119" y="60930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II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1278DC2-37A5-3579-BA0E-24DAFA574F3B}"/>
              </a:ext>
            </a:extLst>
          </p:cNvPr>
          <p:cNvSpPr txBox="1"/>
          <p:nvPr/>
        </p:nvSpPr>
        <p:spPr>
          <a:xfrm>
            <a:off x="5305073" y="697525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III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478C29F-4433-665C-0A2E-6648F9481751}"/>
              </a:ext>
            </a:extLst>
          </p:cNvPr>
          <p:cNvSpPr txBox="1"/>
          <p:nvPr/>
        </p:nvSpPr>
        <p:spPr>
          <a:xfrm>
            <a:off x="4021698" y="7175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IV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C1F968-8C34-5B2F-FC19-BA3B7E6657F0}"/>
              </a:ext>
            </a:extLst>
          </p:cNvPr>
          <p:cNvSpPr txBox="1"/>
          <p:nvPr/>
        </p:nvSpPr>
        <p:spPr>
          <a:xfrm>
            <a:off x="6118028" y="69192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V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BB467D95-2B78-00E7-CB33-7C8559AC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668" y="8820470"/>
            <a:ext cx="780472" cy="788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06C6151A-F069-DC64-662E-E14C0E9F94C2}"/>
              </a:ext>
            </a:extLst>
          </p:cNvPr>
          <p:cNvSpPr txBox="1"/>
          <p:nvPr/>
        </p:nvSpPr>
        <p:spPr>
          <a:xfrm>
            <a:off x="4476585" y="8891601"/>
            <a:ext cx="117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Draw your own graph</a:t>
            </a:r>
          </a:p>
        </p:txBody>
      </p:sp>
    </p:spTree>
    <p:extLst>
      <p:ext uri="{BB962C8B-B14F-4D97-AF65-F5344CB8AC3E}">
        <p14:creationId xmlns:p14="http://schemas.microsoft.com/office/powerpoint/2010/main" val="1219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8644A7-E6D0-8662-3691-CB2F4CF95544}"/>
              </a:ext>
            </a:extLst>
          </p:cNvPr>
          <p:cNvSpPr txBox="1"/>
          <p:nvPr/>
        </p:nvSpPr>
        <p:spPr>
          <a:xfrm>
            <a:off x="1633729" y="877824"/>
            <a:ext cx="229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Linz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F7D5B5-2BD3-2239-F9B2-EEFB2897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0" y="3238742"/>
            <a:ext cx="5524659" cy="51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8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8644A7-E6D0-8662-3691-CB2F4CF95544}"/>
              </a:ext>
            </a:extLst>
          </p:cNvPr>
          <p:cNvSpPr txBox="1"/>
          <p:nvPr/>
        </p:nvSpPr>
        <p:spPr>
          <a:xfrm>
            <a:off x="998729" y="399533"/>
            <a:ext cx="280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Find the shortest Path from </a:t>
            </a:r>
            <a:r>
              <a:rPr lang="en-GB" noProof="0" dirty="0" err="1"/>
              <a:t>Bürgerstr</a:t>
            </a:r>
            <a:r>
              <a:rPr lang="en-GB" noProof="0" dirty="0"/>
              <a:t>. </a:t>
            </a:r>
            <a:r>
              <a:rPr lang="en-GB" dirty="0"/>
              <a:t>To </a:t>
            </a:r>
            <a:r>
              <a:rPr lang="en-GB" dirty="0" err="1"/>
              <a:t>Ziegeleistr</a:t>
            </a:r>
            <a:r>
              <a:rPr lang="en-GB" dirty="0"/>
              <a:t>.</a:t>
            </a:r>
            <a:r>
              <a:rPr lang="en-GB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8E81D1-5ED9-4787-D8A7-A6756753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75" y="6469579"/>
            <a:ext cx="3073103" cy="303688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EC82C53-32C6-180E-5B4A-C560EEF3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40" y="1752099"/>
            <a:ext cx="4954647" cy="46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7A8F50C-B408-5670-CA8C-CCFB228E6281}"/>
              </a:ext>
            </a:extLst>
          </p:cNvPr>
          <p:cNvSpPr/>
          <p:nvPr/>
        </p:nvSpPr>
        <p:spPr>
          <a:xfrm>
            <a:off x="988541" y="2607276"/>
            <a:ext cx="914400" cy="9144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 fill="none" extrusionOk="0">
                <a:moveTo>
                  <a:pt x="0" y="457200"/>
                </a:moveTo>
                <a:cubicBezTo>
                  <a:pt x="-75294" y="198503"/>
                  <a:pt x="164662" y="-59448"/>
                  <a:pt x="457200" y="0"/>
                </a:cubicBezTo>
                <a:cubicBezTo>
                  <a:pt x="672331" y="-17921"/>
                  <a:pt x="954000" y="172371"/>
                  <a:pt x="914400" y="457200"/>
                </a:cubicBezTo>
                <a:cubicBezTo>
                  <a:pt x="882388" y="715436"/>
                  <a:pt x="758819" y="924897"/>
                  <a:pt x="457200" y="914400"/>
                </a:cubicBezTo>
                <a:cubicBezTo>
                  <a:pt x="145685" y="944119"/>
                  <a:pt x="49115" y="671241"/>
                  <a:pt x="0" y="457200"/>
                </a:cubicBezTo>
                <a:close/>
              </a:path>
              <a:path w="914400" h="914400" stroke="0" extrusionOk="0">
                <a:moveTo>
                  <a:pt x="0" y="457200"/>
                </a:moveTo>
                <a:cubicBezTo>
                  <a:pt x="-5215" y="198562"/>
                  <a:pt x="248689" y="-15973"/>
                  <a:pt x="457200" y="0"/>
                </a:cubicBezTo>
                <a:cubicBezTo>
                  <a:pt x="659670" y="28113"/>
                  <a:pt x="945703" y="195354"/>
                  <a:pt x="914400" y="457200"/>
                </a:cubicBezTo>
                <a:cubicBezTo>
                  <a:pt x="910088" y="701109"/>
                  <a:pt x="690660" y="973661"/>
                  <a:pt x="457200" y="914400"/>
                </a:cubicBezTo>
                <a:cubicBezTo>
                  <a:pt x="223308" y="888723"/>
                  <a:pt x="29510" y="707277"/>
                  <a:pt x="0" y="45720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7A13A86-37EB-DAFD-47A9-38E33D91BA5B}"/>
              </a:ext>
            </a:extLst>
          </p:cNvPr>
          <p:cNvSpPr/>
          <p:nvPr/>
        </p:nvSpPr>
        <p:spPr>
          <a:xfrm>
            <a:off x="4689389" y="3064476"/>
            <a:ext cx="914400" cy="9144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 extrusionOk="0">
                <a:moveTo>
                  <a:pt x="0" y="457200"/>
                </a:moveTo>
                <a:cubicBezTo>
                  <a:pt x="-13309" y="167488"/>
                  <a:pt x="201713" y="-36187"/>
                  <a:pt x="457200" y="0"/>
                </a:cubicBezTo>
                <a:cubicBezTo>
                  <a:pt x="659822" y="-12082"/>
                  <a:pt x="898836" y="207627"/>
                  <a:pt x="914400" y="457200"/>
                </a:cubicBezTo>
                <a:cubicBezTo>
                  <a:pt x="918051" y="717430"/>
                  <a:pt x="733782" y="904398"/>
                  <a:pt x="457200" y="914400"/>
                </a:cubicBezTo>
                <a:cubicBezTo>
                  <a:pt x="252951" y="916683"/>
                  <a:pt x="2098" y="733670"/>
                  <a:pt x="0" y="4572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B07AB70-23FF-B109-A149-14F47429D3DB}"/>
              </a:ext>
            </a:extLst>
          </p:cNvPr>
          <p:cNvSpPr/>
          <p:nvPr/>
        </p:nvSpPr>
        <p:spPr>
          <a:xfrm>
            <a:off x="2067697" y="4860325"/>
            <a:ext cx="914400" cy="91440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 extrusionOk="0">
                <a:moveTo>
                  <a:pt x="0" y="457200"/>
                </a:moveTo>
                <a:cubicBezTo>
                  <a:pt x="-2388" y="219143"/>
                  <a:pt x="205638" y="41744"/>
                  <a:pt x="457200" y="0"/>
                </a:cubicBezTo>
                <a:cubicBezTo>
                  <a:pt x="753604" y="-23252"/>
                  <a:pt x="946097" y="189201"/>
                  <a:pt x="914400" y="457200"/>
                </a:cubicBezTo>
                <a:cubicBezTo>
                  <a:pt x="927391" y="706780"/>
                  <a:pt x="707384" y="967218"/>
                  <a:pt x="457200" y="914400"/>
                </a:cubicBezTo>
                <a:cubicBezTo>
                  <a:pt x="243267" y="975505"/>
                  <a:pt x="-45426" y="662797"/>
                  <a:pt x="0" y="4572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8F84BBD-53D2-B57C-91DA-45E1A589566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902941" y="3064476"/>
            <a:ext cx="27864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512EED0-AD65-108F-B18E-DACAFFA2840D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2848186" y="3844965"/>
            <a:ext cx="1975114" cy="114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C0865FD-C64D-A54F-96E3-835385FFC9A8}"/>
              </a:ext>
            </a:extLst>
          </p:cNvPr>
          <p:cNvSpPr/>
          <p:nvPr/>
        </p:nvSpPr>
        <p:spPr>
          <a:xfrm>
            <a:off x="1715529" y="7475838"/>
            <a:ext cx="704335" cy="704335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0DDCBC5-F99D-E360-63CB-496679EAEC51}"/>
              </a:ext>
            </a:extLst>
          </p:cNvPr>
          <p:cNvSpPr/>
          <p:nvPr/>
        </p:nvSpPr>
        <p:spPr>
          <a:xfrm>
            <a:off x="2994453" y="6231925"/>
            <a:ext cx="704335" cy="704335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EBCF054-01B5-86AA-E365-B5767F312AA5}"/>
              </a:ext>
            </a:extLst>
          </p:cNvPr>
          <p:cNvSpPr/>
          <p:nvPr/>
        </p:nvSpPr>
        <p:spPr>
          <a:xfrm>
            <a:off x="3076832" y="8517925"/>
            <a:ext cx="704335" cy="704335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A4AF284-558F-020F-26BA-0B60920AA9AE}"/>
              </a:ext>
            </a:extLst>
          </p:cNvPr>
          <p:cNvSpPr/>
          <p:nvPr/>
        </p:nvSpPr>
        <p:spPr>
          <a:xfrm>
            <a:off x="5381360" y="6231924"/>
            <a:ext cx="704335" cy="704335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22FD4D5-D2E2-0A52-321D-54FAD449CFF7}"/>
              </a:ext>
            </a:extLst>
          </p:cNvPr>
          <p:cNvSpPr/>
          <p:nvPr/>
        </p:nvSpPr>
        <p:spPr>
          <a:xfrm>
            <a:off x="5418436" y="8517925"/>
            <a:ext cx="704335" cy="704335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3C1B80-A365-4C31-4BB5-5A9328DBC28B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316717" y="6833113"/>
            <a:ext cx="780883" cy="7458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F3EEB87-1A1B-F8A9-E0A6-58A514DB49FE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781167" y="8870093"/>
            <a:ext cx="16372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4D2D098-BA39-909A-7AE9-6C025B8AC1D6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316717" y="8077026"/>
            <a:ext cx="863262" cy="54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907BF62-CAA1-D396-54CB-662A90CCFF9C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698788" y="6584092"/>
            <a:ext cx="1682572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6F600D7-B4C0-94A9-3FB7-C50B13F687C2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5733528" y="6936259"/>
            <a:ext cx="37076" cy="15816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C45619F-D607-B359-E099-61D2C2E89C0E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3595641" y="6833113"/>
            <a:ext cx="1925942" cy="1787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8CBC0A1-83CC-8F0E-8EB4-B5776E45400D}"/>
              </a:ext>
            </a:extLst>
          </p:cNvPr>
          <p:cNvSpPr/>
          <p:nvPr/>
        </p:nvSpPr>
        <p:spPr>
          <a:xfrm>
            <a:off x="1433296" y="41386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014C79-2E27-29EF-8648-148699BF99D1}"/>
              </a:ext>
            </a:extLst>
          </p:cNvPr>
          <p:cNvSpPr/>
          <p:nvPr/>
        </p:nvSpPr>
        <p:spPr>
          <a:xfrm>
            <a:off x="772210" y="130964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2A5F0B2-FCD6-66D3-9F05-5D3436D35C60}"/>
              </a:ext>
            </a:extLst>
          </p:cNvPr>
          <p:cNvSpPr/>
          <p:nvPr/>
        </p:nvSpPr>
        <p:spPr>
          <a:xfrm>
            <a:off x="1902941" y="183686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1976F1D-A9B5-14CC-CD10-DAD88AC9993E}"/>
              </a:ext>
            </a:extLst>
          </p:cNvPr>
          <p:cNvSpPr/>
          <p:nvPr/>
        </p:nvSpPr>
        <p:spPr>
          <a:xfrm>
            <a:off x="2561792" y="975834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7708AC-372B-884D-699D-F2CBC6D41DE6}"/>
              </a:ext>
            </a:extLst>
          </p:cNvPr>
          <p:cNvSpPr/>
          <p:nvPr/>
        </p:nvSpPr>
        <p:spPr>
          <a:xfrm>
            <a:off x="2419864" y="140659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8A16D74-D7BC-84B1-884E-89383247812D}"/>
              </a:ext>
            </a:extLst>
          </p:cNvPr>
          <p:cNvSpPr/>
          <p:nvPr/>
        </p:nvSpPr>
        <p:spPr>
          <a:xfrm>
            <a:off x="3595641" y="594747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0DF0C20-A56D-6AA7-8C45-981BFC5270FE}"/>
              </a:ext>
            </a:extLst>
          </p:cNvPr>
          <p:cNvSpPr/>
          <p:nvPr/>
        </p:nvSpPr>
        <p:spPr>
          <a:xfrm>
            <a:off x="3389607" y="1642753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2A66C1F-BA73-1AB6-8E90-8C9101D7A67F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1141509" y="783164"/>
            <a:ext cx="355149" cy="589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071E59E-0BCB-6C06-6478-F2CD27DC86D6}"/>
              </a:ext>
            </a:extLst>
          </p:cNvPr>
          <p:cNvCxnSpPr>
            <a:cxnSpLocks/>
            <a:stCxn id="16" idx="2"/>
            <a:endCxn id="15" idx="5"/>
          </p:cNvCxnSpPr>
          <p:nvPr/>
        </p:nvCxnSpPr>
        <p:spPr>
          <a:xfrm flipH="1" flipV="1">
            <a:off x="1141509" y="1678941"/>
            <a:ext cx="761432" cy="374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58B13C-96AB-7251-7F56-A2E1841493ED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2272240" y="1345133"/>
            <a:ext cx="352914" cy="555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364EE3E-3CE6-326C-ED18-D7FA655D312B}"/>
              </a:ext>
            </a:extLst>
          </p:cNvPr>
          <p:cNvCxnSpPr>
            <a:cxnSpLocks/>
            <a:stCxn id="19" idx="2"/>
            <a:endCxn id="12" idx="7"/>
          </p:cNvCxnSpPr>
          <p:nvPr/>
        </p:nvCxnSpPr>
        <p:spPr>
          <a:xfrm flipH="1">
            <a:off x="1802595" y="356990"/>
            <a:ext cx="617269" cy="12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38DFD3C-0C08-DBE7-D32E-FD2979256B80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852525" y="356990"/>
            <a:ext cx="743116" cy="322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F9EFB3B-DF7E-7F49-5AF9-4707A60A1111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>
            <a:off x="2636195" y="573320"/>
            <a:ext cx="141928" cy="402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5C6F610-5663-E8CA-B048-15D1F328A154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2931091" y="1345133"/>
            <a:ext cx="521878" cy="360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D2AC584-FB01-2FFC-215C-BF79356E483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3605938" y="1027408"/>
            <a:ext cx="206034" cy="615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33FA32A-69F4-CC13-1FCF-E5FBD59E903A}"/>
              </a:ext>
            </a:extLst>
          </p:cNvPr>
          <p:cNvCxnSpPr>
            <a:cxnSpLocks/>
            <a:stCxn id="22" idx="2"/>
            <a:endCxn id="16" idx="6"/>
          </p:cNvCxnSpPr>
          <p:nvPr/>
        </p:nvCxnSpPr>
        <p:spPr>
          <a:xfrm flipH="1">
            <a:off x="2335602" y="1859084"/>
            <a:ext cx="1054005" cy="19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6BD88B69-C07B-D655-62E9-DB090EACBC50}"/>
                  </a:ext>
                </a:extLst>
              </p14:cNvPr>
              <p14:cNvContentPartPr/>
              <p14:nvPr/>
            </p14:nvContentPartPr>
            <p14:xfrm>
              <a:off x="3892174" y="1519132"/>
              <a:ext cx="457200" cy="26028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6BD88B69-C07B-D655-62E9-DB090EACB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4174" y="1483132"/>
                <a:ext cx="492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3F485CF6-A1CE-A7FA-86DA-5BC30A2993CB}"/>
                  </a:ext>
                </a:extLst>
              </p14:cNvPr>
              <p14:cNvContentPartPr/>
              <p14:nvPr/>
            </p14:nvContentPartPr>
            <p14:xfrm>
              <a:off x="4102054" y="1482412"/>
              <a:ext cx="235440" cy="3744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3F485CF6-A1CE-A7FA-86DA-5BC30A299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054" y="1446412"/>
                <a:ext cx="271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BA910955-002A-DF36-95B6-F950E7A9C7BB}"/>
                  </a:ext>
                </a:extLst>
              </p14:cNvPr>
              <p14:cNvContentPartPr/>
              <p14:nvPr/>
            </p14:nvContentPartPr>
            <p14:xfrm>
              <a:off x="4269454" y="1532092"/>
              <a:ext cx="92160" cy="264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BA910955-002A-DF36-95B6-F950E7A9C7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814" y="1496092"/>
                <a:ext cx="1278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2EBF590E-94AA-647E-C7EA-F2ABE3DA4B3D}"/>
                  </a:ext>
                </a:extLst>
              </p14:cNvPr>
              <p14:cNvContentPartPr/>
              <p14:nvPr/>
            </p14:nvContentPartPr>
            <p14:xfrm>
              <a:off x="3249214" y="172012"/>
              <a:ext cx="1251720" cy="24840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2EBF590E-94AA-647E-C7EA-F2ABE3DA4B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1574" y="136012"/>
                <a:ext cx="1287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FCE81685-DA5E-11F7-7D66-BAA42B47DBD9}"/>
                  </a:ext>
                </a:extLst>
              </p14:cNvPr>
              <p14:cNvContentPartPr/>
              <p14:nvPr/>
            </p14:nvContentPartPr>
            <p14:xfrm>
              <a:off x="4261174" y="85972"/>
              <a:ext cx="245520" cy="33984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FCE81685-DA5E-11F7-7D66-BAA42B47DB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3534" y="50332"/>
                <a:ext cx="281160" cy="411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feld 78">
            <a:extLst>
              <a:ext uri="{FF2B5EF4-FFF2-40B4-BE49-F238E27FC236}">
                <a16:creationId xmlns:a16="http://schemas.microsoft.com/office/drawing/2014/main" id="{009518E3-8EF9-58B0-EEF6-DFF2C89C06B3}"/>
              </a:ext>
            </a:extLst>
          </p:cNvPr>
          <p:cNvSpPr txBox="1"/>
          <p:nvPr/>
        </p:nvSpPr>
        <p:spPr>
          <a:xfrm>
            <a:off x="4505981" y="132333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0" dirty="0">
                <a:latin typeface="Segoe Print" panose="02000600000000000000" pitchFamily="2" charset="0"/>
              </a:rPr>
              <a:t>Edges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ACDEB55-4FA5-49A3-84CB-C37D848A02B1}"/>
              </a:ext>
            </a:extLst>
          </p:cNvPr>
          <p:cNvSpPr txBox="1"/>
          <p:nvPr/>
        </p:nvSpPr>
        <p:spPr>
          <a:xfrm>
            <a:off x="4383934" y="1309760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0" dirty="0">
                <a:latin typeface="Segoe Print" panose="02000600000000000000" pitchFamily="2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33368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610C42D-CB02-AFF2-8C5B-B6319AD0C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41877"/>
              </p:ext>
            </p:extLst>
          </p:nvPr>
        </p:nvGraphicFramePr>
        <p:xfrm>
          <a:off x="290385" y="2099619"/>
          <a:ext cx="627723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87">
                  <a:extLst>
                    <a:ext uri="{9D8B030D-6E8A-4147-A177-3AD203B41FA5}">
                      <a16:colId xmlns:a16="http://schemas.microsoft.com/office/drawing/2014/main" val="3301565684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2005557914"/>
                    </a:ext>
                  </a:extLst>
                </a:gridCol>
                <a:gridCol w="606770">
                  <a:extLst>
                    <a:ext uri="{9D8B030D-6E8A-4147-A177-3AD203B41FA5}">
                      <a16:colId xmlns:a16="http://schemas.microsoft.com/office/drawing/2014/main" val="2215318649"/>
                    </a:ext>
                  </a:extLst>
                </a:gridCol>
                <a:gridCol w="660975">
                  <a:extLst>
                    <a:ext uri="{9D8B030D-6E8A-4147-A177-3AD203B41FA5}">
                      <a16:colId xmlns:a16="http://schemas.microsoft.com/office/drawing/2014/main" val="3891523312"/>
                    </a:ext>
                  </a:extLst>
                </a:gridCol>
                <a:gridCol w="906636">
                  <a:extLst>
                    <a:ext uri="{9D8B030D-6E8A-4147-A177-3AD203B41FA5}">
                      <a16:colId xmlns:a16="http://schemas.microsoft.com/office/drawing/2014/main" val="830179257"/>
                    </a:ext>
                  </a:extLst>
                </a:gridCol>
                <a:gridCol w="563287">
                  <a:extLst>
                    <a:ext uri="{9D8B030D-6E8A-4147-A177-3AD203B41FA5}">
                      <a16:colId xmlns:a16="http://schemas.microsoft.com/office/drawing/2014/main" val="312174753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41256857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92005238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876434502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99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un- 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Not visited </a:t>
                      </a:r>
                      <a:r>
                        <a:rPr lang="en-GB" sz="1200" noProof="0" dirty="0" err="1"/>
                        <a:t>neighbors</a:t>
                      </a:r>
                      <a:endParaRPr lang="en-GB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4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1106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B,C,D,E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721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6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5810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A099F8C-DED7-393B-6609-99647072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89945"/>
              </p:ext>
            </p:extLst>
          </p:nvPr>
        </p:nvGraphicFramePr>
        <p:xfrm>
          <a:off x="290385" y="5669692"/>
          <a:ext cx="627723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87">
                  <a:extLst>
                    <a:ext uri="{9D8B030D-6E8A-4147-A177-3AD203B41FA5}">
                      <a16:colId xmlns:a16="http://schemas.microsoft.com/office/drawing/2014/main" val="3301565684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2005557914"/>
                    </a:ext>
                  </a:extLst>
                </a:gridCol>
                <a:gridCol w="606770">
                  <a:extLst>
                    <a:ext uri="{9D8B030D-6E8A-4147-A177-3AD203B41FA5}">
                      <a16:colId xmlns:a16="http://schemas.microsoft.com/office/drawing/2014/main" val="2215318649"/>
                    </a:ext>
                  </a:extLst>
                </a:gridCol>
                <a:gridCol w="660975">
                  <a:extLst>
                    <a:ext uri="{9D8B030D-6E8A-4147-A177-3AD203B41FA5}">
                      <a16:colId xmlns:a16="http://schemas.microsoft.com/office/drawing/2014/main" val="3891523312"/>
                    </a:ext>
                  </a:extLst>
                </a:gridCol>
                <a:gridCol w="906636">
                  <a:extLst>
                    <a:ext uri="{9D8B030D-6E8A-4147-A177-3AD203B41FA5}">
                      <a16:colId xmlns:a16="http://schemas.microsoft.com/office/drawing/2014/main" val="830179257"/>
                    </a:ext>
                  </a:extLst>
                </a:gridCol>
                <a:gridCol w="563287">
                  <a:extLst>
                    <a:ext uri="{9D8B030D-6E8A-4147-A177-3AD203B41FA5}">
                      <a16:colId xmlns:a16="http://schemas.microsoft.com/office/drawing/2014/main" val="312174753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41256857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92005238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876434502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99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Not 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Not visited </a:t>
                      </a:r>
                      <a:r>
                        <a:rPr lang="en-GB" sz="1200" noProof="0" dirty="0" err="1"/>
                        <a:t>neighbors</a:t>
                      </a:r>
                      <a:endParaRPr lang="en-GB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4092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11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437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721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9542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71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2521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6490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7426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581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8A874F9-CBC9-DAA2-017A-B8012731CDD7}"/>
              </a:ext>
            </a:extLst>
          </p:cNvPr>
          <p:cNvSpPr txBox="1"/>
          <p:nvPr/>
        </p:nvSpPr>
        <p:spPr>
          <a:xfrm>
            <a:off x="2155716" y="856737"/>
            <a:ext cx="4311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While nodes to process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CE19D1-ECF2-4E4C-2D59-3FD37066F309}"/>
              </a:ext>
            </a:extLst>
          </p:cNvPr>
          <p:cNvSpPr txBox="1"/>
          <p:nvPr/>
        </p:nvSpPr>
        <p:spPr>
          <a:xfrm>
            <a:off x="2151881" y="1673823"/>
            <a:ext cx="4319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Take node (=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) that is </a:t>
            </a:r>
            <a:r>
              <a:rPr lang="en-GB" noProof="0" dirty="0">
                <a:solidFill>
                  <a:srgbClr val="7030A0"/>
                </a:solidFill>
                <a:latin typeface="Segoe Print" panose="02000600000000000000" pitchFamily="2" charset="0"/>
              </a:rPr>
              <a:t>nearest</a:t>
            </a:r>
            <a:r>
              <a:rPr lang="en-GB" noProof="0" dirty="0">
                <a:latin typeface="Segoe Print" panose="02000600000000000000" pitchFamily="2" charset="0"/>
              </a:rPr>
              <a:t> to </a:t>
            </a:r>
            <a:r>
              <a:rPr lang="en-GB" noProof="0" dirty="0">
                <a:solidFill>
                  <a:srgbClr val="C00000"/>
                </a:solidFill>
                <a:latin typeface="Segoe Print" panose="02000600000000000000" pitchFamily="2" charset="0"/>
              </a:rPr>
              <a:t>starting node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894CC2-0A6C-A6EC-D4BB-5DE7682036BE}"/>
              </a:ext>
            </a:extLst>
          </p:cNvPr>
          <p:cNvSpPr txBox="1"/>
          <p:nvPr/>
        </p:nvSpPr>
        <p:spPr>
          <a:xfrm>
            <a:off x="2151881" y="2854289"/>
            <a:ext cx="4319225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From the 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 check each of its </a:t>
            </a:r>
            <a:r>
              <a:rPr lang="en-GB" noProof="0" dirty="0" err="1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neighbors</a:t>
            </a:r>
            <a:r>
              <a:rPr lang="en-GB" noProof="0" dirty="0">
                <a:latin typeface="Segoe Print" panose="02000600000000000000" pitchFamily="2" charset="0"/>
              </a:rPr>
              <a:t> (which are not processed):</a:t>
            </a:r>
          </a:p>
          <a:p>
            <a:pPr marL="285750" indent="-285750">
              <a:buFont typeface="Segoe Print" panose="02000600000000000000" pitchFamily="2" charset="0"/>
              <a:buChar char="*"/>
            </a:pPr>
            <a:r>
              <a:rPr lang="en-GB" sz="1600" b="1" noProof="0" dirty="0">
                <a:latin typeface="Segoe Print" panose="02000600000000000000" pitchFamily="2" charset="0"/>
              </a:rPr>
              <a:t>Calculate</a:t>
            </a:r>
            <a:r>
              <a:rPr lang="en-GB" sz="1600" noProof="0" dirty="0">
                <a:latin typeface="Segoe Print" panose="02000600000000000000" pitchFamily="2" charset="0"/>
              </a:rPr>
              <a:t> distance for the </a:t>
            </a:r>
            <a:r>
              <a:rPr lang="en-GB" sz="1600" noProof="0" dirty="0" err="1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neibghoring</a:t>
            </a:r>
            <a:r>
              <a:rPr lang="en-GB" sz="1600" noProof="0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 nodes </a:t>
            </a:r>
            <a:r>
              <a:rPr lang="en-GB" sz="1600" noProof="0" dirty="0">
                <a:latin typeface="Segoe Print" panose="02000600000000000000" pitchFamily="2" charset="0"/>
              </a:rPr>
              <a:t>(= distance to current node + distance to </a:t>
            </a:r>
            <a:r>
              <a:rPr lang="en-GB" sz="1600" noProof="0" dirty="0" err="1">
                <a:latin typeface="Segoe Print" panose="02000600000000000000" pitchFamily="2" charset="0"/>
              </a:rPr>
              <a:t>neighbor</a:t>
            </a:r>
            <a:r>
              <a:rPr lang="en-GB" sz="1600" noProof="0" dirty="0">
                <a:latin typeface="Segoe Print" panose="02000600000000000000" pitchFamily="2" charset="0"/>
              </a:rPr>
              <a:t>)</a:t>
            </a:r>
            <a:endParaRPr lang="en-GB" sz="1600" noProof="0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285750" indent="-285750">
              <a:buFont typeface="Segoe Print" panose="02000600000000000000" pitchFamily="2" charset="0"/>
              <a:buChar char="*"/>
            </a:pPr>
            <a:r>
              <a:rPr lang="en-GB" sz="1600" noProof="0" dirty="0">
                <a:latin typeface="Segoe Print" panose="02000600000000000000" pitchFamily="2" charset="0"/>
              </a:rPr>
              <a:t>If new distance is less than known distance, </a:t>
            </a:r>
            <a:r>
              <a:rPr lang="en-GB" sz="1600" b="1" noProof="0" dirty="0">
                <a:latin typeface="Segoe Print" panose="02000600000000000000" pitchFamily="2" charset="0"/>
              </a:rPr>
              <a:t>update</a:t>
            </a:r>
            <a:r>
              <a:rPr lang="en-GB" sz="1600" noProof="0" dirty="0">
                <a:latin typeface="Segoe Print" panose="02000600000000000000" pitchFamily="2" charset="0"/>
              </a:rPr>
              <a:t> the shortest distance (= set to new distance) and previous node(= set to current node) </a:t>
            </a:r>
            <a:endParaRPr lang="en-GB" sz="1600" noProof="0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2A1C59-ECE6-4D11-BA16-F65823A46457}"/>
              </a:ext>
            </a:extLst>
          </p:cNvPr>
          <p:cNvSpPr txBox="1"/>
          <p:nvPr/>
        </p:nvSpPr>
        <p:spPr>
          <a:xfrm>
            <a:off x="2151881" y="6053722"/>
            <a:ext cx="4319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Mark 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 as </a:t>
            </a:r>
            <a:r>
              <a:rPr lang="en-GB" noProof="0" dirty="0">
                <a:solidFill>
                  <a:srgbClr val="FF6961"/>
                </a:solidFill>
                <a:latin typeface="Segoe Print" panose="02000600000000000000" pitchFamily="2" charset="0"/>
              </a:rPr>
              <a:t>processed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7BD4088A-5728-AC58-97B3-2109B766E7B2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rot="10800000" flipH="1">
            <a:off x="2151880" y="1041404"/>
            <a:ext cx="3835" cy="5196985"/>
          </a:xfrm>
          <a:prstGeom prst="curvedConnector3">
            <a:avLst>
              <a:gd name="adj1" fmla="val -23682451"/>
            </a:avLst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02487F6-CBAA-BC90-5CB7-28B57E39C123}"/>
              </a:ext>
            </a:extLst>
          </p:cNvPr>
          <p:cNvCxnSpPr>
            <a:cxnSpLocks/>
          </p:cNvCxnSpPr>
          <p:nvPr/>
        </p:nvCxnSpPr>
        <p:spPr>
          <a:xfrm>
            <a:off x="4311493" y="1226069"/>
            <a:ext cx="1" cy="4477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6735C44-173A-FFAA-FD89-E121B299DD29}"/>
              </a:ext>
            </a:extLst>
          </p:cNvPr>
          <p:cNvCxnSpPr>
            <a:cxnSpLocks/>
          </p:cNvCxnSpPr>
          <p:nvPr/>
        </p:nvCxnSpPr>
        <p:spPr>
          <a:xfrm>
            <a:off x="4311493" y="2320154"/>
            <a:ext cx="0" cy="534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9EA5D6-A3AB-BC2E-6712-45E4485D1D2C}"/>
              </a:ext>
            </a:extLst>
          </p:cNvPr>
          <p:cNvCxnSpPr>
            <a:cxnSpLocks/>
          </p:cNvCxnSpPr>
          <p:nvPr/>
        </p:nvCxnSpPr>
        <p:spPr>
          <a:xfrm flipH="1">
            <a:off x="4311493" y="5501167"/>
            <a:ext cx="1" cy="552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8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2F9A2F2-E226-1942-A0C0-17EEAE268B81}"/>
              </a:ext>
            </a:extLst>
          </p:cNvPr>
          <p:cNvSpPr/>
          <p:nvPr/>
        </p:nvSpPr>
        <p:spPr>
          <a:xfrm>
            <a:off x="1902940" y="57332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474B14A-EBFE-84DE-9F7B-1D8AED48160D}"/>
              </a:ext>
            </a:extLst>
          </p:cNvPr>
          <p:cNvSpPr/>
          <p:nvPr/>
        </p:nvSpPr>
        <p:spPr>
          <a:xfrm>
            <a:off x="814648" y="124628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738ADF-7BAB-BE2A-71C2-F0D61DD6F11C}"/>
              </a:ext>
            </a:extLst>
          </p:cNvPr>
          <p:cNvSpPr/>
          <p:nvPr/>
        </p:nvSpPr>
        <p:spPr>
          <a:xfrm>
            <a:off x="1902941" y="183686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9E2B8CF-C54D-1E5C-2829-E1BF95B7146C}"/>
              </a:ext>
            </a:extLst>
          </p:cNvPr>
          <p:cNvSpPr/>
          <p:nvPr/>
        </p:nvSpPr>
        <p:spPr>
          <a:xfrm>
            <a:off x="2905897" y="124470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8792F30-7469-E96F-AD32-E7DAFD836C76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1183947" y="789651"/>
            <a:ext cx="718993" cy="519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1F320F-EB5C-4A13-52B2-18B45E72411E}"/>
              </a:ext>
            </a:extLst>
          </p:cNvPr>
          <p:cNvCxnSpPr>
            <a:cxnSpLocks/>
            <a:stCxn id="4" idx="2"/>
            <a:endCxn id="3" idx="5"/>
          </p:cNvCxnSpPr>
          <p:nvPr/>
        </p:nvCxnSpPr>
        <p:spPr>
          <a:xfrm flipH="1" flipV="1">
            <a:off x="1183947" y="1615579"/>
            <a:ext cx="718994" cy="437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2822C39-F322-1950-CDE7-7ED9AFCCB025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2335602" y="1614001"/>
            <a:ext cx="633657" cy="439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C0937E6-E70D-CE95-1C50-0EAC288DA1C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119271" y="1005981"/>
            <a:ext cx="1" cy="83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FFB22D9-6A6B-DFE7-841F-F4F5B8A0C81B}"/>
              </a:ext>
            </a:extLst>
          </p:cNvPr>
          <p:cNvCxnSpPr>
            <a:cxnSpLocks/>
            <a:stCxn id="5" idx="1"/>
            <a:endCxn id="2" idx="6"/>
          </p:cNvCxnSpPr>
          <p:nvPr/>
        </p:nvCxnSpPr>
        <p:spPr>
          <a:xfrm flipH="1" flipV="1">
            <a:off x="2335601" y="789651"/>
            <a:ext cx="633658" cy="51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74CBB95-AC30-C228-3D9B-527CCF067ED7}"/>
              </a:ext>
            </a:extLst>
          </p:cNvPr>
          <p:cNvSpPr txBox="1"/>
          <p:nvPr/>
        </p:nvSpPr>
        <p:spPr>
          <a:xfrm>
            <a:off x="1330308" y="74301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EFB834-0A95-4991-ECBB-E345FEDF24A2}"/>
              </a:ext>
            </a:extLst>
          </p:cNvPr>
          <p:cNvSpPr txBox="1"/>
          <p:nvPr/>
        </p:nvSpPr>
        <p:spPr>
          <a:xfrm>
            <a:off x="1373468" y="183359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E5FBF51-44C0-DE6F-1703-297EDB8B9E9F}"/>
              </a:ext>
            </a:extLst>
          </p:cNvPr>
          <p:cNvSpPr txBox="1"/>
          <p:nvPr/>
        </p:nvSpPr>
        <p:spPr>
          <a:xfrm>
            <a:off x="2599507" y="176311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8821169-8F1F-4526-6A62-57BC7FFC0CA7}"/>
              </a:ext>
            </a:extLst>
          </p:cNvPr>
          <p:cNvSpPr txBox="1"/>
          <p:nvPr/>
        </p:nvSpPr>
        <p:spPr>
          <a:xfrm>
            <a:off x="2119269" y="127636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4E6F6B6-17C5-A9B8-84CD-D26879F50A25}"/>
              </a:ext>
            </a:extLst>
          </p:cNvPr>
          <p:cNvSpPr txBox="1"/>
          <p:nvPr/>
        </p:nvSpPr>
        <p:spPr>
          <a:xfrm>
            <a:off x="2591771" y="7540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graphicFrame>
        <p:nvGraphicFramePr>
          <p:cNvPr id="33" name="Tabelle 32">
            <a:extLst>
              <a:ext uri="{FF2B5EF4-FFF2-40B4-BE49-F238E27FC236}">
                <a16:creationId xmlns:a16="http://schemas.microsoft.com/office/drawing/2014/main" id="{2F0BC8B2-1664-6B82-5392-F03F176E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7959"/>
              </p:ext>
            </p:extLst>
          </p:nvPr>
        </p:nvGraphicFramePr>
        <p:xfrm>
          <a:off x="4578187" y="1970899"/>
          <a:ext cx="54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5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7014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99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Zeichnung, Entwurf, Doodle, Karte enthält.&#10;&#10;KI-generierte Inhalte können fehlerhaft sein.">
            <a:extLst>
              <a:ext uri="{FF2B5EF4-FFF2-40B4-BE49-F238E27FC236}">
                <a16:creationId xmlns:a16="http://schemas.microsoft.com/office/drawing/2014/main" id="{1033504E-5AF4-135B-40D9-6CF5122B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1138" r="3512" b="3197"/>
          <a:stretch>
            <a:fillRect/>
          </a:stretch>
        </p:blipFill>
        <p:spPr>
          <a:xfrm>
            <a:off x="98854" y="1050325"/>
            <a:ext cx="2678989" cy="2421924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6B79C8-7FF4-EE0F-466A-061F4FE095F6}"/>
              </a:ext>
            </a:extLst>
          </p:cNvPr>
          <p:cNvCxnSpPr/>
          <p:nvPr/>
        </p:nvCxnSpPr>
        <p:spPr>
          <a:xfrm>
            <a:off x="3002692" y="2261287"/>
            <a:ext cx="756000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80C0ABE-0958-2048-E7AF-14C1747CC24C}"/>
              </a:ext>
            </a:extLst>
          </p:cNvPr>
          <p:cNvSpPr/>
          <p:nvPr/>
        </p:nvSpPr>
        <p:spPr>
          <a:xfrm>
            <a:off x="4200525" y="2099362"/>
            <a:ext cx="32385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82ACE0-0635-11D1-7C1B-808DE061CC3F}"/>
              </a:ext>
            </a:extLst>
          </p:cNvPr>
          <p:cNvSpPr/>
          <p:nvPr/>
        </p:nvSpPr>
        <p:spPr>
          <a:xfrm>
            <a:off x="5600700" y="2099362"/>
            <a:ext cx="32385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4DDCF54-6C95-D778-F7B7-1B859F8723CC}"/>
              </a:ext>
            </a:extLst>
          </p:cNvPr>
          <p:cNvSpPr/>
          <p:nvPr/>
        </p:nvSpPr>
        <p:spPr>
          <a:xfrm>
            <a:off x="4810125" y="3023287"/>
            <a:ext cx="32385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49D310B-AF4D-2D4E-ADFB-E87FB044E716}"/>
              </a:ext>
            </a:extLst>
          </p:cNvPr>
          <p:cNvSpPr/>
          <p:nvPr/>
        </p:nvSpPr>
        <p:spPr>
          <a:xfrm>
            <a:off x="4810125" y="1299262"/>
            <a:ext cx="32385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922D7D-AFE0-3678-4AB4-2DF8B124D1D9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5400000" flipH="1" flipV="1">
            <a:off x="4186237" y="1522902"/>
            <a:ext cx="685602" cy="562173"/>
          </a:xfrm>
          <a:prstGeom prst="curvedConnector2">
            <a:avLst/>
          </a:prstGeom>
          <a:ln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16">
            <a:extLst>
              <a:ext uri="{FF2B5EF4-FFF2-40B4-BE49-F238E27FC236}">
                <a16:creationId xmlns:a16="http://schemas.microsoft.com/office/drawing/2014/main" id="{114CA24A-2F48-6ABA-8E87-48330EADB1DD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10800000">
            <a:off x="4247953" y="2375786"/>
            <a:ext cx="562173" cy="809427"/>
          </a:xfrm>
          <a:prstGeom prst="curvedConnector2">
            <a:avLst/>
          </a:prstGeom>
          <a:ln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6C5F26-36F4-03BA-5865-18659C869BD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524375" y="2261287"/>
            <a:ext cx="107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6CAF074-20D3-86E5-3269-30306978FC51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5133975" y="1461187"/>
            <a:ext cx="514152" cy="68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EF9FF7C9-E11C-027C-2611-B05CE9A70522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5133975" y="2375785"/>
            <a:ext cx="514152" cy="80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2F99F97-8B9F-CAD2-A859-EC353D278542}"/>
              </a:ext>
            </a:extLst>
          </p:cNvPr>
          <p:cNvCxnSpPr>
            <a:cxnSpLocks/>
            <a:stCxn id="9" idx="4"/>
            <a:endCxn id="6" idx="6"/>
          </p:cNvCxnSpPr>
          <p:nvPr/>
        </p:nvCxnSpPr>
        <p:spPr>
          <a:xfrm rot="5400000">
            <a:off x="4429126" y="1718362"/>
            <a:ext cx="638175" cy="4476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8EA36E2-747E-2747-2B74-934622270127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4524375" y="2261287"/>
            <a:ext cx="447675" cy="7620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A085C89-23EF-9E8D-5085-58D992DC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4" y="5292038"/>
            <a:ext cx="57435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6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rte, Kreis, Design enthält.&#10;&#10;KI-generierte Inhalte können fehlerhaft sein.">
            <a:extLst>
              <a:ext uri="{FF2B5EF4-FFF2-40B4-BE49-F238E27FC236}">
                <a16:creationId xmlns:a16="http://schemas.microsoft.com/office/drawing/2014/main" id="{25C149DC-0152-FC40-8808-0DDCFFD0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" y="1174115"/>
            <a:ext cx="6907204" cy="690720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E425D31-AEB2-46A7-E481-AA0C4D823AE8}"/>
              </a:ext>
            </a:extLst>
          </p:cNvPr>
          <p:cNvSpPr/>
          <p:nvPr/>
        </p:nvSpPr>
        <p:spPr>
          <a:xfrm>
            <a:off x="451511" y="4834538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9217DA0-5958-65C0-82BF-55AE4AEA2EA8}"/>
              </a:ext>
            </a:extLst>
          </p:cNvPr>
          <p:cNvSpPr/>
          <p:nvPr/>
        </p:nvSpPr>
        <p:spPr>
          <a:xfrm>
            <a:off x="962257" y="344234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EC7479-C9FF-D1D8-3D65-271143E08D5D}"/>
              </a:ext>
            </a:extLst>
          </p:cNvPr>
          <p:cNvSpPr/>
          <p:nvPr/>
        </p:nvSpPr>
        <p:spPr>
          <a:xfrm>
            <a:off x="1567738" y="4716076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BBC096-1F29-6E31-D894-4ED9A39EAF69}"/>
              </a:ext>
            </a:extLst>
          </p:cNvPr>
          <p:cNvSpPr/>
          <p:nvPr/>
        </p:nvSpPr>
        <p:spPr>
          <a:xfrm>
            <a:off x="2667490" y="344234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D03C5C-4FD6-B95F-C00C-0DB8036EB271}"/>
              </a:ext>
            </a:extLst>
          </p:cNvPr>
          <p:cNvSpPr/>
          <p:nvPr/>
        </p:nvSpPr>
        <p:spPr>
          <a:xfrm>
            <a:off x="1454212" y="2095457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9DB97F-1510-284C-6368-830583443B07}"/>
              </a:ext>
            </a:extLst>
          </p:cNvPr>
          <p:cNvSpPr/>
          <p:nvPr/>
        </p:nvSpPr>
        <p:spPr>
          <a:xfrm>
            <a:off x="3958775" y="1937865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3266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0E66A4-0062-1D31-BF7B-51E38E377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64499"/>
              </p:ext>
            </p:extLst>
          </p:nvPr>
        </p:nvGraphicFramePr>
        <p:xfrm>
          <a:off x="920578" y="475736"/>
          <a:ext cx="4572000" cy="1821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29775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62285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1770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96876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9891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Even Degree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Odd Degree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8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40443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528D15D-9222-3787-8636-6A4885E99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36404"/>
              </p:ext>
            </p:extLst>
          </p:nvPr>
        </p:nvGraphicFramePr>
        <p:xfrm>
          <a:off x="376883" y="3841921"/>
          <a:ext cx="5689578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87">
                  <a:extLst>
                    <a:ext uri="{9D8B030D-6E8A-4147-A177-3AD203B41FA5}">
                      <a16:colId xmlns:a16="http://schemas.microsoft.com/office/drawing/2014/main" val="3301565684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2005557914"/>
                    </a:ext>
                  </a:extLst>
                </a:gridCol>
                <a:gridCol w="606770">
                  <a:extLst>
                    <a:ext uri="{9D8B030D-6E8A-4147-A177-3AD203B41FA5}">
                      <a16:colId xmlns:a16="http://schemas.microsoft.com/office/drawing/2014/main" val="2215318649"/>
                    </a:ext>
                  </a:extLst>
                </a:gridCol>
                <a:gridCol w="660975">
                  <a:extLst>
                    <a:ext uri="{9D8B030D-6E8A-4147-A177-3AD203B41FA5}">
                      <a16:colId xmlns:a16="http://schemas.microsoft.com/office/drawing/2014/main" val="3891523312"/>
                    </a:ext>
                  </a:extLst>
                </a:gridCol>
                <a:gridCol w="906636">
                  <a:extLst>
                    <a:ext uri="{9D8B030D-6E8A-4147-A177-3AD203B41FA5}">
                      <a16:colId xmlns:a16="http://schemas.microsoft.com/office/drawing/2014/main" val="830179257"/>
                    </a:ext>
                  </a:extLst>
                </a:gridCol>
                <a:gridCol w="563287">
                  <a:extLst>
                    <a:ext uri="{9D8B030D-6E8A-4147-A177-3AD203B41FA5}">
                      <a16:colId xmlns:a16="http://schemas.microsoft.com/office/drawing/2014/main" val="312174753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412568577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92005238"/>
                    </a:ext>
                  </a:extLst>
                </a:gridCol>
                <a:gridCol w="587652">
                  <a:extLst>
                    <a:ext uri="{9D8B030D-6E8A-4147-A177-3AD203B41FA5}">
                      <a16:colId xmlns:a16="http://schemas.microsoft.com/office/drawing/2014/main" val="187643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un- 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Not visited </a:t>
                      </a:r>
                      <a:r>
                        <a:rPr lang="en-GB" sz="1200" noProof="0" dirty="0" err="1"/>
                        <a:t>neighbors</a:t>
                      </a:r>
                      <a:endParaRPr lang="en-GB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4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1106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B,C,D,E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721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6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96F0711-D66C-F35E-4C70-2622CA75962D}"/>
              </a:ext>
            </a:extLst>
          </p:cNvPr>
          <p:cNvSpPr txBox="1"/>
          <p:nvPr/>
        </p:nvSpPr>
        <p:spPr>
          <a:xfrm>
            <a:off x="1479788" y="237162"/>
            <a:ext cx="387888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noProof="0" dirty="0"/>
              <a:t>Introduction to Graphs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FE1617-FE6E-84DB-33D2-EBD5F60083BA}"/>
              </a:ext>
            </a:extLst>
          </p:cNvPr>
          <p:cNvSpPr txBox="1"/>
          <p:nvPr/>
        </p:nvSpPr>
        <p:spPr>
          <a:xfrm>
            <a:off x="159997" y="1065666"/>
            <a:ext cx="3179066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noProof="0" dirty="0"/>
              <a:t>Formally Definition of a </a:t>
            </a:r>
            <a:r>
              <a:rPr lang="en-GB" sz="2400" b="1" noProof="0" dirty="0"/>
              <a:t>Graph: </a:t>
            </a:r>
            <a:r>
              <a:rPr lang="en-GB" sz="2400" noProof="0" dirty="0"/>
              <a:t>G=(</a:t>
            </a:r>
            <a:r>
              <a:rPr lang="en-GB" sz="2400" noProof="0" dirty="0">
                <a:solidFill>
                  <a:srgbClr val="C00000"/>
                </a:solidFill>
              </a:rPr>
              <a:t>V</a:t>
            </a:r>
            <a:r>
              <a:rPr lang="en-GB" sz="2400" noProof="0" dirty="0"/>
              <a:t>,</a:t>
            </a:r>
            <a:r>
              <a:rPr lang="en-GB" sz="2400" noProof="0" dirty="0">
                <a:solidFill>
                  <a:schemeClr val="accent1"/>
                </a:solidFill>
              </a:rPr>
              <a:t>E</a:t>
            </a:r>
            <a:r>
              <a:rPr lang="en-GB" sz="2400" noProof="0" dirty="0"/>
              <a:t>) where</a:t>
            </a:r>
          </a:p>
          <a:p>
            <a:pPr algn="just"/>
            <a:r>
              <a:rPr lang="en-GB" sz="2400" noProof="0" dirty="0">
                <a:solidFill>
                  <a:srgbClr val="C00000"/>
                </a:solidFill>
              </a:rPr>
              <a:t>V</a:t>
            </a:r>
            <a:r>
              <a:rPr lang="en-GB" sz="2400" noProof="0" dirty="0"/>
              <a:t> is a set of nodes</a:t>
            </a:r>
          </a:p>
          <a:p>
            <a:pPr algn="just"/>
            <a:r>
              <a:rPr lang="en-GB" sz="2400" noProof="0" dirty="0">
                <a:solidFill>
                  <a:schemeClr val="accent1"/>
                </a:solidFill>
              </a:rPr>
              <a:t>E</a:t>
            </a:r>
            <a:r>
              <a:rPr lang="en-GB" sz="2400" noProof="0" dirty="0"/>
              <a:t> is a set of edges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30FFE0-9B75-9D8D-6615-B4E01A0553E0}"/>
              </a:ext>
            </a:extLst>
          </p:cNvPr>
          <p:cNvSpPr/>
          <p:nvPr/>
        </p:nvSpPr>
        <p:spPr>
          <a:xfrm>
            <a:off x="3929369" y="1787134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9FCA26-80CF-84FD-C102-DC01D29A087F}"/>
              </a:ext>
            </a:extLst>
          </p:cNvPr>
          <p:cNvSpPr/>
          <p:nvPr/>
        </p:nvSpPr>
        <p:spPr>
          <a:xfrm>
            <a:off x="3268283" y="268291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37C919-C674-A3A3-A056-98B2A3A7C6CB}"/>
              </a:ext>
            </a:extLst>
          </p:cNvPr>
          <p:cNvSpPr/>
          <p:nvPr/>
        </p:nvSpPr>
        <p:spPr>
          <a:xfrm>
            <a:off x="4399014" y="3210134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F7802D0-C87F-4C6B-7EE7-AE13153D0A32}"/>
              </a:ext>
            </a:extLst>
          </p:cNvPr>
          <p:cNvSpPr/>
          <p:nvPr/>
        </p:nvSpPr>
        <p:spPr>
          <a:xfrm>
            <a:off x="5057865" y="2349103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E2A904C-6E62-6A12-4969-FE67B193AF7B}"/>
              </a:ext>
            </a:extLst>
          </p:cNvPr>
          <p:cNvSpPr/>
          <p:nvPr/>
        </p:nvSpPr>
        <p:spPr>
          <a:xfrm>
            <a:off x="4915937" y="151392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FF8736-4692-373A-3EE9-065F96B177F0}"/>
              </a:ext>
            </a:extLst>
          </p:cNvPr>
          <p:cNvSpPr/>
          <p:nvPr/>
        </p:nvSpPr>
        <p:spPr>
          <a:xfrm>
            <a:off x="6091714" y="1968016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44B05F-7904-0E9B-D05B-E466C01045F2}"/>
              </a:ext>
            </a:extLst>
          </p:cNvPr>
          <p:cNvSpPr/>
          <p:nvPr/>
        </p:nvSpPr>
        <p:spPr>
          <a:xfrm>
            <a:off x="5885680" y="301602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1B041D-BAFF-84BC-E00D-1C70ED067044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637582" y="2156433"/>
            <a:ext cx="355149" cy="589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DB87722-91E2-6143-C44B-C68C01C12ECF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3637582" y="3052210"/>
            <a:ext cx="761432" cy="3742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0213A7-84D6-6943-7FB7-016FDA136F3C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768313" y="2718402"/>
            <a:ext cx="352914" cy="55509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DF62C8C-3D54-E1A1-5299-1BFD58B0461B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4298668" y="1730259"/>
            <a:ext cx="617269" cy="1202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E967A1-0F22-7A23-A691-58F2501A727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348598" y="1730259"/>
            <a:ext cx="743116" cy="3220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E9094A-DA07-B2D0-FB90-88889C5AB21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132268" y="1946589"/>
            <a:ext cx="141928" cy="402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EEC9917-4490-A98A-A9A0-410E6615DC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5427164" y="2718402"/>
            <a:ext cx="521878" cy="3609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DC4CD8-2A8E-5413-BBDD-374E30C52491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6102011" y="2400677"/>
            <a:ext cx="206034" cy="6153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558CD0E-8D7A-8870-9849-C486D77B8672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31675" y="3232353"/>
            <a:ext cx="1054005" cy="1941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D7999AC-31A7-7556-7010-D1A5AAAF10B1}"/>
              </a:ext>
            </a:extLst>
          </p:cNvPr>
          <p:cNvSpPr txBox="1"/>
          <p:nvPr/>
        </p:nvSpPr>
        <p:spPr>
          <a:xfrm>
            <a:off x="5607136" y="1211271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0" dirty="0">
                <a:latin typeface="Segoe Print" panose="02000600000000000000" pitchFamily="2" charset="0"/>
              </a:rPr>
              <a:t>Edges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E23FA3C-4127-1272-1561-2186D281635E}"/>
              </a:ext>
            </a:extLst>
          </p:cNvPr>
          <p:cNvSpPr txBox="1"/>
          <p:nvPr/>
        </p:nvSpPr>
        <p:spPr>
          <a:xfrm>
            <a:off x="5241621" y="3682082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0" dirty="0">
                <a:latin typeface="Segoe Print" panose="02000600000000000000" pitchFamily="2" charset="0"/>
              </a:rPr>
              <a:t>Nodes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270D66-9438-034F-49C7-5AA9736754B2}"/>
              </a:ext>
            </a:extLst>
          </p:cNvPr>
          <p:cNvCxnSpPr>
            <a:cxnSpLocks/>
          </p:cNvCxnSpPr>
          <p:nvPr/>
        </p:nvCxnSpPr>
        <p:spPr>
          <a:xfrm flipV="1">
            <a:off x="5720156" y="1545972"/>
            <a:ext cx="228886" cy="241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AB0FDF0-DFE4-AE41-7BB7-6462D6BBB21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5937" y="3642795"/>
            <a:ext cx="325684" cy="239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C1D260D-2259-F152-7ABF-85CE0C2B4A47}"/>
              </a:ext>
            </a:extLst>
          </p:cNvPr>
          <p:cNvSpPr txBox="1"/>
          <p:nvPr/>
        </p:nvSpPr>
        <p:spPr>
          <a:xfrm>
            <a:off x="251435" y="4175493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Undirected graph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D309F00-BD07-6B74-5C6A-4DAAAE6DDB8D}"/>
              </a:ext>
            </a:extLst>
          </p:cNvPr>
          <p:cNvSpPr txBox="1"/>
          <p:nvPr/>
        </p:nvSpPr>
        <p:spPr>
          <a:xfrm>
            <a:off x="3892911" y="4133737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directed graph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83CA376-D1DE-E74F-0487-DF6E6991F0D4}"/>
              </a:ext>
            </a:extLst>
          </p:cNvPr>
          <p:cNvSpPr/>
          <p:nvPr/>
        </p:nvSpPr>
        <p:spPr>
          <a:xfrm>
            <a:off x="581726" y="546730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4278897-A4F8-7EE8-0DB0-70748595012B}"/>
              </a:ext>
            </a:extLst>
          </p:cNvPr>
          <p:cNvSpPr/>
          <p:nvPr/>
        </p:nvSpPr>
        <p:spPr>
          <a:xfrm>
            <a:off x="1373698" y="482857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CC5145E-B548-B48A-455A-C8F8EAD2EA7F}"/>
              </a:ext>
            </a:extLst>
          </p:cNvPr>
          <p:cNvSpPr/>
          <p:nvPr/>
        </p:nvSpPr>
        <p:spPr>
          <a:xfrm>
            <a:off x="1749530" y="568363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50C783-FA73-1E4A-F245-3074D070596A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951025" y="5197869"/>
            <a:ext cx="486035" cy="33279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F6FBC09-28D8-688C-3A76-0E64859C8613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1742997" y="5197869"/>
            <a:ext cx="222864" cy="4857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31F3BAE-B3B7-A24A-239D-467090AAFA2C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 flipV="1">
            <a:off x="1014387" y="5683632"/>
            <a:ext cx="735143" cy="2163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28B1262-0635-2246-04B4-1D8C9075EA69}"/>
              </a:ext>
            </a:extLst>
          </p:cNvPr>
          <p:cNvSpPr/>
          <p:nvPr/>
        </p:nvSpPr>
        <p:spPr>
          <a:xfrm>
            <a:off x="1014386" y="6169957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D68F8BB-CE11-8F7A-B4C0-7FBCD5B136CD}"/>
              </a:ext>
            </a:extLst>
          </p:cNvPr>
          <p:cNvCxnSpPr>
            <a:cxnSpLocks/>
            <a:stCxn id="40" idx="3"/>
            <a:endCxn id="48" idx="7"/>
          </p:cNvCxnSpPr>
          <p:nvPr/>
        </p:nvCxnSpPr>
        <p:spPr>
          <a:xfrm flipH="1">
            <a:off x="1383685" y="6052930"/>
            <a:ext cx="429207" cy="1803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CBC05A-611A-5068-C3A3-3C1232F83B40}"/>
              </a:ext>
            </a:extLst>
          </p:cNvPr>
          <p:cNvCxnSpPr>
            <a:cxnSpLocks/>
            <a:stCxn id="48" idx="1"/>
            <a:endCxn id="38" idx="5"/>
          </p:cNvCxnSpPr>
          <p:nvPr/>
        </p:nvCxnSpPr>
        <p:spPr>
          <a:xfrm flipH="1" flipV="1">
            <a:off x="951025" y="5836600"/>
            <a:ext cx="126723" cy="39671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94DD1F8D-B807-CB91-DA2B-DD66C9D354D4}"/>
              </a:ext>
            </a:extLst>
          </p:cNvPr>
          <p:cNvSpPr/>
          <p:nvPr/>
        </p:nvSpPr>
        <p:spPr>
          <a:xfrm>
            <a:off x="3897464" y="561970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078DBAE-5BE0-4E63-13EB-B9E027721D47}"/>
              </a:ext>
            </a:extLst>
          </p:cNvPr>
          <p:cNvSpPr/>
          <p:nvPr/>
        </p:nvSpPr>
        <p:spPr>
          <a:xfrm>
            <a:off x="4689436" y="498097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B7DDB22-C8C8-050F-ED0A-A0DC42B8AE22}"/>
              </a:ext>
            </a:extLst>
          </p:cNvPr>
          <p:cNvSpPr/>
          <p:nvPr/>
        </p:nvSpPr>
        <p:spPr>
          <a:xfrm>
            <a:off x="5065268" y="583603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6E3C71-2F5A-F4DA-A661-DE1B897EC535}"/>
              </a:ext>
            </a:extLst>
          </p:cNvPr>
          <p:cNvCxnSpPr>
            <a:cxnSpLocks/>
            <a:stCxn id="62" idx="3"/>
            <a:endCxn id="61" idx="7"/>
          </p:cNvCxnSpPr>
          <p:nvPr/>
        </p:nvCxnSpPr>
        <p:spPr>
          <a:xfrm flipH="1">
            <a:off x="4266763" y="5350269"/>
            <a:ext cx="486035" cy="332794"/>
          </a:xfrm>
          <a:prstGeom prst="line">
            <a:avLst/>
          </a:prstGeom>
          <a:ln w="190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1F6E872-BD37-9DA2-F2B9-C61B2BBA9288}"/>
              </a:ext>
            </a:extLst>
          </p:cNvPr>
          <p:cNvCxnSpPr>
            <a:cxnSpLocks/>
            <a:stCxn id="63" idx="0"/>
            <a:endCxn id="62" idx="5"/>
          </p:cNvCxnSpPr>
          <p:nvPr/>
        </p:nvCxnSpPr>
        <p:spPr>
          <a:xfrm flipH="1" flipV="1">
            <a:off x="5058735" y="5350269"/>
            <a:ext cx="222864" cy="485762"/>
          </a:xfrm>
          <a:prstGeom prst="line">
            <a:avLst/>
          </a:prstGeom>
          <a:ln w="190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2238165-0C39-17B7-5266-F8B4F163BF9E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4330125" y="5836032"/>
            <a:ext cx="735143" cy="216330"/>
          </a:xfrm>
          <a:prstGeom prst="line">
            <a:avLst/>
          </a:prstGeom>
          <a:ln w="190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7099F2C7-A2EB-0180-CF33-3EAA0718CB5E}"/>
              </a:ext>
            </a:extLst>
          </p:cNvPr>
          <p:cNvSpPr/>
          <p:nvPr/>
        </p:nvSpPr>
        <p:spPr>
          <a:xfrm>
            <a:off x="5687067" y="5207704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153D987-A611-4BF1-B779-A9E5C7D1FFBF}"/>
              </a:ext>
            </a:extLst>
          </p:cNvPr>
          <p:cNvCxnSpPr>
            <a:cxnSpLocks/>
            <a:stCxn id="78" idx="2"/>
            <a:endCxn id="62" idx="6"/>
          </p:cNvCxnSpPr>
          <p:nvPr/>
        </p:nvCxnSpPr>
        <p:spPr>
          <a:xfrm flipH="1" flipV="1">
            <a:off x="5122097" y="5197301"/>
            <a:ext cx="564970" cy="226734"/>
          </a:xfrm>
          <a:prstGeom prst="line">
            <a:avLst/>
          </a:prstGeom>
          <a:ln w="190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F318571-D08C-0997-B5C2-FA921BCFAE50}"/>
              </a:ext>
            </a:extLst>
          </p:cNvPr>
          <p:cNvCxnSpPr>
            <a:cxnSpLocks/>
            <a:stCxn id="63" idx="6"/>
            <a:endCxn id="78" idx="4"/>
          </p:cNvCxnSpPr>
          <p:nvPr/>
        </p:nvCxnSpPr>
        <p:spPr>
          <a:xfrm flipV="1">
            <a:off x="5497929" y="5640365"/>
            <a:ext cx="405469" cy="411997"/>
          </a:xfrm>
          <a:prstGeom prst="line">
            <a:avLst/>
          </a:prstGeom>
          <a:ln w="190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637BCB8A-AB29-4D72-CB32-D2973457309B}"/>
              </a:ext>
            </a:extLst>
          </p:cNvPr>
          <p:cNvCxnSpPr>
            <a:cxnSpLocks/>
          </p:cNvCxnSpPr>
          <p:nvPr/>
        </p:nvCxnSpPr>
        <p:spPr>
          <a:xfrm>
            <a:off x="2182191" y="8416172"/>
            <a:ext cx="619402" cy="42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E3E27D8A-1A26-72BB-A9CA-75C9A0954C23}"/>
              </a:ext>
            </a:extLst>
          </p:cNvPr>
          <p:cNvSpPr txBox="1"/>
          <p:nvPr/>
        </p:nvSpPr>
        <p:spPr>
          <a:xfrm>
            <a:off x="4689436" y="463794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0" dirty="0">
                <a:latin typeface="Segoe Print" panose="02000600000000000000" pitchFamily="2" charset="0"/>
              </a:rPr>
              <a:t>Only path from A to D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73FE6012-7CBF-2456-FCE8-DA2FBA128B1F}"/>
              </a:ext>
            </a:extLst>
          </p:cNvPr>
          <p:cNvCxnSpPr>
            <a:cxnSpLocks/>
          </p:cNvCxnSpPr>
          <p:nvPr/>
        </p:nvCxnSpPr>
        <p:spPr>
          <a:xfrm flipV="1">
            <a:off x="1971569" y="5172826"/>
            <a:ext cx="228886" cy="241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4A83BA17-00F7-B6F8-3C6D-4DA15D188DFD}"/>
              </a:ext>
            </a:extLst>
          </p:cNvPr>
          <p:cNvSpPr txBox="1"/>
          <p:nvPr/>
        </p:nvSpPr>
        <p:spPr>
          <a:xfrm>
            <a:off x="2050143" y="4508850"/>
            <a:ext cx="1982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0" dirty="0">
                <a:latin typeface="Segoe Print" panose="02000600000000000000" pitchFamily="2" charset="0"/>
              </a:rPr>
              <a:t>Path between A and C</a:t>
            </a:r>
          </a:p>
          <a:p>
            <a:r>
              <a:rPr lang="en-GB" sz="1400" b="1" noProof="0" dirty="0">
                <a:latin typeface="Segoe Print" panose="02000600000000000000" pitchFamily="2" charset="0"/>
              </a:rPr>
              <a:t>is in both directions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9C4F3EE-E988-97DD-5BB2-5A630AF6C74A}"/>
              </a:ext>
            </a:extLst>
          </p:cNvPr>
          <p:cNvSpPr txBox="1"/>
          <p:nvPr/>
        </p:nvSpPr>
        <p:spPr>
          <a:xfrm>
            <a:off x="32108" y="6747717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noProof="0" dirty="0"/>
              <a:t>V</a:t>
            </a:r>
            <a:r>
              <a:rPr lang="en-GB" noProof="0" dirty="0"/>
              <a:t>={</a:t>
            </a:r>
            <a:r>
              <a:rPr lang="en-GB" noProof="0" dirty="0">
                <a:latin typeface="Segoe Print" panose="02000600000000000000" pitchFamily="2" charset="0"/>
              </a:rPr>
              <a:t>A,B,C,D</a:t>
            </a:r>
            <a:r>
              <a:rPr lang="en-GB" noProof="0" dirty="0"/>
              <a:t>}</a:t>
            </a:r>
          </a:p>
          <a:p>
            <a:r>
              <a:rPr lang="en-GB" b="1" noProof="0" dirty="0"/>
              <a:t>E</a:t>
            </a:r>
            <a:r>
              <a:rPr lang="en-GB" noProof="0" dirty="0"/>
              <a:t>={{</a:t>
            </a:r>
            <a:r>
              <a:rPr lang="en-GB" noProof="0" dirty="0">
                <a:latin typeface="Segoe Print" panose="02000600000000000000" pitchFamily="2" charset="0"/>
              </a:rPr>
              <a:t>A,B}</a:t>
            </a:r>
            <a:r>
              <a:rPr lang="en-GB" noProof="0" dirty="0"/>
              <a:t>,{</a:t>
            </a:r>
            <a:r>
              <a:rPr lang="en-GB" noProof="0" dirty="0">
                <a:latin typeface="Segoe Print" panose="02000600000000000000" pitchFamily="2" charset="0"/>
              </a:rPr>
              <a:t>A,C}</a:t>
            </a:r>
            <a:r>
              <a:rPr lang="en-GB" noProof="0" dirty="0"/>
              <a:t>,{</a:t>
            </a:r>
            <a:r>
              <a:rPr lang="en-GB" noProof="0" dirty="0">
                <a:latin typeface="Segoe Print" panose="02000600000000000000" pitchFamily="2" charset="0"/>
              </a:rPr>
              <a:t>B,C}</a:t>
            </a:r>
            <a:r>
              <a:rPr lang="en-GB" noProof="0" dirty="0"/>
              <a:t>,{</a:t>
            </a:r>
            <a:r>
              <a:rPr lang="en-GB" noProof="0" dirty="0">
                <a:latin typeface="Segoe Print" panose="02000600000000000000" pitchFamily="2" charset="0"/>
              </a:rPr>
              <a:t>B,D}</a:t>
            </a:r>
            <a:r>
              <a:rPr lang="en-GB" noProof="0" dirty="0"/>
              <a:t>,{</a:t>
            </a:r>
            <a:r>
              <a:rPr lang="en-GB" noProof="0" dirty="0">
                <a:latin typeface="Segoe Print" panose="02000600000000000000" pitchFamily="2" charset="0"/>
              </a:rPr>
              <a:t>C,D}</a:t>
            </a:r>
            <a:r>
              <a:rPr lang="en-GB" noProof="0" dirty="0"/>
              <a:t>}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F3F20AB-41BB-B279-987F-067BC2299007}"/>
              </a:ext>
            </a:extLst>
          </p:cNvPr>
          <p:cNvSpPr txBox="1"/>
          <p:nvPr/>
        </p:nvSpPr>
        <p:spPr>
          <a:xfrm>
            <a:off x="3313681" y="6279452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noProof="0" dirty="0"/>
              <a:t>V</a:t>
            </a:r>
            <a:r>
              <a:rPr lang="en-GB" noProof="0" dirty="0"/>
              <a:t>={</a:t>
            </a:r>
            <a:r>
              <a:rPr lang="en-GB" noProof="0" dirty="0">
                <a:latin typeface="Segoe Print" panose="02000600000000000000" pitchFamily="2" charset="0"/>
              </a:rPr>
              <a:t>A,B,C,D</a:t>
            </a:r>
            <a:r>
              <a:rPr lang="en-GB" noProof="0" dirty="0"/>
              <a:t>}</a:t>
            </a:r>
          </a:p>
          <a:p>
            <a:r>
              <a:rPr lang="en-GB" b="1" noProof="0" dirty="0"/>
              <a:t>E</a:t>
            </a:r>
            <a:r>
              <a:rPr lang="en-GB" noProof="0" dirty="0"/>
              <a:t>={(</a:t>
            </a:r>
            <a:r>
              <a:rPr lang="en-GB" noProof="0" dirty="0">
                <a:latin typeface="Segoe Print" panose="02000600000000000000" pitchFamily="2" charset="0"/>
              </a:rPr>
              <a:t>A,D</a:t>
            </a:r>
            <a:r>
              <a:rPr lang="en-GB" noProof="0" dirty="0"/>
              <a:t>),(</a:t>
            </a:r>
            <a:r>
              <a:rPr lang="en-GB" noProof="0" dirty="0">
                <a:latin typeface="Segoe Print" panose="02000600000000000000" pitchFamily="2" charset="0"/>
              </a:rPr>
              <a:t>A,C</a:t>
            </a:r>
            <a:r>
              <a:rPr lang="en-GB" noProof="0" dirty="0"/>
              <a:t>),(</a:t>
            </a:r>
            <a:r>
              <a:rPr lang="en-GB" noProof="0" dirty="0">
                <a:latin typeface="Segoe Print" panose="02000600000000000000" pitchFamily="2" charset="0"/>
              </a:rPr>
              <a:t>B,A</a:t>
            </a:r>
            <a:r>
              <a:rPr lang="en-GB" noProof="0" dirty="0"/>
              <a:t>),(</a:t>
            </a:r>
            <a:r>
              <a:rPr lang="en-GB" noProof="0" dirty="0">
                <a:latin typeface="Segoe Print" panose="02000600000000000000" pitchFamily="2" charset="0"/>
              </a:rPr>
              <a:t>C,B</a:t>
            </a:r>
            <a:r>
              <a:rPr lang="en-GB" noProof="0" dirty="0"/>
              <a:t>),(</a:t>
            </a:r>
            <a:r>
              <a:rPr lang="en-GB" noProof="0" dirty="0">
                <a:latin typeface="Segoe Print" panose="02000600000000000000" pitchFamily="2" charset="0"/>
              </a:rPr>
              <a:t>D,C</a:t>
            </a:r>
            <a:r>
              <a:rPr lang="en-GB" noProof="0" dirty="0"/>
              <a:t>)}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52CC965-A0D9-E389-E283-1A83943E0C97}"/>
              </a:ext>
            </a:extLst>
          </p:cNvPr>
          <p:cNvSpPr txBox="1"/>
          <p:nvPr/>
        </p:nvSpPr>
        <p:spPr>
          <a:xfrm>
            <a:off x="741405" y="780947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adjacent Nodes: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EE20F24-12E4-332D-7802-79CD982AD380}"/>
              </a:ext>
            </a:extLst>
          </p:cNvPr>
          <p:cNvSpPr/>
          <p:nvPr/>
        </p:nvSpPr>
        <p:spPr>
          <a:xfrm>
            <a:off x="2244730" y="9272823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D4659F9-5BB4-8E7E-2277-276D59B71FF4}"/>
              </a:ext>
            </a:extLst>
          </p:cNvPr>
          <p:cNvSpPr/>
          <p:nvPr/>
        </p:nvSpPr>
        <p:spPr>
          <a:xfrm>
            <a:off x="2835915" y="878686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E7188C6C-2A54-C6F0-8253-E610C5AD9A0B}"/>
              </a:ext>
            </a:extLst>
          </p:cNvPr>
          <p:cNvSpPr/>
          <p:nvPr/>
        </p:nvSpPr>
        <p:spPr>
          <a:xfrm>
            <a:off x="2801593" y="7985054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95A6970D-76A0-B981-65AC-284B91A72133}"/>
              </a:ext>
            </a:extLst>
          </p:cNvPr>
          <p:cNvCxnSpPr>
            <a:cxnSpLocks/>
            <a:stCxn id="96" idx="3"/>
            <a:endCxn id="95" idx="7"/>
          </p:cNvCxnSpPr>
          <p:nvPr/>
        </p:nvCxnSpPr>
        <p:spPr>
          <a:xfrm flipH="1">
            <a:off x="2614029" y="9156161"/>
            <a:ext cx="285248" cy="180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7BB6FBB4-B1DA-5D4F-F9C2-8BC129B40CB0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3017924" y="8417715"/>
            <a:ext cx="34322" cy="3691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7DC65EE-C20B-9A2A-9693-8399E25C0CD5}"/>
              </a:ext>
            </a:extLst>
          </p:cNvPr>
          <p:cNvCxnSpPr>
            <a:cxnSpLocks/>
          </p:cNvCxnSpPr>
          <p:nvPr/>
        </p:nvCxnSpPr>
        <p:spPr>
          <a:xfrm>
            <a:off x="1965860" y="8479329"/>
            <a:ext cx="324810" cy="73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F55BD88E-87D3-C5B6-CF94-D8BDBCA01E1D}"/>
              </a:ext>
            </a:extLst>
          </p:cNvPr>
          <p:cNvSpPr txBox="1"/>
          <p:nvPr/>
        </p:nvSpPr>
        <p:spPr>
          <a:xfrm>
            <a:off x="159997" y="8109997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noProof="0" dirty="0">
                <a:latin typeface="Segoe Print" panose="02000600000000000000" pitchFamily="2" charset="0"/>
              </a:rPr>
              <a:t>Share a common edge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65130760-2EAD-0802-B2FE-CA1C1261CB61}"/>
              </a:ext>
            </a:extLst>
          </p:cNvPr>
          <p:cNvSpPr txBox="1"/>
          <p:nvPr/>
        </p:nvSpPr>
        <p:spPr>
          <a:xfrm>
            <a:off x="467395" y="8524920"/>
            <a:ext cx="168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„</a:t>
            </a:r>
            <a:r>
              <a:rPr lang="en-GB" noProof="0" dirty="0" err="1">
                <a:latin typeface="Segoe Print" panose="02000600000000000000" pitchFamily="2" charset="0"/>
              </a:rPr>
              <a:t>neighbors</a:t>
            </a:r>
            <a:r>
              <a:rPr lang="en-GB" noProof="0" dirty="0">
                <a:latin typeface="Segoe Print" panose="02000600000000000000" pitchFamily="2" charset="0"/>
              </a:rPr>
              <a:t>“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DFD7CFF-9A51-58AB-28EE-9D657F857B9C}"/>
              </a:ext>
            </a:extLst>
          </p:cNvPr>
          <p:cNvSpPr txBox="1"/>
          <p:nvPr/>
        </p:nvSpPr>
        <p:spPr>
          <a:xfrm>
            <a:off x="3684662" y="7641156"/>
            <a:ext cx="2705944" cy="1200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b="1" noProof="0" dirty="0"/>
              <a:t>Degree</a:t>
            </a:r>
            <a:r>
              <a:rPr lang="en-GB" sz="2400" noProof="0" dirty="0"/>
              <a:t> of a node: number of adjacent nodes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0DC1EB9A-0FDD-A169-8522-5A94080551D1}"/>
              </a:ext>
            </a:extLst>
          </p:cNvPr>
          <p:cNvSpPr txBox="1"/>
          <p:nvPr/>
        </p:nvSpPr>
        <p:spPr>
          <a:xfrm>
            <a:off x="3600482" y="9054946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Degree of node A is 2</a:t>
            </a:r>
          </a:p>
        </p:txBody>
      </p:sp>
    </p:spTree>
    <p:extLst>
      <p:ext uri="{BB962C8B-B14F-4D97-AF65-F5344CB8AC3E}">
        <p14:creationId xmlns:p14="http://schemas.microsoft.com/office/powerpoint/2010/main" val="38543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8644A7-E6D0-8662-3691-CB2F4CF95544}"/>
              </a:ext>
            </a:extLst>
          </p:cNvPr>
          <p:cNvSpPr txBox="1"/>
          <p:nvPr/>
        </p:nvSpPr>
        <p:spPr>
          <a:xfrm>
            <a:off x="425930" y="2558329"/>
            <a:ext cx="38671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Euler Characteristic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864BF3-5D86-B6C8-9B2B-AC1CC3DCB074}"/>
              </a:ext>
            </a:extLst>
          </p:cNvPr>
          <p:cNvSpPr txBox="1"/>
          <p:nvPr/>
        </p:nvSpPr>
        <p:spPr>
          <a:xfrm>
            <a:off x="606972" y="6627568"/>
            <a:ext cx="2410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noProof="0" dirty="0"/>
              <a:t>Vertices: _______</a:t>
            </a:r>
          </a:p>
          <a:p>
            <a:r>
              <a:rPr lang="en-GB" sz="2400" noProof="0" dirty="0"/>
              <a:t>Edges:     _______</a:t>
            </a:r>
          </a:p>
          <a:p>
            <a:r>
              <a:rPr lang="en-GB" sz="2400" noProof="0" dirty="0"/>
              <a:t>Regions: _______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FA1F77F-F20A-8676-AAC7-3A0B4F218D1E}"/>
              </a:ext>
            </a:extLst>
          </p:cNvPr>
          <p:cNvSpPr txBox="1"/>
          <p:nvPr/>
        </p:nvSpPr>
        <p:spPr>
          <a:xfrm>
            <a:off x="363028" y="3447990"/>
            <a:ext cx="418951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noProof="0" dirty="0"/>
              <a:t>The mathematician Leonard Euler noticed something very remarkable when he calculated: </a:t>
            </a:r>
          </a:p>
        </p:txBody>
      </p:sp>
      <p:pic>
        <p:nvPicPr>
          <p:cNvPr id="6" name="Grafik 5" descr="Ein Bild, das Text, Mann, Person, tragen enthält.&#10;&#10;Automatisch generierte Beschreibung">
            <a:extLst>
              <a:ext uri="{FF2B5EF4-FFF2-40B4-BE49-F238E27FC236}">
                <a16:creationId xmlns:a16="http://schemas.microsoft.com/office/drawing/2014/main" id="{10C0AAEB-022B-E85E-8871-A4138975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48" y="2697560"/>
            <a:ext cx="914400" cy="13807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65C37E9-1F40-5F86-C644-D693AC73ED60}"/>
              </a:ext>
            </a:extLst>
          </p:cNvPr>
          <p:cNvSpPr txBox="1"/>
          <p:nvPr/>
        </p:nvSpPr>
        <p:spPr>
          <a:xfrm>
            <a:off x="5304498" y="4078304"/>
            <a:ext cx="166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Leonhard Euler </a:t>
            </a:r>
          </a:p>
          <a:p>
            <a:r>
              <a:rPr lang="en-GB" noProof="0" dirty="0"/>
              <a:t>(1707-1783)</a:t>
            </a:r>
          </a:p>
        </p:txBody>
      </p:sp>
      <p:sp>
        <p:nvSpPr>
          <p:cNvPr id="16" name="Runde Klammer links/rechts 15">
            <a:extLst>
              <a:ext uri="{FF2B5EF4-FFF2-40B4-BE49-F238E27FC236}">
                <a16:creationId xmlns:a16="http://schemas.microsoft.com/office/drawing/2014/main" id="{F504C37D-D861-AB57-E2DB-15556885353E}"/>
              </a:ext>
            </a:extLst>
          </p:cNvPr>
          <p:cNvSpPr/>
          <p:nvPr/>
        </p:nvSpPr>
        <p:spPr>
          <a:xfrm>
            <a:off x="540084" y="5147679"/>
            <a:ext cx="1469946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E91C6AA-65F3-DF0B-8931-3F08E82DEE19}"/>
              </a:ext>
            </a:extLst>
          </p:cNvPr>
          <p:cNvSpPr txBox="1"/>
          <p:nvPr/>
        </p:nvSpPr>
        <p:spPr>
          <a:xfrm>
            <a:off x="1679830" y="5468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BC37E3-72CF-F456-1F40-957725A5CA45}"/>
              </a:ext>
            </a:extLst>
          </p:cNvPr>
          <p:cNvSpPr txBox="1"/>
          <p:nvPr/>
        </p:nvSpPr>
        <p:spPr>
          <a:xfrm flipH="1">
            <a:off x="755126" y="5281713"/>
            <a:ext cx="1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/>
              <a:t>number of</a:t>
            </a:r>
          </a:p>
          <a:p>
            <a:pPr algn="ctr"/>
            <a:r>
              <a:rPr lang="en-GB" b="1" noProof="0" dirty="0"/>
              <a:t>vertices</a:t>
            </a:r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511D60CF-DD1B-744D-0941-FAE77600447B}"/>
              </a:ext>
            </a:extLst>
          </p:cNvPr>
          <p:cNvSpPr/>
          <p:nvPr/>
        </p:nvSpPr>
        <p:spPr>
          <a:xfrm>
            <a:off x="2457784" y="5134979"/>
            <a:ext cx="1469946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4F5E62E-42FA-E3A5-1695-BE8BEA2F9619}"/>
              </a:ext>
            </a:extLst>
          </p:cNvPr>
          <p:cNvSpPr txBox="1"/>
          <p:nvPr/>
        </p:nvSpPr>
        <p:spPr>
          <a:xfrm>
            <a:off x="3597530" y="5455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F7EE81C-6E7E-E978-7DEA-B0427C9CF357}"/>
              </a:ext>
            </a:extLst>
          </p:cNvPr>
          <p:cNvSpPr txBox="1"/>
          <p:nvPr/>
        </p:nvSpPr>
        <p:spPr>
          <a:xfrm flipH="1">
            <a:off x="2672826" y="5269013"/>
            <a:ext cx="1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/>
              <a:t>number of</a:t>
            </a:r>
          </a:p>
          <a:p>
            <a:pPr algn="ctr"/>
            <a:r>
              <a:rPr lang="en-GB" b="1" noProof="0" dirty="0"/>
              <a:t>edges</a:t>
            </a:r>
          </a:p>
        </p:txBody>
      </p:sp>
      <p:sp>
        <p:nvSpPr>
          <p:cNvPr id="26" name="Runde Klammer links/rechts 25">
            <a:extLst>
              <a:ext uri="{FF2B5EF4-FFF2-40B4-BE49-F238E27FC236}">
                <a16:creationId xmlns:a16="http://schemas.microsoft.com/office/drawing/2014/main" id="{52021643-4BBE-26E2-9A81-427169A18A3E}"/>
              </a:ext>
            </a:extLst>
          </p:cNvPr>
          <p:cNvSpPr/>
          <p:nvPr/>
        </p:nvSpPr>
        <p:spPr>
          <a:xfrm>
            <a:off x="4388184" y="5147679"/>
            <a:ext cx="1469946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9056BF9-7001-CE8B-68A9-0F9C098E82A3}"/>
              </a:ext>
            </a:extLst>
          </p:cNvPr>
          <p:cNvSpPr txBox="1"/>
          <p:nvPr/>
        </p:nvSpPr>
        <p:spPr>
          <a:xfrm>
            <a:off x="5527930" y="5468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noProof="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10344B0-E3E9-E7CF-FC45-1081CBB5FADB}"/>
              </a:ext>
            </a:extLst>
          </p:cNvPr>
          <p:cNvSpPr txBox="1"/>
          <p:nvPr/>
        </p:nvSpPr>
        <p:spPr>
          <a:xfrm flipH="1">
            <a:off x="4603226" y="5281713"/>
            <a:ext cx="1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/>
              <a:t>number of</a:t>
            </a:r>
          </a:p>
          <a:p>
            <a:pPr algn="ctr"/>
            <a:r>
              <a:rPr lang="en-GB" b="1" noProof="0" dirty="0"/>
              <a:t>regions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9575521-4019-F4A6-07D6-395601B361D0}"/>
              </a:ext>
            </a:extLst>
          </p:cNvPr>
          <p:cNvSpPr txBox="1"/>
          <p:nvPr/>
        </p:nvSpPr>
        <p:spPr>
          <a:xfrm>
            <a:off x="2085540" y="529979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-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35E78FE-33A2-559E-938A-5A8D3D2175DB}"/>
              </a:ext>
            </a:extLst>
          </p:cNvPr>
          <p:cNvSpPr txBox="1"/>
          <p:nvPr/>
        </p:nvSpPr>
        <p:spPr>
          <a:xfrm>
            <a:off x="3958214" y="52997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+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EC11BD9-91FC-4411-E3A9-AA589F0347AF}"/>
              </a:ext>
            </a:extLst>
          </p:cNvPr>
          <p:cNvSpPr txBox="1"/>
          <p:nvPr/>
        </p:nvSpPr>
        <p:spPr>
          <a:xfrm>
            <a:off x="699114" y="789748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V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CFE4573-BEFE-DE9A-E5A4-E619F164F9D0}"/>
              </a:ext>
            </a:extLst>
          </p:cNvPr>
          <p:cNvSpPr txBox="1"/>
          <p:nvPr/>
        </p:nvSpPr>
        <p:spPr>
          <a:xfrm>
            <a:off x="3062928" y="46621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5818A93-5C0E-8BC6-0310-B3EBF7E1F851}"/>
              </a:ext>
            </a:extLst>
          </p:cNvPr>
          <p:cNvSpPr txBox="1"/>
          <p:nvPr/>
        </p:nvSpPr>
        <p:spPr>
          <a:xfrm>
            <a:off x="4979643" y="46860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768C6A-A509-51A6-4EE4-A62459DF5515}"/>
              </a:ext>
            </a:extLst>
          </p:cNvPr>
          <p:cNvSpPr/>
          <p:nvPr/>
        </p:nvSpPr>
        <p:spPr>
          <a:xfrm>
            <a:off x="4471544" y="6639703"/>
            <a:ext cx="293915" cy="2884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B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1F51CC-B48C-214B-7041-B7EF062AACA1}"/>
              </a:ext>
            </a:extLst>
          </p:cNvPr>
          <p:cNvSpPr/>
          <p:nvPr/>
        </p:nvSpPr>
        <p:spPr>
          <a:xfrm>
            <a:off x="4132743" y="7827421"/>
            <a:ext cx="293915" cy="2884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G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F032FBD-13DB-AAD0-4BFF-039625032EB0}"/>
              </a:ext>
            </a:extLst>
          </p:cNvPr>
          <p:cNvSpPr/>
          <p:nvPr/>
        </p:nvSpPr>
        <p:spPr>
          <a:xfrm>
            <a:off x="5418746" y="7487556"/>
            <a:ext cx="293915" cy="288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9995F6D-1F0B-539C-7625-3DEA030E123F}"/>
              </a:ext>
            </a:extLst>
          </p:cNvPr>
          <p:cNvCxnSpPr>
            <a:cxnSpLocks/>
            <a:stCxn id="40" idx="6"/>
            <a:endCxn id="41" idx="3"/>
          </p:cNvCxnSpPr>
          <p:nvPr/>
        </p:nvCxnSpPr>
        <p:spPr>
          <a:xfrm flipV="1">
            <a:off x="4426658" y="7733782"/>
            <a:ext cx="1035131" cy="237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FE42B08-714F-C45E-1545-99EC55E5C36F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4722416" y="6885929"/>
            <a:ext cx="739373" cy="64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44C7200-C2AF-6FF0-BDC6-5AB8331E0DF9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4279701" y="6885929"/>
            <a:ext cx="234886" cy="941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044D0CE-CCD2-193D-55EB-A710C168E0B3}"/>
              </a:ext>
            </a:extLst>
          </p:cNvPr>
          <p:cNvSpPr txBox="1"/>
          <p:nvPr/>
        </p:nvSpPr>
        <p:spPr>
          <a:xfrm>
            <a:off x="3405919" y="9030167"/>
            <a:ext cx="329247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noProof="0" dirty="0"/>
              <a:t>This number is known as the Euler Characteristic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5FEC52F-6EBF-0CB0-A945-66DB0BE2C0D1}"/>
              </a:ext>
            </a:extLst>
          </p:cNvPr>
          <p:cNvSpPr/>
          <p:nvPr/>
        </p:nvSpPr>
        <p:spPr>
          <a:xfrm>
            <a:off x="580431" y="8327257"/>
            <a:ext cx="645916" cy="48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E22B404-0F02-57F2-5665-F2D6C45243FF}"/>
              </a:ext>
            </a:extLst>
          </p:cNvPr>
          <p:cNvSpPr txBox="1"/>
          <p:nvPr/>
        </p:nvSpPr>
        <p:spPr>
          <a:xfrm>
            <a:off x="1715743" y="791309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5C968B5-3AE3-74F0-322D-21B323301766}"/>
              </a:ext>
            </a:extLst>
          </p:cNvPr>
          <p:cNvSpPr/>
          <p:nvPr/>
        </p:nvSpPr>
        <p:spPr>
          <a:xfrm>
            <a:off x="1596431" y="8339957"/>
            <a:ext cx="645916" cy="48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BC7638-20B6-01B4-9E74-BDC8B7B1B0F8}"/>
              </a:ext>
            </a:extLst>
          </p:cNvPr>
          <p:cNvSpPr txBox="1"/>
          <p:nvPr/>
        </p:nvSpPr>
        <p:spPr>
          <a:xfrm>
            <a:off x="2719043" y="791309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9CB10C8-A2AD-571A-9BBE-2062C1C67054}"/>
              </a:ext>
            </a:extLst>
          </p:cNvPr>
          <p:cNvSpPr/>
          <p:nvPr/>
        </p:nvSpPr>
        <p:spPr>
          <a:xfrm>
            <a:off x="2599731" y="8339957"/>
            <a:ext cx="645916" cy="48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DC32D22-A192-4757-8D46-A0A76FED7561}"/>
              </a:ext>
            </a:extLst>
          </p:cNvPr>
          <p:cNvSpPr txBox="1"/>
          <p:nvPr/>
        </p:nvSpPr>
        <p:spPr>
          <a:xfrm>
            <a:off x="1272740" y="823349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C2FAFFE-94A8-C202-583F-04BAAB264468}"/>
              </a:ext>
            </a:extLst>
          </p:cNvPr>
          <p:cNvSpPr txBox="1"/>
          <p:nvPr/>
        </p:nvSpPr>
        <p:spPr>
          <a:xfrm>
            <a:off x="2192914" y="82588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+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EB8A-5EE4-D792-35F6-37113E0EA931}"/>
              </a:ext>
            </a:extLst>
          </p:cNvPr>
          <p:cNvSpPr txBox="1"/>
          <p:nvPr/>
        </p:nvSpPr>
        <p:spPr>
          <a:xfrm>
            <a:off x="3247014" y="82461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=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219DAC6-7F48-1B79-D884-3CCCD364B90C}"/>
              </a:ext>
            </a:extLst>
          </p:cNvPr>
          <p:cNvSpPr txBox="1"/>
          <p:nvPr/>
        </p:nvSpPr>
        <p:spPr>
          <a:xfrm>
            <a:off x="3678814" y="8233490"/>
            <a:ext cx="949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noProof="0" dirty="0"/>
              <a:t>___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C33B05E-4D75-30B7-7412-0D203166F5E8}"/>
              </a:ext>
            </a:extLst>
          </p:cNvPr>
          <p:cNvSpPr txBox="1"/>
          <p:nvPr/>
        </p:nvSpPr>
        <p:spPr>
          <a:xfrm>
            <a:off x="1114153" y="4710308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noProof="0" dirty="0"/>
              <a:t>V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A41B194-CA6E-DDF0-A783-7C1B865212D0}"/>
              </a:ext>
            </a:extLst>
          </p:cNvPr>
          <p:cNvCxnSpPr>
            <a:cxnSpLocks/>
            <a:stCxn id="65" idx="3"/>
            <a:endCxn id="55" idx="0"/>
          </p:cNvCxnSpPr>
          <p:nvPr/>
        </p:nvCxnSpPr>
        <p:spPr>
          <a:xfrm>
            <a:off x="4628113" y="8587433"/>
            <a:ext cx="424041" cy="4427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F95E7CA5-AEED-695E-6495-752111A8223E}"/>
              </a:ext>
            </a:extLst>
          </p:cNvPr>
          <p:cNvSpPr txBox="1"/>
          <p:nvPr/>
        </p:nvSpPr>
        <p:spPr>
          <a:xfrm>
            <a:off x="407086" y="267751"/>
            <a:ext cx="38671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Planar Graphs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AD9999D-06A2-1E34-0A4A-40A4DCB4D0C0}"/>
              </a:ext>
            </a:extLst>
          </p:cNvPr>
          <p:cNvSpPr/>
          <p:nvPr/>
        </p:nvSpPr>
        <p:spPr>
          <a:xfrm>
            <a:off x="544203" y="1286988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6BCA4D-F5A0-E21F-2A2D-786612749680}"/>
              </a:ext>
            </a:extLst>
          </p:cNvPr>
          <p:cNvSpPr/>
          <p:nvPr/>
        </p:nvSpPr>
        <p:spPr>
          <a:xfrm>
            <a:off x="1282718" y="1970004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39FC65-347A-F99C-65EF-92A8AD747F82}"/>
              </a:ext>
            </a:extLst>
          </p:cNvPr>
          <p:cNvSpPr/>
          <p:nvPr/>
        </p:nvSpPr>
        <p:spPr>
          <a:xfrm>
            <a:off x="556310" y="1975573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7DEC773-A3B2-28EE-529E-5A2C504D84D8}"/>
              </a:ext>
            </a:extLst>
          </p:cNvPr>
          <p:cNvSpPr/>
          <p:nvPr/>
        </p:nvSpPr>
        <p:spPr>
          <a:xfrm>
            <a:off x="1263398" y="1285742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2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9A5FF2D-7977-E0DC-E808-9E1F848BB40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838118" y="1429978"/>
            <a:ext cx="425280" cy="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911E7DD-6368-25B0-9DEF-2E62F143D44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691161" y="1575460"/>
            <a:ext cx="12107" cy="40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F2D8338-6293-515F-870D-F6E01ADD8AFD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07182" y="1531968"/>
            <a:ext cx="499259" cy="48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FAB354E-4501-1AEB-0B0D-83C5968B6DF5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850225" y="2114240"/>
            <a:ext cx="432493" cy="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99A7022-F997-BDE3-4F03-0757FE9B405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1410356" y="1574214"/>
            <a:ext cx="19320" cy="39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0241D9-50B0-0926-8E28-3C638D66299D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795075" y="1533214"/>
            <a:ext cx="530686" cy="47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C6B338D-8D76-DD83-3D87-86C05491C2D9}"/>
              </a:ext>
            </a:extLst>
          </p:cNvPr>
          <p:cNvSpPr/>
          <p:nvPr/>
        </p:nvSpPr>
        <p:spPr>
          <a:xfrm>
            <a:off x="3832229" y="1346657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9C0445B-1BA4-4B3C-302B-69BED693AC6B}"/>
              </a:ext>
            </a:extLst>
          </p:cNvPr>
          <p:cNvSpPr/>
          <p:nvPr/>
        </p:nvSpPr>
        <p:spPr>
          <a:xfrm>
            <a:off x="4570744" y="2029673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24141FB-CEAC-9248-5E8D-3172F455CF70}"/>
              </a:ext>
            </a:extLst>
          </p:cNvPr>
          <p:cNvSpPr/>
          <p:nvPr/>
        </p:nvSpPr>
        <p:spPr>
          <a:xfrm>
            <a:off x="3844336" y="2035242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3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E2CEC3A-704B-681F-9230-7ACB3E565666}"/>
              </a:ext>
            </a:extLst>
          </p:cNvPr>
          <p:cNvSpPr/>
          <p:nvPr/>
        </p:nvSpPr>
        <p:spPr>
          <a:xfrm>
            <a:off x="4551424" y="1345411"/>
            <a:ext cx="293915" cy="288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noProof="0" dirty="0"/>
              <a:t>2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EB29CFF-B261-CBE1-2B89-DD4A5EE9819F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126144" y="1489647"/>
            <a:ext cx="425280" cy="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EE87235-9981-25AE-17E6-CB2277543ABD}"/>
              </a:ext>
            </a:extLst>
          </p:cNvPr>
          <p:cNvCxnSpPr>
            <a:cxnSpLocks/>
            <a:stCxn id="23" idx="4"/>
            <a:endCxn id="32" idx="0"/>
          </p:cNvCxnSpPr>
          <p:nvPr/>
        </p:nvCxnSpPr>
        <p:spPr>
          <a:xfrm>
            <a:off x="3979187" y="1635129"/>
            <a:ext cx="12107" cy="40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B5B2854-5855-4608-37BE-18425C5D5313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4095208" y="1591637"/>
            <a:ext cx="499259" cy="48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71B369C-A12F-B374-EB8B-07109E2628A5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 flipV="1">
            <a:off x="4138251" y="2173909"/>
            <a:ext cx="432493" cy="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8E1EA3A-533E-AD7D-36C8-7AFFED0017C6}"/>
              </a:ext>
            </a:extLst>
          </p:cNvPr>
          <p:cNvCxnSpPr>
            <a:stCxn id="33" idx="4"/>
            <a:endCxn id="24" idx="0"/>
          </p:cNvCxnSpPr>
          <p:nvPr/>
        </p:nvCxnSpPr>
        <p:spPr>
          <a:xfrm>
            <a:off x="4698382" y="1633883"/>
            <a:ext cx="19320" cy="39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94">
            <a:extLst>
              <a:ext uri="{FF2B5EF4-FFF2-40B4-BE49-F238E27FC236}">
                <a16:creationId xmlns:a16="http://schemas.microsoft.com/office/drawing/2014/main" id="{15A7BEEF-A7F9-9E4C-3BF0-9B5BCF26A9A5}"/>
              </a:ext>
            </a:extLst>
          </p:cNvPr>
          <p:cNvCxnSpPr>
            <a:stCxn id="23" idx="0"/>
            <a:endCxn id="24" idx="6"/>
          </p:cNvCxnSpPr>
          <p:nvPr/>
        </p:nvCxnSpPr>
        <p:spPr>
          <a:xfrm rot="16200000" flipH="1">
            <a:off x="4008297" y="1317547"/>
            <a:ext cx="827252" cy="885472"/>
          </a:xfrm>
          <a:prstGeom prst="curvedConnector4">
            <a:avLst>
              <a:gd name="adj1" fmla="val -27634"/>
              <a:gd name="adj2" fmla="val 125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FC98978-52D6-EF28-FFD7-8664AD5CC4EC}"/>
              </a:ext>
            </a:extLst>
          </p:cNvPr>
          <p:cNvSpPr txBox="1"/>
          <p:nvPr/>
        </p:nvSpPr>
        <p:spPr>
          <a:xfrm>
            <a:off x="4314316" y="1128412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0" dirty="0">
                <a:latin typeface="Baskerville Old Face" panose="02020602080505020303" pitchFamily="18" charset="0"/>
              </a:rPr>
              <a:t>II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C8C1872-10D6-8D61-31DA-DF4F838A1855}"/>
              </a:ext>
            </a:extLst>
          </p:cNvPr>
          <p:cNvSpPr txBox="1"/>
          <p:nvPr/>
        </p:nvSpPr>
        <p:spPr>
          <a:xfrm>
            <a:off x="3695389" y="104442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0" dirty="0">
                <a:latin typeface="Baskerville Old Face" panose="02020602080505020303" pitchFamily="18" charset="0"/>
              </a:rPr>
              <a:t>I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1E0A5EA-FF69-619C-0398-9D54C541A57B}"/>
              </a:ext>
            </a:extLst>
          </p:cNvPr>
          <p:cNvSpPr txBox="1"/>
          <p:nvPr/>
        </p:nvSpPr>
        <p:spPr>
          <a:xfrm>
            <a:off x="4109169" y="151734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0" dirty="0">
                <a:latin typeface="Baskerville Old Face" panose="02020602080505020303" pitchFamily="18" charset="0"/>
              </a:rPr>
              <a:t>III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D3627E7-2873-016B-0CBB-81A799D86D29}"/>
              </a:ext>
            </a:extLst>
          </p:cNvPr>
          <p:cNvSpPr txBox="1"/>
          <p:nvPr/>
        </p:nvSpPr>
        <p:spPr>
          <a:xfrm>
            <a:off x="4311009" y="183326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0" dirty="0">
                <a:latin typeface="Baskerville Old Face" panose="02020602080505020303" pitchFamily="18" charset="0"/>
              </a:rPr>
              <a:t>IV</a:t>
            </a:r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3CAF6F17-B6AC-C2BF-49B5-43F531482BC3}"/>
              </a:ext>
            </a:extLst>
          </p:cNvPr>
          <p:cNvSpPr/>
          <p:nvPr/>
        </p:nvSpPr>
        <p:spPr>
          <a:xfrm>
            <a:off x="2140132" y="1776081"/>
            <a:ext cx="1128599" cy="19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60D33B5-32B9-0099-BC0A-6D33BA045E72}"/>
              </a:ext>
            </a:extLst>
          </p:cNvPr>
          <p:cNvSpPr txBox="1"/>
          <p:nvPr/>
        </p:nvSpPr>
        <p:spPr>
          <a:xfrm>
            <a:off x="1981284" y="1195950"/>
            <a:ext cx="189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Without any edges crossing</a:t>
            </a:r>
          </a:p>
        </p:txBody>
      </p:sp>
    </p:spTree>
    <p:extLst>
      <p:ext uri="{BB962C8B-B14F-4D97-AF65-F5344CB8AC3E}">
        <p14:creationId xmlns:p14="http://schemas.microsoft.com/office/powerpoint/2010/main" val="36323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F304D8-B562-C083-5E37-EC9D0CB7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6" y="3852989"/>
            <a:ext cx="595313" cy="600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D255B9-A6B5-BE07-D510-EC255AB6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51" y="4242028"/>
            <a:ext cx="640080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910EFE6-1D41-8F3E-51E8-784272AF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05" y="5825602"/>
            <a:ext cx="640081" cy="6505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273AB1-BDE8-E313-8A41-6B501DD8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672" y="5093663"/>
            <a:ext cx="624871" cy="6000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70CEC5D-DF49-39ED-2453-925E97588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269" y="3006251"/>
            <a:ext cx="634576" cy="6505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C8898A9-4570-3436-2764-7343BF9A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361" y="4705360"/>
            <a:ext cx="693937" cy="688341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3DED0CE-F383-4BD8-5FC2-77995386290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009291" y="4842103"/>
            <a:ext cx="104455" cy="983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86337BB-4E82-0256-B5E1-384088DA33C3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2108199" y="3331538"/>
            <a:ext cx="714070" cy="821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367DC5B-B8AC-132E-D1A9-5FD1D2CB91BF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3456845" y="3331538"/>
            <a:ext cx="880485" cy="1373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668115B-3A72-F917-FFC8-3E5521EDE48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08199" y="4242028"/>
            <a:ext cx="581052" cy="30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3DDC298-A505-A52B-796B-C1B0AE8B4CF0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1810543" y="5393701"/>
            <a:ext cx="983162" cy="757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A4CDC2D-A258-C4DA-00FD-C5473991E3CC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3329331" y="4542066"/>
            <a:ext cx="661030" cy="507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D0AC765-285E-21F1-BF8D-BBB705DFDB42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1810543" y="4542066"/>
            <a:ext cx="878708" cy="851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F50C752-904D-D972-2C0D-851E04EAA2F8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3009291" y="3656825"/>
            <a:ext cx="130266" cy="585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9C3B8E0-7CCC-E5F9-ACCE-96E20F95F3F6}"/>
              </a:ext>
            </a:extLst>
          </p:cNvPr>
          <p:cNvSpPr txBox="1"/>
          <p:nvPr/>
        </p:nvSpPr>
        <p:spPr>
          <a:xfrm>
            <a:off x="888693" y="807132"/>
            <a:ext cx="38671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Social Graph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A45F4F-BAAD-5887-E601-2C1E7CD72286}"/>
              </a:ext>
            </a:extLst>
          </p:cNvPr>
          <p:cNvSpPr txBox="1"/>
          <p:nvPr/>
        </p:nvSpPr>
        <p:spPr>
          <a:xfrm>
            <a:off x="829352" y="1945703"/>
            <a:ext cx="49280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noProof="0" dirty="0"/>
              <a:t>Nodes are the people, and edges represent friendships between them.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005B15-352B-80B6-6C9F-A4409FAB8FFA}"/>
              </a:ext>
            </a:extLst>
          </p:cNvPr>
          <p:cNvSpPr txBox="1"/>
          <p:nvPr/>
        </p:nvSpPr>
        <p:spPr>
          <a:xfrm>
            <a:off x="3392318" y="61508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Eric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1E06F6-716B-36CA-8EC7-D4F2351D7C2D}"/>
              </a:ext>
            </a:extLst>
          </p:cNvPr>
          <p:cNvSpPr txBox="1"/>
          <p:nvPr/>
        </p:nvSpPr>
        <p:spPr>
          <a:xfrm>
            <a:off x="3416660" y="29622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Carol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FC8867-A17E-C4C1-FC26-ED5EC1E07EAD}"/>
              </a:ext>
            </a:extLst>
          </p:cNvPr>
          <p:cNvSpPr txBox="1"/>
          <p:nvPr/>
        </p:nvSpPr>
        <p:spPr>
          <a:xfrm>
            <a:off x="4546600" y="50844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Lisa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105414-2E30-9C6E-2074-7BBDBACACC5A}"/>
              </a:ext>
            </a:extLst>
          </p:cNvPr>
          <p:cNvSpPr txBox="1"/>
          <p:nvPr/>
        </p:nvSpPr>
        <p:spPr>
          <a:xfrm>
            <a:off x="3149600" y="40557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Elisa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A6B7AA-E73A-259A-39FA-5CF4B98A9A22}"/>
              </a:ext>
            </a:extLst>
          </p:cNvPr>
          <p:cNvSpPr txBox="1"/>
          <p:nvPr/>
        </p:nvSpPr>
        <p:spPr>
          <a:xfrm>
            <a:off x="838560" y="48291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Bob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A35531B-F1F4-9D9F-1CA0-687ABDB11E48}"/>
              </a:ext>
            </a:extLst>
          </p:cNvPr>
          <p:cNvSpPr txBox="1"/>
          <p:nvPr/>
        </p:nvSpPr>
        <p:spPr>
          <a:xfrm>
            <a:off x="1206860" y="35591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Bea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7DF528-46A6-5E36-4BE6-9473D00B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93" y="6648747"/>
            <a:ext cx="640080" cy="600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FEEF300-57A2-C270-BE61-FE9E60C0B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73" y="6639652"/>
            <a:ext cx="624871" cy="6000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AD1AD94-55C9-CBE5-7088-516CEC6B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739" y="6614402"/>
            <a:ext cx="640081" cy="65057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F7CE515-67B9-3B83-1D88-F03807055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891" y="6597062"/>
            <a:ext cx="693937" cy="68834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41A1B3B-6DFF-7ADB-ABD2-1CC46E9DE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753" y="6579335"/>
            <a:ext cx="634576" cy="65057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B5AEEEF-A9E9-507B-369D-F7A879D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6" y="6579335"/>
            <a:ext cx="595313" cy="600075"/>
          </a:xfrm>
          <a:prstGeom prst="rect">
            <a:avLst/>
          </a:prstGeom>
        </p:spPr>
      </p:pic>
      <p:sp>
        <p:nvSpPr>
          <p:cNvPr id="25" name="Geschweifte Klammer links/rechts 24">
            <a:extLst>
              <a:ext uri="{FF2B5EF4-FFF2-40B4-BE49-F238E27FC236}">
                <a16:creationId xmlns:a16="http://schemas.microsoft.com/office/drawing/2014/main" id="{EDA0E88D-335A-8035-A53B-7D748DE56730}"/>
              </a:ext>
            </a:extLst>
          </p:cNvPr>
          <p:cNvSpPr/>
          <p:nvPr/>
        </p:nvSpPr>
        <p:spPr>
          <a:xfrm>
            <a:off x="740694" y="6482489"/>
            <a:ext cx="4341630" cy="80291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8" name="Geschweifte Klammer links/rechts 27">
            <a:extLst>
              <a:ext uri="{FF2B5EF4-FFF2-40B4-BE49-F238E27FC236}">
                <a16:creationId xmlns:a16="http://schemas.microsoft.com/office/drawing/2014/main" id="{F9E94B13-1B5D-4A5B-EB5F-06078629B482}"/>
              </a:ext>
            </a:extLst>
          </p:cNvPr>
          <p:cNvSpPr/>
          <p:nvPr/>
        </p:nvSpPr>
        <p:spPr>
          <a:xfrm>
            <a:off x="5366433" y="2821431"/>
            <a:ext cx="880486" cy="349286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45" name="Geschweifte Klammer links/rechts 44">
            <a:extLst>
              <a:ext uri="{FF2B5EF4-FFF2-40B4-BE49-F238E27FC236}">
                <a16:creationId xmlns:a16="http://schemas.microsoft.com/office/drawing/2014/main" id="{ED74D78A-1E4F-A876-0C59-F184DAE107E9}"/>
              </a:ext>
            </a:extLst>
          </p:cNvPr>
          <p:cNvSpPr/>
          <p:nvPr/>
        </p:nvSpPr>
        <p:spPr>
          <a:xfrm>
            <a:off x="5502219" y="2958783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8D7256DB-8A2A-6806-C3B3-C539F8A8D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439" y="2975531"/>
            <a:ext cx="216000" cy="22144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A014835D-0693-FD07-6B0D-CBFBC62A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81" y="2969989"/>
            <a:ext cx="216000" cy="217728"/>
          </a:xfrm>
          <a:prstGeom prst="rect">
            <a:avLst/>
          </a:prstGeom>
        </p:spPr>
      </p:pic>
      <p:sp>
        <p:nvSpPr>
          <p:cNvPr id="50" name="Geschweifte Klammer links/rechts 49">
            <a:extLst>
              <a:ext uri="{FF2B5EF4-FFF2-40B4-BE49-F238E27FC236}">
                <a16:creationId xmlns:a16="http://schemas.microsoft.com/office/drawing/2014/main" id="{EC1141D7-214F-CE0F-3C3B-352B6FD4AE24}"/>
              </a:ext>
            </a:extLst>
          </p:cNvPr>
          <p:cNvSpPr/>
          <p:nvPr/>
        </p:nvSpPr>
        <p:spPr>
          <a:xfrm>
            <a:off x="5494834" y="3320910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2FC4E0A5-8867-47C0-6B48-491DF82E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054" y="3337658"/>
            <a:ext cx="216000" cy="22144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2947040F-53AD-121A-6EA1-0FB13BF3F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000" y="3344846"/>
            <a:ext cx="216000" cy="214260"/>
          </a:xfrm>
          <a:prstGeom prst="rect">
            <a:avLst/>
          </a:prstGeom>
        </p:spPr>
      </p:pic>
      <p:sp>
        <p:nvSpPr>
          <p:cNvPr id="54" name="Geschweifte Klammer links/rechts 53">
            <a:extLst>
              <a:ext uri="{FF2B5EF4-FFF2-40B4-BE49-F238E27FC236}">
                <a16:creationId xmlns:a16="http://schemas.microsoft.com/office/drawing/2014/main" id="{AA1F0AA3-A558-82E5-AB25-1BDED582004C}"/>
              </a:ext>
            </a:extLst>
          </p:cNvPr>
          <p:cNvSpPr/>
          <p:nvPr/>
        </p:nvSpPr>
        <p:spPr>
          <a:xfrm>
            <a:off x="5494834" y="3743153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66A0326A-DC9C-3B0C-5BF2-2564140E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054" y="3759901"/>
            <a:ext cx="216000" cy="22144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28B4D308-9E68-C181-7514-D79FB62D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34" y="3759901"/>
            <a:ext cx="216000" cy="202500"/>
          </a:xfrm>
          <a:prstGeom prst="rect">
            <a:avLst/>
          </a:prstGeom>
        </p:spPr>
      </p:pic>
      <p:sp>
        <p:nvSpPr>
          <p:cNvPr id="58" name="Geschweifte Klammer links/rechts 57">
            <a:extLst>
              <a:ext uri="{FF2B5EF4-FFF2-40B4-BE49-F238E27FC236}">
                <a16:creationId xmlns:a16="http://schemas.microsoft.com/office/drawing/2014/main" id="{9CFD266E-4A17-A56A-7A90-238B27769578}"/>
              </a:ext>
            </a:extLst>
          </p:cNvPr>
          <p:cNvSpPr/>
          <p:nvPr/>
        </p:nvSpPr>
        <p:spPr>
          <a:xfrm>
            <a:off x="5489581" y="4124030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E53E7786-91DE-4276-A27C-88F05588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81" y="4140778"/>
            <a:ext cx="216000" cy="20250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581BB92B-5B9E-E2A8-2AF0-C0CD226B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44" y="4125974"/>
            <a:ext cx="216000" cy="217728"/>
          </a:xfrm>
          <a:prstGeom prst="rect">
            <a:avLst/>
          </a:prstGeom>
        </p:spPr>
      </p:pic>
      <p:sp>
        <p:nvSpPr>
          <p:cNvPr id="62" name="Geschweifte Klammer links/rechts 61">
            <a:extLst>
              <a:ext uri="{FF2B5EF4-FFF2-40B4-BE49-F238E27FC236}">
                <a16:creationId xmlns:a16="http://schemas.microsoft.com/office/drawing/2014/main" id="{B109F3D6-7C18-A61D-7EC0-0AA2DDDD32C5}"/>
              </a:ext>
            </a:extLst>
          </p:cNvPr>
          <p:cNvSpPr/>
          <p:nvPr/>
        </p:nvSpPr>
        <p:spPr>
          <a:xfrm>
            <a:off x="5512747" y="4490815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A1568FCD-C0AB-1D69-1DDC-D58B85F6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41" y="4507563"/>
            <a:ext cx="216000" cy="20250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41437605-FAAB-8282-B489-BC17C029A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000" y="4515107"/>
            <a:ext cx="216000" cy="214260"/>
          </a:xfrm>
          <a:prstGeom prst="rect">
            <a:avLst/>
          </a:prstGeom>
        </p:spPr>
      </p:pic>
      <p:sp>
        <p:nvSpPr>
          <p:cNvPr id="66" name="Geschweifte Klammer links/rechts 65">
            <a:extLst>
              <a:ext uri="{FF2B5EF4-FFF2-40B4-BE49-F238E27FC236}">
                <a16:creationId xmlns:a16="http://schemas.microsoft.com/office/drawing/2014/main" id="{A4AB56A1-1D63-2FF1-30AB-61C60499E446}"/>
              </a:ext>
            </a:extLst>
          </p:cNvPr>
          <p:cNvSpPr/>
          <p:nvPr/>
        </p:nvSpPr>
        <p:spPr>
          <a:xfrm>
            <a:off x="5507974" y="4849988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08EB0F47-A045-2F92-E79F-C866A5DB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68" y="4866736"/>
            <a:ext cx="216000" cy="202500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295799D1-D82C-3978-F836-7AF62B320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426" y="4866736"/>
            <a:ext cx="216000" cy="207426"/>
          </a:xfrm>
          <a:prstGeom prst="rect">
            <a:avLst/>
          </a:prstGeom>
        </p:spPr>
      </p:pic>
      <p:sp>
        <p:nvSpPr>
          <p:cNvPr id="70" name="Geschweifte Klammer links/rechts 69">
            <a:extLst>
              <a:ext uri="{FF2B5EF4-FFF2-40B4-BE49-F238E27FC236}">
                <a16:creationId xmlns:a16="http://schemas.microsoft.com/office/drawing/2014/main" id="{941D9211-C18C-0E5C-ED04-BC0A967CD09F}"/>
              </a:ext>
            </a:extLst>
          </p:cNvPr>
          <p:cNvSpPr/>
          <p:nvPr/>
        </p:nvSpPr>
        <p:spPr>
          <a:xfrm>
            <a:off x="5507974" y="5218905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4D23BB4C-D070-AF72-BD86-407B6614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68" y="5235653"/>
            <a:ext cx="216000" cy="20250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C2B6A201-C7A9-052A-0E1B-B23DECCE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6" y="5235653"/>
            <a:ext cx="216000" cy="219540"/>
          </a:xfrm>
          <a:prstGeom prst="rect">
            <a:avLst/>
          </a:prstGeom>
        </p:spPr>
      </p:pic>
      <p:sp>
        <p:nvSpPr>
          <p:cNvPr id="74" name="Geschweifte Klammer links/rechts 73">
            <a:extLst>
              <a:ext uri="{FF2B5EF4-FFF2-40B4-BE49-F238E27FC236}">
                <a16:creationId xmlns:a16="http://schemas.microsoft.com/office/drawing/2014/main" id="{4E8E8782-209A-47D1-B17C-BFC377DF5F7A}"/>
              </a:ext>
            </a:extLst>
          </p:cNvPr>
          <p:cNvSpPr/>
          <p:nvPr/>
        </p:nvSpPr>
        <p:spPr>
          <a:xfrm>
            <a:off x="5495617" y="5566572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279D8C2E-7BAD-5241-A94A-C0373F897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6" y="5583320"/>
            <a:ext cx="216000" cy="21954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663259C8-6ADF-FD1C-D5EB-FCE7172E7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761" y="5598053"/>
            <a:ext cx="216000" cy="207426"/>
          </a:xfrm>
          <a:prstGeom prst="rect">
            <a:avLst/>
          </a:prstGeom>
        </p:spPr>
      </p:pic>
      <p:sp>
        <p:nvSpPr>
          <p:cNvPr id="78" name="Geschweifte Klammer links/rechts 77">
            <a:extLst>
              <a:ext uri="{FF2B5EF4-FFF2-40B4-BE49-F238E27FC236}">
                <a16:creationId xmlns:a16="http://schemas.microsoft.com/office/drawing/2014/main" id="{DEEBFD73-87C5-D5AB-177D-E6EFC0B178DA}"/>
              </a:ext>
            </a:extLst>
          </p:cNvPr>
          <p:cNvSpPr/>
          <p:nvPr/>
        </p:nvSpPr>
        <p:spPr>
          <a:xfrm>
            <a:off x="5512747" y="5986500"/>
            <a:ext cx="620905" cy="2196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33C4CDB3-C88A-E9DF-E3B6-642FE66C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76" y="6003248"/>
            <a:ext cx="216000" cy="219540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9104683D-B666-7C12-48B2-3FA34275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70" y="6008940"/>
            <a:ext cx="216000" cy="214260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594BFF1-4D2F-1471-F5F9-83341613469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28467" y="5393701"/>
            <a:ext cx="908863" cy="75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EEE63D0-8398-AC96-779B-24E9EDE905FC}"/>
              </a:ext>
            </a:extLst>
          </p:cNvPr>
          <p:cNvSpPr txBox="1"/>
          <p:nvPr/>
        </p:nvSpPr>
        <p:spPr>
          <a:xfrm>
            <a:off x="72182" y="6550679"/>
            <a:ext cx="742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noProof="0" dirty="0"/>
              <a:t>V</a:t>
            </a:r>
            <a:r>
              <a:rPr lang="en-GB" sz="4000" noProof="0" dirty="0"/>
              <a:t>=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1591659-AA6B-A9D7-AFBD-0495E23C39D4}"/>
              </a:ext>
            </a:extLst>
          </p:cNvPr>
          <p:cNvSpPr txBox="1"/>
          <p:nvPr/>
        </p:nvSpPr>
        <p:spPr>
          <a:xfrm>
            <a:off x="4684995" y="4194619"/>
            <a:ext cx="689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noProof="0" dirty="0"/>
              <a:t>E</a:t>
            </a:r>
            <a:r>
              <a:rPr lang="en-GB" sz="4000" noProof="0" dirty="0"/>
              <a:t>=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512E00C7-42DB-78F2-613A-CBF2259F9793}"/>
              </a:ext>
            </a:extLst>
          </p:cNvPr>
          <p:cNvSpPr/>
          <p:nvPr/>
        </p:nvSpPr>
        <p:spPr>
          <a:xfrm>
            <a:off x="241275" y="8366705"/>
            <a:ext cx="6005644" cy="141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Bob is a friend of Carol and Sara</a:t>
            </a:r>
          </a:p>
          <a:p>
            <a:pPr algn="ctr"/>
            <a:r>
              <a:rPr lang="en-GB" noProof="0" dirty="0"/>
              <a:t>Sara is a friend of Paul and Darcy </a:t>
            </a:r>
          </a:p>
          <a:p>
            <a:pPr algn="ctr"/>
            <a:r>
              <a:rPr lang="en-GB" noProof="0" dirty="0"/>
              <a:t>Noah is a friend of Bob, Ben, and Carol</a:t>
            </a:r>
          </a:p>
          <a:p>
            <a:pPr algn="ctr"/>
            <a:r>
              <a:rPr lang="en-GB" noProof="0" dirty="0"/>
              <a:t>Darcy is a friend of Eric, Sara and Kate</a:t>
            </a:r>
          </a:p>
          <a:p>
            <a:pPr algn="ctr"/>
            <a:r>
              <a:rPr lang="en-GB" noProof="0" dirty="0"/>
              <a:t>Kate is a friend of Eric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D3737C1-B45A-326C-C35F-415E215CABDC}"/>
              </a:ext>
            </a:extLst>
          </p:cNvPr>
          <p:cNvSpPr txBox="1"/>
          <p:nvPr/>
        </p:nvSpPr>
        <p:spPr>
          <a:xfrm>
            <a:off x="976184" y="8031892"/>
            <a:ext cx="319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Draw the following social graph:</a:t>
            </a:r>
          </a:p>
        </p:txBody>
      </p:sp>
    </p:spTree>
    <p:extLst>
      <p:ext uri="{BB962C8B-B14F-4D97-AF65-F5344CB8AC3E}">
        <p14:creationId xmlns:p14="http://schemas.microsoft.com/office/powerpoint/2010/main" val="5950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94E07DD-8B06-7C55-6FE7-89A1A3A8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67" b="3233"/>
          <a:stretch>
            <a:fillRect/>
          </a:stretch>
        </p:blipFill>
        <p:spPr>
          <a:xfrm>
            <a:off x="506623" y="985119"/>
            <a:ext cx="5544901" cy="449922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65866CA-C6BF-D11C-16C3-ACB56EC87FC9}"/>
              </a:ext>
            </a:extLst>
          </p:cNvPr>
          <p:cNvSpPr/>
          <p:nvPr/>
        </p:nvSpPr>
        <p:spPr>
          <a:xfrm>
            <a:off x="912827" y="524741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3FA98E-B447-7827-B6B9-279ABAF54635}"/>
              </a:ext>
            </a:extLst>
          </p:cNvPr>
          <p:cNvSpPr/>
          <p:nvPr/>
        </p:nvSpPr>
        <p:spPr>
          <a:xfrm>
            <a:off x="4162654" y="250421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C06F612-7FEC-85A1-F8CD-9260C8640EB5}"/>
              </a:ext>
            </a:extLst>
          </p:cNvPr>
          <p:cNvSpPr/>
          <p:nvPr/>
        </p:nvSpPr>
        <p:spPr>
          <a:xfrm>
            <a:off x="1164592" y="1762808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EC69669-B503-073F-F401-479DEAB270FC}"/>
              </a:ext>
            </a:extLst>
          </p:cNvPr>
          <p:cNvSpPr/>
          <p:nvPr/>
        </p:nvSpPr>
        <p:spPr>
          <a:xfrm>
            <a:off x="2048100" y="419198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C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316E09-2130-2D98-FDBF-12F1560FA0D6}"/>
              </a:ext>
            </a:extLst>
          </p:cNvPr>
          <p:cNvSpPr/>
          <p:nvPr/>
        </p:nvSpPr>
        <p:spPr>
          <a:xfrm>
            <a:off x="4389705" y="3309898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0E3C17-6AF6-0CAA-849A-454A568536EC}"/>
              </a:ext>
            </a:extLst>
          </p:cNvPr>
          <p:cNvSpPr/>
          <p:nvPr/>
        </p:nvSpPr>
        <p:spPr>
          <a:xfrm>
            <a:off x="5824474" y="1525884"/>
            <a:ext cx="227051" cy="236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F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497A9D5-CC1F-62AF-099E-A87BAD2C975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139878" y="4394211"/>
            <a:ext cx="941473" cy="97166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56A52EC-C911-8D16-A165-33912FD7D263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026353" y="1999732"/>
            <a:ext cx="251765" cy="3247682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F83D569-B49C-5833-EEB0-EECB71F84480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241900" y="3428360"/>
            <a:ext cx="2147805" cy="79832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077F8E2-3612-10BA-C7E3-55EFFE3CBD5C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1358392" y="1965035"/>
            <a:ext cx="803234" cy="2226949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1F53840-E33B-2F0A-3462-19475CC85EF5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91643" y="1881270"/>
            <a:ext cx="2771011" cy="741406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496428E-8671-9E61-B54F-A7AAC32EE392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4356454" y="2706441"/>
            <a:ext cx="146777" cy="603457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92CC96-6028-9DAA-1F29-B872326CCDD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4616756" y="3428360"/>
            <a:ext cx="819469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257E879-414D-DA0E-A032-F5DF939A0DA9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436225" y="1728111"/>
            <a:ext cx="421500" cy="1700249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F01ED80-A5B2-C8A9-E725-EDBC72D0250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276180" y="1298443"/>
            <a:ext cx="80274" cy="120577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87930BE-45CA-1619-A9C8-5AF517FF2EEE}"/>
              </a:ext>
            </a:extLst>
          </p:cNvPr>
          <p:cNvCxnSpPr>
            <a:cxnSpLocks/>
          </p:cNvCxnSpPr>
          <p:nvPr/>
        </p:nvCxnSpPr>
        <p:spPr>
          <a:xfrm flipV="1">
            <a:off x="4332943" y="1103580"/>
            <a:ext cx="771243" cy="194863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155E92E-564F-9F8C-3401-6D1A5A7A4EA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04186" y="1103580"/>
            <a:ext cx="753539" cy="45700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9D57DE7-43F8-830E-41C5-8B71EE19A40C}"/>
              </a:ext>
            </a:extLst>
          </p:cNvPr>
          <p:cNvSpPr txBox="1"/>
          <p:nvPr/>
        </p:nvSpPr>
        <p:spPr>
          <a:xfrm>
            <a:off x="326520" y="189723"/>
            <a:ext cx="497537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How does the Nav think?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6261F50-AF71-0D21-C4D6-0F21784F8ADB}"/>
              </a:ext>
            </a:extLst>
          </p:cNvPr>
          <p:cNvSpPr txBox="1"/>
          <p:nvPr/>
        </p:nvSpPr>
        <p:spPr>
          <a:xfrm>
            <a:off x="1874551" y="4653342"/>
            <a:ext cx="4081404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noProof="0" dirty="0"/>
              <a:t>The Problem: What‘s the shortest way from point A to F.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2DDDB42-705D-1074-B2FA-853873465583}"/>
              </a:ext>
            </a:extLst>
          </p:cNvPr>
          <p:cNvSpPr txBox="1"/>
          <p:nvPr/>
        </p:nvSpPr>
        <p:spPr>
          <a:xfrm>
            <a:off x="1591041" y="291482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16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8E5C917-0A2F-00FB-7887-D67D98AFC768}"/>
              </a:ext>
            </a:extLst>
          </p:cNvPr>
          <p:cNvSpPr txBox="1"/>
          <p:nvPr/>
        </p:nvSpPr>
        <p:spPr>
          <a:xfrm>
            <a:off x="1425491" y="45410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19FEDEE-9604-1DF4-77BB-E7735248EF6A}"/>
              </a:ext>
            </a:extLst>
          </p:cNvPr>
          <p:cNvSpPr txBox="1"/>
          <p:nvPr/>
        </p:nvSpPr>
        <p:spPr>
          <a:xfrm>
            <a:off x="2578752" y="195962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14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4757535-52C3-0F8D-2EE7-F6B76D1EC766}"/>
              </a:ext>
            </a:extLst>
          </p:cNvPr>
          <p:cNvSpPr txBox="1"/>
          <p:nvPr/>
        </p:nvSpPr>
        <p:spPr>
          <a:xfrm>
            <a:off x="807132" y="312523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12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426E21B-610F-CCF5-D084-C1530AF828FC}"/>
              </a:ext>
            </a:extLst>
          </p:cNvPr>
          <p:cNvSpPr txBox="1"/>
          <p:nvPr/>
        </p:nvSpPr>
        <p:spPr>
          <a:xfrm>
            <a:off x="4238862" y="27818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D40EF84-5B76-8337-AA57-DA68FEEF1E32}"/>
              </a:ext>
            </a:extLst>
          </p:cNvPr>
          <p:cNvSpPr txBox="1"/>
          <p:nvPr/>
        </p:nvSpPr>
        <p:spPr>
          <a:xfrm>
            <a:off x="3157710" y="350515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24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B4F9035-BEA5-B940-AE86-2456F1B739FC}"/>
              </a:ext>
            </a:extLst>
          </p:cNvPr>
          <p:cNvSpPr txBox="1"/>
          <p:nvPr/>
        </p:nvSpPr>
        <p:spPr>
          <a:xfrm>
            <a:off x="5391087" y="306726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12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31BF372-EE2D-CBA2-2C37-9F63539F54A9}"/>
              </a:ext>
            </a:extLst>
          </p:cNvPr>
          <p:cNvSpPr txBox="1"/>
          <p:nvPr/>
        </p:nvSpPr>
        <p:spPr>
          <a:xfrm>
            <a:off x="4803603" y="101634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19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916363E-A389-F883-8F7D-0DC3B3D30987}"/>
              </a:ext>
            </a:extLst>
          </p:cNvPr>
          <p:cNvSpPr txBox="1"/>
          <p:nvPr/>
        </p:nvSpPr>
        <p:spPr>
          <a:xfrm>
            <a:off x="623142" y="1015392"/>
            <a:ext cx="221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0" dirty="0"/>
              <a:t>Try it out for yourself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08ECE6A-AA7C-545A-168C-6088D61CE3C3}"/>
              </a:ext>
            </a:extLst>
          </p:cNvPr>
          <p:cNvSpPr txBox="1"/>
          <p:nvPr/>
        </p:nvSpPr>
        <p:spPr>
          <a:xfrm>
            <a:off x="980397" y="5766039"/>
            <a:ext cx="382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How many ways are there from A to F?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08E12E4-51C6-E7D8-4885-20E8FC58947E}"/>
              </a:ext>
            </a:extLst>
          </p:cNvPr>
          <p:cNvSpPr/>
          <p:nvPr/>
        </p:nvSpPr>
        <p:spPr>
          <a:xfrm>
            <a:off x="1421023" y="744369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A499499-31BA-DDFC-5941-2FB930BDA8CF}"/>
              </a:ext>
            </a:extLst>
          </p:cNvPr>
          <p:cNvSpPr/>
          <p:nvPr/>
        </p:nvSpPr>
        <p:spPr>
          <a:xfrm>
            <a:off x="332731" y="811665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C3361E0-04BD-1484-1EE7-9F4B33EDC546}"/>
              </a:ext>
            </a:extLst>
          </p:cNvPr>
          <p:cNvSpPr/>
          <p:nvPr/>
        </p:nvSpPr>
        <p:spPr>
          <a:xfrm>
            <a:off x="1421024" y="8707243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C6C777-10D7-9317-DBFA-153BDD4F4C75}"/>
              </a:ext>
            </a:extLst>
          </p:cNvPr>
          <p:cNvSpPr/>
          <p:nvPr/>
        </p:nvSpPr>
        <p:spPr>
          <a:xfrm>
            <a:off x="2423980" y="811508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970915F-779F-C13F-990E-F0C274124A29}"/>
              </a:ext>
            </a:extLst>
          </p:cNvPr>
          <p:cNvCxnSpPr>
            <a:cxnSpLocks/>
            <a:stCxn id="10" idx="2"/>
            <a:endCxn id="12" idx="7"/>
          </p:cNvCxnSpPr>
          <p:nvPr/>
        </p:nvCxnSpPr>
        <p:spPr>
          <a:xfrm flipH="1">
            <a:off x="702030" y="7660029"/>
            <a:ext cx="718993" cy="519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8034B6B-24A0-7907-D34A-2ED68F954D98}"/>
              </a:ext>
            </a:extLst>
          </p:cNvPr>
          <p:cNvCxnSpPr>
            <a:cxnSpLocks/>
            <a:stCxn id="14" idx="2"/>
            <a:endCxn id="12" idx="5"/>
          </p:cNvCxnSpPr>
          <p:nvPr/>
        </p:nvCxnSpPr>
        <p:spPr>
          <a:xfrm flipH="1" flipV="1">
            <a:off x="702030" y="8485957"/>
            <a:ext cx="718994" cy="437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829D6CA-363A-7A39-29D7-1825F7CB8BF5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1853685" y="8484379"/>
            <a:ext cx="633657" cy="439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FB4F77E-1FE6-66C2-9EFD-9A8C1E2252A4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637354" y="7876359"/>
            <a:ext cx="1" cy="83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C0E0C27-6DF5-CA99-7756-8FE3B141F6E0}"/>
              </a:ext>
            </a:extLst>
          </p:cNvPr>
          <p:cNvCxnSpPr>
            <a:cxnSpLocks/>
            <a:stCxn id="15" idx="1"/>
            <a:endCxn id="10" idx="6"/>
          </p:cNvCxnSpPr>
          <p:nvPr/>
        </p:nvCxnSpPr>
        <p:spPr>
          <a:xfrm flipH="1" flipV="1">
            <a:off x="1853684" y="7660029"/>
            <a:ext cx="633658" cy="51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E1B128-2919-CBFA-FF03-2A843EBFBE34}"/>
              </a:ext>
            </a:extLst>
          </p:cNvPr>
          <p:cNvSpPr txBox="1"/>
          <p:nvPr/>
        </p:nvSpPr>
        <p:spPr>
          <a:xfrm>
            <a:off x="848391" y="761338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1EAE0D2-B9E8-8852-70DF-E9A2DD66CF1B}"/>
              </a:ext>
            </a:extLst>
          </p:cNvPr>
          <p:cNvSpPr txBox="1"/>
          <p:nvPr/>
        </p:nvSpPr>
        <p:spPr>
          <a:xfrm>
            <a:off x="891551" y="87039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DD8829-FFE0-E959-7A85-B7DB3A954F30}"/>
              </a:ext>
            </a:extLst>
          </p:cNvPr>
          <p:cNvSpPr txBox="1"/>
          <p:nvPr/>
        </p:nvSpPr>
        <p:spPr>
          <a:xfrm>
            <a:off x="2117590" y="86334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C8F145E-C25D-6438-57BF-C35EC6BA5FF0}"/>
              </a:ext>
            </a:extLst>
          </p:cNvPr>
          <p:cNvSpPr txBox="1"/>
          <p:nvPr/>
        </p:nvSpPr>
        <p:spPr>
          <a:xfrm>
            <a:off x="1637352" y="814674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D6FCFC7-3774-4C26-7B2E-CDA60F4922DC}"/>
              </a:ext>
            </a:extLst>
          </p:cNvPr>
          <p:cNvSpPr txBox="1"/>
          <p:nvPr/>
        </p:nvSpPr>
        <p:spPr>
          <a:xfrm>
            <a:off x="2109854" y="762447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CFC88FE-9E04-16DB-4848-110E309FA808}"/>
              </a:ext>
            </a:extLst>
          </p:cNvPr>
          <p:cNvSpPr txBox="1"/>
          <p:nvPr/>
        </p:nvSpPr>
        <p:spPr>
          <a:xfrm>
            <a:off x="309356" y="6473911"/>
            <a:ext cx="43074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noProof="0" dirty="0"/>
              <a:t>Another example from point a to d?</a:t>
            </a:r>
          </a:p>
        </p:txBody>
      </p:sp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C031FE2D-4186-75FA-E50D-93841F91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55136"/>
              </p:ext>
            </p:extLst>
          </p:nvPr>
        </p:nvGraphicFramePr>
        <p:xfrm>
          <a:off x="3257188" y="7443698"/>
          <a:ext cx="3388618" cy="1860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17">
                  <a:extLst>
                    <a:ext uri="{9D8B030D-6E8A-4147-A177-3AD203B41FA5}">
                      <a16:colId xmlns:a16="http://schemas.microsoft.com/office/drawing/2014/main" val="3301565684"/>
                    </a:ext>
                  </a:extLst>
                </a:gridCol>
                <a:gridCol w="669988">
                  <a:extLst>
                    <a:ext uri="{9D8B030D-6E8A-4147-A177-3AD203B41FA5}">
                      <a16:colId xmlns:a16="http://schemas.microsoft.com/office/drawing/2014/main" val="3891523312"/>
                    </a:ext>
                  </a:extLst>
                </a:gridCol>
                <a:gridCol w="859145">
                  <a:extLst>
                    <a:ext uri="{9D8B030D-6E8A-4147-A177-3AD203B41FA5}">
                      <a16:colId xmlns:a16="http://schemas.microsoft.com/office/drawing/2014/main" val="830179257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312174753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41256857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92005238"/>
                    </a:ext>
                  </a:extLst>
                </a:gridCol>
                <a:gridCol w="417215">
                  <a:extLst>
                    <a:ext uri="{9D8B030D-6E8A-4147-A177-3AD203B41FA5}">
                      <a16:colId xmlns:a16="http://schemas.microsoft.com/office/drawing/2014/main" val="1876434502"/>
                    </a:ext>
                  </a:extLst>
                </a:gridCol>
              </a:tblGrid>
              <a:tr h="189326">
                <a:tc>
                  <a:txBody>
                    <a:bodyPr/>
                    <a:lstStyle/>
                    <a:p>
                      <a:pPr algn="ctr"/>
                      <a:endParaRPr lang="en-GB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chemeClr val="accent6"/>
                          </a:solidFill>
                        </a:rPr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FF6961"/>
                          </a:solidFill>
                        </a:rPr>
                        <a:t>processed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40928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1106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r>
                        <a:rPr lang="en-GB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7212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7194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>
                        <a:solidFill>
                          <a:srgbClr val="FF69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64902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6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0D0CE-FEB5-89B1-343E-8AA24945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0E47A8-37A5-C91E-5499-5A45640F3090}"/>
              </a:ext>
            </a:extLst>
          </p:cNvPr>
          <p:cNvSpPr txBox="1"/>
          <p:nvPr/>
        </p:nvSpPr>
        <p:spPr>
          <a:xfrm>
            <a:off x="888693" y="807132"/>
            <a:ext cx="497537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How does the Nav think?</a:t>
            </a:r>
          </a:p>
        </p:txBody>
      </p:sp>
      <p:pic>
        <p:nvPicPr>
          <p:cNvPr id="4" name="Grafik 3" descr="Ein Bild, das Menschliches Gesicht, Kleidung, Person, Falte enthält.&#10;&#10;KI-generierte Inhalte können fehlerhaft sein.">
            <a:extLst>
              <a:ext uri="{FF2B5EF4-FFF2-40B4-BE49-F238E27FC236}">
                <a16:creationId xmlns:a16="http://schemas.microsoft.com/office/drawing/2014/main" id="{186CE282-B304-5552-E770-5FB179D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b="15608"/>
          <a:stretch>
            <a:fillRect/>
          </a:stretch>
        </p:blipFill>
        <p:spPr>
          <a:xfrm>
            <a:off x="4591325" y="1809929"/>
            <a:ext cx="1025610" cy="12583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39F5D0-2696-DB20-9002-99932BE54657}"/>
              </a:ext>
            </a:extLst>
          </p:cNvPr>
          <p:cNvSpPr txBox="1"/>
          <p:nvPr/>
        </p:nvSpPr>
        <p:spPr>
          <a:xfrm>
            <a:off x="878677" y="1915633"/>
            <a:ext cx="329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The Dijkstra’s algorithm finds the shortest path by always moving to the closest unvisited node.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58388BD-6C07-E982-27F4-88EC92169F8E}"/>
              </a:ext>
            </a:extLst>
          </p:cNvPr>
          <p:cNvSpPr txBox="1"/>
          <p:nvPr/>
        </p:nvSpPr>
        <p:spPr>
          <a:xfrm>
            <a:off x="1649089" y="3516013"/>
            <a:ext cx="4311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While nodes to process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EC45F17-7229-3A6F-8D35-DCC5926445B0}"/>
              </a:ext>
            </a:extLst>
          </p:cNvPr>
          <p:cNvSpPr txBox="1"/>
          <p:nvPr/>
        </p:nvSpPr>
        <p:spPr>
          <a:xfrm>
            <a:off x="1645254" y="4333099"/>
            <a:ext cx="4319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Take node (=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) that is </a:t>
            </a:r>
            <a:r>
              <a:rPr lang="en-GB" noProof="0" dirty="0">
                <a:solidFill>
                  <a:srgbClr val="7030A0"/>
                </a:solidFill>
                <a:latin typeface="Segoe Print" panose="02000600000000000000" pitchFamily="2" charset="0"/>
              </a:rPr>
              <a:t>nearest</a:t>
            </a:r>
            <a:r>
              <a:rPr lang="en-GB" noProof="0" dirty="0">
                <a:latin typeface="Segoe Print" panose="02000600000000000000" pitchFamily="2" charset="0"/>
              </a:rPr>
              <a:t> to </a:t>
            </a:r>
            <a:r>
              <a:rPr lang="en-GB" noProof="0" dirty="0">
                <a:solidFill>
                  <a:srgbClr val="C00000"/>
                </a:solidFill>
                <a:latin typeface="Segoe Print" panose="02000600000000000000" pitchFamily="2" charset="0"/>
              </a:rPr>
              <a:t>starting node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CCEA31-9841-6527-540D-39132B31680C}"/>
              </a:ext>
            </a:extLst>
          </p:cNvPr>
          <p:cNvSpPr txBox="1"/>
          <p:nvPr/>
        </p:nvSpPr>
        <p:spPr>
          <a:xfrm>
            <a:off x="1645254" y="5513565"/>
            <a:ext cx="4319225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From the 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 check each of its </a:t>
            </a:r>
            <a:r>
              <a:rPr lang="en-GB" noProof="0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neighbors</a:t>
            </a:r>
            <a:r>
              <a:rPr lang="en-GB" noProof="0" dirty="0">
                <a:latin typeface="Segoe Print" panose="02000600000000000000" pitchFamily="2" charset="0"/>
              </a:rPr>
              <a:t> (which are not processed):</a:t>
            </a:r>
          </a:p>
          <a:p>
            <a:pPr marL="285750" indent="-285750">
              <a:buFont typeface="Segoe Print" panose="02000600000000000000" pitchFamily="2" charset="0"/>
              <a:buChar char="*"/>
            </a:pPr>
            <a:r>
              <a:rPr lang="en-GB" sz="1600" b="1" noProof="0" dirty="0">
                <a:latin typeface="Segoe Print" panose="02000600000000000000" pitchFamily="2" charset="0"/>
              </a:rPr>
              <a:t>Calculate</a:t>
            </a:r>
            <a:r>
              <a:rPr lang="en-GB" sz="1600" noProof="0" dirty="0">
                <a:latin typeface="Segoe Print" panose="02000600000000000000" pitchFamily="2" charset="0"/>
              </a:rPr>
              <a:t> distance for the </a:t>
            </a:r>
            <a:r>
              <a:rPr lang="en-GB" sz="1600" noProof="0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neibghoring nodes </a:t>
            </a:r>
            <a:r>
              <a:rPr lang="en-GB" sz="1600" noProof="0" dirty="0">
                <a:latin typeface="Segoe Print" panose="02000600000000000000" pitchFamily="2" charset="0"/>
              </a:rPr>
              <a:t>(= distance to current node + distance to neighbor)</a:t>
            </a:r>
            <a:endParaRPr lang="en-GB" sz="1600" noProof="0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285750" indent="-285750">
              <a:buFont typeface="Segoe Print" panose="02000600000000000000" pitchFamily="2" charset="0"/>
              <a:buChar char="*"/>
            </a:pPr>
            <a:r>
              <a:rPr lang="en-GB" sz="1600" noProof="0" dirty="0">
                <a:latin typeface="Segoe Print" panose="02000600000000000000" pitchFamily="2" charset="0"/>
              </a:rPr>
              <a:t>If new distance is less than known distance, </a:t>
            </a:r>
            <a:r>
              <a:rPr lang="en-GB" sz="1600" b="1" noProof="0" dirty="0">
                <a:latin typeface="Segoe Print" panose="02000600000000000000" pitchFamily="2" charset="0"/>
              </a:rPr>
              <a:t>update</a:t>
            </a:r>
            <a:r>
              <a:rPr lang="en-GB" sz="1600" noProof="0" dirty="0">
                <a:latin typeface="Segoe Print" panose="02000600000000000000" pitchFamily="2" charset="0"/>
              </a:rPr>
              <a:t> the shortest distance (= set to new distance) and previous node(= set to current node) </a:t>
            </a:r>
            <a:endParaRPr lang="en-GB" sz="1600" noProof="0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66009A-02EE-D78F-4520-8318618A9CCB}"/>
              </a:ext>
            </a:extLst>
          </p:cNvPr>
          <p:cNvSpPr txBox="1"/>
          <p:nvPr/>
        </p:nvSpPr>
        <p:spPr>
          <a:xfrm>
            <a:off x="1645254" y="8712998"/>
            <a:ext cx="4319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Mark </a:t>
            </a:r>
            <a:r>
              <a:rPr lang="en-GB" noProof="0" dirty="0">
                <a:solidFill>
                  <a:schemeClr val="accent6"/>
                </a:solidFill>
                <a:latin typeface="Segoe Print" panose="02000600000000000000" pitchFamily="2" charset="0"/>
              </a:rPr>
              <a:t>current node</a:t>
            </a:r>
            <a:r>
              <a:rPr lang="en-GB" noProof="0" dirty="0">
                <a:latin typeface="Segoe Print" panose="02000600000000000000" pitchFamily="2" charset="0"/>
              </a:rPr>
              <a:t> as </a:t>
            </a:r>
            <a:r>
              <a:rPr lang="en-GB" noProof="0" dirty="0">
                <a:solidFill>
                  <a:srgbClr val="FF6961"/>
                </a:solidFill>
                <a:latin typeface="Segoe Print" panose="02000600000000000000" pitchFamily="2" charset="0"/>
              </a:rPr>
              <a:t>processed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E8C56274-758C-624A-BC96-30D4A9CF9BE0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 flipH="1">
            <a:off x="1645253" y="3700680"/>
            <a:ext cx="3835" cy="5196985"/>
          </a:xfrm>
          <a:prstGeom prst="curvedConnector3">
            <a:avLst>
              <a:gd name="adj1" fmla="val -23682451"/>
            </a:avLst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412A3A-9F2A-B604-0884-0A03584D0FCF}"/>
              </a:ext>
            </a:extLst>
          </p:cNvPr>
          <p:cNvCxnSpPr>
            <a:cxnSpLocks/>
          </p:cNvCxnSpPr>
          <p:nvPr/>
        </p:nvCxnSpPr>
        <p:spPr>
          <a:xfrm>
            <a:off x="3804866" y="3885345"/>
            <a:ext cx="1" cy="4477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D7D4CA6-0D98-C537-B81F-6B39AD5F40A2}"/>
              </a:ext>
            </a:extLst>
          </p:cNvPr>
          <p:cNvCxnSpPr>
            <a:cxnSpLocks/>
          </p:cNvCxnSpPr>
          <p:nvPr/>
        </p:nvCxnSpPr>
        <p:spPr>
          <a:xfrm>
            <a:off x="3804866" y="4979430"/>
            <a:ext cx="0" cy="534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68FA985-1D57-E7F9-399B-CA88EA1F1742}"/>
              </a:ext>
            </a:extLst>
          </p:cNvPr>
          <p:cNvCxnSpPr>
            <a:cxnSpLocks/>
          </p:cNvCxnSpPr>
          <p:nvPr/>
        </p:nvCxnSpPr>
        <p:spPr>
          <a:xfrm flipH="1">
            <a:off x="3804866" y="8160443"/>
            <a:ext cx="1" cy="552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5CE17F97-A518-DB34-70F5-C8EFD0D62C27}"/>
              </a:ext>
            </a:extLst>
          </p:cNvPr>
          <p:cNvSpPr/>
          <p:nvPr/>
        </p:nvSpPr>
        <p:spPr>
          <a:xfrm>
            <a:off x="1402400" y="242563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7C362E7-8E5A-6834-9BF5-9CA52ECAD4B1}"/>
              </a:ext>
            </a:extLst>
          </p:cNvPr>
          <p:cNvSpPr/>
          <p:nvPr/>
        </p:nvSpPr>
        <p:spPr>
          <a:xfrm>
            <a:off x="314108" y="2975769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A2F197-C730-A201-0ED0-348B07C2192F}"/>
              </a:ext>
            </a:extLst>
          </p:cNvPr>
          <p:cNvSpPr/>
          <p:nvPr/>
        </p:nvSpPr>
        <p:spPr>
          <a:xfrm>
            <a:off x="1402401" y="341622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833EBDB-9DC0-BA4A-B9B2-5439B4967DDB}"/>
              </a:ext>
            </a:extLst>
          </p:cNvPr>
          <p:cNvSpPr/>
          <p:nvPr/>
        </p:nvSpPr>
        <p:spPr>
          <a:xfrm>
            <a:off x="2405357" y="2974191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26A62EC-E291-B02B-42A7-D560787A0088}"/>
              </a:ext>
            </a:extLst>
          </p:cNvPr>
          <p:cNvCxnSpPr>
            <a:cxnSpLocks/>
            <a:stCxn id="22" idx="2"/>
            <a:endCxn id="23" idx="7"/>
          </p:cNvCxnSpPr>
          <p:nvPr/>
        </p:nvCxnSpPr>
        <p:spPr>
          <a:xfrm flipH="1">
            <a:off x="683407" y="2641969"/>
            <a:ext cx="718993" cy="397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16718E8-C245-0CE2-B068-E3B25FA514AB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683407" y="3345068"/>
            <a:ext cx="718994" cy="287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1FD210B-DF34-B61D-6977-6D74F849E0D8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835062" y="3343490"/>
            <a:ext cx="633657" cy="289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ECF8C92-BF1B-EE76-F834-4B54F63CFD94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1618731" y="2858299"/>
            <a:ext cx="1" cy="557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B7B2B17-3DC3-C727-5D04-F4F2F4031015}"/>
              </a:ext>
            </a:extLst>
          </p:cNvPr>
          <p:cNvCxnSpPr>
            <a:cxnSpLocks/>
            <a:stCxn id="25" idx="1"/>
            <a:endCxn id="22" idx="6"/>
          </p:cNvCxnSpPr>
          <p:nvPr/>
        </p:nvCxnSpPr>
        <p:spPr>
          <a:xfrm flipH="1" flipV="1">
            <a:off x="1835061" y="2641969"/>
            <a:ext cx="633658" cy="395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A372A7B-4DB3-08F8-1AA3-8B53626E0EC6}"/>
              </a:ext>
            </a:extLst>
          </p:cNvPr>
          <p:cNvSpPr txBox="1"/>
          <p:nvPr/>
        </p:nvSpPr>
        <p:spPr>
          <a:xfrm>
            <a:off x="829768" y="252709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608EFE-2C9E-1379-FD05-7DEFA9F414BE}"/>
              </a:ext>
            </a:extLst>
          </p:cNvPr>
          <p:cNvSpPr txBox="1"/>
          <p:nvPr/>
        </p:nvSpPr>
        <p:spPr>
          <a:xfrm>
            <a:off x="872928" y="352214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0504798-26BB-B3A7-ADFF-73BC38ACF2F4}"/>
              </a:ext>
            </a:extLst>
          </p:cNvPr>
          <p:cNvSpPr txBox="1"/>
          <p:nvPr/>
        </p:nvSpPr>
        <p:spPr>
          <a:xfrm>
            <a:off x="2138327" y="340685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705AEF7-266B-02AA-B1FA-52B10BF17BB6}"/>
              </a:ext>
            </a:extLst>
          </p:cNvPr>
          <p:cNvSpPr txBox="1"/>
          <p:nvPr/>
        </p:nvSpPr>
        <p:spPr>
          <a:xfrm>
            <a:off x="1618729" y="300585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BF4B92F-D324-13E1-A23C-73E5C2D0B24A}"/>
              </a:ext>
            </a:extLst>
          </p:cNvPr>
          <p:cNvSpPr txBox="1"/>
          <p:nvPr/>
        </p:nvSpPr>
        <p:spPr>
          <a:xfrm>
            <a:off x="2091231" y="25791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7AC07050-AEC9-692E-1D7F-692780C18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7919"/>
              </p:ext>
            </p:extLst>
          </p:nvPr>
        </p:nvGraphicFramePr>
        <p:xfrm>
          <a:off x="170122" y="3492604"/>
          <a:ext cx="54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5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7014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37" name="Tabelle 36">
            <a:extLst>
              <a:ext uri="{FF2B5EF4-FFF2-40B4-BE49-F238E27FC236}">
                <a16:creationId xmlns:a16="http://schemas.microsoft.com/office/drawing/2014/main" id="{0D697F7F-E8EB-967C-ADEC-8AC2A7A51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62884"/>
              </p:ext>
            </p:extLst>
          </p:nvPr>
        </p:nvGraphicFramePr>
        <p:xfrm>
          <a:off x="1846012" y="3669224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B0E3BC5D-9CE6-EF78-9650-29037831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937"/>
              </p:ext>
            </p:extLst>
          </p:nvPr>
        </p:nvGraphicFramePr>
        <p:xfrm>
          <a:off x="2906115" y="3203566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6F5421AE-1D04-F370-3454-85D27514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3090"/>
              </p:ext>
            </p:extLst>
          </p:nvPr>
        </p:nvGraphicFramePr>
        <p:xfrm>
          <a:off x="1882156" y="2148190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sp>
        <p:nvSpPr>
          <p:cNvPr id="40" name="Ellipse 39">
            <a:extLst>
              <a:ext uri="{FF2B5EF4-FFF2-40B4-BE49-F238E27FC236}">
                <a16:creationId xmlns:a16="http://schemas.microsoft.com/office/drawing/2014/main" id="{F0F6918F-B26A-3B92-9422-9715EFC03032}"/>
              </a:ext>
            </a:extLst>
          </p:cNvPr>
          <p:cNvSpPr/>
          <p:nvPr/>
        </p:nvSpPr>
        <p:spPr>
          <a:xfrm>
            <a:off x="1381804" y="369868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EAFA219-33A5-C2E9-8686-7B118B6DBA35}"/>
              </a:ext>
            </a:extLst>
          </p:cNvPr>
          <p:cNvSpPr/>
          <p:nvPr/>
        </p:nvSpPr>
        <p:spPr>
          <a:xfrm>
            <a:off x="293512" y="89270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90A8C0F-47CA-F9A0-CA47-D5A25D6E7DD5}"/>
              </a:ext>
            </a:extLst>
          </p:cNvPr>
          <p:cNvSpPr/>
          <p:nvPr/>
        </p:nvSpPr>
        <p:spPr>
          <a:xfrm>
            <a:off x="1381805" y="134680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6FAE2EE-E010-9AFF-670B-D65B2F8DE764}"/>
              </a:ext>
            </a:extLst>
          </p:cNvPr>
          <p:cNvSpPr/>
          <p:nvPr/>
        </p:nvSpPr>
        <p:spPr>
          <a:xfrm>
            <a:off x="2384761" y="89112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3311F25-AEC2-E902-CE8F-488A68745378}"/>
              </a:ext>
            </a:extLst>
          </p:cNvPr>
          <p:cNvCxnSpPr>
            <a:cxnSpLocks/>
            <a:stCxn id="40" idx="2"/>
            <a:endCxn id="41" idx="7"/>
          </p:cNvCxnSpPr>
          <p:nvPr/>
        </p:nvCxnSpPr>
        <p:spPr>
          <a:xfrm flipH="1">
            <a:off x="662811" y="586199"/>
            <a:ext cx="718993" cy="369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993299F-2532-38E2-84F7-BC31C597E024}"/>
              </a:ext>
            </a:extLst>
          </p:cNvPr>
          <p:cNvCxnSpPr>
            <a:cxnSpLocks/>
            <a:stCxn id="42" idx="2"/>
            <a:endCxn id="41" idx="5"/>
          </p:cNvCxnSpPr>
          <p:nvPr/>
        </p:nvCxnSpPr>
        <p:spPr>
          <a:xfrm flipH="1" flipV="1">
            <a:off x="662811" y="1261999"/>
            <a:ext cx="718994" cy="30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FDE0A41-51C9-E853-2D60-8DF18CF0A705}"/>
              </a:ext>
            </a:extLst>
          </p:cNvPr>
          <p:cNvCxnSpPr>
            <a:cxnSpLocks/>
            <a:stCxn id="43" idx="3"/>
            <a:endCxn id="42" idx="6"/>
          </p:cNvCxnSpPr>
          <p:nvPr/>
        </p:nvCxnSpPr>
        <p:spPr>
          <a:xfrm flipH="1">
            <a:off x="1814466" y="1260421"/>
            <a:ext cx="633657" cy="30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847DE3B-9BDB-313F-971D-FB2DC0E9DA75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1598135" y="802529"/>
            <a:ext cx="1" cy="544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48A4C285-19EF-4A19-DA79-4C7A71E16519}"/>
              </a:ext>
            </a:extLst>
          </p:cNvPr>
          <p:cNvCxnSpPr>
            <a:cxnSpLocks/>
            <a:stCxn id="43" idx="1"/>
            <a:endCxn id="40" idx="6"/>
          </p:cNvCxnSpPr>
          <p:nvPr/>
        </p:nvCxnSpPr>
        <p:spPr>
          <a:xfrm flipH="1" flipV="1">
            <a:off x="1814465" y="586199"/>
            <a:ext cx="633658" cy="36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FB4ADD4-BCB4-4688-29D6-1D4CBAAD59E8}"/>
              </a:ext>
            </a:extLst>
          </p:cNvPr>
          <p:cNvSpPr txBox="1"/>
          <p:nvPr/>
        </p:nvSpPr>
        <p:spPr>
          <a:xfrm>
            <a:off x="809172" y="3894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A0B3E1D-D3ED-3B7B-1D8A-0C17EE120327}"/>
              </a:ext>
            </a:extLst>
          </p:cNvPr>
          <p:cNvSpPr txBox="1"/>
          <p:nvPr/>
        </p:nvSpPr>
        <p:spPr>
          <a:xfrm>
            <a:off x="852332" y="148001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52B9D10-6F57-77CF-DC4D-2754A75B690F}"/>
              </a:ext>
            </a:extLst>
          </p:cNvPr>
          <p:cNvSpPr txBox="1"/>
          <p:nvPr/>
        </p:nvSpPr>
        <p:spPr>
          <a:xfrm>
            <a:off x="2117731" y="13237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C53D7CC-3766-5873-6C72-E41BC512E886}"/>
              </a:ext>
            </a:extLst>
          </p:cNvPr>
          <p:cNvSpPr txBox="1"/>
          <p:nvPr/>
        </p:nvSpPr>
        <p:spPr>
          <a:xfrm>
            <a:off x="1598133" y="92278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22691AA-4C88-1CAF-1D65-F41EC0232641}"/>
              </a:ext>
            </a:extLst>
          </p:cNvPr>
          <p:cNvSpPr txBox="1"/>
          <p:nvPr/>
        </p:nvSpPr>
        <p:spPr>
          <a:xfrm>
            <a:off x="2084283" y="48240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graphicFrame>
        <p:nvGraphicFramePr>
          <p:cNvPr id="54" name="Tabelle 53">
            <a:extLst>
              <a:ext uri="{FF2B5EF4-FFF2-40B4-BE49-F238E27FC236}">
                <a16:creationId xmlns:a16="http://schemas.microsoft.com/office/drawing/2014/main" id="{7E7A763B-72EE-A9B5-947B-A5C5F69E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20479"/>
              </p:ext>
            </p:extLst>
          </p:nvPr>
        </p:nvGraphicFramePr>
        <p:xfrm>
          <a:off x="149526" y="1397178"/>
          <a:ext cx="58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7014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rgbClr val="7030A0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736F5D50-9E63-13A1-C90E-293E8252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83350"/>
              </p:ext>
            </p:extLst>
          </p:nvPr>
        </p:nvGraphicFramePr>
        <p:xfrm>
          <a:off x="1852712" y="1599803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56" name="Tabelle 55">
            <a:extLst>
              <a:ext uri="{FF2B5EF4-FFF2-40B4-BE49-F238E27FC236}">
                <a16:creationId xmlns:a16="http://schemas.microsoft.com/office/drawing/2014/main" id="{C8686EF5-8DB2-7C9F-54CB-1870BDAD7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4169"/>
              </p:ext>
            </p:extLst>
          </p:nvPr>
        </p:nvGraphicFramePr>
        <p:xfrm>
          <a:off x="2885519" y="1120497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7643269E-C0ED-068B-91A5-E1274481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31801"/>
              </p:ext>
            </p:extLst>
          </p:nvPr>
        </p:nvGraphicFramePr>
        <p:xfrm>
          <a:off x="1861560" y="65121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noProof="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sp>
        <p:nvSpPr>
          <p:cNvPr id="58" name="Ellipse 57">
            <a:extLst>
              <a:ext uri="{FF2B5EF4-FFF2-40B4-BE49-F238E27FC236}">
                <a16:creationId xmlns:a16="http://schemas.microsoft.com/office/drawing/2014/main" id="{F5A68082-05E0-1621-1C03-72791BBAB05A}"/>
              </a:ext>
            </a:extLst>
          </p:cNvPr>
          <p:cNvSpPr/>
          <p:nvPr/>
        </p:nvSpPr>
        <p:spPr>
          <a:xfrm>
            <a:off x="1427115" y="4498339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2D76816-E34E-A6E0-9A34-CEB5D4C72AC4}"/>
              </a:ext>
            </a:extLst>
          </p:cNvPr>
          <p:cNvSpPr/>
          <p:nvPr/>
        </p:nvSpPr>
        <p:spPr>
          <a:xfrm>
            <a:off x="338823" y="5075763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6AFD4C4-D584-6B7A-725A-01174BCE65B1}"/>
              </a:ext>
            </a:extLst>
          </p:cNvPr>
          <p:cNvSpPr/>
          <p:nvPr/>
        </p:nvSpPr>
        <p:spPr>
          <a:xfrm>
            <a:off x="1427116" y="558446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7F097F4-07E0-9FC5-4061-3F73659FFB82}"/>
              </a:ext>
            </a:extLst>
          </p:cNvPr>
          <p:cNvSpPr/>
          <p:nvPr/>
        </p:nvSpPr>
        <p:spPr>
          <a:xfrm>
            <a:off x="2430072" y="507418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06F33723-BDBA-3A68-200F-21C64CB8D466}"/>
              </a:ext>
            </a:extLst>
          </p:cNvPr>
          <p:cNvCxnSpPr>
            <a:cxnSpLocks/>
            <a:stCxn id="58" idx="2"/>
            <a:endCxn id="59" idx="7"/>
          </p:cNvCxnSpPr>
          <p:nvPr/>
        </p:nvCxnSpPr>
        <p:spPr>
          <a:xfrm flipH="1">
            <a:off x="708122" y="4714670"/>
            <a:ext cx="718993" cy="42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39892D6-1A5C-BE17-7CB8-E33594146E1E}"/>
              </a:ext>
            </a:extLst>
          </p:cNvPr>
          <p:cNvCxnSpPr>
            <a:cxnSpLocks/>
            <a:stCxn id="60" idx="2"/>
            <a:endCxn id="59" idx="5"/>
          </p:cNvCxnSpPr>
          <p:nvPr/>
        </p:nvCxnSpPr>
        <p:spPr>
          <a:xfrm flipH="1" flipV="1">
            <a:off x="708122" y="5445062"/>
            <a:ext cx="718994" cy="355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4DCF1D-592F-C79C-66D4-CC46A8E8077B}"/>
              </a:ext>
            </a:extLst>
          </p:cNvPr>
          <p:cNvCxnSpPr>
            <a:cxnSpLocks/>
            <a:stCxn id="61" idx="3"/>
            <a:endCxn id="60" idx="6"/>
          </p:cNvCxnSpPr>
          <p:nvPr/>
        </p:nvCxnSpPr>
        <p:spPr>
          <a:xfrm flipH="1">
            <a:off x="1859777" y="5443484"/>
            <a:ext cx="633657" cy="357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1E54AE7-462A-F787-C829-1D2675925433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>
            <a:off x="1643446" y="4931000"/>
            <a:ext cx="1" cy="653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601FAEB-AB48-28B8-E3BE-04655C99C5C7}"/>
              </a:ext>
            </a:extLst>
          </p:cNvPr>
          <p:cNvCxnSpPr>
            <a:cxnSpLocks/>
            <a:stCxn id="61" idx="1"/>
            <a:endCxn id="58" idx="6"/>
          </p:cNvCxnSpPr>
          <p:nvPr/>
        </p:nvCxnSpPr>
        <p:spPr>
          <a:xfrm flipH="1" flipV="1">
            <a:off x="1859776" y="4714670"/>
            <a:ext cx="633658" cy="422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EB90687-8FDB-80A4-42A2-4668C806C802}"/>
              </a:ext>
            </a:extLst>
          </p:cNvPr>
          <p:cNvSpPr txBox="1"/>
          <p:nvPr/>
        </p:nvSpPr>
        <p:spPr>
          <a:xfrm>
            <a:off x="854483" y="45724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29DE1EB-5CD8-D16A-C449-D86E6E847EB7}"/>
              </a:ext>
            </a:extLst>
          </p:cNvPr>
          <p:cNvSpPr txBox="1"/>
          <p:nvPr/>
        </p:nvSpPr>
        <p:spPr>
          <a:xfrm>
            <a:off x="897643" y="566308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58733A2-34A4-2D79-6856-655315DE3D52}"/>
              </a:ext>
            </a:extLst>
          </p:cNvPr>
          <p:cNvSpPr txBox="1"/>
          <p:nvPr/>
        </p:nvSpPr>
        <p:spPr>
          <a:xfrm>
            <a:off x="2163042" y="5506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707688F-98D7-0771-F107-A9EC236D333D}"/>
              </a:ext>
            </a:extLst>
          </p:cNvPr>
          <p:cNvSpPr txBox="1"/>
          <p:nvPr/>
        </p:nvSpPr>
        <p:spPr>
          <a:xfrm>
            <a:off x="1643444" y="510585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A52F30A-DA44-8C34-CD7E-FAF1E9E53177}"/>
              </a:ext>
            </a:extLst>
          </p:cNvPr>
          <p:cNvSpPr txBox="1"/>
          <p:nvPr/>
        </p:nvSpPr>
        <p:spPr>
          <a:xfrm>
            <a:off x="2208824" y="47337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graphicFrame>
        <p:nvGraphicFramePr>
          <p:cNvPr id="72" name="Tabelle 71">
            <a:extLst>
              <a:ext uri="{FF2B5EF4-FFF2-40B4-BE49-F238E27FC236}">
                <a16:creationId xmlns:a16="http://schemas.microsoft.com/office/drawing/2014/main" id="{E9503155-6B67-B6D3-9B2C-A255AF773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20662"/>
              </p:ext>
            </p:extLst>
          </p:nvPr>
        </p:nvGraphicFramePr>
        <p:xfrm>
          <a:off x="194837" y="5592598"/>
          <a:ext cx="54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5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7014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73" name="Tabelle 72">
            <a:extLst>
              <a:ext uri="{FF2B5EF4-FFF2-40B4-BE49-F238E27FC236}">
                <a16:creationId xmlns:a16="http://schemas.microsoft.com/office/drawing/2014/main" id="{F68F95F3-32D6-3A31-4858-C5CB1608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74198"/>
              </p:ext>
            </p:extLst>
          </p:nvPr>
        </p:nvGraphicFramePr>
        <p:xfrm>
          <a:off x="1925319" y="5892050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74" name="Tabelle 73">
            <a:extLst>
              <a:ext uri="{FF2B5EF4-FFF2-40B4-BE49-F238E27FC236}">
                <a16:creationId xmlns:a16="http://schemas.microsoft.com/office/drawing/2014/main" id="{693786BC-42FD-7EE8-94C8-72C5C438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81229"/>
              </p:ext>
            </p:extLst>
          </p:nvPr>
        </p:nvGraphicFramePr>
        <p:xfrm>
          <a:off x="2930830" y="5303560"/>
          <a:ext cx="4875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75" name="Tabelle 74">
            <a:extLst>
              <a:ext uri="{FF2B5EF4-FFF2-40B4-BE49-F238E27FC236}">
                <a16:creationId xmlns:a16="http://schemas.microsoft.com/office/drawing/2014/main" id="{783EC9BB-4D50-05BE-4270-B91E2BD8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77802"/>
              </p:ext>
            </p:extLst>
          </p:nvPr>
        </p:nvGraphicFramePr>
        <p:xfrm>
          <a:off x="1893223" y="4275479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sp>
        <p:nvSpPr>
          <p:cNvPr id="112" name="Ellipse 111">
            <a:extLst>
              <a:ext uri="{FF2B5EF4-FFF2-40B4-BE49-F238E27FC236}">
                <a16:creationId xmlns:a16="http://schemas.microsoft.com/office/drawing/2014/main" id="{9B3B67A6-9875-BD05-86DB-D83EAD7328B3}"/>
              </a:ext>
            </a:extLst>
          </p:cNvPr>
          <p:cNvSpPr/>
          <p:nvPr/>
        </p:nvSpPr>
        <p:spPr>
          <a:xfrm>
            <a:off x="1458865" y="677609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411F1E08-DAEE-738E-D267-A24DBF7F2DA5}"/>
              </a:ext>
            </a:extLst>
          </p:cNvPr>
          <p:cNvSpPr/>
          <p:nvPr/>
        </p:nvSpPr>
        <p:spPr>
          <a:xfrm>
            <a:off x="370573" y="7312575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786DBF3-7F1A-D9E1-FAC9-619D8544F282}"/>
              </a:ext>
            </a:extLst>
          </p:cNvPr>
          <p:cNvSpPr/>
          <p:nvPr/>
        </p:nvSpPr>
        <p:spPr>
          <a:xfrm>
            <a:off x="1458866" y="7766680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C909F5C-1FBB-C11F-C0F9-583A6E65B8C6}"/>
              </a:ext>
            </a:extLst>
          </p:cNvPr>
          <p:cNvSpPr/>
          <p:nvPr/>
        </p:nvSpPr>
        <p:spPr>
          <a:xfrm>
            <a:off x="2461822" y="7310997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85DFB0C4-CC02-AC46-F09A-42BD30177D97}"/>
              </a:ext>
            </a:extLst>
          </p:cNvPr>
          <p:cNvCxnSpPr>
            <a:cxnSpLocks/>
            <a:stCxn id="112" idx="2"/>
            <a:endCxn id="113" idx="7"/>
          </p:cNvCxnSpPr>
          <p:nvPr/>
        </p:nvCxnSpPr>
        <p:spPr>
          <a:xfrm flipH="1">
            <a:off x="739872" y="6992426"/>
            <a:ext cx="718993" cy="383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FCC02BCE-5BF4-CDAE-5D09-713FAC958CB2}"/>
              </a:ext>
            </a:extLst>
          </p:cNvPr>
          <p:cNvCxnSpPr>
            <a:cxnSpLocks/>
            <a:stCxn id="114" idx="2"/>
            <a:endCxn id="113" idx="5"/>
          </p:cNvCxnSpPr>
          <p:nvPr/>
        </p:nvCxnSpPr>
        <p:spPr>
          <a:xfrm flipH="1" flipV="1">
            <a:off x="739872" y="7681874"/>
            <a:ext cx="718994" cy="30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2750931-1811-499F-D82B-0FE9DD51D0E0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1891527" y="7680296"/>
            <a:ext cx="633657" cy="30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67D2C0-8FD1-0138-A7BF-0151B28EDD91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>
          <a:xfrm>
            <a:off x="1675196" y="7208756"/>
            <a:ext cx="1" cy="55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F764B83A-0A68-450F-0CBB-1845EAD752A5}"/>
              </a:ext>
            </a:extLst>
          </p:cNvPr>
          <p:cNvCxnSpPr>
            <a:cxnSpLocks/>
            <a:stCxn id="115" idx="1"/>
            <a:endCxn id="112" idx="6"/>
          </p:cNvCxnSpPr>
          <p:nvPr/>
        </p:nvCxnSpPr>
        <p:spPr>
          <a:xfrm flipH="1" flipV="1">
            <a:off x="1891526" y="6992426"/>
            <a:ext cx="633658" cy="38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CB62AD-4BC4-A384-1B42-FA101B66AF94}"/>
              </a:ext>
            </a:extLst>
          </p:cNvPr>
          <p:cNvSpPr txBox="1"/>
          <p:nvPr/>
        </p:nvSpPr>
        <p:spPr>
          <a:xfrm>
            <a:off x="886233" y="68093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DFEA6020-201E-CFCD-BABE-4A0E1BB60AC5}"/>
              </a:ext>
            </a:extLst>
          </p:cNvPr>
          <p:cNvSpPr txBox="1"/>
          <p:nvPr/>
        </p:nvSpPr>
        <p:spPr>
          <a:xfrm>
            <a:off x="929393" y="78998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7593581-463E-5C3E-3254-99A8C2A25131}"/>
              </a:ext>
            </a:extLst>
          </p:cNvPr>
          <p:cNvSpPr txBox="1"/>
          <p:nvPr/>
        </p:nvSpPr>
        <p:spPr>
          <a:xfrm>
            <a:off x="2194792" y="774365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1A4BB56-3690-69DB-8283-F433C81671BF}"/>
              </a:ext>
            </a:extLst>
          </p:cNvPr>
          <p:cNvSpPr txBox="1"/>
          <p:nvPr/>
        </p:nvSpPr>
        <p:spPr>
          <a:xfrm>
            <a:off x="1675194" y="73426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4386C4-13F6-D34D-57FF-8B3685A7CDDC}"/>
              </a:ext>
            </a:extLst>
          </p:cNvPr>
          <p:cNvSpPr txBox="1"/>
          <p:nvPr/>
        </p:nvSpPr>
        <p:spPr>
          <a:xfrm>
            <a:off x="2147696" y="69295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graphicFrame>
        <p:nvGraphicFramePr>
          <p:cNvPr id="126" name="Tabelle 125">
            <a:extLst>
              <a:ext uri="{FF2B5EF4-FFF2-40B4-BE49-F238E27FC236}">
                <a16:creationId xmlns:a16="http://schemas.microsoft.com/office/drawing/2014/main" id="{EB07C69A-6ABA-9567-5569-198F39B21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91730"/>
              </p:ext>
            </p:extLst>
          </p:nvPr>
        </p:nvGraphicFramePr>
        <p:xfrm>
          <a:off x="226587" y="7829410"/>
          <a:ext cx="540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5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7014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127" name="Tabelle 126">
            <a:extLst>
              <a:ext uri="{FF2B5EF4-FFF2-40B4-BE49-F238E27FC236}">
                <a16:creationId xmlns:a16="http://schemas.microsoft.com/office/drawing/2014/main" id="{3C3DAB53-9FAE-A01B-04F0-698A9986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87828"/>
              </p:ext>
            </p:extLst>
          </p:nvPr>
        </p:nvGraphicFramePr>
        <p:xfrm>
          <a:off x="1929773" y="8033326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128" name="Tabelle 127">
            <a:extLst>
              <a:ext uri="{FF2B5EF4-FFF2-40B4-BE49-F238E27FC236}">
                <a16:creationId xmlns:a16="http://schemas.microsoft.com/office/drawing/2014/main" id="{11BF33AA-9706-4D6A-A339-A2BC4E132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4801"/>
              </p:ext>
            </p:extLst>
          </p:nvPr>
        </p:nvGraphicFramePr>
        <p:xfrm>
          <a:off x="2962580" y="7540372"/>
          <a:ext cx="4875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graphicFrame>
        <p:nvGraphicFramePr>
          <p:cNvPr id="129" name="Tabelle 128">
            <a:extLst>
              <a:ext uri="{FF2B5EF4-FFF2-40B4-BE49-F238E27FC236}">
                <a16:creationId xmlns:a16="http://schemas.microsoft.com/office/drawing/2014/main" id="{A514CA52-0891-5F10-E535-ACFCA6D6D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14650"/>
              </p:ext>
            </p:extLst>
          </p:nvPr>
        </p:nvGraphicFramePr>
        <p:xfrm>
          <a:off x="1938621" y="6471348"/>
          <a:ext cx="4326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6">
                  <a:extLst>
                    <a:ext uri="{9D8B030D-6E8A-4147-A177-3AD203B41FA5}">
                      <a16:colId xmlns:a16="http://schemas.microsoft.com/office/drawing/2014/main" val="3937203331"/>
                    </a:ext>
                  </a:extLst>
                </a:gridCol>
                <a:gridCol w="222105">
                  <a:extLst>
                    <a:ext uri="{9D8B030D-6E8A-4147-A177-3AD203B41FA5}">
                      <a16:colId xmlns:a16="http://schemas.microsoft.com/office/drawing/2014/main" val="692881815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68908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noProof="0" dirty="0">
                          <a:latin typeface="Segoe Print" panose="02000600000000000000" pitchFamily="2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145"/>
                  </a:ext>
                </a:extLst>
              </a:tr>
            </a:tbl>
          </a:graphicData>
        </a:graphic>
      </p:graphicFrame>
      <p:sp>
        <p:nvSpPr>
          <p:cNvPr id="130" name="Ellipse 129">
            <a:extLst>
              <a:ext uri="{FF2B5EF4-FFF2-40B4-BE49-F238E27FC236}">
                <a16:creationId xmlns:a16="http://schemas.microsoft.com/office/drawing/2014/main" id="{1FBA57E2-9BA6-B145-CA78-8245CBF192AF}"/>
              </a:ext>
            </a:extLst>
          </p:cNvPr>
          <p:cNvSpPr/>
          <p:nvPr/>
        </p:nvSpPr>
        <p:spPr>
          <a:xfrm>
            <a:off x="1365601" y="8443397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B602CCE2-CB91-E20F-DC81-CA76C95E78B5}"/>
              </a:ext>
            </a:extLst>
          </p:cNvPr>
          <p:cNvSpPr/>
          <p:nvPr/>
        </p:nvSpPr>
        <p:spPr>
          <a:xfrm>
            <a:off x="277309" y="8979877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6E1E4F7D-7BE3-B64A-D261-2DE8F4291DE3}"/>
              </a:ext>
            </a:extLst>
          </p:cNvPr>
          <p:cNvSpPr/>
          <p:nvPr/>
        </p:nvSpPr>
        <p:spPr>
          <a:xfrm>
            <a:off x="1365602" y="9433982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BE77A526-ABBF-8A2F-F034-F1C4AC218986}"/>
              </a:ext>
            </a:extLst>
          </p:cNvPr>
          <p:cNvSpPr/>
          <p:nvPr/>
        </p:nvSpPr>
        <p:spPr>
          <a:xfrm>
            <a:off x="2368558" y="8978299"/>
            <a:ext cx="432661" cy="432661"/>
          </a:xfrm>
          <a:custGeom>
            <a:avLst/>
            <a:gdLst>
              <a:gd name="connsiteX0" fmla="*/ 0 w 432661"/>
              <a:gd name="connsiteY0" fmla="*/ 216331 h 432661"/>
              <a:gd name="connsiteX1" fmla="*/ 216331 w 432661"/>
              <a:gd name="connsiteY1" fmla="*/ 0 h 432661"/>
              <a:gd name="connsiteX2" fmla="*/ 432662 w 432661"/>
              <a:gd name="connsiteY2" fmla="*/ 216331 h 432661"/>
              <a:gd name="connsiteX3" fmla="*/ 216331 w 432661"/>
              <a:gd name="connsiteY3" fmla="*/ 432662 h 432661"/>
              <a:gd name="connsiteX4" fmla="*/ 0 w 432661"/>
              <a:gd name="connsiteY4" fmla="*/ 216331 h 43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61" h="432661" fill="none" extrusionOk="0">
                <a:moveTo>
                  <a:pt x="0" y="216331"/>
                </a:moveTo>
                <a:cubicBezTo>
                  <a:pt x="-18878" y="95302"/>
                  <a:pt x="87112" y="-14468"/>
                  <a:pt x="216331" y="0"/>
                </a:cubicBezTo>
                <a:cubicBezTo>
                  <a:pt x="333239" y="-1231"/>
                  <a:pt x="445947" y="86011"/>
                  <a:pt x="432662" y="216331"/>
                </a:cubicBezTo>
                <a:cubicBezTo>
                  <a:pt x="403782" y="340977"/>
                  <a:pt x="347177" y="435092"/>
                  <a:pt x="216331" y="432662"/>
                </a:cubicBezTo>
                <a:cubicBezTo>
                  <a:pt x="66727" y="447835"/>
                  <a:pt x="5171" y="331758"/>
                  <a:pt x="0" y="216331"/>
                </a:cubicBezTo>
                <a:close/>
              </a:path>
              <a:path w="432661" h="432661" stroke="0" extrusionOk="0">
                <a:moveTo>
                  <a:pt x="0" y="216331"/>
                </a:moveTo>
                <a:cubicBezTo>
                  <a:pt x="-8969" y="86308"/>
                  <a:pt x="125675" y="-10464"/>
                  <a:pt x="216331" y="0"/>
                </a:cubicBezTo>
                <a:cubicBezTo>
                  <a:pt x="308485" y="15351"/>
                  <a:pt x="465133" y="87166"/>
                  <a:pt x="432662" y="216331"/>
                </a:cubicBezTo>
                <a:cubicBezTo>
                  <a:pt x="417609" y="305794"/>
                  <a:pt x="332770" y="442112"/>
                  <a:pt x="216331" y="432662"/>
                </a:cubicBezTo>
                <a:cubicBezTo>
                  <a:pt x="106950" y="418735"/>
                  <a:pt x="26263" y="333646"/>
                  <a:pt x="0" y="216331"/>
                </a:cubicBezTo>
                <a:close/>
              </a:path>
            </a:pathLst>
          </a:custGeom>
          <a:solidFill>
            <a:srgbClr val="FF696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58EAE64B-7B96-A63E-9483-3E3D2C626B11}"/>
              </a:ext>
            </a:extLst>
          </p:cNvPr>
          <p:cNvCxnSpPr>
            <a:cxnSpLocks/>
            <a:stCxn id="130" idx="2"/>
            <a:endCxn id="131" idx="7"/>
          </p:cNvCxnSpPr>
          <p:nvPr/>
        </p:nvCxnSpPr>
        <p:spPr>
          <a:xfrm flipH="1">
            <a:off x="646608" y="8659728"/>
            <a:ext cx="718993" cy="383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7DE6659-DA7C-0FD3-A07A-D086ED415200}"/>
              </a:ext>
            </a:extLst>
          </p:cNvPr>
          <p:cNvCxnSpPr>
            <a:cxnSpLocks/>
            <a:stCxn id="132" idx="2"/>
            <a:endCxn id="131" idx="5"/>
          </p:cNvCxnSpPr>
          <p:nvPr/>
        </p:nvCxnSpPr>
        <p:spPr>
          <a:xfrm flipH="1" flipV="1">
            <a:off x="646608" y="9349176"/>
            <a:ext cx="718994" cy="30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4105FF6-7B97-12AA-0AD7-BDE46167769C}"/>
              </a:ext>
            </a:extLst>
          </p:cNvPr>
          <p:cNvCxnSpPr>
            <a:cxnSpLocks/>
            <a:stCxn id="133" idx="3"/>
            <a:endCxn id="132" idx="6"/>
          </p:cNvCxnSpPr>
          <p:nvPr/>
        </p:nvCxnSpPr>
        <p:spPr>
          <a:xfrm flipH="1">
            <a:off x="1798263" y="9347598"/>
            <a:ext cx="633657" cy="30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C84F0155-25C4-935C-2F74-CE0C4FF9D3AC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>
          <a:xfrm>
            <a:off x="1581932" y="8876058"/>
            <a:ext cx="1" cy="55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F52347D-8F47-1249-3401-EA55370968E9}"/>
              </a:ext>
            </a:extLst>
          </p:cNvPr>
          <p:cNvCxnSpPr>
            <a:cxnSpLocks/>
            <a:stCxn id="133" idx="1"/>
            <a:endCxn id="130" idx="6"/>
          </p:cNvCxnSpPr>
          <p:nvPr/>
        </p:nvCxnSpPr>
        <p:spPr>
          <a:xfrm flipH="1" flipV="1">
            <a:off x="1798262" y="8659728"/>
            <a:ext cx="633658" cy="38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04C5AA68-17BB-75DE-EDCC-A10F951ECB34}"/>
              </a:ext>
            </a:extLst>
          </p:cNvPr>
          <p:cNvSpPr txBox="1"/>
          <p:nvPr/>
        </p:nvSpPr>
        <p:spPr>
          <a:xfrm>
            <a:off x="792969" y="847660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7B90B90D-F56A-E576-C547-F87F882CC61D}"/>
              </a:ext>
            </a:extLst>
          </p:cNvPr>
          <p:cNvSpPr txBox="1"/>
          <p:nvPr/>
        </p:nvSpPr>
        <p:spPr>
          <a:xfrm>
            <a:off x="722916" y="951494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F1734A1-4AF6-3B3D-A2C6-38C618C6D8D4}"/>
              </a:ext>
            </a:extLst>
          </p:cNvPr>
          <p:cNvSpPr txBox="1"/>
          <p:nvPr/>
        </p:nvSpPr>
        <p:spPr>
          <a:xfrm>
            <a:off x="2101528" y="941096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CC828DEC-9666-0AC4-3304-F92DE39A3526}"/>
              </a:ext>
            </a:extLst>
          </p:cNvPr>
          <p:cNvSpPr txBox="1"/>
          <p:nvPr/>
        </p:nvSpPr>
        <p:spPr>
          <a:xfrm>
            <a:off x="1581930" y="9009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BF6DE91D-09C7-E004-49CE-C1D477DD0D97}"/>
              </a:ext>
            </a:extLst>
          </p:cNvPr>
          <p:cNvSpPr txBox="1"/>
          <p:nvPr/>
        </p:nvSpPr>
        <p:spPr>
          <a:xfrm>
            <a:off x="2054432" y="859688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2</a:t>
            </a:r>
          </a:p>
        </p:txBody>
      </p: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B56B6BE5-5AB5-1CE1-D13B-A8DCB212A44B}"/>
              </a:ext>
            </a:extLst>
          </p:cNvPr>
          <p:cNvCxnSpPr/>
          <p:nvPr/>
        </p:nvCxnSpPr>
        <p:spPr>
          <a:xfrm flipH="1" flipV="1">
            <a:off x="1835061" y="8851483"/>
            <a:ext cx="425713" cy="27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E9B33C7E-B51F-A0F4-FD23-6C230035AB1D}"/>
              </a:ext>
            </a:extLst>
          </p:cNvPr>
          <p:cNvCxnSpPr>
            <a:cxnSpLocks/>
          </p:cNvCxnSpPr>
          <p:nvPr/>
        </p:nvCxnSpPr>
        <p:spPr>
          <a:xfrm>
            <a:off x="1458865" y="8928312"/>
            <a:ext cx="0" cy="4603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8484C891-54BE-9498-8B3A-B583F8379FDD}"/>
              </a:ext>
            </a:extLst>
          </p:cNvPr>
          <p:cNvCxnSpPr>
            <a:cxnSpLocks/>
          </p:cNvCxnSpPr>
          <p:nvPr/>
        </p:nvCxnSpPr>
        <p:spPr>
          <a:xfrm flipH="1" flipV="1">
            <a:off x="746769" y="9319801"/>
            <a:ext cx="546272" cy="20504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A69C2CA-E112-96D7-1C77-33755826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5519"/>
              </p:ext>
            </p:extLst>
          </p:nvPr>
        </p:nvGraphicFramePr>
        <p:xfrm>
          <a:off x="3568109" y="433673"/>
          <a:ext cx="3174323" cy="235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17">
                  <a:extLst>
                    <a:ext uri="{9D8B030D-6E8A-4147-A177-3AD203B41FA5}">
                      <a16:colId xmlns:a16="http://schemas.microsoft.com/office/drawing/2014/main" val="3301565684"/>
                    </a:ext>
                  </a:extLst>
                </a:gridCol>
                <a:gridCol w="455693">
                  <a:extLst>
                    <a:ext uri="{9D8B030D-6E8A-4147-A177-3AD203B41FA5}">
                      <a16:colId xmlns:a16="http://schemas.microsoft.com/office/drawing/2014/main" val="3891523312"/>
                    </a:ext>
                  </a:extLst>
                </a:gridCol>
                <a:gridCol w="859145">
                  <a:extLst>
                    <a:ext uri="{9D8B030D-6E8A-4147-A177-3AD203B41FA5}">
                      <a16:colId xmlns:a16="http://schemas.microsoft.com/office/drawing/2014/main" val="830179257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312174753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41256857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92005238"/>
                    </a:ext>
                  </a:extLst>
                </a:gridCol>
                <a:gridCol w="417215">
                  <a:extLst>
                    <a:ext uri="{9D8B030D-6E8A-4147-A177-3AD203B41FA5}">
                      <a16:colId xmlns:a16="http://schemas.microsoft.com/office/drawing/2014/main" val="1876434502"/>
                    </a:ext>
                  </a:extLst>
                </a:gridCol>
              </a:tblGrid>
              <a:tr h="189326">
                <a:tc>
                  <a:txBody>
                    <a:bodyPr/>
                    <a:lstStyle/>
                    <a:p>
                      <a:pPr algn="ctr"/>
                      <a:endParaRPr lang="en-GB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chemeClr val="accent6"/>
                          </a:solidFill>
                        </a:rPr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FF6961"/>
                          </a:solidFill>
                        </a:rPr>
                        <a:t>processed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40928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41106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r>
                        <a:rPr lang="en-GB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∞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7212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7194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a,c,b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FF696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64902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a,c,b,d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47DB336-2A94-B966-2129-F59006954AE4}"/>
              </a:ext>
            </a:extLst>
          </p:cNvPr>
          <p:cNvSpPr txBox="1"/>
          <p:nvPr/>
        </p:nvSpPr>
        <p:spPr>
          <a:xfrm>
            <a:off x="616844" y="671208"/>
            <a:ext cx="497537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noProof="0" dirty="0"/>
              <a:t>How does the Nav think?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A172DF-B7C8-BF03-41A3-F001B3D3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1" y="3492084"/>
            <a:ext cx="5743575" cy="31527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DC4686-E082-CA0F-5C14-88CD300D9520}"/>
              </a:ext>
            </a:extLst>
          </p:cNvPr>
          <p:cNvSpPr txBox="1"/>
          <p:nvPr/>
        </p:nvSpPr>
        <p:spPr>
          <a:xfrm>
            <a:off x="274164" y="1912889"/>
            <a:ext cx="63096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latin typeface="Segoe Print" panose="02000600000000000000" pitchFamily="2" charset="0"/>
              </a:rPr>
              <a:t>Search the Internet for the current train connections in the federal states of Austria. </a:t>
            </a:r>
          </a:p>
          <a:p>
            <a:r>
              <a:rPr lang="en-GB" noProof="0" dirty="0">
                <a:latin typeface="Segoe Print" panose="02000600000000000000" pitchFamily="2" charset="0"/>
              </a:rPr>
              <a:t>Draw a graph with at least all the federal capitals.</a:t>
            </a:r>
          </a:p>
          <a:p>
            <a:r>
              <a:rPr lang="en-GB" noProof="0" dirty="0">
                <a:latin typeface="Segoe Print" panose="02000600000000000000" pitchFamily="2" charset="0"/>
              </a:rPr>
              <a:t>Determine the shortest route from Eisenstadt to Bregenz using Dijkstra's algorithm.</a:t>
            </a:r>
          </a:p>
        </p:txBody>
      </p:sp>
    </p:spTree>
    <p:extLst>
      <p:ext uri="{BB962C8B-B14F-4D97-AF65-F5344CB8AC3E}">
        <p14:creationId xmlns:p14="http://schemas.microsoft.com/office/powerpoint/2010/main" val="165607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DB849D4-0579-F53F-EAC7-E17AC8FB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02200"/>
            <a:ext cx="5743575" cy="31527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2184CC9-2CA2-D221-A3B0-665A5784BAC1}"/>
              </a:ext>
            </a:extLst>
          </p:cNvPr>
          <p:cNvSpPr/>
          <p:nvPr/>
        </p:nvSpPr>
        <p:spPr>
          <a:xfrm flipH="1">
            <a:off x="716693" y="1865871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EB0FE53-C950-A3FD-97EC-5C7506D812D3}"/>
              </a:ext>
            </a:extLst>
          </p:cNvPr>
          <p:cNvSpPr/>
          <p:nvPr/>
        </p:nvSpPr>
        <p:spPr>
          <a:xfrm flipH="1">
            <a:off x="1894703" y="2166552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373B39-F6F0-D0AE-9F83-6BA3ACD8AFDB}"/>
              </a:ext>
            </a:extLst>
          </p:cNvPr>
          <p:cNvSpPr/>
          <p:nvPr/>
        </p:nvSpPr>
        <p:spPr>
          <a:xfrm flipH="1">
            <a:off x="3183924" y="1544597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A65B99A-9886-2714-FD45-2BDB0BB0BCF8}"/>
              </a:ext>
            </a:extLst>
          </p:cNvPr>
          <p:cNvSpPr/>
          <p:nvPr/>
        </p:nvSpPr>
        <p:spPr>
          <a:xfrm flipH="1">
            <a:off x="4967416" y="1095634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384B4B3-CA27-85E4-CB29-B886C8EC57D0}"/>
              </a:ext>
            </a:extLst>
          </p:cNvPr>
          <p:cNvSpPr/>
          <p:nvPr/>
        </p:nvSpPr>
        <p:spPr>
          <a:xfrm flipH="1">
            <a:off x="3945925" y="1033850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8FDF73-76EF-F6EF-6B1B-8394912935E6}"/>
              </a:ext>
            </a:extLst>
          </p:cNvPr>
          <p:cNvSpPr/>
          <p:nvPr/>
        </p:nvSpPr>
        <p:spPr>
          <a:xfrm flipH="1">
            <a:off x="4110682" y="2763796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023091F-34D2-6B50-C521-FDA4B8B38DF8}"/>
              </a:ext>
            </a:extLst>
          </p:cNvPr>
          <p:cNvSpPr/>
          <p:nvPr/>
        </p:nvSpPr>
        <p:spPr>
          <a:xfrm flipH="1">
            <a:off x="4930346" y="2397211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0203217-0D50-49B5-AF23-C95E5FEED14F}"/>
              </a:ext>
            </a:extLst>
          </p:cNvPr>
          <p:cNvSpPr/>
          <p:nvPr/>
        </p:nvSpPr>
        <p:spPr>
          <a:xfrm flipH="1">
            <a:off x="5741774" y="1511644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87C364A-7FB0-52DC-8B70-5B6D1226CECE}"/>
              </a:ext>
            </a:extLst>
          </p:cNvPr>
          <p:cNvSpPr/>
          <p:nvPr/>
        </p:nvSpPr>
        <p:spPr>
          <a:xfrm flipH="1">
            <a:off x="5630563" y="1070920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F4DBF39-10F6-2DD1-1503-CBCFFF861558}"/>
              </a:ext>
            </a:extLst>
          </p:cNvPr>
          <p:cNvSpPr txBox="1"/>
          <p:nvPr/>
        </p:nvSpPr>
        <p:spPr>
          <a:xfrm>
            <a:off x="509345" y="1635039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Bregenz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1FE2EE-63AE-9AA4-F2EE-24683DC2E599}"/>
              </a:ext>
            </a:extLst>
          </p:cNvPr>
          <p:cNvSpPr txBox="1"/>
          <p:nvPr/>
        </p:nvSpPr>
        <p:spPr>
          <a:xfrm>
            <a:off x="1606092" y="2203622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Innsbruck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348FAC-6199-3B6C-2AEE-5A0AB6353E98}"/>
              </a:ext>
            </a:extLst>
          </p:cNvPr>
          <p:cNvSpPr txBox="1"/>
          <p:nvPr/>
        </p:nvSpPr>
        <p:spPr>
          <a:xfrm>
            <a:off x="3945925" y="2800866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Klagenfurt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91AAEF-191A-8457-E9A5-A9D2F82A036F}"/>
              </a:ext>
            </a:extLst>
          </p:cNvPr>
          <p:cNvSpPr txBox="1"/>
          <p:nvPr/>
        </p:nvSpPr>
        <p:spPr>
          <a:xfrm>
            <a:off x="4772426" y="2417720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Graz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C8FE67-1A81-D567-17D8-95C78067E767}"/>
              </a:ext>
            </a:extLst>
          </p:cNvPr>
          <p:cNvSpPr txBox="1"/>
          <p:nvPr/>
        </p:nvSpPr>
        <p:spPr>
          <a:xfrm>
            <a:off x="5460286" y="840088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Wien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E3C30D8-62A0-3CCC-A6C6-8CEDBDD3F3AC}"/>
              </a:ext>
            </a:extLst>
          </p:cNvPr>
          <p:cNvSpPr txBox="1"/>
          <p:nvPr/>
        </p:nvSpPr>
        <p:spPr>
          <a:xfrm>
            <a:off x="4722998" y="1186079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St. </a:t>
            </a:r>
            <a:r>
              <a:rPr lang="en-GB" sz="900" noProof="0" dirty="0" err="1"/>
              <a:t>Pölten</a:t>
            </a:r>
            <a:endParaRPr lang="en-GB" sz="900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5BA92D-2449-5CAB-C712-AC7FD9FBE0EF}"/>
              </a:ext>
            </a:extLst>
          </p:cNvPr>
          <p:cNvSpPr txBox="1"/>
          <p:nvPr/>
        </p:nvSpPr>
        <p:spPr>
          <a:xfrm>
            <a:off x="3762699" y="839917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´Linz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AE52378-6F8E-DF2A-C3C7-77170AB81644}"/>
              </a:ext>
            </a:extLst>
          </p:cNvPr>
          <p:cNvSpPr txBox="1"/>
          <p:nvPr/>
        </p:nvSpPr>
        <p:spPr>
          <a:xfrm>
            <a:off x="2831669" y="1358987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Salzburg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D8BB35C-61E5-B926-6DB4-86EBD48B8EA9}"/>
              </a:ext>
            </a:extLst>
          </p:cNvPr>
          <p:cNvSpPr txBox="1"/>
          <p:nvPr/>
        </p:nvSpPr>
        <p:spPr>
          <a:xfrm>
            <a:off x="2666379" y="2633017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 err="1"/>
              <a:t>Lienz</a:t>
            </a:r>
            <a:endParaRPr lang="en-GB" sz="900" noProof="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09FA201-D1A3-78B5-C1C2-57255D5E20D6}"/>
              </a:ext>
            </a:extLst>
          </p:cNvPr>
          <p:cNvSpPr txBox="1"/>
          <p:nvPr/>
        </p:nvSpPr>
        <p:spPr>
          <a:xfrm>
            <a:off x="3466751" y="2780270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Villach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E80F785-94A2-0267-7095-6680A35D0714}"/>
              </a:ext>
            </a:extLst>
          </p:cNvPr>
          <p:cNvSpPr txBox="1"/>
          <p:nvPr/>
        </p:nvSpPr>
        <p:spPr>
          <a:xfrm>
            <a:off x="5712832" y="1519623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noProof="0" dirty="0"/>
              <a:t>Eisenstadt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759E5E4-AC74-CDEF-46B3-6141220ACFDC}"/>
              </a:ext>
            </a:extLst>
          </p:cNvPr>
          <p:cNvSpPr/>
          <p:nvPr/>
        </p:nvSpPr>
        <p:spPr>
          <a:xfrm flipH="1">
            <a:off x="2936793" y="2627870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38A9ED-483D-CE04-14CD-422CF070043A}"/>
              </a:ext>
            </a:extLst>
          </p:cNvPr>
          <p:cNvSpPr/>
          <p:nvPr/>
        </p:nvSpPr>
        <p:spPr>
          <a:xfrm flipH="1">
            <a:off x="3756462" y="2780270"/>
            <a:ext cx="74140" cy="741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C921B95-BB04-9D4F-D0B5-08A23AAAAACB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V="1">
            <a:off x="5041556" y="1107990"/>
            <a:ext cx="589007" cy="2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8090E84-7BF6-F577-E3B6-9BA2C271FFFD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>
            <a:off x="3962433" y="1070749"/>
            <a:ext cx="1004983" cy="6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E26461-FD0D-E1C6-914C-4AE42F2C2B21}"/>
              </a:ext>
            </a:extLst>
          </p:cNvPr>
          <p:cNvCxnSpPr>
            <a:cxnSpLocks/>
            <a:stCxn id="18" idx="2"/>
            <a:endCxn id="5" idx="5"/>
          </p:cNvCxnSpPr>
          <p:nvPr/>
        </p:nvCxnSpPr>
        <p:spPr>
          <a:xfrm flipH="1">
            <a:off x="3194782" y="1070749"/>
            <a:ext cx="767651" cy="53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EE75458-DC43-310D-4DEE-7519AA2CABF7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1957985" y="1618737"/>
            <a:ext cx="1263009" cy="55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2A9C896-3903-3CE1-ADE1-58722574ED0C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H="1" flipV="1">
            <a:off x="779975" y="1929153"/>
            <a:ext cx="1125586" cy="24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AA9DB6C-CFA9-5D48-0D37-5157894C2745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3000075" y="2691152"/>
            <a:ext cx="81966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32A73840-26AF-602B-28F0-311AE2F3F058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3830602" y="2800866"/>
            <a:ext cx="317150" cy="1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FF10794-D140-EBA1-24C1-8C2DDD2E61A1}"/>
              </a:ext>
            </a:extLst>
          </p:cNvPr>
          <p:cNvCxnSpPr>
            <a:stCxn id="8" idx="2"/>
            <a:endCxn id="9" idx="7"/>
          </p:cNvCxnSpPr>
          <p:nvPr/>
        </p:nvCxnSpPr>
        <p:spPr>
          <a:xfrm flipV="1">
            <a:off x="4184822" y="2408069"/>
            <a:ext cx="756382" cy="39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B0154BC-E493-D81B-B762-5FB606CE602E}"/>
              </a:ext>
            </a:extLst>
          </p:cNvPr>
          <p:cNvCxnSpPr>
            <a:stCxn id="15" idx="0"/>
            <a:endCxn id="11" idx="4"/>
          </p:cNvCxnSpPr>
          <p:nvPr/>
        </p:nvCxnSpPr>
        <p:spPr>
          <a:xfrm flipV="1">
            <a:off x="4970557" y="1145060"/>
            <a:ext cx="697076" cy="1272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87F4790-D1EC-457A-7A32-2CDB969FC00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704703" y="1107990"/>
            <a:ext cx="74141" cy="40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8560BC4-A596-FB06-5B71-D628C24655D4}"/>
              </a:ext>
            </a:extLst>
          </p:cNvPr>
          <p:cNvCxnSpPr>
            <a:endCxn id="15" idx="0"/>
          </p:cNvCxnSpPr>
          <p:nvPr/>
        </p:nvCxnSpPr>
        <p:spPr>
          <a:xfrm flipH="1">
            <a:off x="4970557" y="1519623"/>
            <a:ext cx="845357" cy="898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FFCD621-D15E-BAC3-EBF0-B884AF27ECC7}"/>
              </a:ext>
            </a:extLst>
          </p:cNvPr>
          <p:cNvCxnSpPr>
            <a:stCxn id="24" idx="3"/>
            <a:endCxn id="5" idx="4"/>
          </p:cNvCxnSpPr>
          <p:nvPr/>
        </p:nvCxnSpPr>
        <p:spPr>
          <a:xfrm flipH="1" flipV="1">
            <a:off x="3220994" y="1618737"/>
            <a:ext cx="598750" cy="1224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FF23B84-8880-7DCB-3791-CB8412809551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H="1" flipV="1">
            <a:off x="3982995" y="1107990"/>
            <a:ext cx="984421" cy="1289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8C9D84A-F683-7B01-2E1E-A16C3F02EBDA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247206" y="1607879"/>
            <a:ext cx="1720210" cy="78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98191379-0451-C970-A4B3-4694C161A35C}"/>
              </a:ext>
            </a:extLst>
          </p:cNvPr>
          <p:cNvSpPr txBox="1"/>
          <p:nvPr/>
        </p:nvSpPr>
        <p:spPr>
          <a:xfrm>
            <a:off x="5168688" y="8886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66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62CDBF5-7A2D-9C9B-3891-ACE8EDE96734}"/>
              </a:ext>
            </a:extLst>
          </p:cNvPr>
          <p:cNvSpPr txBox="1"/>
          <p:nvPr/>
        </p:nvSpPr>
        <p:spPr>
          <a:xfrm>
            <a:off x="4401148" y="9039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99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AF0A1FE-E245-46CB-8F5E-77CE6390ECF0}"/>
              </a:ext>
            </a:extLst>
          </p:cNvPr>
          <p:cNvSpPr txBox="1"/>
          <p:nvPr/>
        </p:nvSpPr>
        <p:spPr>
          <a:xfrm>
            <a:off x="3356918" y="108121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107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1F56405-E6AA-FA7C-D17C-C40DD544FA89}"/>
              </a:ext>
            </a:extLst>
          </p:cNvPr>
          <p:cNvSpPr txBox="1"/>
          <p:nvPr/>
        </p:nvSpPr>
        <p:spPr>
          <a:xfrm>
            <a:off x="4249005" y="132081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160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EA9CB8-D932-EDF6-8F3C-AA83BC6833FC}"/>
              </a:ext>
            </a:extLst>
          </p:cNvPr>
          <p:cNvSpPr txBox="1"/>
          <p:nvPr/>
        </p:nvSpPr>
        <p:spPr>
          <a:xfrm>
            <a:off x="3908854" y="175667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198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F2B3C53-7B6D-5437-B35A-40908AEB570A}"/>
              </a:ext>
            </a:extLst>
          </p:cNvPr>
          <p:cNvSpPr txBox="1"/>
          <p:nvPr/>
        </p:nvSpPr>
        <p:spPr>
          <a:xfrm>
            <a:off x="4520306" y="251774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98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284BCE8-7697-B441-B75B-D1721C6C686C}"/>
              </a:ext>
            </a:extLst>
          </p:cNvPr>
          <p:cNvSpPr txBox="1"/>
          <p:nvPr/>
        </p:nvSpPr>
        <p:spPr>
          <a:xfrm>
            <a:off x="5027851" y="14910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146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26BF11A-18AC-CA24-432A-6A03500CCA88}"/>
              </a:ext>
            </a:extLst>
          </p:cNvPr>
          <p:cNvSpPr txBox="1"/>
          <p:nvPr/>
        </p:nvSpPr>
        <p:spPr>
          <a:xfrm>
            <a:off x="5700298" y="120153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41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8B42FDD-AC38-A95A-95C9-5EFCA31AE2E6}"/>
              </a:ext>
            </a:extLst>
          </p:cNvPr>
          <p:cNvSpPr txBox="1"/>
          <p:nvPr/>
        </p:nvSpPr>
        <p:spPr>
          <a:xfrm>
            <a:off x="5415546" y="17994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120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4C3D3A8-3FE4-67A8-1C6D-91D087141743}"/>
              </a:ext>
            </a:extLst>
          </p:cNvPr>
          <p:cNvSpPr txBox="1"/>
          <p:nvPr/>
        </p:nvSpPr>
        <p:spPr>
          <a:xfrm>
            <a:off x="3818242" y="260446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35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BBEC8ED-2DB4-B45E-667D-6E199FCC0F4E}"/>
              </a:ext>
            </a:extLst>
          </p:cNvPr>
          <p:cNvSpPr txBox="1"/>
          <p:nvPr/>
        </p:nvSpPr>
        <p:spPr>
          <a:xfrm>
            <a:off x="3480806" y="210703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146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547D844-3FCF-24D1-A2BA-AB613FC74FAE}"/>
              </a:ext>
            </a:extLst>
          </p:cNvPr>
          <p:cNvSpPr txBox="1"/>
          <p:nvPr/>
        </p:nvSpPr>
        <p:spPr>
          <a:xfrm>
            <a:off x="3183065" y="255322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85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A8BD582-BE4A-038B-42D3-3C4344B190BF}"/>
              </a:ext>
            </a:extLst>
          </p:cNvPr>
          <p:cNvSpPr txBox="1"/>
          <p:nvPr/>
        </p:nvSpPr>
        <p:spPr>
          <a:xfrm>
            <a:off x="2324471" y="164051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138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13DBDB6-49C7-CA60-2E98-BABEC8AE17F2}"/>
              </a:ext>
            </a:extLst>
          </p:cNvPr>
          <p:cNvSpPr txBox="1"/>
          <p:nvPr/>
        </p:nvSpPr>
        <p:spPr>
          <a:xfrm>
            <a:off x="1265909" y="18378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6220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1024</Words>
  <Application>Microsoft Office PowerPoint</Application>
  <PresentationFormat>A4-Papier (210 x 297 mm)</PresentationFormat>
  <Paragraphs>438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Segoe Print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Jochinger</dc:creator>
  <cp:lastModifiedBy>Dominik Jochinger</cp:lastModifiedBy>
  <cp:revision>70</cp:revision>
  <cp:lastPrinted>2025-06-07T14:40:50Z</cp:lastPrinted>
  <dcterms:created xsi:type="dcterms:W3CDTF">2022-08-15T08:21:27Z</dcterms:created>
  <dcterms:modified xsi:type="dcterms:W3CDTF">2025-07-25T14:46:48Z</dcterms:modified>
</cp:coreProperties>
</file>