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7" r:id="rId4"/>
    <p:sldId id="257" r:id="rId5"/>
    <p:sldId id="262" r:id="rId6"/>
    <p:sldId id="261" r:id="rId7"/>
    <p:sldId id="275" r:id="rId8"/>
    <p:sldId id="271" r:id="rId9"/>
    <p:sldId id="272" r:id="rId10"/>
    <p:sldId id="273" r:id="rId11"/>
    <p:sldId id="258" r:id="rId12"/>
    <p:sldId id="263" r:id="rId13"/>
    <p:sldId id="265" r:id="rId14"/>
    <p:sldId id="266"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534160"/>
          </a:xfrm>
        </p:spPr>
        <p:txBody>
          <a:bodyPr/>
          <a:lstStyle/>
          <a:p>
            <a:r>
              <a:rPr lang="en-US" dirty="0"/>
              <a:t>Car Rental System</a:t>
            </a:r>
            <a:endParaRPr lang="en-US" dirty="0"/>
          </a:p>
        </p:txBody>
      </p:sp>
      <p:sp>
        <p:nvSpPr>
          <p:cNvPr id="3" name="Subtitle 2"/>
          <p:cNvSpPr>
            <a:spLocks noGrp="1"/>
          </p:cNvSpPr>
          <p:nvPr>
            <p:ph type="subTitle" idx="1"/>
          </p:nvPr>
        </p:nvSpPr>
        <p:spPr/>
        <p:txBody>
          <a:bodyPr/>
          <a:lstStyle/>
          <a:p>
            <a:endParaRPr lang="en-US"/>
          </a:p>
        </p:txBody>
      </p:sp>
      <p:pic>
        <p:nvPicPr>
          <p:cNvPr id="4" name="Picture 3" descr="images-3"/>
          <p:cNvPicPr>
            <a:picLocks noChangeAspect="1"/>
          </p:cNvPicPr>
          <p:nvPr/>
        </p:nvPicPr>
        <p:blipFill>
          <a:blip r:embed="rId1"/>
          <a:srcRect t="765" r="20345"/>
          <a:stretch>
            <a:fillRect/>
          </a:stretch>
        </p:blipFill>
        <p:spPr>
          <a:xfrm>
            <a:off x="7730490" y="3147060"/>
            <a:ext cx="3759200" cy="31165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Advantages </a:t>
            </a:r>
            <a:r>
              <a:rPr lang="en-US">
                <a:sym typeface="+mn-ea"/>
              </a:rPr>
              <a:t>of car rental system.</a:t>
            </a:r>
            <a:br>
              <a:rPr lang="en-US"/>
            </a:br>
            <a:endParaRPr lang="en-US"/>
          </a:p>
        </p:txBody>
      </p:sp>
      <p:sp>
        <p:nvSpPr>
          <p:cNvPr id="3" name="Content Placeholder 2"/>
          <p:cNvSpPr>
            <a:spLocks noGrp="1"/>
          </p:cNvSpPr>
          <p:nvPr>
            <p:ph idx="1"/>
          </p:nvPr>
        </p:nvSpPr>
        <p:spPr/>
        <p:txBody>
          <a:bodyPr>
            <a:normAutofit lnSpcReduction="10000"/>
          </a:bodyPr>
          <a:p>
            <a:r>
              <a:rPr lang="en-US">
                <a:latin typeface="Times New Roman Regular" panose="02020603050405020304" charset="0"/>
                <a:cs typeface="Times New Roman Regular" panose="02020603050405020304" charset="0"/>
              </a:rPr>
              <a:t>Convenience &amp; Comfort</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Meets Your Need.</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Flexibility &amp; </a:t>
            </a:r>
            <a:r>
              <a:rPr lang="en-US">
                <a:latin typeface="Times New Roman Regular" panose="02020603050405020304" charset="0"/>
                <a:cs typeface="Times New Roman Regular" panose="02020603050405020304" charset="0"/>
                <a:sym typeface="+mn-ea"/>
              </a:rPr>
              <a:t>Automatic Fare Calculation</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Easy to Customization and Security</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Hassle-Free Reservation Management</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A wide selection of vehicles.</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Additional services &amp; Round the Clock Availability</a:t>
            </a:r>
            <a:endParaRPr lang="en-US">
              <a:latin typeface="Times New Roman Regular" panose="02020603050405020304" charset="0"/>
              <a:cs typeface="Times New Roman Regular"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ym typeface="+mn-ea"/>
              </a:rPr>
            </a:br>
            <a:br>
              <a:rPr lang="en-US">
                <a:sym typeface="+mn-ea"/>
              </a:rPr>
            </a:br>
            <a:br>
              <a:rPr lang="en-US">
                <a:sym typeface="+mn-ea"/>
              </a:rPr>
            </a:br>
            <a:br>
              <a:rPr lang="en-US">
                <a:sym typeface="+mn-ea"/>
              </a:rPr>
            </a:br>
            <a:r>
              <a:rPr lang="en-US">
                <a:sym typeface="+mn-ea"/>
              </a:rPr>
              <a:t>Disadvantages of car rental system.</a:t>
            </a:r>
            <a:br>
              <a:rPr lang="en-US"/>
            </a:br>
            <a:br>
              <a:rPr lang="en-US"/>
            </a:br>
            <a:br>
              <a:rPr lang="en-US"/>
            </a:br>
            <a:endParaRPr lang="en-US"/>
          </a:p>
        </p:txBody>
      </p:sp>
      <p:sp>
        <p:nvSpPr>
          <p:cNvPr id="3" name="Content Placeholder 2"/>
          <p:cNvSpPr>
            <a:spLocks noGrp="1"/>
          </p:cNvSpPr>
          <p:nvPr>
            <p:ph idx="1"/>
          </p:nvPr>
        </p:nvSpPr>
        <p:spPr/>
        <p:txBody>
          <a:bodyPr/>
          <a:p>
            <a:r>
              <a:rPr lang="en-US"/>
              <a:t>Higher prices. </a:t>
            </a:r>
            <a:endParaRPr lang="en-US"/>
          </a:p>
          <a:p>
            <a:r>
              <a:rPr lang="en-US"/>
              <a:t>Strict terms.</a:t>
            </a:r>
            <a:endParaRPr lang="en-US"/>
          </a:p>
          <a:p>
            <a:r>
              <a:rPr lang="en-US"/>
              <a:t>Extra charges</a:t>
            </a:r>
            <a:endParaRPr lang="en-US"/>
          </a:p>
          <a:p>
            <a:r>
              <a:rPr lang="en-US"/>
              <a:t>Limitations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58445"/>
            <a:ext cx="10515600" cy="1325563"/>
          </a:xfrm>
        </p:spPr>
        <p:txBody>
          <a:bodyPr/>
          <a:p>
            <a:r>
              <a:rPr lang="en-US"/>
              <a:t>Future Scope</a:t>
            </a:r>
            <a:endParaRPr lang="en-US"/>
          </a:p>
        </p:txBody>
      </p:sp>
      <p:sp>
        <p:nvSpPr>
          <p:cNvPr id="3" name="Content Placeholder 2"/>
          <p:cNvSpPr>
            <a:spLocks noGrp="1"/>
          </p:cNvSpPr>
          <p:nvPr>
            <p:ph idx="1"/>
          </p:nvPr>
        </p:nvSpPr>
        <p:spPr>
          <a:xfrm>
            <a:off x="838200" y="1347470"/>
            <a:ext cx="10515600" cy="4486275"/>
          </a:xfrm>
        </p:spPr>
        <p:txBody>
          <a:bodyPr>
            <a:normAutofit/>
          </a:bodyPr>
          <a:p>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rPr>
              <a:t>We would add an online feature to the database and an automated service.</a:t>
            </a:r>
            <a:endParaRPr lang="en-US">
              <a:latin typeface="Times New Roman Regular" panose="02020603050405020304" charset="0"/>
              <a:cs typeface="Times New Roman Regular" panose="02020603050405020304" charset="0"/>
            </a:endParaRPr>
          </a:p>
          <a:p>
            <a:pPr algn="just"/>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rPr>
              <a:t>Rental companies are now focusing on customer service, training, sales and marketing to differentiate themselves and improve customer communication. As a result, the number of customers and sales increase.</a:t>
            </a:r>
            <a:endParaRPr lang="en-US">
              <a:latin typeface="Times New Roman Regular" panose="02020603050405020304" charset="0"/>
              <a:cs typeface="Times New Roman Regular"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Conclusion</a:t>
            </a:r>
            <a:endParaRPr lang="en-US"/>
          </a:p>
        </p:txBody>
      </p:sp>
      <p:sp>
        <p:nvSpPr>
          <p:cNvPr id="3" name="Content Placeholder 2"/>
          <p:cNvSpPr>
            <a:spLocks noGrp="1"/>
          </p:cNvSpPr>
          <p:nvPr>
            <p:ph idx="1"/>
          </p:nvPr>
        </p:nvSpPr>
        <p:spPr>
          <a:xfrm>
            <a:off x="609600" y="773430"/>
            <a:ext cx="10972800" cy="4953000"/>
          </a:xfrm>
        </p:spPr>
        <p:txBody>
          <a:bodyPr/>
          <a:p>
            <a:pPr algn="just"/>
            <a:r>
              <a:rPr lang="en-US" sz="2800">
                <a:latin typeface="Times New Roman Regular" panose="02020603050405020304" charset="0"/>
                <a:cs typeface="Times New Roman Regular" panose="02020603050405020304" charset="0"/>
              </a:rPr>
              <a:t>The main objective of the Car Rental System is to manage the details of Car,Payment,Customer,Supplier,Insurance. It manages all the information about Car, Booking, Insurance, Car. The project is totally built at administrative end and thus only the administrator is guaranteed the access.</a:t>
            </a:r>
            <a:endParaRPr lang="en-US" sz="2800">
              <a:latin typeface="Times New Roman Regular" panose="02020603050405020304" charset="0"/>
              <a:cs typeface="Times New Roman Regular" panose="02020603050405020304" charset="0"/>
            </a:endParaRPr>
          </a:p>
          <a:p>
            <a:pPr algn="just"/>
            <a:r>
              <a:rPr lang="en-US" sz="2800">
                <a:latin typeface="Times New Roman Regular" panose="02020603050405020304" charset="0"/>
                <a:cs typeface="Times New Roman Regular" panose="02020603050405020304" charset="0"/>
              </a:rPr>
              <a:t>The project is designed to help people utilize transport effectively. In recent times cars have become most convenient modes of transportation. Our Car rental system helps in making this an easier, hassle-free and enjoyable experience to acquire and use a car as per ones needs.</a:t>
            </a:r>
            <a:endParaRPr lang="en-US" sz="2800">
              <a:latin typeface="Times New Roman Regular" panose="02020603050405020304" charset="0"/>
              <a:cs typeface="Times New Roman Regular" panose="02020603050405020304" charset="0"/>
            </a:endParaRPr>
          </a:p>
          <a:p>
            <a:pPr algn="just"/>
            <a:endParaRPr lang="en-US" sz="2800">
              <a:latin typeface="Times New Roman Regular" panose="02020603050405020304" charset="0"/>
              <a:cs typeface="Times New Roman Regular"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images-4"/>
          <p:cNvPicPr>
            <a:picLocks noChangeAspect="1"/>
          </p:cNvPicPr>
          <p:nvPr/>
        </p:nvPicPr>
        <p:blipFill>
          <a:blip r:embed="rId1"/>
          <a:stretch>
            <a:fillRect/>
          </a:stretch>
        </p:blipFill>
        <p:spPr>
          <a:xfrm>
            <a:off x="-635" y="-626745"/>
            <a:ext cx="12192635" cy="75717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History </a:t>
            </a:r>
            <a:endParaRPr lang="en-US"/>
          </a:p>
        </p:txBody>
      </p:sp>
      <p:sp>
        <p:nvSpPr>
          <p:cNvPr id="3" name="Content Placeholder 2"/>
          <p:cNvSpPr>
            <a:spLocks noGrp="1"/>
          </p:cNvSpPr>
          <p:nvPr>
            <p:ph idx="1"/>
          </p:nvPr>
        </p:nvSpPr>
        <p:spPr/>
        <p:txBody>
          <a:bodyPr/>
          <a:p>
            <a:r>
              <a:rPr lang="en-US"/>
              <a:t>The rental car industry had its beginnings closely tied to Ford’s introduction of the economical Model T in 1908. In 1916, a Nebraskan named Joe Saunders was supposedly the first person to start a rent-a-car business when he lent out his Model T to traveling salesmen. </a:t>
            </a:r>
            <a:endParaRPr lang="en-US"/>
          </a:p>
        </p:txBody>
      </p:sp>
      <p:pic>
        <p:nvPicPr>
          <p:cNvPr id="4" name="Picture 3" descr="t3509-214x300"/>
          <p:cNvPicPr>
            <a:picLocks noChangeAspect="1"/>
          </p:cNvPicPr>
          <p:nvPr/>
        </p:nvPicPr>
        <p:blipFill>
          <a:blip r:embed="rId1"/>
          <a:stretch>
            <a:fillRect/>
          </a:stretch>
        </p:blipFill>
        <p:spPr>
          <a:xfrm>
            <a:off x="9196070" y="3235325"/>
            <a:ext cx="2386330" cy="33451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Table of Contents</a:t>
            </a:r>
            <a:endParaRPr lang="en-US"/>
          </a:p>
        </p:txBody>
      </p:sp>
      <p:sp>
        <p:nvSpPr>
          <p:cNvPr id="3" name="Content Placeholder 2"/>
          <p:cNvSpPr>
            <a:spLocks noGrp="1"/>
          </p:cNvSpPr>
          <p:nvPr>
            <p:ph idx="1"/>
          </p:nvPr>
        </p:nvSpPr>
        <p:spPr/>
        <p:txBody>
          <a:bodyPr/>
          <a:p>
            <a:r>
              <a:rPr lang="en-US">
                <a:latin typeface="Times New Roman Regular" panose="02020603050405020304" charset="0"/>
                <a:cs typeface="Times New Roman Regular" panose="02020603050405020304" charset="0"/>
                <a:sym typeface="+mn-ea"/>
              </a:rPr>
              <a:t>Project Scope</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Importance</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sym typeface="+mn-ea"/>
              </a:rPr>
              <a:t>ERD Diagram </a:t>
            </a:r>
            <a:endParaRPr lang="en-US">
              <a:latin typeface="Times New Roman Regular" panose="02020603050405020304" charset="0"/>
              <a:cs typeface="Times New Roman Regular" panose="02020603050405020304" charset="0"/>
              <a:sym typeface="+mn-ea"/>
            </a:endParaRPr>
          </a:p>
          <a:p>
            <a:r>
              <a:rPr lang="en-US">
                <a:latin typeface="Times New Roman Regular" panose="02020603050405020304" charset="0"/>
                <a:cs typeface="Times New Roman Regular" panose="02020603050405020304" charset="0"/>
                <a:sym typeface="+mn-ea"/>
              </a:rPr>
              <a:t>Relational Schema </a:t>
            </a:r>
            <a:endParaRPr lang="en-US">
              <a:latin typeface="Times New Roman Regular" panose="02020603050405020304" charset="0"/>
              <a:cs typeface="Times New Roman Regular" panose="02020603050405020304" charset="0"/>
              <a:sym typeface="+mn-ea"/>
            </a:endParaRPr>
          </a:p>
          <a:p>
            <a:r>
              <a:rPr lang="en-US">
                <a:latin typeface="Times New Roman Regular" panose="02020603050405020304" charset="0"/>
                <a:cs typeface="Times New Roman Regular" panose="02020603050405020304" charset="0"/>
                <a:sym typeface="+mn-ea"/>
              </a:rPr>
              <a:t>Data Warehouse Model.</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Advantages </a:t>
            </a:r>
            <a:r>
              <a:rPr lang="en-US">
                <a:latin typeface="Times New Roman Regular" panose="02020603050405020304" charset="0"/>
                <a:cs typeface="Times New Roman Regular" panose="02020603050405020304" charset="0"/>
                <a:sym typeface="+mn-ea"/>
              </a:rPr>
              <a:t>of car rental system.</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Disadvantages </a:t>
            </a:r>
            <a:r>
              <a:rPr lang="en-US">
                <a:latin typeface="Times New Roman Regular" panose="02020603050405020304" charset="0"/>
                <a:cs typeface="Times New Roman Regular" panose="02020603050405020304" charset="0"/>
                <a:sym typeface="+mn-ea"/>
              </a:rPr>
              <a:t>of car rental system.</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Future Scope</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Conclusion</a:t>
            </a:r>
            <a:endParaRPr lang="en-US">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br>
            <a:r>
              <a:rPr lang="en-US"/>
              <a:t>Project Scope</a:t>
            </a:r>
            <a:endParaRPr lang="en-US"/>
          </a:p>
        </p:txBody>
      </p:sp>
      <p:sp>
        <p:nvSpPr>
          <p:cNvPr id="3" name="Content Placeholder 2"/>
          <p:cNvSpPr>
            <a:spLocks noGrp="1"/>
          </p:cNvSpPr>
          <p:nvPr>
            <p:ph idx="1"/>
          </p:nvPr>
        </p:nvSpPr>
        <p:spPr/>
        <p:txBody>
          <a:bodyPr/>
          <a:p>
            <a:pPr algn="just"/>
            <a:r>
              <a:rPr lang="en-US">
                <a:latin typeface="Times New Roman Regular" panose="02020603050405020304" charset="0"/>
                <a:cs typeface="Times New Roman Regular" panose="02020603050405020304" charset="0"/>
              </a:rPr>
              <a:t>The car rental company's web-based system is called Car Rental System "CRS".</a:t>
            </a:r>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sym typeface="+mn-ea"/>
              </a:rPr>
              <a:t>The car rental system is specifically designed to meet the needs of car rental companies, travel agencies, and other travel-related businesses.</a:t>
            </a:r>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rPr>
              <a:t>This system allows the company to track its services and make them publicly available online.</a:t>
            </a:r>
            <a:endParaRPr lang="en-US">
              <a:latin typeface="Times New Roman Regular" panose="02020603050405020304" charset="0"/>
              <a:cs typeface="Times New Roman Regular" panose="02020603050405020304" charset="0"/>
            </a:endParaRPr>
          </a:p>
          <a:p>
            <a:pPr algn="just"/>
            <a:endParaRPr lang="en-US"/>
          </a:p>
          <a:p>
            <a:pPr algn="just"/>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use Car Rental System</a:t>
            </a:r>
            <a:endParaRPr lang="en-US"/>
          </a:p>
        </p:txBody>
      </p:sp>
      <p:sp>
        <p:nvSpPr>
          <p:cNvPr id="3" name="Content Placeholder 2"/>
          <p:cNvSpPr>
            <a:spLocks noGrp="1"/>
          </p:cNvSpPr>
          <p:nvPr>
            <p:ph idx="1"/>
          </p:nvPr>
        </p:nvSpPr>
        <p:spPr>
          <a:xfrm>
            <a:off x="608965" y="963295"/>
            <a:ext cx="10744835" cy="5213985"/>
          </a:xfrm>
        </p:spPr>
        <p:txBody>
          <a:bodyPr>
            <a:normAutofit lnSpcReduction="10000"/>
          </a:bodyPr>
          <a:p>
            <a:pPr algn="just"/>
            <a:r>
              <a:rPr lang="en-US">
                <a:latin typeface="Times New Roman Regular" panose="02020603050405020304" charset="0"/>
                <a:cs typeface="Times New Roman Regular" panose="02020603050405020304" charset="0"/>
              </a:rPr>
              <a:t>Car rental is one of the most reliable means of transportation in the world. </a:t>
            </a:r>
            <a:endParaRPr lang="en-US">
              <a:latin typeface="Times New Roman Regular" panose="02020603050405020304" charset="0"/>
              <a:cs typeface="Times New Roman Regular" panose="02020603050405020304" charset="0"/>
            </a:endParaRPr>
          </a:p>
          <a:p>
            <a:pPr algn="just"/>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rPr>
              <a:t>People prefer rental cars over all other modes of transportation.</a:t>
            </a:r>
            <a:endParaRPr lang="en-US">
              <a:latin typeface="Times New Roman Regular" panose="02020603050405020304" charset="0"/>
              <a:cs typeface="Times New Roman Regular" panose="02020603050405020304" charset="0"/>
            </a:endParaRPr>
          </a:p>
          <a:p>
            <a:pPr marL="0" indent="0" algn="just">
              <a:buNone/>
            </a:pPr>
            <a:r>
              <a:rPr lang="en-US">
                <a:latin typeface="Times New Roman Regular" panose="02020603050405020304" charset="0"/>
                <a:cs typeface="Times New Roman Regular" panose="02020603050405020304" charset="0"/>
              </a:rPr>
              <a:t> </a:t>
            </a:r>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rPr>
              <a:t>Today's users can greatly benefit from car rental. </a:t>
            </a:r>
            <a:endParaRPr lang="en-US">
              <a:latin typeface="Times New Roman Regular" panose="02020603050405020304" charset="0"/>
              <a:cs typeface="Times New Roman Regular" panose="02020603050405020304" charset="0"/>
            </a:endParaRPr>
          </a:p>
          <a:p>
            <a:pPr algn="just"/>
            <a:endParaRPr lang="en-US">
              <a:latin typeface="Times New Roman Regular" panose="02020603050405020304" charset="0"/>
              <a:cs typeface="Times New Roman Regular" panose="02020603050405020304" charset="0"/>
            </a:endParaRPr>
          </a:p>
          <a:p>
            <a:pPr algn="just"/>
            <a:r>
              <a:rPr lang="en-US">
                <a:latin typeface="Times New Roman Regular" panose="02020603050405020304" charset="0"/>
                <a:cs typeface="Times New Roman Regular" panose="02020603050405020304" charset="0"/>
                <a:sym typeface="+mn-ea"/>
              </a:rPr>
              <a:t>Customers can book a car after creating an account . The proposed solution is a fully integrated system. </a:t>
            </a:r>
            <a:endParaRPr lang="en-US">
              <a:latin typeface="Times New Roman Regular" panose="02020603050405020304" charset="0"/>
              <a:cs typeface="Times New Roman Regular" panose="02020603050405020304" charset="0"/>
              <a:sym typeface="+mn-ea"/>
            </a:endParaRPr>
          </a:p>
          <a:p>
            <a:pPr algn="just"/>
            <a:endParaRPr lang="en-US">
              <a:latin typeface="Times New Roman Regular" panose="02020603050405020304" charset="0"/>
              <a:cs typeface="Times New Roman Regular" panose="02020603050405020304" charset="0"/>
            </a:endParaRPr>
          </a:p>
          <a:p>
            <a:pPr algn="just"/>
            <a:endParaRPr lang="en-US">
              <a:latin typeface="Times New Roman Regular" panose="02020603050405020304" charset="0"/>
              <a:cs typeface="Times New Roman Regular"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Importance of Car Rentals</a:t>
            </a:r>
            <a:endParaRPr lang="en-US"/>
          </a:p>
        </p:txBody>
      </p:sp>
      <p:sp>
        <p:nvSpPr>
          <p:cNvPr id="3" name="Content Placeholder 2"/>
          <p:cNvSpPr>
            <a:spLocks noGrp="1"/>
          </p:cNvSpPr>
          <p:nvPr>
            <p:ph idx="1"/>
          </p:nvPr>
        </p:nvSpPr>
        <p:spPr/>
        <p:txBody>
          <a:bodyPr/>
          <a:p>
            <a:r>
              <a:rPr lang="en-US">
                <a:latin typeface="Times New Roman Regular" panose="02020603050405020304" charset="0"/>
                <a:cs typeface="Times New Roman Regular" panose="02020603050405020304" charset="0"/>
              </a:rPr>
              <a:t>Most individuals these days prefer to go by automobile. We are happy when we are traveling by car with our friends or family. </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Customers can view available cars, register, view profiles, and book a car via this system.</a:t>
            </a:r>
            <a:endParaRPr lang="en-US">
              <a:latin typeface="Times New Roman Regular" panose="02020603050405020304" charset="0"/>
              <a:cs typeface="Times New Roman Regular" panose="02020603050405020304" charset="0"/>
            </a:endParaRPr>
          </a:p>
          <a:p>
            <a:r>
              <a:rPr lang="en-US">
                <a:latin typeface="Times New Roman Regular" panose="02020603050405020304" charset="0"/>
                <a:cs typeface="Times New Roman Regular" panose="02020603050405020304" charset="0"/>
              </a:rPr>
              <a:t> Compared to driving their own car, renting a car has several benefits.</a:t>
            </a:r>
            <a:endParaRPr lang="en-US">
              <a:latin typeface="Times New Roman Regular" panose="02020603050405020304" charset="0"/>
              <a:cs typeface="Times New Roman Regular"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ER- DIAGRAM</a:t>
            </a:r>
            <a:endParaRPr lang="en-US"/>
          </a:p>
        </p:txBody>
      </p:sp>
      <p:pic>
        <p:nvPicPr>
          <p:cNvPr id="13" name="Picture 13" descr="image-27"/>
          <p:cNvPicPr>
            <a:picLocks noChangeAspect="1"/>
          </p:cNvPicPr>
          <p:nvPr>
            <p:ph idx="1"/>
          </p:nvPr>
        </p:nvPicPr>
        <p:blipFill>
          <a:blip r:embed="rId1"/>
          <a:stretch>
            <a:fillRect/>
          </a:stretch>
        </p:blipFill>
        <p:spPr>
          <a:xfrm>
            <a:off x="987425" y="873760"/>
            <a:ext cx="9327515" cy="5110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Schema Diagram</a:t>
            </a:r>
            <a:endParaRPr lang="en-US"/>
          </a:p>
        </p:txBody>
      </p:sp>
      <p:pic>
        <p:nvPicPr>
          <p:cNvPr id="15" name="Picture 15" descr="image-28"/>
          <p:cNvPicPr>
            <a:picLocks noChangeAspect="1"/>
          </p:cNvPicPr>
          <p:nvPr>
            <p:ph idx="1"/>
          </p:nvPr>
        </p:nvPicPr>
        <p:blipFill>
          <a:blip r:embed="rId1"/>
          <a:stretch>
            <a:fillRect/>
          </a:stretch>
        </p:blipFill>
        <p:spPr>
          <a:xfrm>
            <a:off x="2074545" y="827405"/>
            <a:ext cx="6905625" cy="5203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Warehouse Model</a:t>
            </a:r>
            <a:endParaRPr lang="en-US"/>
          </a:p>
        </p:txBody>
      </p:sp>
      <p:sp>
        <p:nvSpPr>
          <p:cNvPr id="3" name="Content Placeholder 2"/>
          <p:cNvSpPr>
            <a:spLocks noGrp="1"/>
          </p:cNvSpPr>
          <p:nvPr>
            <p:ph idx="1"/>
          </p:nvPr>
        </p:nvSpPr>
        <p:spPr/>
        <p:txBody>
          <a:bodyPr/>
          <a:p>
            <a:endParaRPr lang="en-US"/>
          </a:p>
        </p:txBody>
      </p:sp>
      <p:pic>
        <p:nvPicPr>
          <p:cNvPr id="4" name="Picture 3" descr="image-31"/>
          <p:cNvPicPr>
            <a:picLocks noChangeAspect="1"/>
          </p:cNvPicPr>
          <p:nvPr/>
        </p:nvPicPr>
        <p:blipFill>
          <a:blip r:embed="rId1"/>
          <a:stretch>
            <a:fillRect/>
          </a:stretch>
        </p:blipFill>
        <p:spPr>
          <a:xfrm>
            <a:off x="2416175" y="1147445"/>
            <a:ext cx="6972300" cy="4562475"/>
          </a:xfrm>
          <a:prstGeom prst="rect">
            <a:avLst/>
          </a:prstGeom>
        </p:spPr>
      </p:pic>
    </p:spTree>
  </p:cSld>
  <p:clrMapOvr>
    <a:masterClrMapping/>
  </p:clrMapOvr>
</p:sld>
</file>

<file path=ppt/theme/theme1.xml><?xml version="1.0" encoding="utf-8"?>
<a:theme xmlns:a="http://schemas.openxmlformats.org/drawingml/2006/main" name="Orange Waves">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2710</Words>
  <Application>WPS Writer</Application>
  <PresentationFormat>Widescreen</PresentationFormat>
  <Paragraphs>79</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Calibri Light</vt:lpstr>
      <vt:lpstr>Helvetica Neue</vt:lpstr>
      <vt:lpstr>Calibri</vt:lpstr>
      <vt:lpstr>Microsoft YaHei</vt:lpstr>
      <vt:lpstr>汉仪旗黑</vt:lpstr>
      <vt:lpstr>Arial Unicode MS</vt:lpstr>
      <vt:lpstr>宋体-简</vt:lpstr>
      <vt:lpstr>Times New Roman Regular</vt:lpstr>
      <vt:lpstr>Orange Waves</vt:lpstr>
      <vt:lpstr>Car Rental System</vt:lpstr>
      <vt:lpstr>PowerPoint 演示文稿</vt:lpstr>
      <vt:lpstr>Table of Contents</vt:lpstr>
      <vt:lpstr>Introduction of Car Rental System </vt:lpstr>
      <vt:lpstr>Importance of Car Rental System</vt:lpstr>
      <vt:lpstr>PowerPoint 演示文稿</vt:lpstr>
      <vt:lpstr>PowerPoint 演示文稿</vt:lpstr>
      <vt:lpstr>PowerPoint 演示文稿</vt:lpstr>
      <vt:lpstr>PowerPoint 演示文稿</vt:lpstr>
      <vt:lpstr>Advantages of car rental system. </vt:lpstr>
      <vt:lpstr>Disadvantages of car rental system. </vt:lpstr>
      <vt:lpstr>Opportunities in Future</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System</dc:title>
  <dc:creator/>
  <cp:lastModifiedBy>nikroshitha</cp:lastModifiedBy>
  <cp:revision>3</cp:revision>
  <dcterms:created xsi:type="dcterms:W3CDTF">2022-11-16T23:46:26Z</dcterms:created>
  <dcterms:modified xsi:type="dcterms:W3CDTF">2022-11-16T23:46:26Z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B1FB87927148421C915EE58130676D9C</vt:lpwstr>
  </property>
  <property fmtid="{D5CDD505-2E9C-101B-9397-08002B2CF9AE}" pid="3" name="KSOProductBuildVer">
    <vt:lpwstr>1033-4.4.2.7667</vt:lpwstr>
  </property>
</Properties>
</file>