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ink/ink1.xml" ContentType="application/inkml+xml"/>
  <Override PartName="/ppt/ink/ink2.xml" ContentType="application/inkml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8" r:id="rId14"/>
    <p:sldId id="266" r:id="rId15"/>
    <p:sldId id="267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4"/>
  </p:normalViewPr>
  <p:slideViewPr>
    <p:cSldViewPr snapToGrid="0">
      <p:cViewPr>
        <p:scale>
          <a:sx n="101" d="100"/>
          <a:sy n="101" d="100"/>
        </p:scale>
        <p:origin x="11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4.svg"/><Relationship Id="rId7" Type="http://schemas.openxmlformats.org/officeDocument/2006/relationships/image" Target="../media/image20.png"/><Relationship Id="rId6" Type="http://schemas.openxmlformats.org/officeDocument/2006/relationships/image" Target="../media/image3.sv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3" Type="http://schemas.openxmlformats.org/officeDocument/2006/relationships/image" Target="../media/image18.png"/><Relationship Id="rId2" Type="http://schemas.openxmlformats.org/officeDocument/2006/relationships/image" Target="../media/image1.svg"/><Relationship Id="rId14" Type="http://schemas.openxmlformats.org/officeDocument/2006/relationships/image" Target="../media/image7.svg"/><Relationship Id="rId13" Type="http://schemas.openxmlformats.org/officeDocument/2006/relationships/image" Target="../media/image23.png"/><Relationship Id="rId12" Type="http://schemas.openxmlformats.org/officeDocument/2006/relationships/image" Target="../media/image6.svg"/><Relationship Id="rId11" Type="http://schemas.openxmlformats.org/officeDocument/2006/relationships/image" Target="../media/image22.png"/><Relationship Id="rId10" Type="http://schemas.openxmlformats.org/officeDocument/2006/relationships/image" Target="../media/image5.svg"/><Relationship Id="rId1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26.png"/><Relationship Id="rId4" Type="http://schemas.openxmlformats.org/officeDocument/2006/relationships/image" Target="../media/image9.svg"/><Relationship Id="rId3" Type="http://schemas.openxmlformats.org/officeDocument/2006/relationships/image" Target="../media/image25.png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4.svg"/><Relationship Id="rId7" Type="http://schemas.openxmlformats.org/officeDocument/2006/relationships/image" Target="../media/image20.png"/><Relationship Id="rId6" Type="http://schemas.openxmlformats.org/officeDocument/2006/relationships/image" Target="../media/image3.sv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3" Type="http://schemas.openxmlformats.org/officeDocument/2006/relationships/image" Target="../media/image18.png"/><Relationship Id="rId2" Type="http://schemas.openxmlformats.org/officeDocument/2006/relationships/image" Target="../media/image1.svg"/><Relationship Id="rId14" Type="http://schemas.openxmlformats.org/officeDocument/2006/relationships/image" Target="../media/image7.svg"/><Relationship Id="rId13" Type="http://schemas.openxmlformats.org/officeDocument/2006/relationships/image" Target="../media/image23.png"/><Relationship Id="rId12" Type="http://schemas.openxmlformats.org/officeDocument/2006/relationships/image" Target="../media/image6.svg"/><Relationship Id="rId11" Type="http://schemas.openxmlformats.org/officeDocument/2006/relationships/image" Target="../media/image22.png"/><Relationship Id="rId10" Type="http://schemas.openxmlformats.org/officeDocument/2006/relationships/image" Target="../media/image5.svg"/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26.png"/><Relationship Id="rId4" Type="http://schemas.openxmlformats.org/officeDocument/2006/relationships/image" Target="../media/image9.svg"/><Relationship Id="rId3" Type="http://schemas.openxmlformats.org/officeDocument/2006/relationships/image" Target="../media/image25.png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F9FC7-5EDC-4578-9BD9-5A9487F3F1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0E9C6-333F-4B2B-8689-53BB971F2C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Objective:</a:t>
          </a:r>
          <a:r>
            <a:rPr lang="en-US" b="0" i="0"/>
            <a:t> North Point Software Listing Company aims to enhance marketing strategies and customer acquisition through targeted mailing campaigns.</a:t>
          </a:r>
          <a:endParaRPr lang="en-US"/>
        </a:p>
      </dgm:t>
    </dgm:pt>
    <dgm:pt modelId="{8132B384-9A0D-4893-9720-CB1DFE099CC3}" cxnId="{B4B86400-24F0-40CB-B862-7A63CAD2A8C8}" type="parTrans">
      <dgm:prSet/>
      <dgm:spPr/>
      <dgm:t>
        <a:bodyPr/>
        <a:lstStyle/>
        <a:p>
          <a:endParaRPr lang="en-US"/>
        </a:p>
      </dgm:t>
    </dgm:pt>
    <dgm:pt modelId="{064528FE-8356-4E6C-B02B-3D64013009DA}" cxnId="{B4B86400-24F0-40CB-B862-7A63CAD2A8C8}" type="sibTrans">
      <dgm:prSet/>
      <dgm:spPr/>
      <dgm:t>
        <a:bodyPr/>
        <a:lstStyle/>
        <a:p>
          <a:endParaRPr lang="en-US"/>
        </a:p>
      </dgm:t>
    </dgm:pt>
    <dgm:pt modelId="{13F9E9DD-DDD4-4120-ADFA-1BD6E64F9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Approach:</a:t>
          </a:r>
          <a:r>
            <a:rPr lang="en-US" b="0" i="0"/>
            <a:t> Leveraging predictive modeling techniques to optimize resource allocation, increase sales, and expand the customer base.</a:t>
          </a:r>
          <a:endParaRPr lang="en-US"/>
        </a:p>
      </dgm:t>
    </dgm:pt>
    <dgm:pt modelId="{E8015812-D3EF-4B0B-A5D7-228EF5500824}" cxnId="{5BD94862-7111-462E-8A6F-98FEB54E341C}" type="parTrans">
      <dgm:prSet/>
      <dgm:spPr/>
      <dgm:t>
        <a:bodyPr/>
        <a:lstStyle/>
        <a:p>
          <a:endParaRPr lang="en-US"/>
        </a:p>
      </dgm:t>
    </dgm:pt>
    <dgm:pt modelId="{A0E00B54-7440-4B9C-937A-63396D62B887}" cxnId="{5BD94862-7111-462E-8A6F-98FEB54E341C}" type="sibTrans">
      <dgm:prSet/>
      <dgm:spPr/>
      <dgm:t>
        <a:bodyPr/>
        <a:lstStyle/>
        <a:p>
          <a:endParaRPr lang="en-US"/>
        </a:p>
      </dgm:t>
    </dgm:pt>
    <dgm:pt modelId="{91CF5053-82D1-4401-B8FA-CBB02F8665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Dataset:</a:t>
          </a:r>
          <a:r>
            <a:rPr lang="en-US" b="0" i="0"/>
            <a:t> 2000 customer records evenly split between purchasers and non-purchasers, with attributes including source channels, purchase frequency, and spending amount.</a:t>
          </a:r>
          <a:endParaRPr lang="en-US"/>
        </a:p>
      </dgm:t>
    </dgm:pt>
    <dgm:pt modelId="{1942394A-59D7-4BBA-A2F0-C86C636B6C39}" cxnId="{CCE9CD92-7285-442C-83AD-38E2D5C1BE74}" type="parTrans">
      <dgm:prSet/>
      <dgm:spPr/>
      <dgm:t>
        <a:bodyPr/>
        <a:lstStyle/>
        <a:p>
          <a:endParaRPr lang="en-US"/>
        </a:p>
      </dgm:t>
    </dgm:pt>
    <dgm:pt modelId="{B87F1296-9193-48F0-B6EE-9CF974D92377}" cxnId="{CCE9CD92-7285-442C-83AD-38E2D5C1BE74}" type="sibTrans">
      <dgm:prSet/>
      <dgm:spPr/>
      <dgm:t>
        <a:bodyPr/>
        <a:lstStyle/>
        <a:p>
          <a:endParaRPr lang="en-US"/>
        </a:p>
      </dgm:t>
    </dgm:pt>
    <dgm:pt modelId="{3C0412C0-4648-4593-A3FE-7D85E9204C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Preferred Models:</a:t>
          </a:r>
          <a:r>
            <a:rPr lang="en-US" b="0" i="0"/>
            <a:t> Logistic regression for customer classification with 81.4% test accuracy. Linear regression for spending prediction with a Mean Absolute Error of 92.06 on holdout data.</a:t>
          </a:r>
          <a:endParaRPr lang="en-US"/>
        </a:p>
      </dgm:t>
    </dgm:pt>
    <dgm:pt modelId="{C26DB4B0-0482-43F4-88A1-39885E91CA13}" cxnId="{5CBE3E38-5473-4A79-ADA1-4F3612D28FAC}" type="parTrans">
      <dgm:prSet/>
      <dgm:spPr/>
      <dgm:t>
        <a:bodyPr/>
        <a:lstStyle/>
        <a:p>
          <a:endParaRPr lang="en-US"/>
        </a:p>
      </dgm:t>
    </dgm:pt>
    <dgm:pt modelId="{930A5325-E40A-4C2E-8EA7-194C563C0240}" cxnId="{5CBE3E38-5473-4A79-ADA1-4F3612D28FAC}" type="sibTrans">
      <dgm:prSet/>
      <dgm:spPr/>
      <dgm:t>
        <a:bodyPr/>
        <a:lstStyle/>
        <a:p>
          <a:endParaRPr lang="en-US"/>
        </a:p>
      </dgm:t>
    </dgm:pt>
    <dgm:pt modelId="{027C4664-1239-46D9-B55A-418FDF72F9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Estimated Gross Profit:</a:t>
          </a:r>
          <a:r>
            <a:rPr lang="en-US" b="0" i="0"/>
            <a:t> $1,598,075 for 180,000 customers.</a:t>
          </a:r>
          <a:endParaRPr lang="en-US"/>
        </a:p>
      </dgm:t>
    </dgm:pt>
    <dgm:pt modelId="{2E8C3670-728E-4EAA-8718-83273873BB58}" cxnId="{1978BF7A-F28A-4071-A13A-8949E01CD49A}" type="parTrans">
      <dgm:prSet/>
      <dgm:spPr/>
      <dgm:t>
        <a:bodyPr/>
        <a:lstStyle/>
        <a:p>
          <a:endParaRPr lang="en-US"/>
        </a:p>
      </dgm:t>
    </dgm:pt>
    <dgm:pt modelId="{A2837F5C-9DF5-4EC9-B82D-9F0DAD5FD732}" cxnId="{1978BF7A-F28A-4071-A13A-8949E01CD49A}" type="sibTrans">
      <dgm:prSet/>
      <dgm:spPr/>
      <dgm:t>
        <a:bodyPr/>
        <a:lstStyle/>
        <a:p>
          <a:endParaRPr lang="en-US"/>
        </a:p>
      </dgm:t>
    </dgm:pt>
    <dgm:pt modelId="{31B0AC3F-27FE-4C19-A09A-5805EDEA4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Gain Chart:</a:t>
          </a:r>
          <a:r>
            <a:rPr lang="en-US" b="0" i="0"/>
            <a:t> Illustrates the effectiveness of predictive models, highlighting high-profit customer segments.</a:t>
          </a:r>
          <a:endParaRPr lang="en-US"/>
        </a:p>
      </dgm:t>
    </dgm:pt>
    <dgm:pt modelId="{8F18CDA9-3C97-4C41-BD20-229E53F156FF}" cxnId="{1F8567C8-2782-46B9-8F06-456D6BA9AB9F}" type="parTrans">
      <dgm:prSet/>
      <dgm:spPr/>
      <dgm:t>
        <a:bodyPr/>
        <a:lstStyle/>
        <a:p>
          <a:endParaRPr lang="en-US"/>
        </a:p>
      </dgm:t>
    </dgm:pt>
    <dgm:pt modelId="{81A4A81D-37AB-46F4-AC1F-2DB1A81C88A2}" cxnId="{1F8567C8-2782-46B9-8F06-456D6BA9AB9F}" type="sibTrans">
      <dgm:prSet/>
      <dgm:spPr/>
      <dgm:t>
        <a:bodyPr/>
        <a:lstStyle/>
        <a:p>
          <a:endParaRPr lang="en-US"/>
        </a:p>
      </dgm:t>
    </dgm:pt>
    <dgm:pt modelId="{3C445708-8DF0-492F-9C6B-A725484052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Enhancements:</a:t>
          </a:r>
          <a:r>
            <a:rPr lang="en-US" b="0" i="0"/>
            <a:t> Data preprocessing, attribute relevancy exploration, and multivariate analysis for optimized marketing strategies.</a:t>
          </a:r>
          <a:endParaRPr lang="en-US"/>
        </a:p>
      </dgm:t>
    </dgm:pt>
    <dgm:pt modelId="{303581D9-B8F0-4F54-AE0B-1E424F21F999}" cxnId="{12D023FF-8A39-4857-A9AB-0EAF75FAF643}" type="parTrans">
      <dgm:prSet/>
      <dgm:spPr/>
      <dgm:t>
        <a:bodyPr/>
        <a:lstStyle/>
        <a:p>
          <a:endParaRPr lang="en-US"/>
        </a:p>
      </dgm:t>
    </dgm:pt>
    <dgm:pt modelId="{A4A6C9E8-C472-4C4B-99B8-FFD888CDAA2A}" cxnId="{12D023FF-8A39-4857-A9AB-0EAF75FAF643}" type="sibTrans">
      <dgm:prSet/>
      <dgm:spPr/>
      <dgm:t>
        <a:bodyPr/>
        <a:lstStyle/>
        <a:p>
          <a:endParaRPr lang="en-US"/>
        </a:p>
      </dgm:t>
    </dgm:pt>
    <dgm:pt modelId="{9D48B1FD-A996-4620-84AB-B021B120A6F5}" type="pres">
      <dgm:prSet presAssocID="{D7EF9FC7-5EDC-4578-9BD9-5A9487F3F16E}" presName="root" presStyleCnt="0">
        <dgm:presLayoutVars>
          <dgm:dir/>
          <dgm:resizeHandles val="exact"/>
        </dgm:presLayoutVars>
      </dgm:prSet>
      <dgm:spPr/>
    </dgm:pt>
    <dgm:pt modelId="{43D3915A-1966-42DC-A250-F55CB4523177}" type="pres">
      <dgm:prSet presAssocID="{FEA0E9C6-333F-4B2B-8689-53BB971F2CED}" presName="compNode" presStyleCnt="0"/>
      <dgm:spPr/>
    </dgm:pt>
    <dgm:pt modelId="{42CF1B87-5D3C-4A33-A1FE-7F60FFC89E2D}" type="pres">
      <dgm:prSet presAssocID="{FEA0E9C6-333F-4B2B-8689-53BB971F2CED}" presName="bgRect" presStyleLbl="bgShp" presStyleIdx="0" presStyleCnt="7"/>
      <dgm:spPr/>
    </dgm:pt>
    <dgm:pt modelId="{04C85734-1D12-411C-8A4C-20F303D9480C}" type="pres">
      <dgm:prSet presAssocID="{FEA0E9C6-333F-4B2B-8689-53BB971F2CE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C5770136-57DF-4583-8DD2-4F05E7EB17CE}" type="pres">
      <dgm:prSet presAssocID="{FEA0E9C6-333F-4B2B-8689-53BB971F2CED}" presName="spaceRect" presStyleCnt="0"/>
      <dgm:spPr/>
    </dgm:pt>
    <dgm:pt modelId="{04F864DA-D4DF-49D2-9CEA-462680EF1F2D}" type="pres">
      <dgm:prSet presAssocID="{FEA0E9C6-333F-4B2B-8689-53BB971F2CED}" presName="parTx" presStyleLbl="revTx" presStyleIdx="0" presStyleCnt="7">
        <dgm:presLayoutVars>
          <dgm:chMax val="0"/>
          <dgm:chPref val="0"/>
        </dgm:presLayoutVars>
      </dgm:prSet>
      <dgm:spPr/>
    </dgm:pt>
    <dgm:pt modelId="{9CD91BF8-71C6-473C-A574-8E0756AA2BF8}" type="pres">
      <dgm:prSet presAssocID="{064528FE-8356-4E6C-B02B-3D64013009DA}" presName="sibTrans" presStyleCnt="0"/>
      <dgm:spPr/>
    </dgm:pt>
    <dgm:pt modelId="{BC1730B9-C343-4569-BB5A-749B9797B842}" type="pres">
      <dgm:prSet presAssocID="{13F9E9DD-DDD4-4120-ADFA-1BD6E64F9AA4}" presName="compNode" presStyleCnt="0"/>
      <dgm:spPr/>
    </dgm:pt>
    <dgm:pt modelId="{C17DD4B0-E328-4788-8B22-FB29EED7DF7B}" type="pres">
      <dgm:prSet presAssocID="{13F9E9DD-DDD4-4120-ADFA-1BD6E64F9AA4}" presName="bgRect" presStyleLbl="bgShp" presStyleIdx="1" presStyleCnt="7"/>
      <dgm:spPr/>
    </dgm:pt>
    <dgm:pt modelId="{A3D8D460-08F0-4C58-95C1-BBB22298EB53}" type="pres">
      <dgm:prSet presAssocID="{13F9E9DD-DDD4-4120-ADFA-1BD6E64F9AA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F6278A26-0569-4692-A026-5432FBABDC49}" type="pres">
      <dgm:prSet presAssocID="{13F9E9DD-DDD4-4120-ADFA-1BD6E64F9AA4}" presName="spaceRect" presStyleCnt="0"/>
      <dgm:spPr/>
    </dgm:pt>
    <dgm:pt modelId="{9EA578E8-EF6C-4698-8D7A-ED91382FF2A7}" type="pres">
      <dgm:prSet presAssocID="{13F9E9DD-DDD4-4120-ADFA-1BD6E64F9AA4}" presName="parTx" presStyleLbl="revTx" presStyleIdx="1" presStyleCnt="7">
        <dgm:presLayoutVars>
          <dgm:chMax val="0"/>
          <dgm:chPref val="0"/>
        </dgm:presLayoutVars>
      </dgm:prSet>
      <dgm:spPr/>
    </dgm:pt>
    <dgm:pt modelId="{75E340AE-4C00-42C4-8BDE-D182982D9622}" type="pres">
      <dgm:prSet presAssocID="{A0E00B54-7440-4B9C-937A-63396D62B887}" presName="sibTrans" presStyleCnt="0"/>
      <dgm:spPr/>
    </dgm:pt>
    <dgm:pt modelId="{E6BF3410-216B-42DE-A4B3-70E14F57BDA8}" type="pres">
      <dgm:prSet presAssocID="{91CF5053-82D1-4401-B8FA-CBB02F8665C2}" presName="compNode" presStyleCnt="0"/>
      <dgm:spPr/>
    </dgm:pt>
    <dgm:pt modelId="{615ABADA-E264-4E21-8AB7-8680E92E8959}" type="pres">
      <dgm:prSet presAssocID="{91CF5053-82D1-4401-B8FA-CBB02F8665C2}" presName="bgRect" presStyleLbl="bgShp" presStyleIdx="2" presStyleCnt="7"/>
      <dgm:spPr/>
    </dgm:pt>
    <dgm:pt modelId="{1BD01C5E-DF44-400C-8047-E760C759E1DB}" type="pres">
      <dgm:prSet presAssocID="{91CF5053-82D1-4401-B8FA-CBB02F8665C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8AD7C0AA-C244-4A52-8BC7-74C2B73F2C42}" type="pres">
      <dgm:prSet presAssocID="{91CF5053-82D1-4401-B8FA-CBB02F8665C2}" presName="spaceRect" presStyleCnt="0"/>
      <dgm:spPr/>
    </dgm:pt>
    <dgm:pt modelId="{AA4BC4F1-D42B-4856-B886-510267D96AA9}" type="pres">
      <dgm:prSet presAssocID="{91CF5053-82D1-4401-B8FA-CBB02F8665C2}" presName="parTx" presStyleLbl="revTx" presStyleIdx="2" presStyleCnt="7">
        <dgm:presLayoutVars>
          <dgm:chMax val="0"/>
          <dgm:chPref val="0"/>
        </dgm:presLayoutVars>
      </dgm:prSet>
      <dgm:spPr/>
    </dgm:pt>
    <dgm:pt modelId="{5383946F-2F68-4B94-B06B-862A0B68982E}" type="pres">
      <dgm:prSet presAssocID="{B87F1296-9193-48F0-B6EE-9CF974D92377}" presName="sibTrans" presStyleCnt="0"/>
      <dgm:spPr/>
    </dgm:pt>
    <dgm:pt modelId="{8148C6B3-050A-4171-B99F-2A20CE3D11FF}" type="pres">
      <dgm:prSet presAssocID="{3C0412C0-4648-4593-A3FE-7D85E9204CAE}" presName="compNode" presStyleCnt="0"/>
      <dgm:spPr/>
    </dgm:pt>
    <dgm:pt modelId="{D8DF0736-A7D2-4022-8701-1354A30E24D9}" type="pres">
      <dgm:prSet presAssocID="{3C0412C0-4648-4593-A3FE-7D85E9204CAE}" presName="bgRect" presStyleLbl="bgShp" presStyleIdx="3" presStyleCnt="7"/>
      <dgm:spPr/>
    </dgm:pt>
    <dgm:pt modelId="{1B556A57-D869-41BC-BC7C-AAB7F97A4A24}" type="pres">
      <dgm:prSet presAssocID="{3C0412C0-4648-4593-A3FE-7D85E9204CA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A7C3CED6-7EE6-4828-8F33-391A31F671BA}" type="pres">
      <dgm:prSet presAssocID="{3C0412C0-4648-4593-A3FE-7D85E9204CAE}" presName="spaceRect" presStyleCnt="0"/>
      <dgm:spPr/>
    </dgm:pt>
    <dgm:pt modelId="{9B36476E-FBDC-4A42-A8C0-03B1848CBCF4}" type="pres">
      <dgm:prSet presAssocID="{3C0412C0-4648-4593-A3FE-7D85E9204CAE}" presName="parTx" presStyleLbl="revTx" presStyleIdx="3" presStyleCnt="7">
        <dgm:presLayoutVars>
          <dgm:chMax val="0"/>
          <dgm:chPref val="0"/>
        </dgm:presLayoutVars>
      </dgm:prSet>
      <dgm:spPr/>
    </dgm:pt>
    <dgm:pt modelId="{F954CED2-B698-4DD7-86AE-CDD88D08697C}" type="pres">
      <dgm:prSet presAssocID="{930A5325-E40A-4C2E-8EA7-194C563C0240}" presName="sibTrans" presStyleCnt="0"/>
      <dgm:spPr/>
    </dgm:pt>
    <dgm:pt modelId="{F6AE03F2-2E35-4D35-AE5A-8ED329693858}" type="pres">
      <dgm:prSet presAssocID="{027C4664-1239-46D9-B55A-418FDF72F97E}" presName="compNode" presStyleCnt="0"/>
      <dgm:spPr/>
    </dgm:pt>
    <dgm:pt modelId="{6CF06078-7E75-421D-9088-E7274866092A}" type="pres">
      <dgm:prSet presAssocID="{027C4664-1239-46D9-B55A-418FDF72F97E}" presName="bgRect" presStyleLbl="bgShp" presStyleIdx="4" presStyleCnt="7"/>
      <dgm:spPr/>
    </dgm:pt>
    <dgm:pt modelId="{2E3C5647-768D-430B-B59C-4E26C1E3FB8F}" type="pres">
      <dgm:prSet presAssocID="{027C4664-1239-46D9-B55A-418FDF72F97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</dgm:pt>
    <dgm:pt modelId="{07FF536E-4E98-48B3-B0A8-F1A028F6F028}" type="pres">
      <dgm:prSet presAssocID="{027C4664-1239-46D9-B55A-418FDF72F97E}" presName="spaceRect" presStyleCnt="0"/>
      <dgm:spPr/>
    </dgm:pt>
    <dgm:pt modelId="{5D2CEFD1-73D0-4F9C-AF88-17E5A4EB16F8}" type="pres">
      <dgm:prSet presAssocID="{027C4664-1239-46D9-B55A-418FDF72F97E}" presName="parTx" presStyleLbl="revTx" presStyleIdx="4" presStyleCnt="7">
        <dgm:presLayoutVars>
          <dgm:chMax val="0"/>
          <dgm:chPref val="0"/>
        </dgm:presLayoutVars>
      </dgm:prSet>
      <dgm:spPr/>
    </dgm:pt>
    <dgm:pt modelId="{6E1A9A56-C799-4E2F-A51C-D40B72B473B2}" type="pres">
      <dgm:prSet presAssocID="{A2837F5C-9DF5-4EC9-B82D-9F0DAD5FD732}" presName="sibTrans" presStyleCnt="0"/>
      <dgm:spPr/>
    </dgm:pt>
    <dgm:pt modelId="{F3AED5CE-64F9-49FE-8681-C7C3BB33CF24}" type="pres">
      <dgm:prSet presAssocID="{31B0AC3F-27FE-4C19-A09A-5805EDEA4920}" presName="compNode" presStyleCnt="0"/>
      <dgm:spPr/>
    </dgm:pt>
    <dgm:pt modelId="{66666736-3B62-483C-8013-27DCD7CCE943}" type="pres">
      <dgm:prSet presAssocID="{31B0AC3F-27FE-4C19-A09A-5805EDEA4920}" presName="bgRect" presStyleLbl="bgShp" presStyleIdx="5" presStyleCnt="7"/>
      <dgm:spPr/>
    </dgm:pt>
    <dgm:pt modelId="{82212AAD-DD13-4B4E-AA07-7FB86B070BF0}" type="pres">
      <dgm:prSet presAssocID="{31B0AC3F-27FE-4C19-A09A-5805EDEA492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</dgm:pt>
    <dgm:pt modelId="{A08EB9A2-222C-44D8-8A7C-938027FE6C1E}" type="pres">
      <dgm:prSet presAssocID="{31B0AC3F-27FE-4C19-A09A-5805EDEA4920}" presName="spaceRect" presStyleCnt="0"/>
      <dgm:spPr/>
    </dgm:pt>
    <dgm:pt modelId="{DE542F44-C9D0-428D-A8DC-F65145768AB5}" type="pres">
      <dgm:prSet presAssocID="{31B0AC3F-27FE-4C19-A09A-5805EDEA4920}" presName="parTx" presStyleLbl="revTx" presStyleIdx="5" presStyleCnt="7">
        <dgm:presLayoutVars>
          <dgm:chMax val="0"/>
          <dgm:chPref val="0"/>
        </dgm:presLayoutVars>
      </dgm:prSet>
      <dgm:spPr/>
    </dgm:pt>
    <dgm:pt modelId="{68A5E499-C387-499E-824F-458D152B8A1D}" type="pres">
      <dgm:prSet presAssocID="{81A4A81D-37AB-46F4-AC1F-2DB1A81C88A2}" presName="sibTrans" presStyleCnt="0"/>
      <dgm:spPr/>
    </dgm:pt>
    <dgm:pt modelId="{B2F38589-269F-4C3B-8E22-FB66B9C53F7C}" type="pres">
      <dgm:prSet presAssocID="{3C445708-8DF0-492F-9C6B-A72548405223}" presName="compNode" presStyleCnt="0"/>
      <dgm:spPr/>
    </dgm:pt>
    <dgm:pt modelId="{9CDC8BE3-E2EF-4574-BF76-8665EC32E4DB}" type="pres">
      <dgm:prSet presAssocID="{3C445708-8DF0-492F-9C6B-A72548405223}" presName="bgRect" presStyleLbl="bgShp" presStyleIdx="6" presStyleCnt="7"/>
      <dgm:spPr/>
    </dgm:pt>
    <dgm:pt modelId="{9E04FE93-611D-4B70-A70E-7742CC5C8481}" type="pres">
      <dgm:prSet presAssocID="{3C445708-8DF0-492F-9C6B-A7254840522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</dgm:pt>
    <dgm:pt modelId="{CC55E5AD-9F32-4AB8-9555-39778F068CE2}" type="pres">
      <dgm:prSet presAssocID="{3C445708-8DF0-492F-9C6B-A72548405223}" presName="spaceRect" presStyleCnt="0"/>
      <dgm:spPr/>
    </dgm:pt>
    <dgm:pt modelId="{71DD40ED-302E-4480-B933-DF80058709A2}" type="pres">
      <dgm:prSet presAssocID="{3C445708-8DF0-492F-9C6B-A7254840522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4B86400-24F0-40CB-B862-7A63CAD2A8C8}" srcId="{D7EF9FC7-5EDC-4578-9BD9-5A9487F3F16E}" destId="{FEA0E9C6-333F-4B2B-8689-53BB971F2CED}" srcOrd="0" destOrd="0" parTransId="{8132B384-9A0D-4893-9720-CB1DFE099CC3}" sibTransId="{064528FE-8356-4E6C-B02B-3D64013009DA}"/>
    <dgm:cxn modelId="{FEB9521E-BED4-40F6-8703-B14715998B37}" type="presOf" srcId="{31B0AC3F-27FE-4C19-A09A-5805EDEA4920}" destId="{DE542F44-C9D0-428D-A8DC-F65145768AB5}" srcOrd="0" destOrd="0" presId="urn:microsoft.com/office/officeart/2018/2/layout/IconVerticalSolidList"/>
    <dgm:cxn modelId="{EBA94023-A7D5-40BE-9579-1794AE345225}" type="presOf" srcId="{027C4664-1239-46D9-B55A-418FDF72F97E}" destId="{5D2CEFD1-73D0-4F9C-AF88-17E5A4EB16F8}" srcOrd="0" destOrd="0" presId="urn:microsoft.com/office/officeart/2018/2/layout/IconVerticalSolidList"/>
    <dgm:cxn modelId="{5CBE3E38-5473-4A79-ADA1-4F3612D28FAC}" srcId="{D7EF9FC7-5EDC-4578-9BD9-5A9487F3F16E}" destId="{3C0412C0-4648-4593-A3FE-7D85E9204CAE}" srcOrd="3" destOrd="0" parTransId="{C26DB4B0-0482-43F4-88A1-39885E91CA13}" sibTransId="{930A5325-E40A-4C2E-8EA7-194C563C0240}"/>
    <dgm:cxn modelId="{B571C03E-F77B-4D9C-944A-35929D368222}" type="presOf" srcId="{91CF5053-82D1-4401-B8FA-CBB02F8665C2}" destId="{AA4BC4F1-D42B-4856-B886-510267D96AA9}" srcOrd="0" destOrd="0" presId="urn:microsoft.com/office/officeart/2018/2/layout/IconVerticalSolidList"/>
    <dgm:cxn modelId="{0B5CED5F-AEED-4C92-BD7C-60AF4635AE1A}" type="presOf" srcId="{13F9E9DD-DDD4-4120-ADFA-1BD6E64F9AA4}" destId="{9EA578E8-EF6C-4698-8D7A-ED91382FF2A7}" srcOrd="0" destOrd="0" presId="urn:microsoft.com/office/officeart/2018/2/layout/IconVerticalSolidList"/>
    <dgm:cxn modelId="{5BD94862-7111-462E-8A6F-98FEB54E341C}" srcId="{D7EF9FC7-5EDC-4578-9BD9-5A9487F3F16E}" destId="{13F9E9DD-DDD4-4120-ADFA-1BD6E64F9AA4}" srcOrd="1" destOrd="0" parTransId="{E8015812-D3EF-4B0B-A5D7-228EF5500824}" sibTransId="{A0E00B54-7440-4B9C-937A-63396D62B887}"/>
    <dgm:cxn modelId="{064E377A-56BC-4F42-9EB6-3DA99B1C75BC}" type="presOf" srcId="{3C445708-8DF0-492F-9C6B-A72548405223}" destId="{71DD40ED-302E-4480-B933-DF80058709A2}" srcOrd="0" destOrd="0" presId="urn:microsoft.com/office/officeart/2018/2/layout/IconVerticalSolidList"/>
    <dgm:cxn modelId="{1978BF7A-F28A-4071-A13A-8949E01CD49A}" srcId="{D7EF9FC7-5EDC-4578-9BD9-5A9487F3F16E}" destId="{027C4664-1239-46D9-B55A-418FDF72F97E}" srcOrd="4" destOrd="0" parTransId="{2E8C3670-728E-4EAA-8718-83273873BB58}" sibTransId="{A2837F5C-9DF5-4EC9-B82D-9F0DAD5FD732}"/>
    <dgm:cxn modelId="{CCE9CD92-7285-442C-83AD-38E2D5C1BE74}" srcId="{D7EF9FC7-5EDC-4578-9BD9-5A9487F3F16E}" destId="{91CF5053-82D1-4401-B8FA-CBB02F8665C2}" srcOrd="2" destOrd="0" parTransId="{1942394A-59D7-4BBA-A2F0-C86C636B6C39}" sibTransId="{B87F1296-9193-48F0-B6EE-9CF974D92377}"/>
    <dgm:cxn modelId="{81E52B95-4716-4541-B736-D3AEE359EB62}" type="presOf" srcId="{D7EF9FC7-5EDC-4578-9BD9-5A9487F3F16E}" destId="{9D48B1FD-A996-4620-84AB-B021B120A6F5}" srcOrd="0" destOrd="0" presId="urn:microsoft.com/office/officeart/2018/2/layout/IconVerticalSolidList"/>
    <dgm:cxn modelId="{DEAD45B6-C637-46C7-A622-BB67FE6F7DC5}" type="presOf" srcId="{3C0412C0-4648-4593-A3FE-7D85E9204CAE}" destId="{9B36476E-FBDC-4A42-A8C0-03B1848CBCF4}" srcOrd="0" destOrd="0" presId="urn:microsoft.com/office/officeart/2018/2/layout/IconVerticalSolidList"/>
    <dgm:cxn modelId="{1F8567C8-2782-46B9-8F06-456D6BA9AB9F}" srcId="{D7EF9FC7-5EDC-4578-9BD9-5A9487F3F16E}" destId="{31B0AC3F-27FE-4C19-A09A-5805EDEA4920}" srcOrd="5" destOrd="0" parTransId="{8F18CDA9-3C97-4C41-BD20-229E53F156FF}" sibTransId="{81A4A81D-37AB-46F4-AC1F-2DB1A81C88A2}"/>
    <dgm:cxn modelId="{0E6B74D4-677E-48A9-8729-07F76DBE46A2}" type="presOf" srcId="{FEA0E9C6-333F-4B2B-8689-53BB971F2CED}" destId="{04F864DA-D4DF-49D2-9CEA-462680EF1F2D}" srcOrd="0" destOrd="0" presId="urn:microsoft.com/office/officeart/2018/2/layout/IconVerticalSolidList"/>
    <dgm:cxn modelId="{12D023FF-8A39-4857-A9AB-0EAF75FAF643}" srcId="{D7EF9FC7-5EDC-4578-9BD9-5A9487F3F16E}" destId="{3C445708-8DF0-492F-9C6B-A72548405223}" srcOrd="6" destOrd="0" parTransId="{303581D9-B8F0-4F54-AE0B-1E424F21F999}" sibTransId="{A4A6C9E8-C472-4C4B-99B8-FFD888CDAA2A}"/>
    <dgm:cxn modelId="{EBD46FB3-086E-4D30-887C-8A5F4E4461DC}" type="presParOf" srcId="{9D48B1FD-A996-4620-84AB-B021B120A6F5}" destId="{43D3915A-1966-42DC-A250-F55CB4523177}" srcOrd="0" destOrd="0" presId="urn:microsoft.com/office/officeart/2018/2/layout/IconVerticalSolidList"/>
    <dgm:cxn modelId="{4A67BD13-A390-4E0E-81DF-4BDBF7DF8568}" type="presParOf" srcId="{43D3915A-1966-42DC-A250-F55CB4523177}" destId="{42CF1B87-5D3C-4A33-A1FE-7F60FFC89E2D}" srcOrd="0" destOrd="0" presId="urn:microsoft.com/office/officeart/2018/2/layout/IconVerticalSolidList"/>
    <dgm:cxn modelId="{F26E5213-C36F-4D96-8BEB-28ACC86C6876}" type="presParOf" srcId="{43D3915A-1966-42DC-A250-F55CB4523177}" destId="{04C85734-1D12-411C-8A4C-20F303D9480C}" srcOrd="1" destOrd="0" presId="urn:microsoft.com/office/officeart/2018/2/layout/IconVerticalSolidList"/>
    <dgm:cxn modelId="{966D4EB2-B1C4-4429-A5C7-0E47C19278A6}" type="presParOf" srcId="{43D3915A-1966-42DC-A250-F55CB4523177}" destId="{C5770136-57DF-4583-8DD2-4F05E7EB17CE}" srcOrd="2" destOrd="0" presId="urn:microsoft.com/office/officeart/2018/2/layout/IconVerticalSolidList"/>
    <dgm:cxn modelId="{DC315F9F-075F-4D2D-A517-77C151D8FD83}" type="presParOf" srcId="{43D3915A-1966-42DC-A250-F55CB4523177}" destId="{04F864DA-D4DF-49D2-9CEA-462680EF1F2D}" srcOrd="3" destOrd="0" presId="urn:microsoft.com/office/officeart/2018/2/layout/IconVerticalSolidList"/>
    <dgm:cxn modelId="{45860AEE-B1D7-4BAE-976D-B758A8AE5BE1}" type="presParOf" srcId="{9D48B1FD-A996-4620-84AB-B021B120A6F5}" destId="{9CD91BF8-71C6-473C-A574-8E0756AA2BF8}" srcOrd="1" destOrd="0" presId="urn:microsoft.com/office/officeart/2018/2/layout/IconVerticalSolidList"/>
    <dgm:cxn modelId="{90B2344F-48C3-4A26-9BDF-B0B7E7071065}" type="presParOf" srcId="{9D48B1FD-A996-4620-84AB-B021B120A6F5}" destId="{BC1730B9-C343-4569-BB5A-749B9797B842}" srcOrd="2" destOrd="0" presId="urn:microsoft.com/office/officeart/2018/2/layout/IconVerticalSolidList"/>
    <dgm:cxn modelId="{07221DC0-6213-48BC-9319-148D7C39F026}" type="presParOf" srcId="{BC1730B9-C343-4569-BB5A-749B9797B842}" destId="{C17DD4B0-E328-4788-8B22-FB29EED7DF7B}" srcOrd="0" destOrd="0" presId="urn:microsoft.com/office/officeart/2018/2/layout/IconVerticalSolidList"/>
    <dgm:cxn modelId="{C4E5E660-C56C-4DE5-A6F6-5168DE9C99EF}" type="presParOf" srcId="{BC1730B9-C343-4569-BB5A-749B9797B842}" destId="{A3D8D460-08F0-4C58-95C1-BBB22298EB53}" srcOrd="1" destOrd="0" presId="urn:microsoft.com/office/officeart/2018/2/layout/IconVerticalSolidList"/>
    <dgm:cxn modelId="{417FDE55-DDAE-4702-B140-2633E0295346}" type="presParOf" srcId="{BC1730B9-C343-4569-BB5A-749B9797B842}" destId="{F6278A26-0569-4692-A026-5432FBABDC49}" srcOrd="2" destOrd="0" presId="urn:microsoft.com/office/officeart/2018/2/layout/IconVerticalSolidList"/>
    <dgm:cxn modelId="{8358D069-BE26-46E5-920F-457D84F373DB}" type="presParOf" srcId="{BC1730B9-C343-4569-BB5A-749B9797B842}" destId="{9EA578E8-EF6C-4698-8D7A-ED91382FF2A7}" srcOrd="3" destOrd="0" presId="urn:microsoft.com/office/officeart/2018/2/layout/IconVerticalSolidList"/>
    <dgm:cxn modelId="{748E2E27-AEEF-4447-B6C8-F3C221020EA7}" type="presParOf" srcId="{9D48B1FD-A996-4620-84AB-B021B120A6F5}" destId="{75E340AE-4C00-42C4-8BDE-D182982D9622}" srcOrd="3" destOrd="0" presId="urn:microsoft.com/office/officeart/2018/2/layout/IconVerticalSolidList"/>
    <dgm:cxn modelId="{A9D3628C-FE44-4A73-95DB-64DFBD224150}" type="presParOf" srcId="{9D48B1FD-A996-4620-84AB-B021B120A6F5}" destId="{E6BF3410-216B-42DE-A4B3-70E14F57BDA8}" srcOrd="4" destOrd="0" presId="urn:microsoft.com/office/officeart/2018/2/layout/IconVerticalSolidList"/>
    <dgm:cxn modelId="{F39C5A33-FC17-426A-9000-5B445C33EF8E}" type="presParOf" srcId="{E6BF3410-216B-42DE-A4B3-70E14F57BDA8}" destId="{615ABADA-E264-4E21-8AB7-8680E92E8959}" srcOrd="0" destOrd="0" presId="urn:microsoft.com/office/officeart/2018/2/layout/IconVerticalSolidList"/>
    <dgm:cxn modelId="{F7049B57-319F-4F0D-877E-E8200DBF3372}" type="presParOf" srcId="{E6BF3410-216B-42DE-A4B3-70E14F57BDA8}" destId="{1BD01C5E-DF44-400C-8047-E760C759E1DB}" srcOrd="1" destOrd="0" presId="urn:microsoft.com/office/officeart/2018/2/layout/IconVerticalSolidList"/>
    <dgm:cxn modelId="{49DD0800-5491-40F2-A0E3-74C360655C40}" type="presParOf" srcId="{E6BF3410-216B-42DE-A4B3-70E14F57BDA8}" destId="{8AD7C0AA-C244-4A52-8BC7-74C2B73F2C42}" srcOrd="2" destOrd="0" presId="urn:microsoft.com/office/officeart/2018/2/layout/IconVerticalSolidList"/>
    <dgm:cxn modelId="{78EAC598-9DFA-45B1-99B6-AA19CA98C585}" type="presParOf" srcId="{E6BF3410-216B-42DE-A4B3-70E14F57BDA8}" destId="{AA4BC4F1-D42B-4856-B886-510267D96AA9}" srcOrd="3" destOrd="0" presId="urn:microsoft.com/office/officeart/2018/2/layout/IconVerticalSolidList"/>
    <dgm:cxn modelId="{62A5A8AD-4641-4519-AD34-87885235BD0C}" type="presParOf" srcId="{9D48B1FD-A996-4620-84AB-B021B120A6F5}" destId="{5383946F-2F68-4B94-B06B-862A0B68982E}" srcOrd="5" destOrd="0" presId="urn:microsoft.com/office/officeart/2018/2/layout/IconVerticalSolidList"/>
    <dgm:cxn modelId="{DFDDBB64-192F-43D0-A918-4720E349FF25}" type="presParOf" srcId="{9D48B1FD-A996-4620-84AB-B021B120A6F5}" destId="{8148C6B3-050A-4171-B99F-2A20CE3D11FF}" srcOrd="6" destOrd="0" presId="urn:microsoft.com/office/officeart/2018/2/layout/IconVerticalSolidList"/>
    <dgm:cxn modelId="{2EA37351-21C0-4C0A-8EBA-D1552C26B679}" type="presParOf" srcId="{8148C6B3-050A-4171-B99F-2A20CE3D11FF}" destId="{D8DF0736-A7D2-4022-8701-1354A30E24D9}" srcOrd="0" destOrd="0" presId="urn:microsoft.com/office/officeart/2018/2/layout/IconVerticalSolidList"/>
    <dgm:cxn modelId="{88C7AD47-A307-4CA1-86CD-11AA23D85C1F}" type="presParOf" srcId="{8148C6B3-050A-4171-B99F-2A20CE3D11FF}" destId="{1B556A57-D869-41BC-BC7C-AAB7F97A4A24}" srcOrd="1" destOrd="0" presId="urn:microsoft.com/office/officeart/2018/2/layout/IconVerticalSolidList"/>
    <dgm:cxn modelId="{DB87B914-DDAB-4545-9E9E-30E9E804C773}" type="presParOf" srcId="{8148C6B3-050A-4171-B99F-2A20CE3D11FF}" destId="{A7C3CED6-7EE6-4828-8F33-391A31F671BA}" srcOrd="2" destOrd="0" presId="urn:microsoft.com/office/officeart/2018/2/layout/IconVerticalSolidList"/>
    <dgm:cxn modelId="{A0D9B08B-98A4-4583-AAFF-7393D4C7E168}" type="presParOf" srcId="{8148C6B3-050A-4171-B99F-2A20CE3D11FF}" destId="{9B36476E-FBDC-4A42-A8C0-03B1848CBCF4}" srcOrd="3" destOrd="0" presId="urn:microsoft.com/office/officeart/2018/2/layout/IconVerticalSolidList"/>
    <dgm:cxn modelId="{2C8CA479-DC5C-4CF9-8C0E-B40BDD14EA77}" type="presParOf" srcId="{9D48B1FD-A996-4620-84AB-B021B120A6F5}" destId="{F954CED2-B698-4DD7-86AE-CDD88D08697C}" srcOrd="7" destOrd="0" presId="urn:microsoft.com/office/officeart/2018/2/layout/IconVerticalSolidList"/>
    <dgm:cxn modelId="{2CBDE038-0311-47BB-9C5C-7D433981EB28}" type="presParOf" srcId="{9D48B1FD-A996-4620-84AB-B021B120A6F5}" destId="{F6AE03F2-2E35-4D35-AE5A-8ED329693858}" srcOrd="8" destOrd="0" presId="urn:microsoft.com/office/officeart/2018/2/layout/IconVerticalSolidList"/>
    <dgm:cxn modelId="{049CDCA9-7376-445E-9591-E15B919E483D}" type="presParOf" srcId="{F6AE03F2-2E35-4D35-AE5A-8ED329693858}" destId="{6CF06078-7E75-421D-9088-E7274866092A}" srcOrd="0" destOrd="0" presId="urn:microsoft.com/office/officeart/2018/2/layout/IconVerticalSolidList"/>
    <dgm:cxn modelId="{927FA971-B23C-4BAC-A3CA-930780F16FF1}" type="presParOf" srcId="{F6AE03F2-2E35-4D35-AE5A-8ED329693858}" destId="{2E3C5647-768D-430B-B59C-4E26C1E3FB8F}" srcOrd="1" destOrd="0" presId="urn:microsoft.com/office/officeart/2018/2/layout/IconVerticalSolidList"/>
    <dgm:cxn modelId="{D745C67D-248F-4FC6-B38A-288FACB72709}" type="presParOf" srcId="{F6AE03F2-2E35-4D35-AE5A-8ED329693858}" destId="{07FF536E-4E98-48B3-B0A8-F1A028F6F028}" srcOrd="2" destOrd="0" presId="urn:microsoft.com/office/officeart/2018/2/layout/IconVerticalSolidList"/>
    <dgm:cxn modelId="{F36B10BA-A8FE-45D7-943A-E3CF2ED565CE}" type="presParOf" srcId="{F6AE03F2-2E35-4D35-AE5A-8ED329693858}" destId="{5D2CEFD1-73D0-4F9C-AF88-17E5A4EB16F8}" srcOrd="3" destOrd="0" presId="urn:microsoft.com/office/officeart/2018/2/layout/IconVerticalSolidList"/>
    <dgm:cxn modelId="{4EC97D50-CF53-431C-A6F2-B6D5333790D6}" type="presParOf" srcId="{9D48B1FD-A996-4620-84AB-B021B120A6F5}" destId="{6E1A9A56-C799-4E2F-A51C-D40B72B473B2}" srcOrd="9" destOrd="0" presId="urn:microsoft.com/office/officeart/2018/2/layout/IconVerticalSolidList"/>
    <dgm:cxn modelId="{1D5810BE-7057-497E-83BC-A54979FBCB68}" type="presParOf" srcId="{9D48B1FD-A996-4620-84AB-B021B120A6F5}" destId="{F3AED5CE-64F9-49FE-8681-C7C3BB33CF24}" srcOrd="10" destOrd="0" presId="urn:microsoft.com/office/officeart/2018/2/layout/IconVerticalSolidList"/>
    <dgm:cxn modelId="{E38B3D45-A8A7-4C8D-B967-45DBEBC0094C}" type="presParOf" srcId="{F3AED5CE-64F9-49FE-8681-C7C3BB33CF24}" destId="{66666736-3B62-483C-8013-27DCD7CCE943}" srcOrd="0" destOrd="0" presId="urn:microsoft.com/office/officeart/2018/2/layout/IconVerticalSolidList"/>
    <dgm:cxn modelId="{6BCF34A4-2CAE-4496-99BD-D99CBD491C33}" type="presParOf" srcId="{F3AED5CE-64F9-49FE-8681-C7C3BB33CF24}" destId="{82212AAD-DD13-4B4E-AA07-7FB86B070BF0}" srcOrd="1" destOrd="0" presId="urn:microsoft.com/office/officeart/2018/2/layout/IconVerticalSolidList"/>
    <dgm:cxn modelId="{E97FE1FA-DEDF-42CE-AB38-D9AD18865EC2}" type="presParOf" srcId="{F3AED5CE-64F9-49FE-8681-C7C3BB33CF24}" destId="{A08EB9A2-222C-44D8-8A7C-938027FE6C1E}" srcOrd="2" destOrd="0" presId="urn:microsoft.com/office/officeart/2018/2/layout/IconVerticalSolidList"/>
    <dgm:cxn modelId="{FA44FA23-614F-4226-806B-A60B02098DC6}" type="presParOf" srcId="{F3AED5CE-64F9-49FE-8681-C7C3BB33CF24}" destId="{DE542F44-C9D0-428D-A8DC-F65145768AB5}" srcOrd="3" destOrd="0" presId="urn:microsoft.com/office/officeart/2018/2/layout/IconVerticalSolidList"/>
    <dgm:cxn modelId="{DE022BB0-22AF-45FA-A904-732131443C6E}" type="presParOf" srcId="{9D48B1FD-A996-4620-84AB-B021B120A6F5}" destId="{68A5E499-C387-499E-824F-458D152B8A1D}" srcOrd="11" destOrd="0" presId="urn:microsoft.com/office/officeart/2018/2/layout/IconVerticalSolidList"/>
    <dgm:cxn modelId="{5BE1A8FD-B8E1-41AF-A0D0-F5AF44D447C1}" type="presParOf" srcId="{9D48B1FD-A996-4620-84AB-B021B120A6F5}" destId="{B2F38589-269F-4C3B-8E22-FB66B9C53F7C}" srcOrd="12" destOrd="0" presId="urn:microsoft.com/office/officeart/2018/2/layout/IconVerticalSolidList"/>
    <dgm:cxn modelId="{DDF7195C-488F-4077-A5BC-36D0462394A0}" type="presParOf" srcId="{B2F38589-269F-4C3B-8E22-FB66B9C53F7C}" destId="{9CDC8BE3-E2EF-4574-BF76-8665EC32E4DB}" srcOrd="0" destOrd="0" presId="urn:microsoft.com/office/officeart/2018/2/layout/IconVerticalSolidList"/>
    <dgm:cxn modelId="{FA70FEFA-9EE1-4E9E-8225-72715634E651}" type="presParOf" srcId="{B2F38589-269F-4C3B-8E22-FB66B9C53F7C}" destId="{9E04FE93-611D-4B70-A70E-7742CC5C8481}" srcOrd="1" destOrd="0" presId="urn:microsoft.com/office/officeart/2018/2/layout/IconVerticalSolidList"/>
    <dgm:cxn modelId="{8AA5022D-EF57-402E-9F3F-411630FFAE36}" type="presParOf" srcId="{B2F38589-269F-4C3B-8E22-FB66B9C53F7C}" destId="{CC55E5AD-9F32-4AB8-9555-39778F068CE2}" srcOrd="2" destOrd="0" presId="urn:microsoft.com/office/officeart/2018/2/layout/IconVerticalSolidList"/>
    <dgm:cxn modelId="{1FE0EBB3-D57E-401F-AA44-8AAD128904AB}" type="presParOf" srcId="{B2F38589-269F-4C3B-8E22-FB66B9C53F7C}" destId="{71DD40ED-302E-4480-B933-DF80058709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976F9F-3959-4F74-9950-01DA21C896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6CCA16-A231-4DF5-AB85-E36E466B802E}">
      <dgm:prSet/>
      <dgm:spPr/>
      <dgm:t>
        <a:bodyPr/>
        <a:lstStyle/>
        <a:p>
          <a:r>
            <a:rPr lang="en-US" b="1" i="0"/>
            <a:t>North Point Software Listing Company</a:t>
          </a:r>
          <a:endParaRPr lang="en-US"/>
        </a:p>
      </dgm:t>
    </dgm:pt>
    <dgm:pt modelId="{EDF163D0-EDC9-4F8A-B0B2-0BB5AABD77E5}" cxnId="{54B97A43-E9D5-4C10-994A-B6D20D8EFBBA}" type="parTrans">
      <dgm:prSet/>
      <dgm:spPr/>
      <dgm:t>
        <a:bodyPr/>
        <a:lstStyle/>
        <a:p>
          <a:endParaRPr lang="en-US"/>
        </a:p>
      </dgm:t>
    </dgm:pt>
    <dgm:pt modelId="{7C310AF7-F638-4497-9063-B66B3B9AB7ED}" cxnId="{54B97A43-E9D5-4C10-994A-B6D20D8EFBBA}" type="sibTrans">
      <dgm:prSet/>
      <dgm:spPr/>
      <dgm:t>
        <a:bodyPr/>
        <a:lstStyle/>
        <a:p>
          <a:endParaRPr lang="en-US"/>
        </a:p>
      </dgm:t>
    </dgm:pt>
    <dgm:pt modelId="{4550A79F-0E89-4AC3-AA8E-76B2E990EC23}">
      <dgm:prSet/>
      <dgm:spPr/>
      <dgm:t>
        <a:bodyPr/>
        <a:lstStyle/>
        <a:p>
          <a:r>
            <a:rPr lang="en-US" b="0" i="0"/>
            <a:t>North Point is a software listing firm preparing to launch a collection of games and educational software through mailing.</a:t>
          </a:r>
          <a:endParaRPr lang="en-US"/>
        </a:p>
      </dgm:t>
    </dgm:pt>
    <dgm:pt modelId="{9CB43D8A-19EF-4F32-A59A-8CA4BFCC4CDD}" cxnId="{B51220F5-CB72-45C0-862E-3B396968A152}" type="parTrans">
      <dgm:prSet/>
      <dgm:spPr/>
      <dgm:t>
        <a:bodyPr/>
        <a:lstStyle/>
        <a:p>
          <a:endParaRPr lang="en-US"/>
        </a:p>
      </dgm:t>
    </dgm:pt>
    <dgm:pt modelId="{6F95D934-2CBF-4B68-92EB-041DC87367E6}" cxnId="{B51220F5-CB72-45C0-862E-3B396968A152}" type="sibTrans">
      <dgm:prSet/>
      <dgm:spPr/>
      <dgm:t>
        <a:bodyPr/>
        <a:lstStyle/>
        <a:p>
          <a:endParaRPr lang="en-US"/>
        </a:p>
      </dgm:t>
    </dgm:pt>
    <dgm:pt modelId="{EF7F3C13-650F-41D8-A9BB-832B1FB0EC69}">
      <dgm:prSet/>
      <dgm:spPr/>
      <dgm:t>
        <a:bodyPr/>
        <a:lstStyle/>
        <a:p>
          <a:r>
            <a:rPr lang="en-US" b="0" i="0"/>
            <a:t>Strategy: Expand customer base by joining a consortium of listing firms matching their background.</a:t>
          </a:r>
          <a:endParaRPr lang="en-US"/>
        </a:p>
      </dgm:t>
    </dgm:pt>
    <dgm:pt modelId="{5129406B-BD7F-4293-80E6-4BFD09145995}" cxnId="{37ED35CC-8E02-44AD-8EE7-DB4666374210}" type="parTrans">
      <dgm:prSet/>
      <dgm:spPr/>
      <dgm:t>
        <a:bodyPr/>
        <a:lstStyle/>
        <a:p>
          <a:endParaRPr lang="en-US"/>
        </a:p>
      </dgm:t>
    </dgm:pt>
    <dgm:pt modelId="{BB0470AD-4509-4503-97CD-B013451E8817}" cxnId="{37ED35CC-8E02-44AD-8EE7-DB4666374210}" type="sibTrans">
      <dgm:prSet/>
      <dgm:spPr/>
      <dgm:t>
        <a:bodyPr/>
        <a:lstStyle/>
        <a:p>
          <a:endParaRPr lang="en-US"/>
        </a:p>
      </dgm:t>
    </dgm:pt>
    <dgm:pt modelId="{B0407915-85A0-4786-83FC-E9A21CEAF75C}">
      <dgm:prSet/>
      <dgm:spPr/>
      <dgm:t>
        <a:bodyPr/>
        <a:lstStyle/>
        <a:p>
          <a:r>
            <a:rPr lang="en-US" b="0" i="0"/>
            <a:t>A pool created where each firm supplies customers for a mailing experiment.</a:t>
          </a:r>
          <a:endParaRPr lang="en-US"/>
        </a:p>
      </dgm:t>
    </dgm:pt>
    <dgm:pt modelId="{6AB140C3-5A34-4E82-B048-648CB943C8CA}" cxnId="{C294F927-12C7-439F-86DD-1105B638EE28}" type="parTrans">
      <dgm:prSet/>
      <dgm:spPr/>
      <dgm:t>
        <a:bodyPr/>
        <a:lstStyle/>
        <a:p>
          <a:endParaRPr lang="en-US"/>
        </a:p>
      </dgm:t>
    </dgm:pt>
    <dgm:pt modelId="{70A61F7B-179A-43D8-85C1-140DF8D238E0}" cxnId="{C294F927-12C7-439F-86DD-1105B638EE28}" type="sibTrans">
      <dgm:prSet/>
      <dgm:spPr/>
      <dgm:t>
        <a:bodyPr/>
        <a:lstStyle/>
        <a:p>
          <a:endParaRPr lang="en-US"/>
        </a:p>
      </dgm:t>
    </dgm:pt>
    <dgm:pt modelId="{3D9ADAAA-B824-7245-85D4-3D284A06280F}" type="pres">
      <dgm:prSet presAssocID="{FD976F9F-3959-4F74-9950-01DA21C89653}" presName="linear" presStyleCnt="0">
        <dgm:presLayoutVars>
          <dgm:animLvl val="lvl"/>
          <dgm:resizeHandles val="exact"/>
        </dgm:presLayoutVars>
      </dgm:prSet>
      <dgm:spPr/>
    </dgm:pt>
    <dgm:pt modelId="{BA9973B4-6CDB-C845-8FFD-DC133EBF492C}" type="pres">
      <dgm:prSet presAssocID="{6C6CCA16-A231-4DF5-AB85-E36E466B80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A2220B-4754-024D-A44B-6C12D7E901D3}" type="pres">
      <dgm:prSet presAssocID="{7C310AF7-F638-4497-9063-B66B3B9AB7ED}" presName="spacer" presStyleCnt="0"/>
      <dgm:spPr/>
    </dgm:pt>
    <dgm:pt modelId="{BD1C9DCB-FA07-7045-B9AE-49B6428A0196}" type="pres">
      <dgm:prSet presAssocID="{4550A79F-0E89-4AC3-AA8E-76B2E990EC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53369F-DEF6-9A40-9147-F56999A13FED}" type="pres">
      <dgm:prSet presAssocID="{6F95D934-2CBF-4B68-92EB-041DC87367E6}" presName="spacer" presStyleCnt="0"/>
      <dgm:spPr/>
    </dgm:pt>
    <dgm:pt modelId="{0563A03C-E2B3-0D4D-9240-BDE872D6AABF}" type="pres">
      <dgm:prSet presAssocID="{EF7F3C13-650F-41D8-A9BB-832B1FB0EC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C6DEBA-E6EB-DD43-9377-5DEBCA692BC9}" type="pres">
      <dgm:prSet presAssocID="{BB0470AD-4509-4503-97CD-B013451E8817}" presName="spacer" presStyleCnt="0"/>
      <dgm:spPr/>
    </dgm:pt>
    <dgm:pt modelId="{8F7D9133-CC12-684D-8266-7CC3FE948E70}" type="pres">
      <dgm:prSet presAssocID="{B0407915-85A0-4786-83FC-E9A21CEAF7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3D1D00-9FE0-8B40-8B5D-9F6AD05E5B5D}" type="presOf" srcId="{B0407915-85A0-4786-83FC-E9A21CEAF75C}" destId="{8F7D9133-CC12-684D-8266-7CC3FE948E70}" srcOrd="0" destOrd="0" presId="urn:microsoft.com/office/officeart/2005/8/layout/vList2"/>
    <dgm:cxn modelId="{426C6C00-6DCE-5643-AECA-9411C047DE76}" type="presOf" srcId="{6C6CCA16-A231-4DF5-AB85-E36E466B802E}" destId="{BA9973B4-6CDB-C845-8FFD-DC133EBF492C}" srcOrd="0" destOrd="0" presId="urn:microsoft.com/office/officeart/2005/8/layout/vList2"/>
    <dgm:cxn modelId="{C294F927-12C7-439F-86DD-1105B638EE28}" srcId="{FD976F9F-3959-4F74-9950-01DA21C89653}" destId="{B0407915-85A0-4786-83FC-E9A21CEAF75C}" srcOrd="3" destOrd="0" parTransId="{6AB140C3-5A34-4E82-B048-648CB943C8CA}" sibTransId="{70A61F7B-179A-43D8-85C1-140DF8D238E0}"/>
    <dgm:cxn modelId="{B0821F37-E03F-8F48-B8F7-90C1DA97C229}" type="presOf" srcId="{4550A79F-0E89-4AC3-AA8E-76B2E990EC23}" destId="{BD1C9DCB-FA07-7045-B9AE-49B6428A0196}" srcOrd="0" destOrd="0" presId="urn:microsoft.com/office/officeart/2005/8/layout/vList2"/>
    <dgm:cxn modelId="{54B97A43-E9D5-4C10-994A-B6D20D8EFBBA}" srcId="{FD976F9F-3959-4F74-9950-01DA21C89653}" destId="{6C6CCA16-A231-4DF5-AB85-E36E466B802E}" srcOrd="0" destOrd="0" parTransId="{EDF163D0-EDC9-4F8A-B0B2-0BB5AABD77E5}" sibTransId="{7C310AF7-F638-4497-9063-B66B3B9AB7ED}"/>
    <dgm:cxn modelId="{9B31AF45-03A4-E341-8015-E88AB931ABF6}" type="presOf" srcId="{EF7F3C13-650F-41D8-A9BB-832B1FB0EC69}" destId="{0563A03C-E2B3-0D4D-9240-BDE872D6AABF}" srcOrd="0" destOrd="0" presId="urn:microsoft.com/office/officeart/2005/8/layout/vList2"/>
    <dgm:cxn modelId="{6FF4D06F-A341-0543-AA7D-AA446CE497EE}" type="presOf" srcId="{FD976F9F-3959-4F74-9950-01DA21C89653}" destId="{3D9ADAAA-B824-7245-85D4-3D284A06280F}" srcOrd="0" destOrd="0" presId="urn:microsoft.com/office/officeart/2005/8/layout/vList2"/>
    <dgm:cxn modelId="{37ED35CC-8E02-44AD-8EE7-DB4666374210}" srcId="{FD976F9F-3959-4F74-9950-01DA21C89653}" destId="{EF7F3C13-650F-41D8-A9BB-832B1FB0EC69}" srcOrd="2" destOrd="0" parTransId="{5129406B-BD7F-4293-80E6-4BFD09145995}" sibTransId="{BB0470AD-4509-4503-97CD-B013451E8817}"/>
    <dgm:cxn modelId="{B51220F5-CB72-45C0-862E-3B396968A152}" srcId="{FD976F9F-3959-4F74-9950-01DA21C89653}" destId="{4550A79F-0E89-4AC3-AA8E-76B2E990EC23}" srcOrd="1" destOrd="0" parTransId="{9CB43D8A-19EF-4F32-A59A-8CA4BFCC4CDD}" sibTransId="{6F95D934-2CBF-4B68-92EB-041DC87367E6}"/>
    <dgm:cxn modelId="{D459F52A-AB81-B545-8A28-45803511173A}" type="presParOf" srcId="{3D9ADAAA-B824-7245-85D4-3D284A06280F}" destId="{BA9973B4-6CDB-C845-8FFD-DC133EBF492C}" srcOrd="0" destOrd="0" presId="urn:microsoft.com/office/officeart/2005/8/layout/vList2"/>
    <dgm:cxn modelId="{078B61B1-2F4C-3B42-9D3E-BF4795801881}" type="presParOf" srcId="{3D9ADAAA-B824-7245-85D4-3D284A06280F}" destId="{8EA2220B-4754-024D-A44B-6C12D7E901D3}" srcOrd="1" destOrd="0" presId="urn:microsoft.com/office/officeart/2005/8/layout/vList2"/>
    <dgm:cxn modelId="{0585C3F8-BB8B-0549-9FD0-F7777BE6CAF1}" type="presParOf" srcId="{3D9ADAAA-B824-7245-85D4-3D284A06280F}" destId="{BD1C9DCB-FA07-7045-B9AE-49B6428A0196}" srcOrd="2" destOrd="0" presId="urn:microsoft.com/office/officeart/2005/8/layout/vList2"/>
    <dgm:cxn modelId="{7A9A74F8-E639-FF42-83F2-32E3C31E2A46}" type="presParOf" srcId="{3D9ADAAA-B824-7245-85D4-3D284A06280F}" destId="{6553369F-DEF6-9A40-9147-F56999A13FED}" srcOrd="3" destOrd="0" presId="urn:microsoft.com/office/officeart/2005/8/layout/vList2"/>
    <dgm:cxn modelId="{B88669E6-C97D-DC4D-9006-37DC8B57E92D}" type="presParOf" srcId="{3D9ADAAA-B824-7245-85D4-3D284A06280F}" destId="{0563A03C-E2B3-0D4D-9240-BDE872D6AABF}" srcOrd="4" destOrd="0" presId="urn:microsoft.com/office/officeart/2005/8/layout/vList2"/>
    <dgm:cxn modelId="{E9271E56-7202-3844-A3BF-FF1766AAE9FA}" type="presParOf" srcId="{3D9ADAAA-B824-7245-85D4-3D284A06280F}" destId="{99C6DEBA-E6EB-DD43-9377-5DEBCA692BC9}" srcOrd="5" destOrd="0" presId="urn:microsoft.com/office/officeart/2005/8/layout/vList2"/>
    <dgm:cxn modelId="{B1523C75-F78E-7C40-B534-F91227A4AD26}" type="presParOf" srcId="{3D9ADAAA-B824-7245-85D4-3D284A06280F}" destId="{8F7D9133-CC12-684D-8266-7CC3FE948E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B3BECD-EF03-43C7-92A9-E8C5055867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ED477E3F-E9B1-49B4-8488-E38187E8A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Goal: Maximize profitability and expand customer base through targeted marketing.</a:t>
          </a:r>
          <a:endParaRPr lang="en-US"/>
        </a:p>
      </dgm:t>
    </dgm:pt>
    <dgm:pt modelId="{BEF2C2F6-D9EF-4503-9293-066BCCFC2BB7}" cxnId="{C43E9F4A-E49B-4DA1-B4F5-ADCC399ACE04}" type="parTrans">
      <dgm:prSet/>
      <dgm:spPr/>
      <dgm:t>
        <a:bodyPr/>
        <a:lstStyle/>
        <a:p>
          <a:endParaRPr lang="en-US"/>
        </a:p>
      </dgm:t>
    </dgm:pt>
    <dgm:pt modelId="{4EFE4BF1-9106-482B-ABB6-59E72C9EEFCE}" cxnId="{C43E9F4A-E49B-4DA1-B4F5-ADCC399ACE04}" type="sibTrans">
      <dgm:prSet/>
      <dgm:spPr/>
      <dgm:t>
        <a:bodyPr/>
        <a:lstStyle/>
        <a:p>
          <a:endParaRPr lang="en-US"/>
        </a:p>
      </dgm:t>
    </dgm:pt>
    <dgm:pt modelId="{DAB2EAED-F30A-4A60-975B-823CBDF55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Utilize predictive modeling and data analysis to enhance mailing campaign effectiveness.</a:t>
          </a:r>
          <a:endParaRPr lang="en-US"/>
        </a:p>
      </dgm:t>
    </dgm:pt>
    <dgm:pt modelId="{94C97841-3AC7-4823-9FE4-1B0851BBFCD8}" cxnId="{FBF0020F-64A6-4FB3-8C66-75573B32918B}" type="parTrans">
      <dgm:prSet/>
      <dgm:spPr/>
      <dgm:t>
        <a:bodyPr/>
        <a:lstStyle/>
        <a:p>
          <a:endParaRPr lang="en-US"/>
        </a:p>
      </dgm:t>
    </dgm:pt>
    <dgm:pt modelId="{B3AB8039-E966-4D6D-90E1-7B131A4E555A}" cxnId="{FBF0020F-64A6-4FB3-8C66-75573B32918B}" type="sibTrans">
      <dgm:prSet/>
      <dgm:spPr/>
      <dgm:t>
        <a:bodyPr/>
        <a:lstStyle/>
        <a:p>
          <a:endParaRPr lang="en-US"/>
        </a:p>
      </dgm:t>
    </dgm:pt>
    <dgm:pt modelId="{0369C8F7-02CE-4B10-B1E3-6B2BDDDA5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Balance cost-effectiveness and revenue generation for sustainable growth in the software market.</a:t>
          </a:r>
          <a:endParaRPr lang="en-US"/>
        </a:p>
      </dgm:t>
    </dgm:pt>
    <dgm:pt modelId="{0F6EFA45-DE9C-49B7-96A9-4CEE57C32873}" cxnId="{D6D4CF27-5E39-45E3-AE90-ACF76C1BA50B}" type="parTrans">
      <dgm:prSet/>
      <dgm:spPr/>
      <dgm:t>
        <a:bodyPr/>
        <a:lstStyle/>
        <a:p>
          <a:endParaRPr lang="en-US"/>
        </a:p>
      </dgm:t>
    </dgm:pt>
    <dgm:pt modelId="{575B73B2-88A8-4C2C-A724-B785541E2A6C}" cxnId="{D6D4CF27-5E39-45E3-AE90-ACF76C1BA50B}" type="sibTrans">
      <dgm:prSet/>
      <dgm:spPr/>
      <dgm:t>
        <a:bodyPr/>
        <a:lstStyle/>
        <a:p>
          <a:endParaRPr lang="en-US"/>
        </a:p>
      </dgm:t>
    </dgm:pt>
    <dgm:pt modelId="{C72282AC-309B-4922-B159-E3893FA8542B}" type="pres">
      <dgm:prSet presAssocID="{07B3BECD-EF03-43C7-92A9-E8C50558671E}" presName="root" presStyleCnt="0">
        <dgm:presLayoutVars>
          <dgm:dir/>
          <dgm:resizeHandles val="exact"/>
        </dgm:presLayoutVars>
      </dgm:prSet>
      <dgm:spPr/>
    </dgm:pt>
    <dgm:pt modelId="{2A3D64BE-35E3-49A8-916C-2B2612EAA364}" type="pres">
      <dgm:prSet presAssocID="{ED477E3F-E9B1-49B4-8488-E38187E8AA02}" presName="compNode" presStyleCnt="0"/>
      <dgm:spPr/>
    </dgm:pt>
    <dgm:pt modelId="{27E6580E-9F45-4012-BD5C-E57A9627F476}" type="pres">
      <dgm:prSet presAssocID="{ED477E3F-E9B1-49B4-8488-E38187E8AA02}" presName="bgRect" presStyleLbl="bgShp" presStyleIdx="0" presStyleCnt="3"/>
      <dgm:spPr/>
    </dgm:pt>
    <dgm:pt modelId="{9C5C4ECB-6567-44DE-8C78-306EFD043B65}" type="pres">
      <dgm:prSet presAssocID="{ED477E3F-E9B1-49B4-8488-E38187E8AA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0E409F6-6248-4D28-A5E7-5B6486D278B4}" type="pres">
      <dgm:prSet presAssocID="{ED477E3F-E9B1-49B4-8488-E38187E8AA02}" presName="spaceRect" presStyleCnt="0"/>
      <dgm:spPr/>
    </dgm:pt>
    <dgm:pt modelId="{BA54C2E9-441A-4DF7-B40B-149A1F2DA1A9}" type="pres">
      <dgm:prSet presAssocID="{ED477E3F-E9B1-49B4-8488-E38187E8AA02}" presName="parTx" presStyleLbl="revTx" presStyleIdx="0" presStyleCnt="3">
        <dgm:presLayoutVars>
          <dgm:chMax val="0"/>
          <dgm:chPref val="0"/>
        </dgm:presLayoutVars>
      </dgm:prSet>
      <dgm:spPr/>
    </dgm:pt>
    <dgm:pt modelId="{4841E33C-23A0-43B8-BD1A-B57DA97BD556}" type="pres">
      <dgm:prSet presAssocID="{4EFE4BF1-9106-482B-ABB6-59E72C9EEFCE}" presName="sibTrans" presStyleCnt="0"/>
      <dgm:spPr/>
    </dgm:pt>
    <dgm:pt modelId="{243D254E-385F-4D95-A9FB-7E6C5D6D1D95}" type="pres">
      <dgm:prSet presAssocID="{DAB2EAED-F30A-4A60-975B-823CBDF55F16}" presName="compNode" presStyleCnt="0"/>
      <dgm:spPr/>
    </dgm:pt>
    <dgm:pt modelId="{C0541E0A-BFF5-4359-A1D6-7F2A77CF0556}" type="pres">
      <dgm:prSet presAssocID="{DAB2EAED-F30A-4A60-975B-823CBDF55F16}" presName="bgRect" presStyleLbl="bgShp" presStyleIdx="1" presStyleCnt="3"/>
      <dgm:spPr/>
    </dgm:pt>
    <dgm:pt modelId="{760FA734-B9C9-4624-8DE3-183E7A9E633A}" type="pres">
      <dgm:prSet presAssocID="{DAB2EAED-F30A-4A60-975B-823CBDF55F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B430F81F-C4C0-4BBC-BEA3-9CA9CE88B368}" type="pres">
      <dgm:prSet presAssocID="{DAB2EAED-F30A-4A60-975B-823CBDF55F16}" presName="spaceRect" presStyleCnt="0"/>
      <dgm:spPr/>
    </dgm:pt>
    <dgm:pt modelId="{B38D1D9F-CACE-4551-8A21-54E816E2A485}" type="pres">
      <dgm:prSet presAssocID="{DAB2EAED-F30A-4A60-975B-823CBDF55F16}" presName="parTx" presStyleLbl="revTx" presStyleIdx="1" presStyleCnt="3">
        <dgm:presLayoutVars>
          <dgm:chMax val="0"/>
          <dgm:chPref val="0"/>
        </dgm:presLayoutVars>
      </dgm:prSet>
      <dgm:spPr/>
    </dgm:pt>
    <dgm:pt modelId="{2437564C-C0CD-46B5-81F8-CB3FD43DEE90}" type="pres">
      <dgm:prSet presAssocID="{B3AB8039-E966-4D6D-90E1-7B131A4E555A}" presName="sibTrans" presStyleCnt="0"/>
      <dgm:spPr/>
    </dgm:pt>
    <dgm:pt modelId="{326101FA-FFFF-4F73-8504-690CBEDF13BE}" type="pres">
      <dgm:prSet presAssocID="{0369C8F7-02CE-4B10-B1E3-6B2BDDDA56CC}" presName="compNode" presStyleCnt="0"/>
      <dgm:spPr/>
    </dgm:pt>
    <dgm:pt modelId="{BF389D27-69DF-43CD-9733-FFC92E18D512}" type="pres">
      <dgm:prSet presAssocID="{0369C8F7-02CE-4B10-B1E3-6B2BDDDA56CC}" presName="bgRect" presStyleLbl="bgShp" presStyleIdx="2" presStyleCnt="3"/>
      <dgm:spPr/>
    </dgm:pt>
    <dgm:pt modelId="{F7CBAC54-D48D-4C07-B970-4AEAB5AA76C1}" type="pres">
      <dgm:prSet presAssocID="{0369C8F7-02CE-4B10-B1E3-6B2BDDDA56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182A3D18-6B08-41D1-AE98-D53B42901BC5}" type="pres">
      <dgm:prSet presAssocID="{0369C8F7-02CE-4B10-B1E3-6B2BDDDA56CC}" presName="spaceRect" presStyleCnt="0"/>
      <dgm:spPr/>
    </dgm:pt>
    <dgm:pt modelId="{7009CC8D-FDB3-4145-B417-6717EBE865BE}" type="pres">
      <dgm:prSet presAssocID="{0369C8F7-02CE-4B10-B1E3-6B2BDDDA56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D93D03-FA48-9A4C-BEFB-24B756EA5830}" type="presOf" srcId="{ED477E3F-E9B1-49B4-8488-E38187E8AA02}" destId="{BA54C2E9-441A-4DF7-B40B-149A1F2DA1A9}" srcOrd="0" destOrd="0" presId="urn:microsoft.com/office/officeart/2018/2/layout/IconVerticalSolidList"/>
    <dgm:cxn modelId="{FBF0020F-64A6-4FB3-8C66-75573B32918B}" srcId="{07B3BECD-EF03-43C7-92A9-E8C50558671E}" destId="{DAB2EAED-F30A-4A60-975B-823CBDF55F16}" srcOrd="1" destOrd="0" parTransId="{94C97841-3AC7-4823-9FE4-1B0851BBFCD8}" sibTransId="{B3AB8039-E966-4D6D-90E1-7B131A4E555A}"/>
    <dgm:cxn modelId="{D6D4CF27-5E39-45E3-AE90-ACF76C1BA50B}" srcId="{07B3BECD-EF03-43C7-92A9-E8C50558671E}" destId="{0369C8F7-02CE-4B10-B1E3-6B2BDDDA56CC}" srcOrd="2" destOrd="0" parTransId="{0F6EFA45-DE9C-49B7-96A9-4CEE57C32873}" sibTransId="{575B73B2-88A8-4C2C-A724-B785541E2A6C}"/>
    <dgm:cxn modelId="{C43E9F4A-E49B-4DA1-B4F5-ADCC399ACE04}" srcId="{07B3BECD-EF03-43C7-92A9-E8C50558671E}" destId="{ED477E3F-E9B1-49B4-8488-E38187E8AA02}" srcOrd="0" destOrd="0" parTransId="{BEF2C2F6-D9EF-4503-9293-066BCCFC2BB7}" sibTransId="{4EFE4BF1-9106-482B-ABB6-59E72C9EEFCE}"/>
    <dgm:cxn modelId="{B2810D4F-8B4D-F74E-8CAC-51D7158491AC}" type="presOf" srcId="{07B3BECD-EF03-43C7-92A9-E8C50558671E}" destId="{C72282AC-309B-4922-B159-E3893FA8542B}" srcOrd="0" destOrd="0" presId="urn:microsoft.com/office/officeart/2018/2/layout/IconVerticalSolidList"/>
    <dgm:cxn modelId="{91923D99-303B-D94F-B918-79426A8962AE}" type="presOf" srcId="{0369C8F7-02CE-4B10-B1E3-6B2BDDDA56CC}" destId="{7009CC8D-FDB3-4145-B417-6717EBE865BE}" srcOrd="0" destOrd="0" presId="urn:microsoft.com/office/officeart/2018/2/layout/IconVerticalSolidList"/>
    <dgm:cxn modelId="{B62DCBDC-42BA-ED43-B8B4-BFAD5D483A01}" type="presOf" srcId="{DAB2EAED-F30A-4A60-975B-823CBDF55F16}" destId="{B38D1D9F-CACE-4551-8A21-54E816E2A485}" srcOrd="0" destOrd="0" presId="urn:microsoft.com/office/officeart/2018/2/layout/IconVerticalSolidList"/>
    <dgm:cxn modelId="{61ADB4BA-39B5-4441-9DA0-E3DD85C8D58A}" type="presParOf" srcId="{C72282AC-309B-4922-B159-E3893FA8542B}" destId="{2A3D64BE-35E3-49A8-916C-2B2612EAA364}" srcOrd="0" destOrd="0" presId="urn:microsoft.com/office/officeart/2018/2/layout/IconVerticalSolidList"/>
    <dgm:cxn modelId="{EE98BC78-C7D6-AC4B-9EBE-9203DE69D1E4}" type="presParOf" srcId="{2A3D64BE-35E3-49A8-916C-2B2612EAA364}" destId="{27E6580E-9F45-4012-BD5C-E57A9627F476}" srcOrd="0" destOrd="0" presId="urn:microsoft.com/office/officeart/2018/2/layout/IconVerticalSolidList"/>
    <dgm:cxn modelId="{D9311E15-F4CC-5E42-B725-862A1D589215}" type="presParOf" srcId="{2A3D64BE-35E3-49A8-916C-2B2612EAA364}" destId="{9C5C4ECB-6567-44DE-8C78-306EFD043B65}" srcOrd="1" destOrd="0" presId="urn:microsoft.com/office/officeart/2018/2/layout/IconVerticalSolidList"/>
    <dgm:cxn modelId="{F2178439-096B-A244-A909-AC8D55E8FE67}" type="presParOf" srcId="{2A3D64BE-35E3-49A8-916C-2B2612EAA364}" destId="{00E409F6-6248-4D28-A5E7-5B6486D278B4}" srcOrd="2" destOrd="0" presId="urn:microsoft.com/office/officeart/2018/2/layout/IconVerticalSolidList"/>
    <dgm:cxn modelId="{A6B3EDD9-B87E-2F41-874A-2EF0DAAB9D27}" type="presParOf" srcId="{2A3D64BE-35E3-49A8-916C-2B2612EAA364}" destId="{BA54C2E9-441A-4DF7-B40B-149A1F2DA1A9}" srcOrd="3" destOrd="0" presId="urn:microsoft.com/office/officeart/2018/2/layout/IconVerticalSolidList"/>
    <dgm:cxn modelId="{B9DE3374-A42F-D14F-9235-81899210BFF5}" type="presParOf" srcId="{C72282AC-309B-4922-B159-E3893FA8542B}" destId="{4841E33C-23A0-43B8-BD1A-B57DA97BD556}" srcOrd="1" destOrd="0" presId="urn:microsoft.com/office/officeart/2018/2/layout/IconVerticalSolidList"/>
    <dgm:cxn modelId="{B6AC7B75-AE45-9544-B319-5FCC52A6C403}" type="presParOf" srcId="{C72282AC-309B-4922-B159-E3893FA8542B}" destId="{243D254E-385F-4D95-A9FB-7E6C5D6D1D95}" srcOrd="2" destOrd="0" presId="urn:microsoft.com/office/officeart/2018/2/layout/IconVerticalSolidList"/>
    <dgm:cxn modelId="{C0ECEC66-75A6-D84F-8F59-FD36B6016110}" type="presParOf" srcId="{243D254E-385F-4D95-A9FB-7E6C5D6D1D95}" destId="{C0541E0A-BFF5-4359-A1D6-7F2A77CF0556}" srcOrd="0" destOrd="0" presId="urn:microsoft.com/office/officeart/2018/2/layout/IconVerticalSolidList"/>
    <dgm:cxn modelId="{1206195A-10DC-B547-A52A-D79BDEA1EFD1}" type="presParOf" srcId="{243D254E-385F-4D95-A9FB-7E6C5D6D1D95}" destId="{760FA734-B9C9-4624-8DE3-183E7A9E633A}" srcOrd="1" destOrd="0" presId="urn:microsoft.com/office/officeart/2018/2/layout/IconVerticalSolidList"/>
    <dgm:cxn modelId="{A235C31C-65E4-9640-84D6-D38F5F2F1FEA}" type="presParOf" srcId="{243D254E-385F-4D95-A9FB-7E6C5D6D1D95}" destId="{B430F81F-C4C0-4BBC-BEA3-9CA9CE88B368}" srcOrd="2" destOrd="0" presId="urn:microsoft.com/office/officeart/2018/2/layout/IconVerticalSolidList"/>
    <dgm:cxn modelId="{2514A3A4-E023-EA48-AF46-2C28409DD44B}" type="presParOf" srcId="{243D254E-385F-4D95-A9FB-7E6C5D6D1D95}" destId="{B38D1D9F-CACE-4551-8A21-54E816E2A485}" srcOrd="3" destOrd="0" presId="urn:microsoft.com/office/officeart/2018/2/layout/IconVerticalSolidList"/>
    <dgm:cxn modelId="{2E029ADC-0628-874F-8010-1DB3AD3DEB36}" type="presParOf" srcId="{C72282AC-309B-4922-B159-E3893FA8542B}" destId="{2437564C-C0CD-46B5-81F8-CB3FD43DEE90}" srcOrd="3" destOrd="0" presId="urn:microsoft.com/office/officeart/2018/2/layout/IconVerticalSolidList"/>
    <dgm:cxn modelId="{4A03874D-E7A8-8543-A82C-C1469456F41A}" type="presParOf" srcId="{C72282AC-309B-4922-B159-E3893FA8542B}" destId="{326101FA-FFFF-4F73-8504-690CBEDF13BE}" srcOrd="4" destOrd="0" presId="urn:microsoft.com/office/officeart/2018/2/layout/IconVerticalSolidList"/>
    <dgm:cxn modelId="{60AAB086-AF4B-134C-A18A-91D1433DCCF6}" type="presParOf" srcId="{326101FA-FFFF-4F73-8504-690CBEDF13BE}" destId="{BF389D27-69DF-43CD-9733-FFC92E18D512}" srcOrd="0" destOrd="0" presId="urn:microsoft.com/office/officeart/2018/2/layout/IconVerticalSolidList"/>
    <dgm:cxn modelId="{E0BCFC0B-8062-F74B-BE26-2C264CA23A62}" type="presParOf" srcId="{326101FA-FFFF-4F73-8504-690CBEDF13BE}" destId="{F7CBAC54-D48D-4C07-B970-4AEAB5AA76C1}" srcOrd="1" destOrd="0" presId="urn:microsoft.com/office/officeart/2018/2/layout/IconVerticalSolidList"/>
    <dgm:cxn modelId="{748A1B2A-CB28-2047-9B36-073D296386AB}" type="presParOf" srcId="{326101FA-FFFF-4F73-8504-690CBEDF13BE}" destId="{182A3D18-6B08-41D1-AE98-D53B42901BC5}" srcOrd="2" destOrd="0" presId="urn:microsoft.com/office/officeart/2018/2/layout/IconVerticalSolidList"/>
    <dgm:cxn modelId="{DFFFE055-9F48-3D45-915C-7A47797AC718}" type="presParOf" srcId="{326101FA-FFFF-4F73-8504-690CBEDF13BE}" destId="{7009CC8D-FDB3-4145-B417-6717EBE865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3CC267-62C6-4395-ACC3-626FBCF401F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DEC33A-186C-400B-86C1-7469F98FC1A8}">
      <dgm:prSet/>
      <dgm:spPr/>
      <dgm:t>
        <a:bodyPr/>
        <a:lstStyle/>
        <a:p>
          <a:r>
            <a:rPr lang="en-US"/>
            <a:t>Enhance</a:t>
          </a:r>
        </a:p>
      </dgm:t>
    </dgm:pt>
    <dgm:pt modelId="{63FE1B7A-17BC-4569-9B2C-FDAD8CDA5198}" cxnId="{3DA5FDAF-EA67-41E6-B65E-F27BE00EB50D}" type="parTrans">
      <dgm:prSet/>
      <dgm:spPr/>
      <dgm:t>
        <a:bodyPr/>
        <a:lstStyle/>
        <a:p>
          <a:endParaRPr lang="en-US"/>
        </a:p>
      </dgm:t>
    </dgm:pt>
    <dgm:pt modelId="{0FADF1D5-335C-44FB-93F3-75DF331CD232}" cxnId="{3DA5FDAF-EA67-41E6-B65E-F27BE00EB50D}" type="sibTrans">
      <dgm:prSet/>
      <dgm:spPr/>
      <dgm:t>
        <a:bodyPr/>
        <a:lstStyle/>
        <a:p>
          <a:endParaRPr lang="en-US"/>
        </a:p>
      </dgm:t>
    </dgm:pt>
    <dgm:pt modelId="{E9F92C47-7DA6-4FE8-BF3D-8D6929D11266}">
      <dgm:prSet/>
      <dgm:spPr/>
      <dgm:t>
        <a:bodyPr/>
        <a:lstStyle/>
        <a:p>
          <a:r>
            <a:rPr lang="en-US"/>
            <a:t>Enhance mailing campaign effectiveness with machine learning models.</a:t>
          </a:r>
        </a:p>
      </dgm:t>
    </dgm:pt>
    <dgm:pt modelId="{402A272A-7CC2-4CFA-A477-EDA95C5184E1}" cxnId="{16C88CAF-A91B-466A-B4C8-15FB2DEDE5F8}" type="parTrans">
      <dgm:prSet/>
      <dgm:spPr/>
      <dgm:t>
        <a:bodyPr/>
        <a:lstStyle/>
        <a:p>
          <a:endParaRPr lang="en-US"/>
        </a:p>
      </dgm:t>
    </dgm:pt>
    <dgm:pt modelId="{B99801C8-8FD8-4E6F-962E-33F1EAE8643C}" cxnId="{16C88CAF-A91B-466A-B4C8-15FB2DEDE5F8}" type="sibTrans">
      <dgm:prSet/>
      <dgm:spPr/>
      <dgm:t>
        <a:bodyPr/>
        <a:lstStyle/>
        <a:p>
          <a:endParaRPr lang="en-US"/>
        </a:p>
      </dgm:t>
    </dgm:pt>
    <dgm:pt modelId="{074BB422-98D9-4427-86C0-B584B1C4FDC3}">
      <dgm:prSet/>
      <dgm:spPr/>
      <dgm:t>
        <a:bodyPr/>
        <a:lstStyle/>
        <a:p>
          <a:r>
            <a:rPr lang="en-US"/>
            <a:t>Classify</a:t>
          </a:r>
        </a:p>
      </dgm:t>
    </dgm:pt>
    <dgm:pt modelId="{D08525FE-4E63-448F-B4F9-34A19BB22A7A}" cxnId="{05CE9447-A65B-46BB-9DB3-1FC4B1E73B6A}" type="parTrans">
      <dgm:prSet/>
      <dgm:spPr/>
      <dgm:t>
        <a:bodyPr/>
        <a:lstStyle/>
        <a:p>
          <a:endParaRPr lang="en-US"/>
        </a:p>
      </dgm:t>
    </dgm:pt>
    <dgm:pt modelId="{469EFB16-2FBF-4DED-A752-26BEDA754532}" cxnId="{05CE9447-A65B-46BB-9DB3-1FC4B1E73B6A}" type="sibTrans">
      <dgm:prSet/>
      <dgm:spPr/>
      <dgm:t>
        <a:bodyPr/>
        <a:lstStyle/>
        <a:p>
          <a:endParaRPr lang="en-US"/>
        </a:p>
      </dgm:t>
    </dgm:pt>
    <dgm:pt modelId="{4F5A18E7-78D1-4CA4-B3BE-C89F597B13CC}">
      <dgm:prSet/>
      <dgm:spPr/>
      <dgm:t>
        <a:bodyPr/>
        <a:lstStyle/>
        <a:p>
          <a:r>
            <a:rPr lang="en-US"/>
            <a:t>Model 1: Classify prospects as purchasers or non-purchasers based on attributes like acquisition source and purchase frequency.</a:t>
          </a:r>
        </a:p>
      </dgm:t>
    </dgm:pt>
    <dgm:pt modelId="{DA8C488F-686B-4318-B60F-C8AD72676EEC}" cxnId="{4F849FA4-67EB-4B2D-BD05-74FB6022DB1A}" type="parTrans">
      <dgm:prSet/>
      <dgm:spPr/>
      <dgm:t>
        <a:bodyPr/>
        <a:lstStyle/>
        <a:p>
          <a:endParaRPr lang="en-US"/>
        </a:p>
      </dgm:t>
    </dgm:pt>
    <dgm:pt modelId="{715D38DC-20E7-463A-9893-3B9D54CBBE22}" cxnId="{4F849FA4-67EB-4B2D-BD05-74FB6022DB1A}" type="sibTrans">
      <dgm:prSet/>
      <dgm:spPr/>
      <dgm:t>
        <a:bodyPr/>
        <a:lstStyle/>
        <a:p>
          <a:endParaRPr lang="en-US"/>
        </a:p>
      </dgm:t>
    </dgm:pt>
    <dgm:pt modelId="{FD42EC60-11AD-4C2A-A85C-0FAD09677AFB}">
      <dgm:prSet/>
      <dgm:spPr/>
      <dgm:t>
        <a:bodyPr/>
        <a:lstStyle/>
        <a:p>
          <a:r>
            <a:rPr lang="en-US"/>
            <a:t>Predict</a:t>
          </a:r>
        </a:p>
      </dgm:t>
    </dgm:pt>
    <dgm:pt modelId="{D1A1EE3B-CC74-42CF-9E14-199555A64ED1}" cxnId="{E6E5FBAB-5EA6-4096-AFF0-621AE90DC216}" type="parTrans">
      <dgm:prSet/>
      <dgm:spPr/>
      <dgm:t>
        <a:bodyPr/>
        <a:lstStyle/>
        <a:p>
          <a:endParaRPr lang="en-US"/>
        </a:p>
      </dgm:t>
    </dgm:pt>
    <dgm:pt modelId="{0697E2F7-0B2D-438D-B42B-14013D85D4DE}" cxnId="{E6E5FBAB-5EA6-4096-AFF0-621AE90DC216}" type="sibTrans">
      <dgm:prSet/>
      <dgm:spPr/>
      <dgm:t>
        <a:bodyPr/>
        <a:lstStyle/>
        <a:p>
          <a:endParaRPr lang="en-US"/>
        </a:p>
      </dgm:t>
    </dgm:pt>
    <dgm:pt modelId="{122B3E29-564C-426F-926C-88A2EEE92F20}">
      <dgm:prSet/>
      <dgm:spPr/>
      <dgm:t>
        <a:bodyPr/>
        <a:lstStyle/>
        <a:p>
          <a:r>
            <a:rPr lang="en-US"/>
            <a:t>Model 2: Predict spending amount of potential purchasers for targeted marketing and revenue optimization.</a:t>
          </a:r>
        </a:p>
      </dgm:t>
    </dgm:pt>
    <dgm:pt modelId="{19C022B8-8831-4C0C-BE51-8E812F9377E8}" cxnId="{4AE755DB-8F49-4596-8BBE-6EFE9B04F9DA}" type="parTrans">
      <dgm:prSet/>
      <dgm:spPr/>
      <dgm:t>
        <a:bodyPr/>
        <a:lstStyle/>
        <a:p>
          <a:endParaRPr lang="en-US"/>
        </a:p>
      </dgm:t>
    </dgm:pt>
    <dgm:pt modelId="{8CE1A267-9789-4BEC-9AA4-4A5862E957C6}" cxnId="{4AE755DB-8F49-4596-8BBE-6EFE9B04F9DA}" type="sibTrans">
      <dgm:prSet/>
      <dgm:spPr/>
      <dgm:t>
        <a:bodyPr/>
        <a:lstStyle/>
        <a:p>
          <a:endParaRPr lang="en-US"/>
        </a:p>
      </dgm:t>
    </dgm:pt>
    <dgm:pt modelId="{FB94229D-50B3-5345-9380-A3FF8F341252}" type="pres">
      <dgm:prSet presAssocID="{6D3CC267-62C6-4395-ACC3-626FBCF401F5}" presName="Name0" presStyleCnt="0">
        <dgm:presLayoutVars>
          <dgm:dir/>
          <dgm:animLvl val="lvl"/>
          <dgm:resizeHandles val="exact"/>
        </dgm:presLayoutVars>
      </dgm:prSet>
      <dgm:spPr/>
    </dgm:pt>
    <dgm:pt modelId="{A8292725-451B-404F-AB70-02E34404BD71}" type="pres">
      <dgm:prSet presAssocID="{C5DEC33A-186C-400B-86C1-7469F98FC1A8}" presName="linNode" presStyleCnt="0"/>
      <dgm:spPr/>
    </dgm:pt>
    <dgm:pt modelId="{3C796C68-E67D-F44B-8055-AE0D174B0AAA}" type="pres">
      <dgm:prSet presAssocID="{C5DEC33A-186C-400B-86C1-7469F98FC1A8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5531498-AB2E-9E47-94EC-DC2CA023E80A}" type="pres">
      <dgm:prSet presAssocID="{C5DEC33A-186C-400B-86C1-7469F98FC1A8}" presName="descendantText" presStyleLbl="alignAccFollowNode1" presStyleIdx="0" presStyleCnt="3">
        <dgm:presLayoutVars>
          <dgm:bulletEnabled/>
        </dgm:presLayoutVars>
      </dgm:prSet>
      <dgm:spPr/>
    </dgm:pt>
    <dgm:pt modelId="{25A0938E-DE37-B345-8D8B-3EE64F92806B}" type="pres">
      <dgm:prSet presAssocID="{0FADF1D5-335C-44FB-93F3-75DF331CD232}" presName="sp" presStyleCnt="0"/>
      <dgm:spPr/>
    </dgm:pt>
    <dgm:pt modelId="{CF624972-0930-204B-9C05-43D339D89F6D}" type="pres">
      <dgm:prSet presAssocID="{074BB422-98D9-4427-86C0-B584B1C4FDC3}" presName="linNode" presStyleCnt="0"/>
      <dgm:spPr/>
    </dgm:pt>
    <dgm:pt modelId="{49D06F50-2A50-804A-A05D-6ADBD312DA1B}" type="pres">
      <dgm:prSet presAssocID="{074BB422-98D9-4427-86C0-B584B1C4FDC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A36A77E-28C5-464F-90DB-B25CD5806F1E}" type="pres">
      <dgm:prSet presAssocID="{074BB422-98D9-4427-86C0-B584B1C4FDC3}" presName="descendantText" presStyleLbl="alignAccFollowNode1" presStyleIdx="1" presStyleCnt="3">
        <dgm:presLayoutVars>
          <dgm:bulletEnabled/>
        </dgm:presLayoutVars>
      </dgm:prSet>
      <dgm:spPr/>
    </dgm:pt>
    <dgm:pt modelId="{57EEA65F-7E2C-9149-AEE1-AD9DD2161B3F}" type="pres">
      <dgm:prSet presAssocID="{469EFB16-2FBF-4DED-A752-26BEDA754532}" presName="sp" presStyleCnt="0"/>
      <dgm:spPr/>
    </dgm:pt>
    <dgm:pt modelId="{67955A2C-DB30-2E4A-BC63-54B1D0E04A8D}" type="pres">
      <dgm:prSet presAssocID="{FD42EC60-11AD-4C2A-A85C-0FAD09677AFB}" presName="linNode" presStyleCnt="0"/>
      <dgm:spPr/>
    </dgm:pt>
    <dgm:pt modelId="{59ECAA9E-EE39-AF40-BF01-145F670BEF32}" type="pres">
      <dgm:prSet presAssocID="{FD42EC60-11AD-4C2A-A85C-0FAD09677AF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A1F7D94-8317-7342-8B99-0D9B0D18CC13}" type="pres">
      <dgm:prSet presAssocID="{FD42EC60-11AD-4C2A-A85C-0FAD09677AF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9776E16-4403-244E-856D-8F90A2D33B2C}" type="presOf" srcId="{E9F92C47-7DA6-4FE8-BF3D-8D6929D11266}" destId="{C5531498-AB2E-9E47-94EC-DC2CA023E80A}" srcOrd="0" destOrd="0" presId="urn:microsoft.com/office/officeart/2016/7/layout/VerticalSolidActionList"/>
    <dgm:cxn modelId="{47E26036-980D-4F48-992F-56421D833181}" type="presOf" srcId="{074BB422-98D9-4427-86C0-B584B1C4FDC3}" destId="{49D06F50-2A50-804A-A05D-6ADBD312DA1B}" srcOrd="0" destOrd="0" presId="urn:microsoft.com/office/officeart/2016/7/layout/VerticalSolidActionList"/>
    <dgm:cxn modelId="{4923EA39-9AFF-264B-8DB4-3767ED3896C1}" type="presOf" srcId="{4F5A18E7-78D1-4CA4-B3BE-C89F597B13CC}" destId="{CA36A77E-28C5-464F-90DB-B25CD5806F1E}" srcOrd="0" destOrd="0" presId="urn:microsoft.com/office/officeart/2016/7/layout/VerticalSolidActionList"/>
    <dgm:cxn modelId="{05CE9447-A65B-46BB-9DB3-1FC4B1E73B6A}" srcId="{6D3CC267-62C6-4395-ACC3-626FBCF401F5}" destId="{074BB422-98D9-4427-86C0-B584B1C4FDC3}" srcOrd="1" destOrd="0" parTransId="{D08525FE-4E63-448F-B4F9-34A19BB22A7A}" sibTransId="{469EFB16-2FBF-4DED-A752-26BEDA754532}"/>
    <dgm:cxn modelId="{A36A0157-5A22-4446-86DC-5749B0A41504}" type="presOf" srcId="{C5DEC33A-186C-400B-86C1-7469F98FC1A8}" destId="{3C796C68-E67D-F44B-8055-AE0D174B0AAA}" srcOrd="0" destOrd="0" presId="urn:microsoft.com/office/officeart/2016/7/layout/VerticalSolidActionList"/>
    <dgm:cxn modelId="{4A3BCB5A-5BCC-A047-8CF8-EB8E89730525}" type="presOf" srcId="{122B3E29-564C-426F-926C-88A2EEE92F20}" destId="{DA1F7D94-8317-7342-8B99-0D9B0D18CC13}" srcOrd="0" destOrd="0" presId="urn:microsoft.com/office/officeart/2016/7/layout/VerticalSolidActionList"/>
    <dgm:cxn modelId="{AE50B8A2-06CD-B94C-B18A-655BABDD5C56}" type="presOf" srcId="{6D3CC267-62C6-4395-ACC3-626FBCF401F5}" destId="{FB94229D-50B3-5345-9380-A3FF8F341252}" srcOrd="0" destOrd="0" presId="urn:microsoft.com/office/officeart/2016/7/layout/VerticalSolidActionList"/>
    <dgm:cxn modelId="{4F849FA4-67EB-4B2D-BD05-74FB6022DB1A}" srcId="{074BB422-98D9-4427-86C0-B584B1C4FDC3}" destId="{4F5A18E7-78D1-4CA4-B3BE-C89F597B13CC}" srcOrd="0" destOrd="0" parTransId="{DA8C488F-686B-4318-B60F-C8AD72676EEC}" sibTransId="{715D38DC-20E7-463A-9893-3B9D54CBBE22}"/>
    <dgm:cxn modelId="{0A29E7A4-8551-3040-8354-2DCAE2EC1EB6}" type="presOf" srcId="{FD42EC60-11AD-4C2A-A85C-0FAD09677AFB}" destId="{59ECAA9E-EE39-AF40-BF01-145F670BEF32}" srcOrd="0" destOrd="0" presId="urn:microsoft.com/office/officeart/2016/7/layout/VerticalSolidActionList"/>
    <dgm:cxn modelId="{E6E5FBAB-5EA6-4096-AFF0-621AE90DC216}" srcId="{6D3CC267-62C6-4395-ACC3-626FBCF401F5}" destId="{FD42EC60-11AD-4C2A-A85C-0FAD09677AFB}" srcOrd="2" destOrd="0" parTransId="{D1A1EE3B-CC74-42CF-9E14-199555A64ED1}" sibTransId="{0697E2F7-0B2D-438D-B42B-14013D85D4DE}"/>
    <dgm:cxn modelId="{16C88CAF-A91B-466A-B4C8-15FB2DEDE5F8}" srcId="{C5DEC33A-186C-400B-86C1-7469F98FC1A8}" destId="{E9F92C47-7DA6-4FE8-BF3D-8D6929D11266}" srcOrd="0" destOrd="0" parTransId="{402A272A-7CC2-4CFA-A477-EDA95C5184E1}" sibTransId="{B99801C8-8FD8-4E6F-962E-33F1EAE8643C}"/>
    <dgm:cxn modelId="{3DA5FDAF-EA67-41E6-B65E-F27BE00EB50D}" srcId="{6D3CC267-62C6-4395-ACC3-626FBCF401F5}" destId="{C5DEC33A-186C-400B-86C1-7469F98FC1A8}" srcOrd="0" destOrd="0" parTransId="{63FE1B7A-17BC-4569-9B2C-FDAD8CDA5198}" sibTransId="{0FADF1D5-335C-44FB-93F3-75DF331CD232}"/>
    <dgm:cxn modelId="{4AE755DB-8F49-4596-8BBE-6EFE9B04F9DA}" srcId="{FD42EC60-11AD-4C2A-A85C-0FAD09677AFB}" destId="{122B3E29-564C-426F-926C-88A2EEE92F20}" srcOrd="0" destOrd="0" parTransId="{19C022B8-8831-4C0C-BE51-8E812F9377E8}" sibTransId="{8CE1A267-9789-4BEC-9AA4-4A5862E957C6}"/>
    <dgm:cxn modelId="{3FDBD2C6-B145-D042-8DCD-11D2F322F806}" type="presParOf" srcId="{FB94229D-50B3-5345-9380-A3FF8F341252}" destId="{A8292725-451B-404F-AB70-02E34404BD71}" srcOrd="0" destOrd="0" presId="urn:microsoft.com/office/officeart/2016/7/layout/VerticalSolidActionList"/>
    <dgm:cxn modelId="{958E4672-4081-8143-AD5A-00BA844C9642}" type="presParOf" srcId="{A8292725-451B-404F-AB70-02E34404BD71}" destId="{3C796C68-E67D-F44B-8055-AE0D174B0AAA}" srcOrd="0" destOrd="0" presId="urn:microsoft.com/office/officeart/2016/7/layout/VerticalSolidActionList"/>
    <dgm:cxn modelId="{9729B987-CF92-074D-B5C4-9F10FD2466B8}" type="presParOf" srcId="{A8292725-451B-404F-AB70-02E34404BD71}" destId="{C5531498-AB2E-9E47-94EC-DC2CA023E80A}" srcOrd="1" destOrd="0" presId="urn:microsoft.com/office/officeart/2016/7/layout/VerticalSolidActionList"/>
    <dgm:cxn modelId="{ADE363CD-1BE8-3643-913E-12D92B45A73D}" type="presParOf" srcId="{FB94229D-50B3-5345-9380-A3FF8F341252}" destId="{25A0938E-DE37-B345-8D8B-3EE64F92806B}" srcOrd="1" destOrd="0" presId="urn:microsoft.com/office/officeart/2016/7/layout/VerticalSolidActionList"/>
    <dgm:cxn modelId="{61B32C66-8DC9-494C-9946-82FDDEF0452E}" type="presParOf" srcId="{FB94229D-50B3-5345-9380-A3FF8F341252}" destId="{CF624972-0930-204B-9C05-43D339D89F6D}" srcOrd="2" destOrd="0" presId="urn:microsoft.com/office/officeart/2016/7/layout/VerticalSolidActionList"/>
    <dgm:cxn modelId="{DDEC7D4E-952C-E946-9C5F-D0125BE925EA}" type="presParOf" srcId="{CF624972-0930-204B-9C05-43D339D89F6D}" destId="{49D06F50-2A50-804A-A05D-6ADBD312DA1B}" srcOrd="0" destOrd="0" presId="urn:microsoft.com/office/officeart/2016/7/layout/VerticalSolidActionList"/>
    <dgm:cxn modelId="{C54AC306-B78C-6041-A4D5-76EB584CEF68}" type="presParOf" srcId="{CF624972-0930-204B-9C05-43D339D89F6D}" destId="{CA36A77E-28C5-464F-90DB-B25CD5806F1E}" srcOrd="1" destOrd="0" presId="urn:microsoft.com/office/officeart/2016/7/layout/VerticalSolidActionList"/>
    <dgm:cxn modelId="{B0A1A2A5-7DFB-3946-B455-944DC1DA5F79}" type="presParOf" srcId="{FB94229D-50B3-5345-9380-A3FF8F341252}" destId="{57EEA65F-7E2C-9149-AEE1-AD9DD2161B3F}" srcOrd="3" destOrd="0" presId="urn:microsoft.com/office/officeart/2016/7/layout/VerticalSolidActionList"/>
    <dgm:cxn modelId="{6EACDBA5-C40C-454E-95C3-1D0618EBDDA2}" type="presParOf" srcId="{FB94229D-50B3-5345-9380-A3FF8F341252}" destId="{67955A2C-DB30-2E4A-BC63-54B1D0E04A8D}" srcOrd="4" destOrd="0" presId="urn:microsoft.com/office/officeart/2016/7/layout/VerticalSolidActionList"/>
    <dgm:cxn modelId="{5BA53394-E4E9-8C49-9F0A-55DD8288DCA3}" type="presParOf" srcId="{67955A2C-DB30-2E4A-BC63-54B1D0E04A8D}" destId="{59ECAA9E-EE39-AF40-BF01-145F670BEF32}" srcOrd="0" destOrd="0" presId="urn:microsoft.com/office/officeart/2016/7/layout/VerticalSolidActionList"/>
    <dgm:cxn modelId="{FD7B428F-14C0-684F-AE75-FC16C7E9C383}" type="presParOf" srcId="{67955A2C-DB30-2E4A-BC63-54B1D0E04A8D}" destId="{DA1F7D94-8317-7342-8B99-0D9B0D18CC1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85918B-52AF-45A7-BCA9-03646E6521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022548-CC51-4992-BFFE-4EC898585DB1}">
      <dgm:prSet/>
      <dgm:spPr/>
      <dgm:t>
        <a:bodyPr/>
        <a:lstStyle/>
        <a:p>
          <a:r>
            <a:rPr lang="en-US" dirty="0"/>
            <a:t>Checked for zero values in the dataset</a:t>
          </a:r>
        </a:p>
      </dgm:t>
    </dgm:pt>
    <dgm:pt modelId="{692AB75E-F898-45A3-A17E-7899E3CBCB45}" cxnId="{A1703C69-A978-4D04-BDBF-35889DE1217F}" type="parTrans">
      <dgm:prSet/>
      <dgm:spPr/>
      <dgm:t>
        <a:bodyPr/>
        <a:lstStyle/>
        <a:p>
          <a:endParaRPr lang="en-US"/>
        </a:p>
      </dgm:t>
    </dgm:pt>
    <dgm:pt modelId="{7526FACD-9DEE-4FFF-A99F-1F6875BB044B}" cxnId="{A1703C69-A978-4D04-BDBF-35889DE1217F}" type="sibTrans">
      <dgm:prSet/>
      <dgm:spPr/>
      <dgm:t>
        <a:bodyPr/>
        <a:lstStyle/>
        <a:p>
          <a:endParaRPr lang="en-US"/>
        </a:p>
      </dgm:t>
    </dgm:pt>
    <dgm:pt modelId="{B6928B7D-F87D-4A05-9D50-2ED7E81946F3}">
      <dgm:prSet/>
      <dgm:spPr/>
      <dgm:t>
        <a:bodyPr/>
        <a:lstStyle/>
        <a:p>
          <a:r>
            <a:rPr lang="en-US" dirty="0"/>
            <a:t>Checked for missing values</a:t>
          </a:r>
        </a:p>
      </dgm:t>
    </dgm:pt>
    <dgm:pt modelId="{AD9570AC-73EF-4E85-87ED-2B4AA58DCD3E}" cxnId="{F75C7181-8D5B-4FD3-8500-6D99922F3002}" type="parTrans">
      <dgm:prSet/>
      <dgm:spPr/>
      <dgm:t>
        <a:bodyPr/>
        <a:lstStyle/>
        <a:p>
          <a:endParaRPr lang="en-US"/>
        </a:p>
      </dgm:t>
    </dgm:pt>
    <dgm:pt modelId="{D0EEB9D9-0AB7-46E1-ACCA-A8DF687341CC}" cxnId="{F75C7181-8D5B-4FD3-8500-6D99922F3002}" type="sibTrans">
      <dgm:prSet/>
      <dgm:spPr/>
      <dgm:t>
        <a:bodyPr/>
        <a:lstStyle/>
        <a:p>
          <a:endParaRPr lang="en-US"/>
        </a:p>
      </dgm:t>
    </dgm:pt>
    <dgm:pt modelId="{B462C6C4-7A5C-D547-BE84-CB8358136853}" type="pres">
      <dgm:prSet presAssocID="{D985918B-52AF-45A7-BCA9-03646E65219F}" presName="linear" presStyleCnt="0">
        <dgm:presLayoutVars>
          <dgm:animLvl val="lvl"/>
          <dgm:resizeHandles val="exact"/>
        </dgm:presLayoutVars>
      </dgm:prSet>
      <dgm:spPr/>
    </dgm:pt>
    <dgm:pt modelId="{DFC95D86-C346-6143-8D32-74FECA8DF32C}" type="pres">
      <dgm:prSet presAssocID="{43022548-CC51-4992-BFFE-4EC898585D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20679B-30B8-754F-B9FE-E98ED168F76A}" type="pres">
      <dgm:prSet presAssocID="{7526FACD-9DEE-4FFF-A99F-1F6875BB044B}" presName="spacer" presStyleCnt="0"/>
      <dgm:spPr/>
    </dgm:pt>
    <dgm:pt modelId="{96019881-D891-9E46-ADC7-39714A0529EB}" type="pres">
      <dgm:prSet presAssocID="{B6928B7D-F87D-4A05-9D50-2ED7E81946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BA11E1A-376F-8B40-BFF0-578FDFAE4EBE}" type="presOf" srcId="{D985918B-52AF-45A7-BCA9-03646E65219F}" destId="{B462C6C4-7A5C-D547-BE84-CB8358136853}" srcOrd="0" destOrd="0" presId="urn:microsoft.com/office/officeart/2005/8/layout/vList2"/>
    <dgm:cxn modelId="{9C188D20-9D1F-E347-B641-4022EFFB8051}" type="presOf" srcId="{43022548-CC51-4992-BFFE-4EC898585DB1}" destId="{DFC95D86-C346-6143-8D32-74FECA8DF32C}" srcOrd="0" destOrd="0" presId="urn:microsoft.com/office/officeart/2005/8/layout/vList2"/>
    <dgm:cxn modelId="{A1703C69-A978-4D04-BDBF-35889DE1217F}" srcId="{D985918B-52AF-45A7-BCA9-03646E65219F}" destId="{43022548-CC51-4992-BFFE-4EC898585DB1}" srcOrd="0" destOrd="0" parTransId="{692AB75E-F898-45A3-A17E-7899E3CBCB45}" sibTransId="{7526FACD-9DEE-4FFF-A99F-1F6875BB044B}"/>
    <dgm:cxn modelId="{27B1926B-8120-BF46-9550-09064C9CD29D}" type="presOf" srcId="{B6928B7D-F87D-4A05-9D50-2ED7E81946F3}" destId="{96019881-D891-9E46-ADC7-39714A0529EB}" srcOrd="0" destOrd="0" presId="urn:microsoft.com/office/officeart/2005/8/layout/vList2"/>
    <dgm:cxn modelId="{F75C7181-8D5B-4FD3-8500-6D99922F3002}" srcId="{D985918B-52AF-45A7-BCA9-03646E65219F}" destId="{B6928B7D-F87D-4A05-9D50-2ED7E81946F3}" srcOrd="1" destOrd="0" parTransId="{AD9570AC-73EF-4E85-87ED-2B4AA58DCD3E}" sibTransId="{D0EEB9D9-0AB7-46E1-ACCA-A8DF687341CC}"/>
    <dgm:cxn modelId="{F7EFDB82-1895-E146-82F7-1E7D3940C83E}" type="presParOf" srcId="{B462C6C4-7A5C-D547-BE84-CB8358136853}" destId="{DFC95D86-C346-6143-8D32-74FECA8DF32C}" srcOrd="0" destOrd="0" presId="urn:microsoft.com/office/officeart/2005/8/layout/vList2"/>
    <dgm:cxn modelId="{EC794826-E7B6-EC4C-80A8-09081B25F4A7}" type="presParOf" srcId="{B462C6C4-7A5C-D547-BE84-CB8358136853}" destId="{A920679B-30B8-754F-B9FE-E98ED168F76A}" srcOrd="1" destOrd="0" presId="urn:microsoft.com/office/officeart/2005/8/layout/vList2"/>
    <dgm:cxn modelId="{4EA376BC-73E4-6945-99D3-EE4BE4F37466}" type="presParOf" srcId="{B462C6C4-7A5C-D547-BE84-CB8358136853}" destId="{96019881-D891-9E46-ADC7-39714A0529E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251960"/>
        <a:chOff x="0" y="0"/>
        <a:chExt cx="10515600" cy="4251960"/>
      </a:xfrm>
    </dsp:grpSpPr>
    <dsp:sp modelId="{42CF1B87-5D3C-4A33-A1FE-7F60FFC89E2D}">
      <dsp:nvSpPr>
        <dsp:cNvPr id="3" name="Rounded Rectangle 2"/>
        <dsp:cNvSpPr/>
      </dsp:nvSpPr>
      <dsp:spPr bwMode="white">
        <a:xfrm>
          <a:off x="0" y="0"/>
          <a:ext cx="10515600" cy="500231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10515600" cy="500231"/>
      </dsp:txXfrm>
    </dsp:sp>
    <dsp:sp modelId="{04C85734-1D12-411C-8A4C-20F303D9480C}">
      <dsp:nvSpPr>
        <dsp:cNvPr id="4" name="Rectangles 3"/>
        <dsp:cNvSpPr/>
      </dsp:nvSpPr>
      <dsp:spPr bwMode="white">
        <a:xfrm>
          <a:off x="151320" y="112552"/>
          <a:ext cx="275127" cy="275127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1320" y="112552"/>
        <a:ext cx="275127" cy="275127"/>
      </dsp:txXfrm>
    </dsp:sp>
    <dsp:sp modelId="{04F864DA-D4DF-49D2-9CEA-462680EF1F2D}">
      <dsp:nvSpPr>
        <dsp:cNvPr id="5" name="Rectangles 4"/>
        <dsp:cNvSpPr/>
      </dsp:nvSpPr>
      <dsp:spPr bwMode="white">
        <a:xfrm>
          <a:off x="577766" y="0"/>
          <a:ext cx="9937834" cy="5002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2941" tIns="52941" rIns="52941" bIns="52941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>
              <a:solidFill>
                <a:schemeClr val="tx1"/>
              </a:solidFill>
            </a:rPr>
            <a:t>Objective:</a:t>
          </a:r>
          <a:r>
            <a:rPr lang="en-US" b="0" i="0">
              <a:solidFill>
                <a:schemeClr val="tx1"/>
              </a:solidFill>
            </a:rPr>
            <a:t> North Point Software Listing Company aims to enhance marketing strategies and customer acquisition through targeted mailing campaigns.</a:t>
          </a:r>
          <a:endParaRPr lang="en-US">
            <a:solidFill>
              <a:schemeClr val="tx1"/>
            </a:solidFill>
          </a:endParaRPr>
        </a:p>
      </dsp:txBody>
      <dsp:txXfrm>
        <a:off x="577766" y="0"/>
        <a:ext cx="9937834" cy="500231"/>
      </dsp:txXfrm>
    </dsp:sp>
    <dsp:sp modelId="{C17DD4B0-E328-4788-8B22-FB29EED7DF7B}">
      <dsp:nvSpPr>
        <dsp:cNvPr id="6" name="Rounded Rectangle 5"/>
        <dsp:cNvSpPr/>
      </dsp:nvSpPr>
      <dsp:spPr bwMode="white">
        <a:xfrm>
          <a:off x="0" y="625288"/>
          <a:ext cx="10515600" cy="500231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625288"/>
        <a:ext cx="10515600" cy="500231"/>
      </dsp:txXfrm>
    </dsp:sp>
    <dsp:sp modelId="{A3D8D460-08F0-4C58-95C1-BBB22298EB53}">
      <dsp:nvSpPr>
        <dsp:cNvPr id="7" name="Rectangles 6"/>
        <dsp:cNvSpPr/>
      </dsp:nvSpPr>
      <dsp:spPr bwMode="white">
        <a:xfrm>
          <a:off x="151320" y="737840"/>
          <a:ext cx="275127" cy="275127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1320" y="737840"/>
        <a:ext cx="275127" cy="275127"/>
      </dsp:txXfrm>
    </dsp:sp>
    <dsp:sp modelId="{9EA578E8-EF6C-4698-8D7A-ED91382FF2A7}">
      <dsp:nvSpPr>
        <dsp:cNvPr id="8" name="Rectangles 7"/>
        <dsp:cNvSpPr/>
      </dsp:nvSpPr>
      <dsp:spPr bwMode="white">
        <a:xfrm>
          <a:off x="577766" y="625288"/>
          <a:ext cx="9937834" cy="5002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2941" tIns="52941" rIns="52941" bIns="52941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>
              <a:solidFill>
                <a:schemeClr val="tx1"/>
              </a:solidFill>
            </a:rPr>
            <a:t>Approach:</a:t>
          </a:r>
          <a:r>
            <a:rPr lang="en-US" b="0" i="0">
              <a:solidFill>
                <a:schemeClr val="tx1"/>
              </a:solidFill>
            </a:rPr>
            <a:t> Leveraging predictive modeling techniques to optimize resource allocation, increase sales, and expand the customer base.</a:t>
          </a:r>
          <a:endParaRPr lang="en-US">
            <a:solidFill>
              <a:schemeClr val="tx1"/>
            </a:solidFill>
          </a:endParaRPr>
        </a:p>
      </dsp:txBody>
      <dsp:txXfrm>
        <a:off x="577766" y="625288"/>
        <a:ext cx="9937834" cy="500231"/>
      </dsp:txXfrm>
    </dsp:sp>
    <dsp:sp modelId="{615ABADA-E264-4E21-8AB7-8680E92E8959}">
      <dsp:nvSpPr>
        <dsp:cNvPr id="9" name="Rounded Rectangle 8"/>
        <dsp:cNvSpPr/>
      </dsp:nvSpPr>
      <dsp:spPr bwMode="white">
        <a:xfrm>
          <a:off x="0" y="1250576"/>
          <a:ext cx="10515600" cy="500231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250576"/>
        <a:ext cx="10515600" cy="500231"/>
      </dsp:txXfrm>
    </dsp:sp>
    <dsp:sp modelId="{1BD01C5E-DF44-400C-8047-E760C759E1DB}">
      <dsp:nvSpPr>
        <dsp:cNvPr id="10" name="Rectangles 9"/>
        <dsp:cNvSpPr/>
      </dsp:nvSpPr>
      <dsp:spPr bwMode="white">
        <a:xfrm>
          <a:off x="151320" y="1363128"/>
          <a:ext cx="275127" cy="275127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1320" y="1363128"/>
        <a:ext cx="275127" cy="275127"/>
      </dsp:txXfrm>
    </dsp:sp>
    <dsp:sp modelId="{AA4BC4F1-D42B-4856-B886-510267D96AA9}">
      <dsp:nvSpPr>
        <dsp:cNvPr id="11" name="Rectangles 10"/>
        <dsp:cNvSpPr/>
      </dsp:nvSpPr>
      <dsp:spPr bwMode="white">
        <a:xfrm>
          <a:off x="577766" y="1250576"/>
          <a:ext cx="9937834" cy="5002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2941" tIns="52941" rIns="52941" bIns="52941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>
              <a:solidFill>
                <a:schemeClr val="tx1"/>
              </a:solidFill>
            </a:rPr>
            <a:t>Dataset:</a:t>
          </a:r>
          <a:r>
            <a:rPr lang="en-US" b="0" i="0">
              <a:solidFill>
                <a:schemeClr val="tx1"/>
              </a:solidFill>
            </a:rPr>
            <a:t> 2000 customer records evenly split between purchasers and non-purchasers, with attributes including source channels, purchase frequency, and spending amount.</a:t>
          </a:r>
          <a:endParaRPr lang="en-US">
            <a:solidFill>
              <a:schemeClr val="tx1"/>
            </a:solidFill>
          </a:endParaRPr>
        </a:p>
      </dsp:txBody>
      <dsp:txXfrm>
        <a:off x="577766" y="1250576"/>
        <a:ext cx="9937834" cy="500231"/>
      </dsp:txXfrm>
    </dsp:sp>
    <dsp:sp modelId="{D8DF0736-A7D2-4022-8701-1354A30E24D9}">
      <dsp:nvSpPr>
        <dsp:cNvPr id="12" name="Rounded Rectangle 11"/>
        <dsp:cNvSpPr/>
      </dsp:nvSpPr>
      <dsp:spPr bwMode="white">
        <a:xfrm>
          <a:off x="0" y="1875865"/>
          <a:ext cx="10515600" cy="500231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875865"/>
        <a:ext cx="10515600" cy="500231"/>
      </dsp:txXfrm>
    </dsp:sp>
    <dsp:sp modelId="{1B556A57-D869-41BC-BC7C-AAB7F97A4A24}">
      <dsp:nvSpPr>
        <dsp:cNvPr id="13" name="Rectangles 12"/>
        <dsp:cNvSpPr/>
      </dsp:nvSpPr>
      <dsp:spPr bwMode="white">
        <a:xfrm>
          <a:off x="151320" y="1988417"/>
          <a:ext cx="275127" cy="275127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1320" y="1988417"/>
        <a:ext cx="275127" cy="275127"/>
      </dsp:txXfrm>
    </dsp:sp>
    <dsp:sp modelId="{9B36476E-FBDC-4A42-A8C0-03B1848CBCF4}">
      <dsp:nvSpPr>
        <dsp:cNvPr id="14" name="Rectangles 13"/>
        <dsp:cNvSpPr/>
      </dsp:nvSpPr>
      <dsp:spPr bwMode="white">
        <a:xfrm>
          <a:off x="577766" y="1875865"/>
          <a:ext cx="9937834" cy="5002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2941" tIns="52941" rIns="52941" bIns="52941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>
              <a:solidFill>
                <a:schemeClr val="tx1"/>
              </a:solidFill>
            </a:rPr>
            <a:t>Preferred Models:</a:t>
          </a:r>
          <a:r>
            <a:rPr lang="en-US" b="0" i="0">
              <a:solidFill>
                <a:schemeClr val="tx1"/>
              </a:solidFill>
            </a:rPr>
            <a:t> Logistic regression for customer classification with 81.4% test accuracy. Linear regression for spending prediction with a Mean Absolute Error of 92.06 on holdout data.</a:t>
          </a:r>
          <a:endParaRPr lang="en-US">
            <a:solidFill>
              <a:schemeClr val="tx1"/>
            </a:solidFill>
          </a:endParaRPr>
        </a:p>
      </dsp:txBody>
      <dsp:txXfrm>
        <a:off x="577766" y="1875865"/>
        <a:ext cx="9937834" cy="500231"/>
      </dsp:txXfrm>
    </dsp:sp>
    <dsp:sp modelId="{6CF06078-7E75-421D-9088-E7274866092A}">
      <dsp:nvSpPr>
        <dsp:cNvPr id="15" name="Rounded Rectangle 14"/>
        <dsp:cNvSpPr/>
      </dsp:nvSpPr>
      <dsp:spPr bwMode="white">
        <a:xfrm>
          <a:off x="0" y="2501153"/>
          <a:ext cx="10515600" cy="500231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501153"/>
        <a:ext cx="10515600" cy="500231"/>
      </dsp:txXfrm>
    </dsp:sp>
    <dsp:sp modelId="{2E3C5647-768D-430B-B59C-4E26C1E3FB8F}">
      <dsp:nvSpPr>
        <dsp:cNvPr id="16" name="Rectangles 15"/>
        <dsp:cNvSpPr/>
      </dsp:nvSpPr>
      <dsp:spPr bwMode="white">
        <a:xfrm>
          <a:off x="151320" y="2613705"/>
          <a:ext cx="275127" cy="275127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1320" y="2613705"/>
        <a:ext cx="275127" cy="275127"/>
      </dsp:txXfrm>
    </dsp:sp>
    <dsp:sp modelId="{5D2CEFD1-73D0-4F9C-AF88-17E5A4EB16F8}">
      <dsp:nvSpPr>
        <dsp:cNvPr id="17" name="Rectangles 16"/>
        <dsp:cNvSpPr/>
      </dsp:nvSpPr>
      <dsp:spPr bwMode="white">
        <a:xfrm>
          <a:off x="577766" y="2501153"/>
          <a:ext cx="9937834" cy="5002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2941" tIns="52941" rIns="52941" bIns="52941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>
              <a:solidFill>
                <a:schemeClr val="tx1"/>
              </a:solidFill>
            </a:rPr>
            <a:t>Estimated Gross Profit:</a:t>
          </a:r>
          <a:r>
            <a:rPr lang="en-US" b="0" i="0">
              <a:solidFill>
                <a:schemeClr val="tx1"/>
              </a:solidFill>
            </a:rPr>
            <a:t> $1,598,075 for 180,000 customers.</a:t>
          </a:r>
          <a:endParaRPr lang="en-US">
            <a:solidFill>
              <a:schemeClr val="tx1"/>
            </a:solidFill>
          </a:endParaRPr>
        </a:p>
      </dsp:txBody>
      <dsp:txXfrm>
        <a:off x="577766" y="2501153"/>
        <a:ext cx="9937834" cy="500231"/>
      </dsp:txXfrm>
    </dsp:sp>
    <dsp:sp modelId="{66666736-3B62-483C-8013-27DCD7CCE943}">
      <dsp:nvSpPr>
        <dsp:cNvPr id="18" name="Rounded Rectangle 17"/>
        <dsp:cNvSpPr/>
      </dsp:nvSpPr>
      <dsp:spPr bwMode="white">
        <a:xfrm>
          <a:off x="0" y="3126441"/>
          <a:ext cx="10515600" cy="500231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3126441"/>
        <a:ext cx="10515600" cy="500231"/>
      </dsp:txXfrm>
    </dsp:sp>
    <dsp:sp modelId="{82212AAD-DD13-4B4E-AA07-7FB86B070BF0}">
      <dsp:nvSpPr>
        <dsp:cNvPr id="19" name="Rectangles 18"/>
        <dsp:cNvSpPr/>
      </dsp:nvSpPr>
      <dsp:spPr bwMode="white">
        <a:xfrm>
          <a:off x="151320" y="3238993"/>
          <a:ext cx="275127" cy="275127"/>
        </a:xfrm>
        <a:prstGeom prst="rect">
          <a:avLst/>
        </a:prstGeom>
        <a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1320" y="3238993"/>
        <a:ext cx="275127" cy="275127"/>
      </dsp:txXfrm>
    </dsp:sp>
    <dsp:sp modelId="{DE542F44-C9D0-428D-A8DC-F65145768AB5}">
      <dsp:nvSpPr>
        <dsp:cNvPr id="20" name="Rectangles 19"/>
        <dsp:cNvSpPr/>
      </dsp:nvSpPr>
      <dsp:spPr bwMode="white">
        <a:xfrm>
          <a:off x="577766" y="3126441"/>
          <a:ext cx="9937834" cy="5002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2941" tIns="52941" rIns="52941" bIns="52941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>
              <a:solidFill>
                <a:schemeClr val="tx1"/>
              </a:solidFill>
            </a:rPr>
            <a:t>Gain Chart:</a:t>
          </a:r>
          <a:r>
            <a:rPr lang="en-US" b="0" i="0">
              <a:solidFill>
                <a:schemeClr val="tx1"/>
              </a:solidFill>
            </a:rPr>
            <a:t> Illustrates the effectiveness of predictive models, highlighting high-profit customer segments.</a:t>
          </a:r>
          <a:endParaRPr lang="en-US">
            <a:solidFill>
              <a:schemeClr val="tx1"/>
            </a:solidFill>
          </a:endParaRPr>
        </a:p>
      </dsp:txBody>
      <dsp:txXfrm>
        <a:off x="577766" y="3126441"/>
        <a:ext cx="9937834" cy="500231"/>
      </dsp:txXfrm>
    </dsp:sp>
    <dsp:sp modelId="{9CDC8BE3-E2EF-4574-BF76-8665EC32E4DB}">
      <dsp:nvSpPr>
        <dsp:cNvPr id="21" name="Rounded Rectangle 20"/>
        <dsp:cNvSpPr/>
      </dsp:nvSpPr>
      <dsp:spPr bwMode="white">
        <a:xfrm>
          <a:off x="0" y="3751729"/>
          <a:ext cx="10515600" cy="500231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3751729"/>
        <a:ext cx="10515600" cy="500231"/>
      </dsp:txXfrm>
    </dsp:sp>
    <dsp:sp modelId="{9E04FE93-611D-4B70-A70E-7742CC5C8481}">
      <dsp:nvSpPr>
        <dsp:cNvPr id="22" name="Rectangles 21"/>
        <dsp:cNvSpPr/>
      </dsp:nvSpPr>
      <dsp:spPr bwMode="white">
        <a:xfrm>
          <a:off x="151320" y="3864281"/>
          <a:ext cx="275127" cy="275127"/>
        </a:xfrm>
        <a:prstGeom prst="rect">
          <a:avLst/>
        </a:prstGeom>
        <a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1320" y="3864281"/>
        <a:ext cx="275127" cy="275127"/>
      </dsp:txXfrm>
    </dsp:sp>
    <dsp:sp modelId="{71DD40ED-302E-4480-B933-DF80058709A2}">
      <dsp:nvSpPr>
        <dsp:cNvPr id="23" name="Rectangles 22"/>
        <dsp:cNvSpPr/>
      </dsp:nvSpPr>
      <dsp:spPr bwMode="white">
        <a:xfrm>
          <a:off x="577766" y="3751729"/>
          <a:ext cx="9937834" cy="5002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2941" tIns="52941" rIns="52941" bIns="52941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>
              <a:solidFill>
                <a:schemeClr val="tx1"/>
              </a:solidFill>
            </a:rPr>
            <a:t>Enhancements:</a:t>
          </a:r>
          <a:r>
            <a:rPr lang="en-US" b="0" i="0">
              <a:solidFill>
                <a:schemeClr val="tx1"/>
              </a:solidFill>
            </a:rPr>
            <a:t> Data preprocessing, attribute relevancy exploration, and multivariate analysis for optimized marketing strategies.</a:t>
          </a:r>
          <a:endParaRPr lang="en-US">
            <a:solidFill>
              <a:schemeClr val="tx1"/>
            </a:solidFill>
          </a:endParaRPr>
        </a:p>
      </dsp:txBody>
      <dsp:txXfrm>
        <a:off x="577766" y="3751729"/>
        <a:ext cx="9937834" cy="500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00512" cy="5536141"/>
        <a:chOff x="0" y="0"/>
        <a:chExt cx="6900512" cy="5536141"/>
      </a:xfrm>
    </dsp:grpSpPr>
    <dsp:sp modelId="{BA9973B4-6CDB-C845-8FFD-DC133EBF492C}">
      <dsp:nvSpPr>
        <dsp:cNvPr id="3" name="Rounded Rectangle 2"/>
        <dsp:cNvSpPr/>
      </dsp:nvSpPr>
      <dsp:spPr bwMode="white">
        <a:xfrm>
          <a:off x="0" y="119570"/>
          <a:ext cx="6900512" cy="12788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/>
            <a:t>North Point Software Listing Company</a:t>
          </a:r>
          <a:endParaRPr lang="en-US"/>
        </a:p>
      </dsp:txBody>
      <dsp:txXfrm>
        <a:off x="0" y="119570"/>
        <a:ext cx="6900512" cy="1278890"/>
      </dsp:txXfrm>
    </dsp:sp>
    <dsp:sp modelId="{BD1C9DCB-FA07-7045-B9AE-49B6428A0196}">
      <dsp:nvSpPr>
        <dsp:cNvPr id="4" name="Rounded Rectangle 3"/>
        <dsp:cNvSpPr/>
      </dsp:nvSpPr>
      <dsp:spPr bwMode="white">
        <a:xfrm>
          <a:off x="0" y="1458940"/>
          <a:ext cx="6900512" cy="12788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820000"/>
            <a:satOff val="-3659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/>
            <a:t>North Point is a software listing firm preparing to launch a collection of games and educational software through mailing.</a:t>
          </a:r>
          <a:endParaRPr lang="en-US"/>
        </a:p>
      </dsp:txBody>
      <dsp:txXfrm>
        <a:off x="0" y="1458940"/>
        <a:ext cx="6900512" cy="1278890"/>
      </dsp:txXfrm>
    </dsp:sp>
    <dsp:sp modelId="{0563A03C-E2B3-0D4D-9240-BDE872D6AABF}">
      <dsp:nvSpPr>
        <dsp:cNvPr id="5" name="Rounded Rectangle 4"/>
        <dsp:cNvSpPr/>
      </dsp:nvSpPr>
      <dsp:spPr bwMode="white">
        <a:xfrm>
          <a:off x="0" y="2798310"/>
          <a:ext cx="6900512" cy="12788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640000"/>
            <a:satOff val="-7319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/>
            <a:t>Strategy: Expand customer base by joining a consortium of listing firms matching their background.</a:t>
          </a:r>
          <a:endParaRPr lang="en-US"/>
        </a:p>
      </dsp:txBody>
      <dsp:txXfrm>
        <a:off x="0" y="2798310"/>
        <a:ext cx="6900512" cy="1278890"/>
      </dsp:txXfrm>
    </dsp:sp>
    <dsp:sp modelId="{8F7D9133-CC12-684D-8266-7CC3FE948E70}">
      <dsp:nvSpPr>
        <dsp:cNvPr id="6" name="Rounded Rectangle 5"/>
        <dsp:cNvSpPr/>
      </dsp:nvSpPr>
      <dsp:spPr bwMode="white">
        <a:xfrm>
          <a:off x="0" y="4137681"/>
          <a:ext cx="6900512" cy="12788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2460000"/>
            <a:satOff val="-10979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/>
            <a:t>A pool created where each firm supplies customers for a mailing experiment.</a:t>
          </a:r>
          <a:endParaRPr lang="en-US"/>
        </a:p>
      </dsp:txBody>
      <dsp:txXfrm>
        <a:off x="0" y="4137681"/>
        <a:ext cx="6900512" cy="1278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15869" cy="3478940"/>
        <a:chOff x="0" y="0"/>
        <a:chExt cx="10915869" cy="3478940"/>
      </a:xfrm>
    </dsp:grpSpPr>
    <dsp:sp modelId="{27E6580E-9F45-4012-BD5C-E57A9627F476}">
      <dsp:nvSpPr>
        <dsp:cNvPr id="3" name="Rounded Rectangle 2"/>
        <dsp:cNvSpPr/>
      </dsp:nvSpPr>
      <dsp:spPr bwMode="white">
        <a:xfrm>
          <a:off x="0" y="0"/>
          <a:ext cx="10915869" cy="993983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0"/>
        <a:ext cx="10915869" cy="993983"/>
      </dsp:txXfrm>
    </dsp:sp>
    <dsp:sp modelId="{9C5C4ECB-6567-44DE-8C78-306EFD043B65}">
      <dsp:nvSpPr>
        <dsp:cNvPr id="4" name="Rectangles 3"/>
        <dsp:cNvSpPr/>
      </dsp:nvSpPr>
      <dsp:spPr bwMode="white">
        <a:xfrm>
          <a:off x="300680" y="223646"/>
          <a:ext cx="546691" cy="54669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00680" y="223646"/>
        <a:ext cx="546691" cy="546691"/>
      </dsp:txXfrm>
    </dsp:sp>
    <dsp:sp modelId="{BA54C2E9-441A-4DF7-B40B-149A1F2DA1A9}">
      <dsp:nvSpPr>
        <dsp:cNvPr id="5" name="Rectangles 4"/>
        <dsp:cNvSpPr/>
      </dsp:nvSpPr>
      <dsp:spPr bwMode="white">
        <a:xfrm>
          <a:off x="1148050" y="0"/>
          <a:ext cx="9767819" cy="99398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5196" tIns="105196" rIns="105196" bIns="105196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bg1"/>
              </a:solidFill>
            </a:rPr>
            <a:t>Goal: Maximize profitability and expand customer base through targeted marketing.</a:t>
          </a:r>
          <a:endParaRPr lang="en-US">
            <a:solidFill>
              <a:schemeClr val="bg1"/>
            </a:solidFill>
          </a:endParaRPr>
        </a:p>
      </dsp:txBody>
      <dsp:txXfrm>
        <a:off x="1148050" y="0"/>
        <a:ext cx="9767819" cy="993983"/>
      </dsp:txXfrm>
    </dsp:sp>
    <dsp:sp modelId="{C0541E0A-BFF5-4359-A1D6-7F2A77CF0556}">
      <dsp:nvSpPr>
        <dsp:cNvPr id="6" name="Rounded Rectangle 5"/>
        <dsp:cNvSpPr/>
      </dsp:nvSpPr>
      <dsp:spPr bwMode="white">
        <a:xfrm>
          <a:off x="0" y="1242479"/>
          <a:ext cx="10915869" cy="993983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1242479"/>
        <a:ext cx="10915869" cy="993983"/>
      </dsp:txXfrm>
    </dsp:sp>
    <dsp:sp modelId="{760FA734-B9C9-4624-8DE3-183E7A9E633A}">
      <dsp:nvSpPr>
        <dsp:cNvPr id="7" name="Rectangles 6"/>
        <dsp:cNvSpPr/>
      </dsp:nvSpPr>
      <dsp:spPr bwMode="white">
        <a:xfrm>
          <a:off x="300680" y="1466125"/>
          <a:ext cx="546691" cy="54669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00680" y="1466125"/>
        <a:ext cx="546691" cy="546691"/>
      </dsp:txXfrm>
    </dsp:sp>
    <dsp:sp modelId="{B38D1D9F-CACE-4551-8A21-54E816E2A485}">
      <dsp:nvSpPr>
        <dsp:cNvPr id="8" name="Rectangles 7"/>
        <dsp:cNvSpPr/>
      </dsp:nvSpPr>
      <dsp:spPr bwMode="white">
        <a:xfrm>
          <a:off x="1148050" y="1242479"/>
          <a:ext cx="9767819" cy="99398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5196" tIns="105196" rIns="105196" bIns="105196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bg1"/>
              </a:solidFill>
            </a:rPr>
            <a:t>Utilize predictive modeling and data analysis to enhance mailing campaign effectiveness.</a:t>
          </a:r>
          <a:endParaRPr lang="en-US">
            <a:solidFill>
              <a:schemeClr val="bg1"/>
            </a:solidFill>
          </a:endParaRPr>
        </a:p>
      </dsp:txBody>
      <dsp:txXfrm>
        <a:off x="1148050" y="1242479"/>
        <a:ext cx="9767819" cy="993983"/>
      </dsp:txXfrm>
    </dsp:sp>
    <dsp:sp modelId="{BF389D27-69DF-43CD-9733-FFC92E18D512}">
      <dsp:nvSpPr>
        <dsp:cNvPr id="9" name="Rounded Rectangle 8"/>
        <dsp:cNvSpPr/>
      </dsp:nvSpPr>
      <dsp:spPr bwMode="white">
        <a:xfrm>
          <a:off x="0" y="2484957"/>
          <a:ext cx="10915869" cy="993983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2484957"/>
        <a:ext cx="10915869" cy="993983"/>
      </dsp:txXfrm>
    </dsp:sp>
    <dsp:sp modelId="{F7CBAC54-D48D-4C07-B970-4AEAB5AA76C1}">
      <dsp:nvSpPr>
        <dsp:cNvPr id="10" name="Rectangles 9"/>
        <dsp:cNvSpPr/>
      </dsp:nvSpPr>
      <dsp:spPr bwMode="white">
        <a:xfrm>
          <a:off x="300680" y="2708603"/>
          <a:ext cx="546691" cy="546691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00680" y="2708603"/>
        <a:ext cx="546691" cy="546691"/>
      </dsp:txXfrm>
    </dsp:sp>
    <dsp:sp modelId="{7009CC8D-FDB3-4145-B417-6717EBE865BE}">
      <dsp:nvSpPr>
        <dsp:cNvPr id="11" name="Rectangles 10"/>
        <dsp:cNvSpPr/>
      </dsp:nvSpPr>
      <dsp:spPr bwMode="white">
        <a:xfrm>
          <a:off x="1148050" y="2484957"/>
          <a:ext cx="9767819" cy="99398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5196" tIns="105196" rIns="105196" bIns="105196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bg1"/>
              </a:solidFill>
            </a:rPr>
            <a:t>Balance cost-effectiveness and revenue generation for sustainable growth in the software market.</a:t>
          </a:r>
          <a:endParaRPr lang="en-US">
            <a:solidFill>
              <a:schemeClr val="bg1"/>
            </a:solidFill>
          </a:endParaRPr>
        </a:p>
      </dsp:txBody>
      <dsp:txXfrm>
        <a:off x="1148050" y="2484957"/>
        <a:ext cx="9767819" cy="993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00512" cy="5536141"/>
        <a:chOff x="0" y="0"/>
        <a:chExt cx="6900512" cy="5536141"/>
      </a:xfrm>
    </dsp:grpSpPr>
    <dsp:sp modelId="{C5531498-AB2E-9E47-94EC-DC2CA023E80A}">
      <dsp:nvSpPr>
        <dsp:cNvPr id="4" name="Rectangles 3"/>
        <dsp:cNvSpPr/>
      </dsp:nvSpPr>
      <dsp:spPr bwMode="white">
        <a:xfrm>
          <a:off x="1380102" y="0"/>
          <a:ext cx="5520410" cy="1774404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107111" tIns="450698" rIns="107111" bIns="450698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Enhance mailing campaign effectiveness with machine learning models.</a:t>
          </a:r>
          <a:endParaRPr>
            <a:solidFill>
              <a:schemeClr val="dk1"/>
            </a:solidFill>
          </a:endParaRPr>
        </a:p>
      </dsp:txBody>
      <dsp:txXfrm>
        <a:off x="1380102" y="0"/>
        <a:ext cx="5520410" cy="1774404"/>
      </dsp:txXfrm>
    </dsp:sp>
    <dsp:sp modelId="{3C796C68-E67D-F44B-8055-AE0D174B0AAA}">
      <dsp:nvSpPr>
        <dsp:cNvPr id="3" name="Rectangles 2"/>
        <dsp:cNvSpPr/>
      </dsp:nvSpPr>
      <dsp:spPr bwMode="white">
        <a:xfrm>
          <a:off x="0" y="0"/>
          <a:ext cx="1380102" cy="1774404"/>
        </a:xfrm>
        <a:prstGeom prst="rect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3030" tIns="175271" rIns="73030" bIns="175271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Enhance</a:t>
          </a:r>
        </a:p>
      </dsp:txBody>
      <dsp:txXfrm>
        <a:off x="0" y="0"/>
        <a:ext cx="1380102" cy="1774404"/>
      </dsp:txXfrm>
    </dsp:sp>
    <dsp:sp modelId="{CA36A77E-28C5-464F-90DB-B25CD5806F1E}">
      <dsp:nvSpPr>
        <dsp:cNvPr id="6" name="Rectangles 5"/>
        <dsp:cNvSpPr/>
      </dsp:nvSpPr>
      <dsp:spPr bwMode="white">
        <a:xfrm>
          <a:off x="1380102" y="1880868"/>
          <a:ext cx="5520410" cy="1774404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8490000"/>
            <a:satOff val="0"/>
            <a:lumOff val="-587"/>
            <a:alpha val="90196"/>
          </a:schemeClr>
        </a:lnRef>
        <a:fillRef idx="1">
          <a:schemeClr val="accent5">
            <a:tint val="40000"/>
            <a:alpha val="90000"/>
            <a:hueOff val="8490000"/>
            <a:satOff val="0"/>
            <a:lumOff val="-587"/>
            <a:alpha val="90196"/>
          </a:schemeClr>
        </a:fillRef>
        <a:effectRef idx="0">
          <a:scrgbClr r="0" g="0" b="0"/>
        </a:effectRef>
        <a:fontRef idx="minor"/>
      </dsp:style>
      <dsp:txBody>
        <a:bodyPr lIns="107111" tIns="450698" rIns="107111" bIns="450698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Model 1: Classify prospects as purchasers or non-purchasers based on attributes like acquisition source and purchase frequency.</a:t>
          </a:r>
          <a:endParaRPr>
            <a:solidFill>
              <a:schemeClr val="dk1"/>
            </a:solidFill>
          </a:endParaRPr>
        </a:p>
      </dsp:txBody>
      <dsp:txXfrm>
        <a:off x="1380102" y="1880868"/>
        <a:ext cx="5520410" cy="1774404"/>
      </dsp:txXfrm>
    </dsp:sp>
    <dsp:sp modelId="{49D06F50-2A50-804A-A05D-6ADBD312DA1B}">
      <dsp:nvSpPr>
        <dsp:cNvPr id="5" name="Rectangles 4"/>
        <dsp:cNvSpPr/>
      </dsp:nvSpPr>
      <dsp:spPr bwMode="white">
        <a:xfrm>
          <a:off x="0" y="1880868"/>
          <a:ext cx="1380102" cy="1774404"/>
        </a:xfrm>
        <a:prstGeom prst="rect">
          <a:avLst/>
        </a:prstGeom>
      </dsp:spPr>
      <dsp:style>
        <a:lnRef idx="2">
          <a:schemeClr val="accent5">
            <a:hueOff val="8700000"/>
            <a:satOff val="3922"/>
            <a:lumOff val="-4313"/>
            <a:alpha val="100000"/>
          </a:schemeClr>
        </a:lnRef>
        <a:fillRef idx="1">
          <a:schemeClr val="accent5">
            <a:hueOff val="8700000"/>
            <a:satOff val="3922"/>
            <a:lumOff val="-43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3030" tIns="175271" rIns="73030" bIns="175271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Classify</a:t>
          </a:r>
        </a:p>
      </dsp:txBody>
      <dsp:txXfrm>
        <a:off x="0" y="1880868"/>
        <a:ext cx="1380102" cy="1774404"/>
      </dsp:txXfrm>
    </dsp:sp>
    <dsp:sp modelId="{DA1F7D94-8317-7342-8B99-0D9B0D18CC13}">
      <dsp:nvSpPr>
        <dsp:cNvPr id="8" name="Rectangles 7"/>
        <dsp:cNvSpPr/>
      </dsp:nvSpPr>
      <dsp:spPr bwMode="white">
        <a:xfrm>
          <a:off x="1380102" y="3761737"/>
          <a:ext cx="5520410" cy="1774404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16980000"/>
            <a:satOff val="0"/>
            <a:lumOff val="-1175"/>
            <a:alpha val="90196"/>
          </a:schemeClr>
        </a:lnRef>
        <a:fillRef idx="1">
          <a:schemeClr val="accent5">
            <a:tint val="40000"/>
            <a:alpha val="90000"/>
            <a:hueOff val="16980000"/>
            <a:satOff val="0"/>
            <a:lumOff val="-1175"/>
            <a:alpha val="90196"/>
          </a:schemeClr>
        </a:fillRef>
        <a:effectRef idx="0">
          <a:scrgbClr r="0" g="0" b="0"/>
        </a:effectRef>
        <a:fontRef idx="minor"/>
      </dsp:style>
      <dsp:txBody>
        <a:bodyPr lIns="107111" tIns="450698" rIns="107111" bIns="450698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Model 2: Predict spending amount of potential purchasers for targeted marketing and revenue optimization.</a:t>
          </a:r>
          <a:endParaRPr>
            <a:solidFill>
              <a:schemeClr val="dk1"/>
            </a:solidFill>
          </a:endParaRPr>
        </a:p>
      </dsp:txBody>
      <dsp:txXfrm>
        <a:off x="1380102" y="3761737"/>
        <a:ext cx="5520410" cy="1774404"/>
      </dsp:txXfrm>
    </dsp:sp>
    <dsp:sp modelId="{59ECAA9E-EE39-AF40-BF01-145F670BEF32}">
      <dsp:nvSpPr>
        <dsp:cNvPr id="7" name="Rectangles 6"/>
        <dsp:cNvSpPr/>
      </dsp:nvSpPr>
      <dsp:spPr bwMode="white">
        <a:xfrm>
          <a:off x="0" y="3761737"/>
          <a:ext cx="1380102" cy="1774404"/>
        </a:xfrm>
        <a:prstGeom prst="rect">
          <a:avLst/>
        </a:prstGeom>
      </dsp:spPr>
      <dsp:style>
        <a:lnRef idx="2">
          <a:schemeClr val="accent5">
            <a:hueOff val="17400000"/>
            <a:satOff val="7843"/>
            <a:lumOff val="-8626"/>
            <a:alpha val="100000"/>
          </a:schemeClr>
        </a:lnRef>
        <a:fillRef idx="1">
          <a:schemeClr val="accent5">
            <a:hueOff val="17400000"/>
            <a:satOff val="7843"/>
            <a:lumOff val="-862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3030" tIns="175271" rIns="73030" bIns="175271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Predict</a:t>
          </a:r>
        </a:p>
      </dsp:txBody>
      <dsp:txXfrm>
        <a:off x="0" y="3761737"/>
        <a:ext cx="1380102" cy="1774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95D86-C346-6143-8D32-74FECA8DF32C}">
      <dsp:nvSpPr>
        <dsp:cNvPr id="0" name=""/>
        <dsp:cNvSpPr/>
      </dsp:nvSpPr>
      <dsp:spPr>
        <a:xfrm>
          <a:off x="0" y="88770"/>
          <a:ext cx="6900512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Checked for zero values in the dataset</a:t>
          </a:r>
        </a:p>
      </dsp:txBody>
      <dsp:txXfrm>
        <a:off x="126223" y="214993"/>
        <a:ext cx="6648066" cy="2333254"/>
      </dsp:txXfrm>
    </dsp:sp>
    <dsp:sp modelId="{96019881-D891-9E46-ADC7-39714A0529EB}">
      <dsp:nvSpPr>
        <dsp:cNvPr id="0" name=""/>
        <dsp:cNvSpPr/>
      </dsp:nvSpPr>
      <dsp:spPr>
        <a:xfrm>
          <a:off x="0" y="2861670"/>
          <a:ext cx="6900512" cy="25857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Checked for missing values</a:t>
          </a:r>
        </a:p>
      </dsp:txBody>
      <dsp:txXfrm>
        <a:off x="126223" y="2987893"/>
        <a:ext cx="6648066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02T12:35: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02T12:35: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8" name="Rectangle 7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7" name="Rectangle 6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9" name="Rectangle 8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11" name="Rectangle 10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6" name="Rectangle 6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8" name="Rectangle 6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</a:fld>
            <a:endParaRPr lang="en-US"/>
          </a:p>
        </p:txBody>
      </p:sp>
      <p:sp>
        <p:nvSpPr>
          <p:cNvPr id="8" name="Rectangle 6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21982" b="21768"/>
          <a:stretch>
            <a:fillRect/>
          </a:stretch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0" name="Freeform: Shape 9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108E7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800" b="0">
                <a:effectLst/>
                <a:latin typeface="Times New Roman Regular" panose="02020603050405020304"/>
                <a:ea typeface="Times New Roman" panose="02020603050405020304" pitchFamily="18" charset="0"/>
                <a:cs typeface="Times New Roman" panose="02020603050405020304" pitchFamily="18" charset="0"/>
              </a:rPr>
              <a:t>North-Point Software Production Company</a:t>
            </a:r>
            <a:endParaRPr lang="en-US" sz="680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49" y="5962799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Presented by :Nikroshitha </a:t>
            </a:r>
            <a:endParaRPr lang="en-US" sz="3200" dirty="0"/>
          </a:p>
        </p:txBody>
      </p:sp>
      <p:sp>
        <p:nvSpPr>
          <p:cNvPr id="102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 Regular" panose="02020603050405020304"/>
                <a:ea typeface="SimSun" pitchFamily="2" charset="-122"/>
                <a:cs typeface="Times New Roman" panose="02020603050405020304" pitchFamily="18" charset="0"/>
              </a:rPr>
              <a:t>To classify customers as purchasers or non-purchasers with the target attribute being Purchase </a:t>
            </a:r>
            <a:endParaRPr lang="en-US" sz="1800" dirty="0">
              <a:effectLst/>
              <a:latin typeface="Times New Roman Regular" panose="02020603050405020304"/>
              <a:ea typeface="SimSun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 Regular" panose="02020603050405020304"/>
                <a:ea typeface="SimSun" pitchFamily="2" charset="-122"/>
                <a:cs typeface="Times New Roman" panose="02020603050405020304" pitchFamily="18" charset="0"/>
              </a:rPr>
              <a:t>Logistic Regression</a:t>
            </a:r>
            <a:endParaRPr lang="en-US" sz="1800" dirty="0">
              <a:effectLst/>
              <a:latin typeface="Times New Roman Regular" panose="02020603050405020304"/>
              <a:ea typeface="SimSun" pitchFamily="2" charset="-122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6925" t="38374" r="69529" b="13115"/>
          <a:stretch>
            <a:fillRect/>
          </a:stretch>
        </p:blipFill>
        <p:spPr>
          <a:xfrm>
            <a:off x="1054100" y="2841244"/>
            <a:ext cx="3162300" cy="334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962" t="41388" r="67722" b="10556"/>
          <a:stretch>
            <a:fillRect/>
          </a:stretch>
        </p:blipFill>
        <p:spPr>
          <a:xfrm>
            <a:off x="6096000" y="2841244"/>
            <a:ext cx="2717800" cy="3358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b="1" dirty="0">
                <a:solidFill>
                  <a:schemeClr val="bg1"/>
                </a:solidFill>
                <a:effectLst/>
                <a:latin typeface="Times New Roman Regular" panose="02020603050405020304"/>
                <a:ea typeface="SimSun" pitchFamily="2" charset="-122"/>
                <a:cs typeface="Times New Roman" panose="02020603050405020304" pitchFamily="18" charset="0"/>
              </a:rPr>
              <a:t>Model Comparison </a:t>
            </a:r>
            <a:br>
              <a:rPr lang="en-US" sz="4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sz="4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4095750" y="1906588"/>
            <a:ext cx="28117800" cy="18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2"/>
          <p:cNvSpPr>
            <a:spLocks noChangeAspect="1" noChangeArrowheads="1"/>
          </p:cNvSpPr>
          <p:nvPr/>
        </p:nvSpPr>
        <p:spPr bwMode="auto">
          <a:xfrm>
            <a:off x="4095750" y="1906588"/>
            <a:ext cx="19253200" cy="18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3"/>
          <p:cNvSpPr>
            <a:spLocks noChangeAspect="1" noChangeArrowheads="1"/>
          </p:cNvSpPr>
          <p:nvPr/>
        </p:nvSpPr>
        <p:spPr bwMode="auto">
          <a:xfrm>
            <a:off x="4095750" y="1906588"/>
            <a:ext cx="18643600" cy="18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770673"/>
          <a:ext cx="10515601" cy="3193092"/>
        </p:xfrm>
        <a:graphic>
          <a:graphicData uri="http://schemas.openxmlformats.org/drawingml/2006/table">
            <a:tbl>
              <a:tblPr firstRow="1" bandRow="1"/>
              <a:tblGrid>
                <a:gridCol w="2413477"/>
                <a:gridCol w="2479904"/>
                <a:gridCol w="2909826"/>
                <a:gridCol w="2712394"/>
              </a:tblGrid>
              <a:tr h="15520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Times New Roman Regular" panose="02020603050405020304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Classification Tree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KNN Model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0.7957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0.7829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0.7729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Sensitivity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0.8254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0.7722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0.7838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566" marR="117566" marT="78379" marB="783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for selected model – Logistic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6460" t="39014" r="56938" b="10986"/>
          <a:stretch>
            <a:fillRect/>
          </a:stretch>
        </p:blipFill>
        <p:spPr>
          <a:xfrm>
            <a:off x="2616200" y="2044699"/>
            <a:ext cx="6311900" cy="4001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800" b="1" dirty="0">
                <a:solidFill>
                  <a:schemeClr val="bg1"/>
                </a:solidFill>
                <a:effectLst/>
                <a:latin typeface="Times New Roman Regular" panose="02020603050405020304"/>
                <a:ea typeface="SimSun" pitchFamily="2" charset="-122"/>
                <a:cs typeface="Times New Roman" panose="02020603050405020304" pitchFamily="18" charset="0"/>
              </a:rPr>
              <a:t>Regression Model - Goal 2</a:t>
            </a:r>
            <a:endParaRPr lang="en-US" sz="68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93519" y="2748635"/>
          <a:ext cx="9004962" cy="32371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48637"/>
                <a:gridCol w="3156325"/>
              </a:tblGrid>
              <a:tr h="10790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700" b="1" cap="all" spc="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4567" marR="525671" marT="167283" marB="167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MAE</a:t>
                      </a:r>
                      <a:endParaRPr lang="en-US" sz="2700" b="1" cap="all" spc="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4567" marR="525671" marT="167283" marB="167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  <a:tr h="10790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Linear Regression </a:t>
                      </a:r>
                      <a:endParaRPr lang="en-US" sz="27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4567" marR="525671" marT="167283" marB="16728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116.35</a:t>
                      </a:r>
                      <a:endParaRPr lang="en-US" sz="27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4567" marR="525671" marT="167283" marB="16728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10790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Regression Tree</a:t>
                      </a:r>
                      <a:endParaRPr lang="en-US" sz="27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4567" marR="525671" marT="167283" marB="16728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 Regular" panose="02020603050405020304"/>
                          <a:ea typeface="SimSun" pitchFamily="2" charset="-122"/>
                          <a:cs typeface="Times New Roman" panose="02020603050405020304" pitchFamily="18" charset="0"/>
                        </a:rPr>
                        <a:t>76.404</a:t>
                      </a:r>
                      <a:endParaRPr lang="en-US" sz="27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4567" marR="525671" marT="167283" marB="16728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016" y="640080"/>
            <a:ext cx="3432048" cy="17140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/>
              <a:t>Holdout data MAE – Linear regression</a:t>
            </a:r>
            <a:endParaRPr lang="en-US" sz="5000" dirty="0"/>
          </a:p>
        </p:txBody>
      </p:sp>
      <p:sp>
        <p:nvSpPr>
          <p:cNvPr id="32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29016" y="2529151"/>
            <a:ext cx="3376602" cy="18288"/>
          </a:xfrm>
          <a:custGeom>
            <a:avLst/>
            <a:gdLst>
              <a:gd name="connsiteX0" fmla="*/ 0 w 3376602"/>
              <a:gd name="connsiteY0" fmla="*/ 0 h 18288"/>
              <a:gd name="connsiteX1" fmla="*/ 641554 w 3376602"/>
              <a:gd name="connsiteY1" fmla="*/ 0 h 18288"/>
              <a:gd name="connsiteX2" fmla="*/ 1316875 w 3376602"/>
              <a:gd name="connsiteY2" fmla="*/ 0 h 18288"/>
              <a:gd name="connsiteX3" fmla="*/ 2025961 w 3376602"/>
              <a:gd name="connsiteY3" fmla="*/ 0 h 18288"/>
              <a:gd name="connsiteX4" fmla="*/ 2735048 w 3376602"/>
              <a:gd name="connsiteY4" fmla="*/ 0 h 18288"/>
              <a:gd name="connsiteX5" fmla="*/ 3376602 w 3376602"/>
              <a:gd name="connsiteY5" fmla="*/ 0 h 18288"/>
              <a:gd name="connsiteX6" fmla="*/ 3376602 w 3376602"/>
              <a:gd name="connsiteY6" fmla="*/ 18288 h 18288"/>
              <a:gd name="connsiteX7" fmla="*/ 2633750 w 3376602"/>
              <a:gd name="connsiteY7" fmla="*/ 18288 h 18288"/>
              <a:gd name="connsiteX8" fmla="*/ 1890897 w 3376602"/>
              <a:gd name="connsiteY8" fmla="*/ 18288 h 18288"/>
              <a:gd name="connsiteX9" fmla="*/ 1215577 w 3376602"/>
              <a:gd name="connsiteY9" fmla="*/ 18288 h 18288"/>
              <a:gd name="connsiteX10" fmla="*/ 0 w 3376602"/>
              <a:gd name="connsiteY10" fmla="*/ 18288 h 18288"/>
              <a:gd name="connsiteX11" fmla="*/ 0 w 337660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6602" h="18288" fill="none" extrusionOk="0">
                <a:moveTo>
                  <a:pt x="0" y="0"/>
                </a:moveTo>
                <a:cubicBezTo>
                  <a:pt x="154337" y="-26787"/>
                  <a:pt x="393692" y="25344"/>
                  <a:pt x="641554" y="0"/>
                </a:cubicBezTo>
                <a:cubicBezTo>
                  <a:pt x="889416" y="-25344"/>
                  <a:pt x="1078313" y="12271"/>
                  <a:pt x="1316875" y="0"/>
                </a:cubicBezTo>
                <a:cubicBezTo>
                  <a:pt x="1555437" y="-12271"/>
                  <a:pt x="1698513" y="30110"/>
                  <a:pt x="2025961" y="0"/>
                </a:cubicBezTo>
                <a:cubicBezTo>
                  <a:pt x="2353409" y="-30110"/>
                  <a:pt x="2474986" y="1722"/>
                  <a:pt x="2735048" y="0"/>
                </a:cubicBezTo>
                <a:cubicBezTo>
                  <a:pt x="2995110" y="-1722"/>
                  <a:pt x="3097437" y="28961"/>
                  <a:pt x="3376602" y="0"/>
                </a:cubicBezTo>
                <a:cubicBezTo>
                  <a:pt x="3375893" y="8157"/>
                  <a:pt x="3376189" y="12125"/>
                  <a:pt x="3376602" y="18288"/>
                </a:cubicBezTo>
                <a:cubicBezTo>
                  <a:pt x="3037458" y="40377"/>
                  <a:pt x="2857195" y="34928"/>
                  <a:pt x="2633750" y="18288"/>
                </a:cubicBezTo>
                <a:cubicBezTo>
                  <a:pt x="2410305" y="1648"/>
                  <a:pt x="2066994" y="17360"/>
                  <a:pt x="1890897" y="18288"/>
                </a:cubicBezTo>
                <a:cubicBezTo>
                  <a:pt x="1714800" y="19216"/>
                  <a:pt x="1521080" y="47858"/>
                  <a:pt x="1215577" y="18288"/>
                </a:cubicBezTo>
                <a:cubicBezTo>
                  <a:pt x="910074" y="-11282"/>
                  <a:pt x="278912" y="6176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376602" h="18288" stroke="0" extrusionOk="0">
                <a:moveTo>
                  <a:pt x="0" y="0"/>
                </a:moveTo>
                <a:cubicBezTo>
                  <a:pt x="304565" y="-9016"/>
                  <a:pt x="402571" y="29762"/>
                  <a:pt x="641554" y="0"/>
                </a:cubicBezTo>
                <a:cubicBezTo>
                  <a:pt x="880537" y="-29762"/>
                  <a:pt x="963871" y="-12492"/>
                  <a:pt x="1215577" y="0"/>
                </a:cubicBezTo>
                <a:cubicBezTo>
                  <a:pt x="1467283" y="12492"/>
                  <a:pt x="1723274" y="15353"/>
                  <a:pt x="1958429" y="0"/>
                </a:cubicBezTo>
                <a:cubicBezTo>
                  <a:pt x="2193584" y="-15353"/>
                  <a:pt x="2347125" y="7922"/>
                  <a:pt x="2599984" y="0"/>
                </a:cubicBezTo>
                <a:cubicBezTo>
                  <a:pt x="2852843" y="-7922"/>
                  <a:pt x="3186422" y="-30763"/>
                  <a:pt x="3376602" y="0"/>
                </a:cubicBezTo>
                <a:cubicBezTo>
                  <a:pt x="3376338" y="4493"/>
                  <a:pt x="3376986" y="9472"/>
                  <a:pt x="3376602" y="18288"/>
                </a:cubicBezTo>
                <a:cubicBezTo>
                  <a:pt x="3080522" y="-5475"/>
                  <a:pt x="3038559" y="47323"/>
                  <a:pt x="2701282" y="18288"/>
                </a:cubicBezTo>
                <a:cubicBezTo>
                  <a:pt x="2364005" y="-10747"/>
                  <a:pt x="2245031" y="49099"/>
                  <a:pt x="1958429" y="18288"/>
                </a:cubicBezTo>
                <a:cubicBezTo>
                  <a:pt x="1671827" y="-12523"/>
                  <a:pt x="1619741" y="31109"/>
                  <a:pt x="1384407" y="18288"/>
                </a:cubicBezTo>
                <a:cubicBezTo>
                  <a:pt x="1149073" y="5467"/>
                  <a:pt x="947712" y="-11758"/>
                  <a:pt x="709086" y="18288"/>
                </a:cubicBezTo>
                <a:cubicBezTo>
                  <a:pt x="470460" y="48334"/>
                  <a:pt x="186882" y="50183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98A0F9"/>
          </a:solidFill>
          <a:ln w="38100" cap="rnd">
            <a:solidFill>
              <a:srgbClr val="98A0F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29016" y="2803470"/>
            <a:ext cx="3432048" cy="3414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In comparing linear regression and regression tree models for estimating `</a:t>
            </a:r>
            <a:r>
              <a:rPr lang="en-US" sz="2200" dirty="0" err="1">
                <a:effectLst/>
              </a:rPr>
              <a:t>Amount_Spent</a:t>
            </a:r>
            <a:r>
              <a:rPr lang="en-US" sz="2200" dirty="0">
                <a:effectLst/>
              </a:rPr>
              <a:t>`, the regression tree model demonstrated lower Mean Absolute Error (MAE), suggesting better predictive accuracy. However, despite this superior performance, the decision to retain linear regression was based on its interpret-ability, ease of implementation, and alignment with business objectives.</a:t>
            </a:r>
            <a:endParaRPr lang="en-US" sz="22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4" name="Ink 23"/>
              <p14:cNvContentPartPr/>
              <p14:nvPr/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"/>
            </p:blipFill>
            <p:spPr>
              <a:xfrm>
                <a:off x="6436237" y="1971579"/>
                <a:ext cx="360" cy="2160"/>
              </a:xfrm>
              <a:prstGeom prst="rect"/>
            </p:spPr>
          </p:pic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" t="89460" r="73046" b="8586"/>
          <a:stretch>
            <a:fillRect/>
          </a:stretch>
        </p:blipFill>
        <p:spPr>
          <a:xfrm>
            <a:off x="630936" y="3266340"/>
            <a:ext cx="6903720" cy="325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98A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b="1">
                <a:solidFill>
                  <a:srgbClr val="FFFFFF"/>
                </a:solidFill>
                <a:effectLst/>
              </a:rPr>
              <a:t>Gross Profit Estimation</a:t>
            </a:r>
            <a:br>
              <a:rPr lang="en-US" sz="5100">
                <a:solidFill>
                  <a:srgbClr val="FFFFFF"/>
                </a:solidFill>
                <a:effectLst/>
              </a:rPr>
            </a:b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78574" r="38530" b="9183"/>
          <a:stretch>
            <a:fillRect/>
          </a:stretch>
        </p:blipFill>
        <p:spPr>
          <a:xfrm>
            <a:off x="1035177" y="3921839"/>
            <a:ext cx="10118598" cy="13099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Business requirement</a:t>
            </a:r>
            <a:endParaRPr lang="en-US" sz="5800" dirty="0"/>
          </a:p>
        </p:txBody>
      </p:sp>
      <p:sp>
        <p:nvSpPr>
          <p:cNvPr id="19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7A0FB"/>
          </a:solidFill>
          <a:ln w="38100" cap="rnd">
            <a:solidFill>
              <a:srgbClr val="97A0F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33865" t="15267" r="33476" b="40239"/>
          <a:stretch>
            <a:fillRect/>
          </a:stretch>
        </p:blipFill>
        <p:spPr>
          <a:xfrm>
            <a:off x="5127717" y="640080"/>
            <a:ext cx="6267773" cy="55504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Gain Chart</a:t>
            </a:r>
            <a:endParaRPr lang="en-US"/>
          </a:p>
        </p:txBody>
      </p:sp>
      <p:sp>
        <p:nvSpPr>
          <p:cNvPr id="20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5C5CFD"/>
          </a:solidFill>
          <a:ln w="38100" cap="rnd">
            <a:solidFill>
              <a:srgbClr val="5C5C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The gain chart shows how well the predictive model works, indicating that targeting the top 350 customers baseline can lead to high profits</a:t>
            </a:r>
            <a:endParaRPr lang="en-US" sz="240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2" name="Ink 21"/>
              <p14:cNvContentPartPr/>
              <p14:nvPr/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"/>
            </p:blipFill>
            <p:spPr>
              <a:xfrm>
                <a:off x="5755403" y="1971579"/>
                <a:ext cx="360" cy="2160"/>
              </a:xfrm>
              <a:prstGeom prst="rect"/>
            </p:spPr>
          </p:pic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6102" y="640080"/>
            <a:ext cx="666010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4590" b="541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US" sz="6600"/>
              <a:t>Summary</a:t>
            </a:r>
            <a:endParaRPr lang="en-US" sz="6600"/>
          </a:p>
        </p:txBody>
      </p:sp>
      <p:sp>
        <p:nvSpPr>
          <p:cNvPr id="25" name="sketchy 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104" y="847082"/>
            <a:ext cx="5946648" cy="4988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 1 – Logistic Regression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Goal 2 – Linear regression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Gross Profit : 1598075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Gain Chart : 350 Customers Baseline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Business Recommendation :Continuously evaluating and refining mailing campaigns, conducting cost-benefit analyses, and investing in data quality and analytics are essential strategies for North-Point to ensure marketing effectiveness and maximize ROI in the competitive software market.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0D0D0D"/>
                </a:solidFill>
                <a:effectLst/>
                <a:latin typeface="Söhne"/>
              </a:rPr>
              <a:t>Executive Summary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i="0" u="none" strike="noStrike">
                <a:effectLst/>
                <a:latin typeface="Söhne"/>
              </a:rPr>
              <a:t>Business Opportunity</a:t>
            </a:r>
            <a:br>
              <a:rPr lang="en-US" sz="4000" b="0" i="0" u="none" strike="noStrike">
                <a:effectLst/>
                <a:latin typeface="Söhne"/>
              </a:rPr>
            </a:br>
            <a:endParaRPr lang="en-US" sz="4000"/>
          </a:p>
        </p:txBody>
      </p:sp>
      <p:sp>
        <p:nvSpPr>
          <p:cNvPr id="21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 b="1" i="0" u="none" strike="noStrike">
                <a:effectLst/>
                <a:latin typeface="Söhne"/>
              </a:rPr>
              <a:t>Business Goal</a:t>
            </a:r>
            <a:br>
              <a:rPr lang="en-US" sz="6000" b="0" i="0" u="none" strike="noStrike">
                <a:effectLst/>
                <a:latin typeface="Söhne"/>
              </a:rPr>
            </a:br>
            <a:endParaRPr lang="en-US" sz="6000"/>
          </a:p>
        </p:txBody>
      </p:sp>
      <p:sp>
        <p:nvSpPr>
          <p:cNvPr id="18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sz="3800" b="0" i="0" u="none" strike="noStrike">
                <a:solidFill>
                  <a:schemeClr val="bg1"/>
                </a:solidFill>
                <a:effectLst/>
                <a:latin typeface="Söhne"/>
              </a:rPr>
              <a:t>Data Preprocessing</a:t>
            </a:r>
            <a:endParaRPr lang="en-US" sz="3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D0D0D"/>
                </a:solidFill>
                <a:effectLst/>
                <a:latin typeface="Söhne"/>
              </a:rPr>
              <a:t>Plots</a:t>
            </a:r>
            <a:br>
              <a:rPr lang="en-US" dirty="0">
                <a:effectLst/>
                <a:latin typeface="Calibri" panose="020F0502020204030204" pitchFamily="34" charset="0"/>
                <a:ea typeface="SimSun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5577" y="271480"/>
            <a:ext cx="3197159" cy="2838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9" y="0"/>
            <a:ext cx="4412672" cy="3610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82" y="3873500"/>
            <a:ext cx="3276600" cy="298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7" y="3456998"/>
            <a:ext cx="53086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Feature Importance</a:t>
            </a:r>
            <a:endParaRPr lang="en-US" sz="5800"/>
          </a:p>
        </p:txBody>
      </p:sp>
      <p:sp>
        <p:nvSpPr>
          <p:cNvPr id="13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2B047"/>
          </a:solidFill>
          <a:ln w="38100" cap="rnd">
            <a:solidFill>
              <a:srgbClr val="F2B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5400" t="17643" r="39452" b="8547"/>
          <a:stretch>
            <a:fillRect/>
          </a:stretch>
        </p:blipFill>
        <p:spPr>
          <a:xfrm>
            <a:off x="5071561" y="640080"/>
            <a:ext cx="6380086" cy="5550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96A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Data Transformation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9809" t="21356" r="28846" b="51256"/>
          <a:stretch>
            <a:fillRect/>
          </a:stretch>
        </p:blipFill>
        <p:spPr>
          <a:xfrm>
            <a:off x="1035177" y="3108620"/>
            <a:ext cx="10118598" cy="2936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WPS Spreadsheets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SimSun</vt:lpstr>
      <vt:lpstr>Wingdings</vt:lpstr>
      <vt:lpstr>Times New Roman Regular</vt:lpstr>
      <vt:lpstr>Times New Roman</vt:lpstr>
      <vt:lpstr>Calibri</vt:lpstr>
      <vt:lpstr>Helvetica Neue</vt:lpstr>
      <vt:lpstr>Söhne</vt:lpstr>
      <vt:lpstr>Thonburi</vt:lpstr>
      <vt:lpstr>宋体-简</vt:lpstr>
      <vt:lpstr>The Hand Bold</vt:lpstr>
      <vt:lpstr>苹方-简</vt:lpstr>
      <vt:lpstr>Microsoft YaHei</vt:lpstr>
      <vt:lpstr>汉仪旗黑</vt:lpstr>
      <vt:lpstr>Arial Unicode MS</vt:lpstr>
      <vt:lpstr>The Serif Hand Black</vt:lpstr>
      <vt:lpstr>SketchyVTI</vt:lpstr>
      <vt:lpstr>North-Point Software Production Company</vt:lpstr>
      <vt:lpstr>Executive Summary</vt:lpstr>
      <vt:lpstr>Introduction</vt:lpstr>
      <vt:lpstr>Business Opportunity </vt:lpstr>
      <vt:lpstr>Business Goal </vt:lpstr>
      <vt:lpstr>Data Preprocessing</vt:lpstr>
      <vt:lpstr>Plots </vt:lpstr>
      <vt:lpstr>Feature Importance</vt:lpstr>
      <vt:lpstr>Data Transformation</vt:lpstr>
      <vt:lpstr>Goal 1 </vt:lpstr>
      <vt:lpstr>Model Comparison   </vt:lpstr>
      <vt:lpstr>HOLDOUT for selected model – Logistic Regression</vt:lpstr>
      <vt:lpstr>Regression Model - Goal 2</vt:lpstr>
      <vt:lpstr>Holdout data MAE – Linear regression</vt:lpstr>
      <vt:lpstr>Gross Profit Estimation </vt:lpstr>
      <vt:lpstr>Business requirement</vt:lpstr>
      <vt:lpstr>Gain Chart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North-Point Software Production Company</dc:title>
  <dc:creator>Nikroshitha Ashok Notani</dc:creator>
  <cp:lastModifiedBy>nikroshitha notani</cp:lastModifiedBy>
  <cp:revision>2</cp:revision>
  <dcterms:created xsi:type="dcterms:W3CDTF">2024-04-02T17:35:15Z</dcterms:created>
  <dcterms:modified xsi:type="dcterms:W3CDTF">2024-04-02T17:35:15Z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1033-4.4.2.7667</vt:lpwstr>
  </property>
</Properties>
</file>