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2"/>
  </p:notesMasterIdLst>
  <p:handoutMasterIdLst>
    <p:handoutMasterId r:id="rId63"/>
  </p:handoutMasterIdLst>
  <p:sldIdLst>
    <p:sldId id="382" r:id="rId2"/>
    <p:sldId id="403" r:id="rId3"/>
    <p:sldId id="405" r:id="rId4"/>
    <p:sldId id="406" r:id="rId5"/>
    <p:sldId id="407" r:id="rId6"/>
    <p:sldId id="368" r:id="rId7"/>
    <p:sldId id="369" r:id="rId8"/>
    <p:sldId id="365" r:id="rId9"/>
    <p:sldId id="377" r:id="rId10"/>
    <p:sldId id="378" r:id="rId11"/>
    <p:sldId id="395" r:id="rId12"/>
    <p:sldId id="379" r:id="rId13"/>
    <p:sldId id="380" r:id="rId14"/>
    <p:sldId id="263" r:id="rId15"/>
    <p:sldId id="386" r:id="rId16"/>
    <p:sldId id="387" r:id="rId17"/>
    <p:sldId id="373" r:id="rId18"/>
    <p:sldId id="389" r:id="rId19"/>
    <p:sldId id="391" r:id="rId20"/>
    <p:sldId id="393" r:id="rId21"/>
    <p:sldId id="354" r:id="rId22"/>
    <p:sldId id="299" r:id="rId23"/>
    <p:sldId id="394" r:id="rId24"/>
    <p:sldId id="416" r:id="rId25"/>
    <p:sldId id="399" r:id="rId26"/>
    <p:sldId id="415" r:id="rId27"/>
    <p:sldId id="411" r:id="rId28"/>
    <p:sldId id="302" r:id="rId29"/>
    <p:sldId id="303" r:id="rId30"/>
    <p:sldId id="408" r:id="rId31"/>
    <p:sldId id="308" r:id="rId32"/>
    <p:sldId id="412" r:id="rId33"/>
    <p:sldId id="413" r:id="rId34"/>
    <p:sldId id="372" r:id="rId35"/>
    <p:sldId id="342" r:id="rId36"/>
    <p:sldId id="400" r:id="rId37"/>
    <p:sldId id="345" r:id="rId38"/>
    <p:sldId id="346" r:id="rId39"/>
    <p:sldId id="334" r:id="rId40"/>
    <p:sldId id="335" r:id="rId41"/>
    <p:sldId id="374" r:id="rId42"/>
    <p:sldId id="341" r:id="rId43"/>
    <p:sldId id="398" r:id="rId44"/>
    <p:sldId id="310" r:id="rId45"/>
    <p:sldId id="414" r:id="rId46"/>
    <p:sldId id="319" r:id="rId47"/>
    <p:sldId id="357" r:id="rId48"/>
    <p:sldId id="358" r:id="rId49"/>
    <p:sldId id="359" r:id="rId50"/>
    <p:sldId id="304" r:id="rId51"/>
    <p:sldId id="396" r:id="rId52"/>
    <p:sldId id="362" r:id="rId53"/>
    <p:sldId id="323" r:id="rId54"/>
    <p:sldId id="324" r:id="rId55"/>
    <p:sldId id="363" r:id="rId56"/>
    <p:sldId id="311" r:id="rId57"/>
    <p:sldId id="313" r:id="rId58"/>
    <p:sldId id="312" r:id="rId59"/>
    <p:sldId id="314" r:id="rId60"/>
    <p:sldId id="298" r:id="rId61"/>
  </p:sldIdLst>
  <p:sldSz cx="9144000" cy="6858000" type="screen4x3"/>
  <p:notesSz cx="7315200" cy="9601200"/>
  <p:defaultTextStyle>
    <a:defPPr>
      <a:defRPr lang="en-US"/>
    </a:defPPr>
    <a:lvl1pPr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1pPr>
    <a:lvl2pPr marL="4572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2pPr>
    <a:lvl3pPr marL="9144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3pPr>
    <a:lvl4pPr marL="13716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4pPr>
    <a:lvl5pPr marL="18288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5pPr>
    <a:lvl6pPr marL="2286000" algn="l" defTabSz="457200" rtl="0" eaLnBrk="1" latinLnBrk="0" hangingPunct="1">
      <a:defRPr sz="2000" b="1" kern="1200">
        <a:solidFill>
          <a:schemeClr val="tx1"/>
        </a:solidFill>
        <a:latin typeface="Courier New" charset="0"/>
        <a:ea typeface="ＭＳ Ｐゴシック" charset="0"/>
        <a:cs typeface="ＭＳ Ｐゴシック" charset="0"/>
      </a:defRPr>
    </a:lvl6pPr>
    <a:lvl7pPr marL="2743200" algn="l" defTabSz="457200" rtl="0" eaLnBrk="1" latinLnBrk="0" hangingPunct="1">
      <a:defRPr sz="2000" b="1" kern="1200">
        <a:solidFill>
          <a:schemeClr val="tx1"/>
        </a:solidFill>
        <a:latin typeface="Courier New" charset="0"/>
        <a:ea typeface="ＭＳ Ｐゴシック" charset="0"/>
        <a:cs typeface="ＭＳ Ｐゴシック" charset="0"/>
      </a:defRPr>
    </a:lvl7pPr>
    <a:lvl8pPr marL="3200400" algn="l" defTabSz="457200" rtl="0" eaLnBrk="1" latinLnBrk="0" hangingPunct="1">
      <a:defRPr sz="2000" b="1" kern="1200">
        <a:solidFill>
          <a:schemeClr val="tx1"/>
        </a:solidFill>
        <a:latin typeface="Courier New" charset="0"/>
        <a:ea typeface="ＭＳ Ｐゴシック" charset="0"/>
        <a:cs typeface="ＭＳ Ｐゴシック" charset="0"/>
      </a:defRPr>
    </a:lvl8pPr>
    <a:lvl9pPr marL="3657600" algn="l" defTabSz="457200" rtl="0" eaLnBrk="1" latinLnBrk="0" hangingPunct="1">
      <a:defRPr sz="2000" b="1" kern="1200">
        <a:solidFill>
          <a:schemeClr val="tx1"/>
        </a:solidFill>
        <a:latin typeface="Courier New"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ott Shenk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clrMru>
    <a:srgbClr val="FFFF99"/>
    <a:srgbClr val="FFCC99"/>
    <a:srgbClr val="FF3300"/>
    <a:srgbClr val="CCFFFF"/>
    <a:srgbClr val="FFCC00"/>
    <a:srgbClr val="FF7C8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024" y="-120"/>
      </p:cViewPr>
      <p:guideLst>
        <p:guide orient="horz" pos="1680"/>
        <p:guide pos="2880"/>
      </p:guideLst>
    </p:cSldViewPr>
  </p:slideViewPr>
  <p:outlineViewPr>
    <p:cViewPr>
      <p:scale>
        <a:sx n="33" d="100"/>
        <a:sy n="33" d="100"/>
      </p:scale>
      <p:origin x="0" y="12672"/>
    </p:cViewPr>
  </p:outlineViewPr>
  <p:notesTextViewPr>
    <p:cViewPr>
      <p:scale>
        <a:sx n="66" d="100"/>
        <a:sy n="66" d="100"/>
      </p:scale>
      <p:origin x="0" y="0"/>
    </p:cViewPr>
  </p:notesTextViewPr>
  <p:sorterViewPr>
    <p:cViewPr>
      <p:scale>
        <a:sx n="111" d="100"/>
        <a:sy n="111" d="100"/>
      </p:scale>
      <p:origin x="0" y="16584"/>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300" smtClean="0">
                <a:cs typeface="Arial" charset="0"/>
              </a:defRPr>
            </a:lvl1pPr>
          </a:lstStyle>
          <a:p>
            <a:pPr>
              <a:defRPr/>
            </a:pPr>
            <a:fld id="{68AC1353-0650-A843-84F8-507F8481862C}" type="slidenum">
              <a:rPr lang="en-US"/>
              <a:pPr>
                <a:defRPr/>
              </a:pPr>
              <a:t>‹#›</a:t>
            </a:fld>
            <a:endParaRPr lang="en-US"/>
          </a:p>
        </p:txBody>
      </p:sp>
    </p:spTree>
    <p:extLst>
      <p:ext uri="{BB962C8B-B14F-4D97-AF65-F5344CB8AC3E}">
        <p14:creationId xmlns:p14="http://schemas.microsoft.com/office/powerpoint/2010/main" val="1208939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defTabSz="957263">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defTabSz="957263">
              <a:defRPr sz="1300" b="0" smtClean="0">
                <a:latin typeface="Times New Roman" charset="0"/>
                <a:cs typeface="Arial" charset="0"/>
              </a:defRPr>
            </a:lvl1pPr>
          </a:lstStyle>
          <a:p>
            <a:pPr>
              <a:defRPr/>
            </a:pPr>
            <a:fld id="{D0F9A75C-C4DE-334F-98CB-4A292D138A94}" type="slidenum">
              <a:rPr lang="en-US"/>
              <a:pPr>
                <a:defRPr/>
              </a:pPr>
              <a:t>‹#›</a:t>
            </a:fld>
            <a:endParaRPr lang="en-US"/>
          </a:p>
        </p:txBody>
      </p:sp>
    </p:spTree>
    <p:extLst>
      <p:ext uri="{BB962C8B-B14F-4D97-AF65-F5344CB8AC3E}">
        <p14:creationId xmlns:p14="http://schemas.microsoft.com/office/powerpoint/2010/main" val="1046922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(much more money spent on non-IP equipment!)</a:t>
            </a:r>
          </a:p>
          <a:p>
            <a:endParaRPr lang="en-US" dirty="0"/>
          </a:p>
        </p:txBody>
      </p:sp>
      <p:sp>
        <p:nvSpPr>
          <p:cNvPr id="4" name="Slide Number Placeholder 3"/>
          <p:cNvSpPr>
            <a:spLocks noGrp="1"/>
          </p:cNvSpPr>
          <p:nvPr>
            <p:ph type="sldNum" sz="quarter" idx="10"/>
          </p:nvPr>
        </p:nvSpPr>
        <p:spPr/>
        <p:txBody>
          <a:bodyPr/>
          <a:lstStyle/>
          <a:p>
            <a:pPr>
              <a:defRPr/>
            </a:pPr>
            <a:fld id="{D0F9A75C-C4DE-334F-98CB-4A292D138A94}" type="slidenum">
              <a:rPr lang="en-US" smtClean="0"/>
              <a:pPr>
                <a:defRPr/>
              </a:pPr>
              <a:t>1</a:t>
            </a:fld>
            <a:endParaRPr lang="en-US"/>
          </a:p>
        </p:txBody>
      </p:sp>
    </p:spTree>
    <p:extLst>
      <p:ext uri="{BB962C8B-B14F-4D97-AF65-F5344CB8AC3E}">
        <p14:creationId xmlns:p14="http://schemas.microsoft.com/office/powerpoint/2010/main" val="2458203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1B157ED-606A-1746-B62E-95264D23535C}" type="slidenum">
              <a:rPr lang="en-US" sz="1300" b="0">
                <a:latin typeface="Times New Roman" charset="0"/>
              </a:rPr>
              <a:pPr eaLnBrk="1" hangingPunct="1"/>
              <a:t>28</a:t>
            </a:fld>
            <a:endParaRPr lang="en-US" sz="1300" b="0">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D8EFB07-0A00-C145-97F5-90438780D1F0}" type="slidenum">
              <a:rPr lang="en-US" sz="1300" b="0">
                <a:latin typeface="Times New Roman" charset="0"/>
              </a:rPr>
              <a:pPr eaLnBrk="1" hangingPunct="1"/>
              <a:t>29</a:t>
            </a:fld>
            <a:endParaRPr lang="en-US" sz="1300" b="0">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6B2BFA1-4918-0042-A4DB-52295D6C6EBF}" type="slidenum">
              <a:rPr lang="en-US" sz="1300" b="0">
                <a:latin typeface="Times New Roman" charset="0"/>
              </a:rPr>
              <a:pPr eaLnBrk="1" hangingPunct="1"/>
              <a:t>31</a:t>
            </a:fld>
            <a:endParaRPr lang="en-US" sz="1300" b="0">
              <a:latin typeface="Times New Roman" charset="0"/>
            </a:endParaRPr>
          </a:p>
        </p:txBody>
      </p:sp>
      <p:sp>
        <p:nvSpPr>
          <p:cNvPr id="46082" name="Rectangle 1026"/>
          <p:cNvSpPr>
            <a:spLocks noGrp="1" noRot="1" noChangeAspect="1" noChangeArrowheads="1" noTextEdit="1"/>
          </p:cNvSpPr>
          <p:nvPr>
            <p:ph type="sldImg"/>
          </p:nvPr>
        </p:nvSpPr>
        <p:spPr>
          <a:ln/>
        </p:spPr>
      </p:sp>
      <p:sp>
        <p:nvSpPr>
          <p:cNvPr id="4608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WE will do everything to help you get through</a:t>
            </a:r>
            <a:r>
              <a:rPr lang="en-US" baseline="0" dirty="0" smtClean="0">
                <a:ea typeface="ＭＳ Ｐゴシック" charset="0"/>
                <a:cs typeface="ＭＳ Ｐゴシック" charset="0"/>
              </a:rPr>
              <a:t> this course.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2D5D65C-030E-5E4B-BE81-D7BE42719B6A}" type="slidenum">
              <a:rPr lang="en-US" sz="1300" b="0">
                <a:latin typeface="Times New Roman" charset="0"/>
              </a:rPr>
              <a:pPr eaLnBrk="1" hangingPunct="1"/>
              <a:t>32</a:t>
            </a:fld>
            <a:endParaRPr lang="en-US" sz="1300" b="0">
              <a:latin typeface="Times New Roman" charset="0"/>
            </a:endParaRPr>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AD8A945-D459-2A4F-A064-7DA39401520A}" type="slidenum">
              <a:rPr lang="en-US" sz="1300" b="0">
                <a:latin typeface="Times New Roman" charset="0"/>
              </a:rPr>
              <a:pPr eaLnBrk="1" hangingPunct="1"/>
              <a:t>44</a:t>
            </a:fld>
            <a:endParaRPr lang="en-US" sz="1300" b="0">
              <a:latin typeface="Times New Roman" charset="0"/>
            </a:endParaRPr>
          </a:p>
        </p:txBody>
      </p:sp>
      <p:sp>
        <p:nvSpPr>
          <p:cNvPr id="59394" name="Rectangle 2"/>
          <p:cNvSpPr>
            <a:spLocks noGrp="1" noRot="1" noChangeAspect="1" noChangeArrowheads="1"/>
          </p:cNvSpPr>
          <p:nvPr>
            <p:ph type="sldImg"/>
          </p:nvPr>
        </p:nvSpPr>
        <p:spPr>
          <a:solidFill>
            <a:srgbClr val="FFFFFF"/>
          </a:solidFill>
          <a:ln/>
        </p:spPr>
      </p:sp>
      <p:sp>
        <p:nvSpPr>
          <p:cNvPr id="5939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2E80988-DF1A-5D49-8C4C-03B503FBD323}" type="slidenum">
              <a:rPr lang="en-US" sz="1300" b="0">
                <a:latin typeface="Times New Roman" charset="0"/>
              </a:rPr>
              <a:pPr eaLnBrk="1" hangingPunct="1"/>
              <a:t>46</a:t>
            </a:fld>
            <a:endParaRPr lang="en-US" sz="1300" b="0">
              <a:latin typeface="Times New Roman" charset="0"/>
            </a:endParaRPr>
          </a:p>
        </p:txBody>
      </p:sp>
      <p:sp>
        <p:nvSpPr>
          <p:cNvPr id="62466" name="Rectangle 2"/>
          <p:cNvSpPr>
            <a:spLocks noGrp="1" noRot="1" noChangeAspect="1" noChangeArrowheads="1"/>
          </p:cNvSpPr>
          <p:nvPr>
            <p:ph type="sldImg"/>
          </p:nvPr>
        </p:nvSpPr>
        <p:spPr>
          <a:solidFill>
            <a:srgbClr val="FFFFFF"/>
          </a:solidFill>
          <a:ln/>
        </p:spPr>
      </p:sp>
      <p:sp>
        <p:nvSpPr>
          <p:cNvPr id="6246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A3A9D7A-DE5D-2145-BB9F-35408297DC68}" type="slidenum">
              <a:rPr lang="en-US" sz="1300" b="0">
                <a:latin typeface="Times New Roman" charset="0"/>
              </a:rPr>
              <a:pPr eaLnBrk="1" hangingPunct="1"/>
              <a:t>50</a:t>
            </a:fld>
            <a:endParaRPr lang="en-US" sz="1300" b="0">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F6C401F-1E07-9D4F-B493-114BD7E2A45A}" type="slidenum">
              <a:rPr lang="en-US" sz="1300" b="0">
                <a:latin typeface="Times New Roman" charset="0"/>
              </a:rPr>
              <a:pPr eaLnBrk="1" hangingPunct="1"/>
              <a:t>53</a:t>
            </a:fld>
            <a:endParaRPr lang="en-US" sz="1300" b="0">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67B8BA0-CA92-8940-81B4-9B5A92CE17BF}" type="slidenum">
              <a:rPr lang="en-US" sz="1300" b="0">
                <a:latin typeface="Times New Roman" charset="0"/>
              </a:rPr>
              <a:pPr eaLnBrk="1" hangingPunct="1"/>
              <a:t>54</a:t>
            </a:fld>
            <a:endParaRPr lang="en-US" sz="1300" b="0">
              <a:latin typeface="Times New Roman"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4822499-20B8-8B41-A35F-CE8ED8C93DF0}" type="slidenum">
              <a:rPr lang="en-US" sz="1300" b="0">
                <a:latin typeface="Times New Roman" charset="0"/>
              </a:rPr>
              <a:pPr eaLnBrk="1" hangingPunct="1"/>
              <a:t>56</a:t>
            </a:fld>
            <a:endParaRPr lang="en-US" sz="1300" b="0">
              <a:latin typeface="Times New Roman" charset="0"/>
            </a:endParaRPr>
          </a:p>
        </p:txBody>
      </p:sp>
      <p:sp>
        <p:nvSpPr>
          <p:cNvPr id="76802" name="Rectangle 2"/>
          <p:cNvSpPr>
            <a:spLocks noGrp="1" noRot="1" noChangeAspect="1" noChangeArrowheads="1"/>
          </p:cNvSpPr>
          <p:nvPr>
            <p:ph type="sldImg"/>
          </p:nvPr>
        </p:nvSpPr>
        <p:spPr>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layers???</a:t>
            </a:r>
            <a:endParaRPr lang="en-US" dirty="0"/>
          </a:p>
        </p:txBody>
      </p:sp>
      <p:sp>
        <p:nvSpPr>
          <p:cNvPr id="4" name="Slide Number Placeholder 3"/>
          <p:cNvSpPr>
            <a:spLocks noGrp="1"/>
          </p:cNvSpPr>
          <p:nvPr>
            <p:ph type="sldNum" sz="quarter" idx="10"/>
          </p:nvPr>
        </p:nvSpPr>
        <p:spPr/>
        <p:txBody>
          <a:bodyPr/>
          <a:lstStyle/>
          <a:p>
            <a:pPr>
              <a:defRPr/>
            </a:pPr>
            <a:fld id="{D0F9A75C-C4DE-334F-98CB-4A292D138A94}" type="slidenum">
              <a:rPr lang="en-US" smtClean="0"/>
              <a:pPr>
                <a:defRPr/>
              </a:pPr>
              <a:t>7</a:t>
            </a:fld>
            <a:endParaRPr lang="en-US"/>
          </a:p>
        </p:txBody>
      </p:sp>
    </p:spTree>
    <p:extLst>
      <p:ext uri="{BB962C8B-B14F-4D97-AF65-F5344CB8AC3E}">
        <p14:creationId xmlns:p14="http://schemas.microsoft.com/office/powerpoint/2010/main" val="1351715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B5123E3-FC7B-634F-84A3-2A97975E73A4}" type="slidenum">
              <a:rPr lang="en-US" sz="1300" b="0">
                <a:latin typeface="Times New Roman" charset="0"/>
              </a:rPr>
              <a:pPr eaLnBrk="1" hangingPunct="1"/>
              <a:t>57</a:t>
            </a:fld>
            <a:endParaRPr lang="en-US" sz="1300" b="0">
              <a:latin typeface="Times New Roman" charset="0"/>
            </a:endParaRPr>
          </a:p>
        </p:txBody>
      </p:sp>
      <p:sp>
        <p:nvSpPr>
          <p:cNvPr id="78850" name="Rectangle 1026"/>
          <p:cNvSpPr>
            <a:spLocks noGrp="1" noRot="1" noChangeAspect="1" noChangeArrowheads="1"/>
          </p:cNvSpPr>
          <p:nvPr>
            <p:ph type="sldImg"/>
          </p:nvPr>
        </p:nvSpPr>
        <p:spPr>
          <a:solidFill>
            <a:srgbClr val="FFFFFF"/>
          </a:solidFill>
          <a:ln/>
        </p:spPr>
      </p:sp>
      <p:sp>
        <p:nvSpPr>
          <p:cNvPr id="78851"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4357A3E-DC3C-5244-8C11-BC9EB9052F2E}" type="slidenum">
              <a:rPr lang="en-US" sz="1300" b="0">
                <a:latin typeface="Times New Roman" charset="0"/>
              </a:rPr>
              <a:pPr eaLnBrk="1" hangingPunct="1"/>
              <a:t>58</a:t>
            </a:fld>
            <a:endParaRPr lang="en-US" sz="1300" b="0">
              <a:latin typeface="Times New Roman" charset="0"/>
            </a:endParaRPr>
          </a:p>
        </p:txBody>
      </p:sp>
      <p:sp>
        <p:nvSpPr>
          <p:cNvPr id="80898" name="Rectangle 2"/>
          <p:cNvSpPr>
            <a:spLocks noGrp="1" noRot="1" noChangeAspect="1" noChangeArrowheads="1"/>
          </p:cNvSpPr>
          <p:nvPr>
            <p:ph type="sldImg"/>
          </p:nvPr>
        </p:nvSpPr>
        <p:spPr>
          <a:solidFill>
            <a:srgbClr val="FFFFFF"/>
          </a:solidFill>
          <a:ln/>
        </p:spPr>
      </p:sp>
      <p:sp>
        <p:nvSpPr>
          <p:cNvPr id="808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BEA8449-D3EE-974A-96A4-30A6A468E51C}" type="slidenum">
              <a:rPr lang="en-US" sz="1300" b="0">
                <a:latin typeface="Times New Roman" charset="0"/>
              </a:rPr>
              <a:pPr eaLnBrk="1" hangingPunct="1"/>
              <a:t>59</a:t>
            </a:fld>
            <a:endParaRPr lang="en-US" sz="1300" b="0">
              <a:latin typeface="Times New Roman" charset="0"/>
            </a:endParaRPr>
          </a:p>
        </p:txBody>
      </p:sp>
      <p:sp>
        <p:nvSpPr>
          <p:cNvPr id="82946" name="Rectangle 2"/>
          <p:cNvSpPr>
            <a:spLocks noGrp="1" noRot="1" noChangeAspect="1" noChangeArrowheads="1"/>
          </p:cNvSpPr>
          <p:nvPr>
            <p:ph type="sldImg"/>
          </p:nvPr>
        </p:nvSpPr>
        <p:spPr>
          <a:solidFill>
            <a:srgbClr val="FFFFFF"/>
          </a:solidFill>
          <a:ln/>
        </p:spPr>
      </p:sp>
      <p:sp>
        <p:nvSpPr>
          <p:cNvPr id="829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90B70F6-AC72-CA45-AFC6-40893F1CB504}" type="slidenum">
              <a:rPr lang="en-US" sz="1300" b="0">
                <a:latin typeface="Times New Roman" charset="0"/>
              </a:rPr>
              <a:pPr eaLnBrk="1" hangingPunct="1"/>
              <a:t>60</a:t>
            </a:fld>
            <a:endParaRPr lang="en-US" sz="1300" b="0">
              <a:latin typeface="Times New Roman"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9AB8D1D-3ECB-D243-B864-64C94A612826}" type="slidenum">
              <a:rPr lang="en-US" sz="1300" b="0">
                <a:latin typeface="Times New Roman" charset="0"/>
              </a:rPr>
              <a:pPr eaLnBrk="1" hangingPunct="1"/>
              <a:t>8</a:t>
            </a:fld>
            <a:endParaRPr lang="en-US" sz="1300" b="0">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organization is….</a:t>
            </a:r>
            <a:endParaRPr lang="en-US" dirty="0"/>
          </a:p>
        </p:txBody>
      </p:sp>
      <p:sp>
        <p:nvSpPr>
          <p:cNvPr id="4" name="Slide Number Placeholder 3"/>
          <p:cNvSpPr>
            <a:spLocks noGrp="1"/>
          </p:cNvSpPr>
          <p:nvPr>
            <p:ph type="sldNum" sz="quarter" idx="10"/>
          </p:nvPr>
        </p:nvSpPr>
        <p:spPr/>
        <p:txBody>
          <a:bodyPr/>
          <a:lstStyle/>
          <a:p>
            <a:pPr>
              <a:defRPr/>
            </a:pPr>
            <a:fld id="{D0F9A75C-C4DE-334F-98CB-4A292D138A94}" type="slidenum">
              <a:rPr lang="en-US" smtClean="0"/>
              <a:pPr>
                <a:defRPr/>
              </a:pPr>
              <a:t>9</a:t>
            </a:fld>
            <a:endParaRPr lang="en-US"/>
          </a:p>
        </p:txBody>
      </p:sp>
    </p:spTree>
    <p:extLst>
      <p:ext uri="{BB962C8B-B14F-4D97-AF65-F5344CB8AC3E}">
        <p14:creationId xmlns:p14="http://schemas.microsoft.com/office/powerpoint/2010/main" val="173621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are the questions????</a:t>
            </a:r>
            <a:endParaRPr lang="en-US" dirty="0"/>
          </a:p>
        </p:txBody>
      </p:sp>
      <p:sp>
        <p:nvSpPr>
          <p:cNvPr id="4" name="Slide Number Placeholder 3"/>
          <p:cNvSpPr>
            <a:spLocks noGrp="1"/>
          </p:cNvSpPr>
          <p:nvPr>
            <p:ph type="sldNum" sz="quarter" idx="10"/>
          </p:nvPr>
        </p:nvSpPr>
        <p:spPr/>
        <p:txBody>
          <a:bodyPr/>
          <a:lstStyle/>
          <a:p>
            <a:pPr>
              <a:defRPr/>
            </a:pPr>
            <a:fld id="{D0F9A75C-C4DE-334F-98CB-4A292D138A94}" type="slidenum">
              <a:rPr lang="en-US" smtClean="0"/>
              <a:pPr>
                <a:defRPr/>
              </a:pPr>
              <a:t>10</a:t>
            </a:fld>
            <a:endParaRPr lang="en-US"/>
          </a:p>
        </p:txBody>
      </p:sp>
    </p:spTree>
    <p:extLst>
      <p:ext uri="{BB962C8B-B14F-4D97-AF65-F5344CB8AC3E}">
        <p14:creationId xmlns:p14="http://schemas.microsoft.com/office/powerpoint/2010/main" val="251994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 of this here is about resource contention</a:t>
            </a:r>
            <a:endParaRPr lang="en-US" dirty="0"/>
          </a:p>
        </p:txBody>
      </p:sp>
      <p:sp>
        <p:nvSpPr>
          <p:cNvPr id="4" name="Slide Number Placeholder 3"/>
          <p:cNvSpPr>
            <a:spLocks noGrp="1"/>
          </p:cNvSpPr>
          <p:nvPr>
            <p:ph type="sldNum" sz="quarter" idx="10"/>
          </p:nvPr>
        </p:nvSpPr>
        <p:spPr/>
        <p:txBody>
          <a:bodyPr/>
          <a:lstStyle/>
          <a:p>
            <a:pPr>
              <a:defRPr/>
            </a:pPr>
            <a:fld id="{D0F9A75C-C4DE-334F-98CB-4A292D138A94}" type="slidenum">
              <a:rPr lang="en-US" smtClean="0"/>
              <a:pPr>
                <a:defRPr/>
              </a:pPr>
              <a:t>12</a:t>
            </a:fld>
            <a:endParaRPr lang="en-US"/>
          </a:p>
        </p:txBody>
      </p:sp>
    </p:spTree>
    <p:extLst>
      <p:ext uri="{BB962C8B-B14F-4D97-AF65-F5344CB8AC3E}">
        <p14:creationId xmlns:p14="http://schemas.microsoft.com/office/powerpoint/2010/main" val="159632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2B6385C-1205-084E-9E37-DF6D575D7E85}" type="slidenum">
              <a:rPr lang="en-US" sz="1300" b="0">
                <a:latin typeface="Times New Roman" charset="0"/>
              </a:rPr>
              <a:pPr eaLnBrk="1" hangingPunct="1"/>
              <a:t>14</a:t>
            </a:fld>
            <a:endParaRPr lang="en-US" sz="1300" b="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F9A75C-C4DE-334F-98CB-4A292D138A94}" type="slidenum">
              <a:rPr lang="en-US" smtClean="0"/>
              <a:pPr>
                <a:defRPr/>
              </a:pPr>
              <a:t>20</a:t>
            </a:fld>
            <a:endParaRPr lang="en-US"/>
          </a:p>
        </p:txBody>
      </p:sp>
    </p:spTree>
    <p:extLst>
      <p:ext uri="{BB962C8B-B14F-4D97-AF65-F5344CB8AC3E}">
        <p14:creationId xmlns:p14="http://schemas.microsoft.com/office/powerpoint/2010/main" val="404196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9C467E3-4481-A64A-9B76-CE9594E396CA}" type="slidenum">
              <a:rPr lang="en-US" sz="1300" b="0">
                <a:latin typeface="Times New Roman" charset="0"/>
              </a:rPr>
              <a:pPr eaLnBrk="1" hangingPunct="1"/>
              <a:t>22</a:t>
            </a:fld>
            <a:endParaRPr lang="en-US" sz="1300" b="0">
              <a:latin typeface="Times New Roman"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152400" y="1143000"/>
            <a:ext cx="8839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Line 6"/>
          <p:cNvSpPr>
            <a:spLocks noChangeShapeType="1"/>
          </p:cNvSpPr>
          <p:nvPr/>
        </p:nvSpPr>
        <p:spPr bwMode="auto">
          <a:xfrm>
            <a:off x="381000" y="1143000"/>
            <a:ext cx="0" cy="55626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AutoShape 8"/>
          <p:cNvSpPr>
            <a:spLocks noChangeArrowheads="1"/>
          </p:cNvSpPr>
          <p:nvPr/>
        </p:nvSpPr>
        <p:spPr bwMode="auto">
          <a:xfrm>
            <a:off x="152400" y="152400"/>
            <a:ext cx="8839200" cy="6553200"/>
          </a:xfrm>
          <a:prstGeom prst="roundRect">
            <a:avLst>
              <a:gd name="adj" fmla="val 4144"/>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657410" name="Rectangle 2"/>
          <p:cNvSpPr>
            <a:spLocks noGrp="1" noChangeArrowheads="1"/>
          </p:cNvSpPr>
          <p:nvPr>
            <p:ph type="ctrTitle"/>
          </p:nvPr>
        </p:nvSpPr>
        <p:spPr>
          <a:xfrm>
            <a:off x="685800" y="2130425"/>
            <a:ext cx="7772400" cy="1470025"/>
          </a:xfrm>
        </p:spPr>
        <p:txBody>
          <a:bodyPr/>
          <a:lstStyle>
            <a:lvl1pPr algn="ctr">
              <a:defRPr>
                <a:solidFill>
                  <a:srgbClr val="0000FF"/>
                </a:solidFill>
              </a:defRPr>
            </a:lvl1pPr>
          </a:lstStyle>
          <a:p>
            <a:r>
              <a:rPr lang="en-US"/>
              <a:t>Click to edit Master title style</a:t>
            </a:r>
          </a:p>
        </p:txBody>
      </p:sp>
      <p:sp>
        <p:nvSpPr>
          <p:cNvPr id="6574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 name="Rectangle 4"/>
          <p:cNvSpPr>
            <a:spLocks noGrp="1" noChangeArrowheads="1"/>
          </p:cNvSpPr>
          <p:nvPr>
            <p:ph type="sldNum" sz="quarter" idx="10"/>
          </p:nvPr>
        </p:nvSpPr>
        <p:spPr>
          <a:xfrm>
            <a:off x="6553200" y="6245225"/>
            <a:ext cx="2133600" cy="476250"/>
          </a:xfrm>
        </p:spPr>
        <p:txBody>
          <a:bodyPr/>
          <a:lstStyle>
            <a:lvl1pPr>
              <a:defRPr smtClean="0"/>
            </a:lvl1pPr>
          </a:lstStyle>
          <a:p>
            <a:pPr>
              <a:defRPr/>
            </a:pPr>
            <a:fld id="{CDEB0614-E056-E342-893F-C855769FD7DD}" type="slidenum">
              <a:rPr lang="en-US"/>
              <a:pPr>
                <a:defRPr/>
              </a:pPr>
              <a:t>‹#›</a:t>
            </a:fld>
            <a:endParaRPr lang="en-US"/>
          </a:p>
        </p:txBody>
      </p:sp>
    </p:spTree>
    <p:extLst>
      <p:ext uri="{BB962C8B-B14F-4D97-AF65-F5344CB8AC3E}">
        <p14:creationId xmlns:p14="http://schemas.microsoft.com/office/powerpoint/2010/main" val="20596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B0C6AD3-1FA6-A141-873E-130EEEF8D70A}" type="slidenum">
              <a:rPr lang="en-US"/>
              <a:pPr>
                <a:defRPr/>
              </a:pPr>
              <a:t>‹#›</a:t>
            </a:fld>
            <a:endParaRPr lang="en-US"/>
          </a:p>
        </p:txBody>
      </p:sp>
    </p:spTree>
    <p:extLst>
      <p:ext uri="{BB962C8B-B14F-4D97-AF65-F5344CB8AC3E}">
        <p14:creationId xmlns:p14="http://schemas.microsoft.com/office/powerpoint/2010/main" val="156232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1526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9109D93-5B87-B543-9E29-3E7E20BCFFA8}" type="slidenum">
              <a:rPr lang="en-US"/>
              <a:pPr>
                <a:defRPr/>
              </a:pPr>
              <a:t>‹#›</a:t>
            </a:fld>
            <a:endParaRPr lang="en-US"/>
          </a:p>
        </p:txBody>
      </p:sp>
    </p:spTree>
    <p:extLst>
      <p:ext uri="{BB962C8B-B14F-4D97-AF65-F5344CB8AC3E}">
        <p14:creationId xmlns:p14="http://schemas.microsoft.com/office/powerpoint/2010/main" val="63999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171129E-AE4F-FE41-9FE7-770DFC52FA18}" type="slidenum">
              <a:rPr lang="en-US"/>
              <a:pPr>
                <a:defRPr/>
              </a:pPr>
              <a:t>‹#›</a:t>
            </a:fld>
            <a:endParaRPr lang="en-US"/>
          </a:p>
        </p:txBody>
      </p:sp>
    </p:spTree>
    <p:extLst>
      <p:ext uri="{BB962C8B-B14F-4D97-AF65-F5344CB8AC3E}">
        <p14:creationId xmlns:p14="http://schemas.microsoft.com/office/powerpoint/2010/main" val="71005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92FFCF9B-D45B-F645-A2F9-F6CD3EB06E41}" type="slidenum">
              <a:rPr lang="en-US"/>
              <a:pPr>
                <a:defRPr/>
              </a:pPr>
              <a:t>‹#›</a:t>
            </a:fld>
            <a:endParaRPr lang="en-US"/>
          </a:p>
        </p:txBody>
      </p:sp>
    </p:spTree>
    <p:extLst>
      <p:ext uri="{BB962C8B-B14F-4D97-AF65-F5344CB8AC3E}">
        <p14:creationId xmlns:p14="http://schemas.microsoft.com/office/powerpoint/2010/main" val="14676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C469ED90-1B90-F049-80FA-B53268B0E889}" type="slidenum">
              <a:rPr lang="en-US"/>
              <a:pPr>
                <a:defRPr/>
              </a:pPr>
              <a:t>‹#›</a:t>
            </a:fld>
            <a:endParaRPr lang="en-US"/>
          </a:p>
        </p:txBody>
      </p:sp>
    </p:spTree>
    <p:extLst>
      <p:ext uri="{BB962C8B-B14F-4D97-AF65-F5344CB8AC3E}">
        <p14:creationId xmlns:p14="http://schemas.microsoft.com/office/powerpoint/2010/main" val="376638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E80C03C4-93BB-E548-ACFC-7101C23BFA9D}" type="slidenum">
              <a:rPr lang="en-US"/>
              <a:pPr>
                <a:defRPr/>
              </a:pPr>
              <a:t>‹#›</a:t>
            </a:fld>
            <a:endParaRPr lang="en-US"/>
          </a:p>
        </p:txBody>
      </p:sp>
    </p:spTree>
    <p:extLst>
      <p:ext uri="{BB962C8B-B14F-4D97-AF65-F5344CB8AC3E}">
        <p14:creationId xmlns:p14="http://schemas.microsoft.com/office/powerpoint/2010/main" val="356804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34319BA-39A4-6747-BBAE-D6966A31BF8D}" type="slidenum">
              <a:rPr lang="en-US"/>
              <a:pPr>
                <a:defRPr/>
              </a:pPr>
              <a:t>‹#›</a:t>
            </a:fld>
            <a:endParaRPr lang="en-US"/>
          </a:p>
        </p:txBody>
      </p:sp>
    </p:spTree>
    <p:extLst>
      <p:ext uri="{BB962C8B-B14F-4D97-AF65-F5344CB8AC3E}">
        <p14:creationId xmlns:p14="http://schemas.microsoft.com/office/powerpoint/2010/main" val="421467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05273837-FC6E-F247-9BE1-B9882797A2F8}" type="slidenum">
              <a:rPr lang="en-US"/>
              <a:pPr>
                <a:defRPr/>
              </a:pPr>
              <a:t>‹#›</a:t>
            </a:fld>
            <a:endParaRPr lang="en-US"/>
          </a:p>
        </p:txBody>
      </p:sp>
    </p:spTree>
    <p:extLst>
      <p:ext uri="{BB962C8B-B14F-4D97-AF65-F5344CB8AC3E}">
        <p14:creationId xmlns:p14="http://schemas.microsoft.com/office/powerpoint/2010/main" val="158348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048B4FBD-9A3C-AF42-AA19-B99AD4E9D043}" type="slidenum">
              <a:rPr lang="en-US"/>
              <a:pPr>
                <a:defRPr/>
              </a:pPr>
              <a:t>‹#›</a:t>
            </a:fld>
            <a:endParaRPr lang="en-US"/>
          </a:p>
        </p:txBody>
      </p:sp>
    </p:spTree>
    <p:extLst>
      <p:ext uri="{BB962C8B-B14F-4D97-AF65-F5344CB8AC3E}">
        <p14:creationId xmlns:p14="http://schemas.microsoft.com/office/powerpoint/2010/main" val="84591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7493BB-D2DB-A84D-8783-729ABF65C66E}" type="slidenum">
              <a:rPr lang="en-US"/>
              <a:pPr>
                <a:defRPr/>
              </a:pPr>
              <a:t>‹#›</a:t>
            </a:fld>
            <a:endParaRPr lang="en-US"/>
          </a:p>
        </p:txBody>
      </p:sp>
    </p:spTree>
    <p:extLst>
      <p:ext uri="{BB962C8B-B14F-4D97-AF65-F5344CB8AC3E}">
        <p14:creationId xmlns:p14="http://schemas.microsoft.com/office/powerpoint/2010/main" val="3714401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810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2" name="Rectangle 4"/>
          <p:cNvSpPr>
            <a:spLocks noGrp="1" noChangeArrowheads="1"/>
          </p:cNvSpPr>
          <p:nvPr>
            <p:ph type="sldNum" sz="quarter" idx="4"/>
          </p:nvPr>
        </p:nvSpPr>
        <p:spPr bwMode="auto">
          <a:xfrm>
            <a:off x="8001000" y="6324600"/>
            <a:ext cx="914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atin typeface="Times New Roman" charset="0"/>
                <a:cs typeface="Arial" charset="0"/>
              </a:defRPr>
            </a:lvl1pPr>
          </a:lstStyle>
          <a:p>
            <a:pPr>
              <a:defRPr/>
            </a:pPr>
            <a:fld id="{6265E0CF-3334-8146-9EC9-265C382A4D16}" type="slidenum">
              <a:rPr lang="en-US"/>
              <a:pPr>
                <a:defRPr/>
              </a:pPr>
              <a:t>‹#›</a:t>
            </a:fld>
            <a:endParaRPr lang="en-US"/>
          </a:p>
        </p:txBody>
      </p:sp>
      <p:sp>
        <p:nvSpPr>
          <p:cNvPr id="1029" name="Line 5"/>
          <p:cNvSpPr>
            <a:spLocks noChangeShapeType="1"/>
          </p:cNvSpPr>
          <p:nvPr/>
        </p:nvSpPr>
        <p:spPr bwMode="auto">
          <a:xfrm>
            <a:off x="152400" y="1143000"/>
            <a:ext cx="883920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 name="Line 6"/>
          <p:cNvSpPr>
            <a:spLocks noChangeShapeType="1"/>
          </p:cNvSpPr>
          <p:nvPr/>
        </p:nvSpPr>
        <p:spPr bwMode="auto">
          <a:xfrm>
            <a:off x="381000" y="1143000"/>
            <a:ext cx="0" cy="55626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 name="AutoShape 8"/>
          <p:cNvSpPr>
            <a:spLocks noChangeArrowheads="1"/>
          </p:cNvSpPr>
          <p:nvPr/>
        </p:nvSpPr>
        <p:spPr bwMode="auto">
          <a:xfrm>
            <a:off x="152400" y="152400"/>
            <a:ext cx="8839200" cy="6553200"/>
          </a:xfrm>
          <a:prstGeom prst="roundRect">
            <a:avLst>
              <a:gd name="adj" fmla="val 4144"/>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spcBef>
          <a:spcPct val="0"/>
        </a:spcBef>
        <a:spcAft>
          <a:spcPct val="0"/>
        </a:spcAft>
        <a:defRPr sz="36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chemeClr val="tx1"/>
          </a:solidFill>
          <a:latin typeface="Helvetica" charset="0"/>
          <a:ea typeface="ＭＳ Ｐゴシック" charset="-128"/>
          <a:cs typeface="ＭＳ Ｐゴシック" charset="-128"/>
        </a:defRPr>
      </a:lvl2pPr>
      <a:lvl3pPr algn="l" rtl="0" eaLnBrk="0" fontAlgn="base" hangingPunct="0">
        <a:spcBef>
          <a:spcPct val="0"/>
        </a:spcBef>
        <a:spcAft>
          <a:spcPct val="0"/>
        </a:spcAft>
        <a:defRPr sz="3600" b="1">
          <a:solidFill>
            <a:schemeClr val="tx1"/>
          </a:solidFill>
          <a:latin typeface="Helvetica" charset="0"/>
          <a:ea typeface="ＭＳ Ｐゴシック" charset="-128"/>
          <a:cs typeface="ＭＳ Ｐゴシック" charset="-128"/>
        </a:defRPr>
      </a:lvl3pPr>
      <a:lvl4pPr algn="l" rtl="0" eaLnBrk="0" fontAlgn="base" hangingPunct="0">
        <a:spcBef>
          <a:spcPct val="0"/>
        </a:spcBef>
        <a:spcAft>
          <a:spcPct val="0"/>
        </a:spcAft>
        <a:defRPr sz="3600" b="1">
          <a:solidFill>
            <a:schemeClr val="tx1"/>
          </a:solidFill>
          <a:latin typeface="Helvetica" charset="0"/>
          <a:ea typeface="ＭＳ Ｐゴシック" charset="-128"/>
          <a:cs typeface="ＭＳ Ｐゴシック" charset="-128"/>
        </a:defRPr>
      </a:lvl4pPr>
      <a:lvl5pPr algn="l" rtl="0" eaLnBrk="0" fontAlgn="base" hangingPunct="0">
        <a:spcBef>
          <a:spcPct val="0"/>
        </a:spcBef>
        <a:spcAft>
          <a:spcPct val="0"/>
        </a:spcAft>
        <a:defRPr sz="3600" b="1">
          <a:solidFill>
            <a:schemeClr val="tx1"/>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sz="3600" b="1">
          <a:solidFill>
            <a:schemeClr val="tx1"/>
          </a:solidFill>
          <a:latin typeface="Helvetica" charset="0"/>
        </a:defRPr>
      </a:lvl6pPr>
      <a:lvl7pPr marL="914400" algn="l" rtl="0" eaLnBrk="0" fontAlgn="base" hangingPunct="0">
        <a:spcBef>
          <a:spcPct val="0"/>
        </a:spcBef>
        <a:spcAft>
          <a:spcPct val="0"/>
        </a:spcAft>
        <a:defRPr sz="3600" b="1">
          <a:solidFill>
            <a:schemeClr val="tx1"/>
          </a:solidFill>
          <a:latin typeface="Helvetica" charset="0"/>
        </a:defRPr>
      </a:lvl7pPr>
      <a:lvl8pPr marL="1371600" algn="l" rtl="0" eaLnBrk="0" fontAlgn="base" hangingPunct="0">
        <a:spcBef>
          <a:spcPct val="0"/>
        </a:spcBef>
        <a:spcAft>
          <a:spcPct val="0"/>
        </a:spcAft>
        <a:defRPr sz="3600" b="1">
          <a:solidFill>
            <a:schemeClr val="tx1"/>
          </a:solidFill>
          <a:latin typeface="Helvetica" charset="0"/>
        </a:defRPr>
      </a:lvl8pPr>
      <a:lvl9pPr marL="1828800" algn="l" rtl="0" eaLnBrk="0" fontAlgn="base" hangingPunct="0">
        <a:spcBef>
          <a:spcPct val="0"/>
        </a:spcBef>
        <a:spcAft>
          <a:spcPct val="0"/>
        </a:spcAft>
        <a:defRPr sz="3600" b="1">
          <a:solidFill>
            <a:schemeClr val="tx1"/>
          </a:solidFill>
          <a:latin typeface="Helvetica" charset="0"/>
        </a:defRPr>
      </a:lvl9pPr>
    </p:titleStyle>
    <p:bodyStyle>
      <a:lvl1pPr marL="223838" indent="-223838" algn="l" rtl="0" eaLnBrk="0" fontAlgn="base" hangingPunct="0">
        <a:spcBef>
          <a:spcPct val="50000"/>
        </a:spcBef>
        <a:spcAft>
          <a:spcPct val="0"/>
        </a:spcAft>
        <a:buChar char="•"/>
        <a:defRPr sz="2800">
          <a:solidFill>
            <a:schemeClr val="tx1"/>
          </a:solidFill>
          <a:latin typeface="+mn-lt"/>
          <a:ea typeface="ＭＳ Ｐゴシック" charset="0"/>
          <a:cs typeface="+mn-cs"/>
        </a:defRPr>
      </a:lvl1pPr>
      <a:lvl2pPr marL="563563" indent="-223838" algn="l" rtl="0" eaLnBrk="0" fontAlgn="base" hangingPunct="0">
        <a:spcBef>
          <a:spcPct val="10000"/>
        </a:spcBef>
        <a:spcAft>
          <a:spcPct val="0"/>
        </a:spcAft>
        <a:buFont typeface="Helvetica" charset="0"/>
        <a:buChar char="–"/>
        <a:defRPr sz="2400">
          <a:solidFill>
            <a:schemeClr val="tx1"/>
          </a:solidFill>
          <a:latin typeface="+mn-lt"/>
          <a:ea typeface="+mn-ea"/>
          <a:cs typeface="+mn-cs"/>
        </a:defRPr>
      </a:lvl2pPr>
      <a:lvl3pPr marL="911225" indent="-233363" algn="l" rtl="0" eaLnBrk="0" fontAlgn="base" hangingPunct="0">
        <a:spcBef>
          <a:spcPct val="10000"/>
        </a:spcBef>
        <a:spcAft>
          <a:spcPct val="0"/>
        </a:spcAft>
        <a:buFont typeface="Wingdings" charset="0"/>
        <a:buChar char=""/>
        <a:defRPr sz="2000">
          <a:solidFill>
            <a:schemeClr val="tx1"/>
          </a:solidFill>
          <a:latin typeface="+mn-lt"/>
          <a:ea typeface="+mn-ea"/>
          <a:cs typeface="+mn-cs"/>
        </a:defRPr>
      </a:lvl3pPr>
      <a:lvl4pPr marL="1258888" indent="-233363" algn="l" rtl="0" eaLnBrk="0" fontAlgn="base" hangingPunct="0">
        <a:spcBef>
          <a:spcPct val="10000"/>
        </a:spcBef>
        <a:spcAft>
          <a:spcPct val="0"/>
        </a:spcAft>
        <a:buChar char="•"/>
        <a:defRPr sz="2000">
          <a:solidFill>
            <a:schemeClr val="accent2"/>
          </a:solidFill>
          <a:latin typeface="+mj-lt"/>
          <a:ea typeface="+mn-ea"/>
          <a:cs typeface="+mn-cs"/>
        </a:defRPr>
      </a:lvl4pPr>
      <a:lvl5pPr marL="1597025" indent="-223838" algn="l" rtl="0" eaLnBrk="0" fontAlgn="base" hangingPunct="0">
        <a:spcBef>
          <a:spcPct val="10000"/>
        </a:spcBef>
        <a:spcAft>
          <a:spcPct val="0"/>
        </a:spcAft>
        <a:buChar char="•"/>
        <a:defRPr sz="2000">
          <a:solidFill>
            <a:schemeClr val="tx1"/>
          </a:solidFill>
          <a:latin typeface="+mj-lt"/>
          <a:ea typeface="+mn-ea"/>
          <a:cs typeface="+mn-cs"/>
        </a:defRPr>
      </a:lvl5pPr>
      <a:lvl6pPr marL="2054225" indent="-223838" algn="l" rtl="0" eaLnBrk="0" fontAlgn="base" hangingPunct="0">
        <a:spcBef>
          <a:spcPct val="10000"/>
        </a:spcBef>
        <a:spcAft>
          <a:spcPct val="0"/>
        </a:spcAft>
        <a:buChar char="•"/>
        <a:defRPr sz="2000">
          <a:solidFill>
            <a:schemeClr val="tx1"/>
          </a:solidFill>
          <a:latin typeface="+mj-lt"/>
          <a:ea typeface="+mn-ea"/>
          <a:cs typeface="+mn-cs"/>
        </a:defRPr>
      </a:lvl6pPr>
      <a:lvl7pPr marL="2511425" indent="-223838" algn="l" rtl="0" eaLnBrk="0" fontAlgn="base" hangingPunct="0">
        <a:spcBef>
          <a:spcPct val="10000"/>
        </a:spcBef>
        <a:spcAft>
          <a:spcPct val="0"/>
        </a:spcAft>
        <a:buChar char="•"/>
        <a:defRPr sz="2000">
          <a:solidFill>
            <a:schemeClr val="tx1"/>
          </a:solidFill>
          <a:latin typeface="+mj-lt"/>
          <a:ea typeface="+mn-ea"/>
          <a:cs typeface="+mn-cs"/>
        </a:defRPr>
      </a:lvl7pPr>
      <a:lvl8pPr marL="2968625" indent="-223838" algn="l" rtl="0" eaLnBrk="0" fontAlgn="base" hangingPunct="0">
        <a:spcBef>
          <a:spcPct val="10000"/>
        </a:spcBef>
        <a:spcAft>
          <a:spcPct val="0"/>
        </a:spcAft>
        <a:buChar char="•"/>
        <a:defRPr sz="2000">
          <a:solidFill>
            <a:schemeClr val="tx1"/>
          </a:solidFill>
          <a:latin typeface="+mj-lt"/>
          <a:ea typeface="+mn-ea"/>
          <a:cs typeface="+mn-cs"/>
        </a:defRPr>
      </a:lvl8pPr>
      <a:lvl9pPr marL="3425825" indent="-223838" algn="l" rtl="0" eaLnBrk="0" fontAlgn="base" hangingPunct="0">
        <a:spcBef>
          <a:spcPct val="10000"/>
        </a:spcBef>
        <a:spcAft>
          <a:spcPct val="0"/>
        </a:spcAft>
        <a:buChar char="•"/>
        <a:defRPr sz="2000">
          <a:solidFill>
            <a:schemeClr val="tx1"/>
          </a:solidFill>
          <a:latin typeface="+mj-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ilto:apanda@eecs.berkeley.edu" TargetMode="External"/><Relationship Id="rId3" Type="http://schemas.openxmlformats.org/officeDocument/2006/relationships/hyperlink" Target="mailto:shaddi@eecs.berkeley.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inyurl.com/8ererx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e122.name@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jpeg"/><Relationship Id="rId8" Type="http://schemas.openxmlformats.org/officeDocument/2006/relationships/hyperlink" Target="http://ascii24.com/news/i/hard/article/2002/05/08/thumbnail/thumb220x174-images683805.jpg" TargetMode="External"/><Relationship Id="rId9"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course on networking?</a:t>
            </a:r>
            <a:endParaRPr lang="en-US" dirty="0"/>
          </a:p>
        </p:txBody>
      </p:sp>
      <p:sp>
        <p:nvSpPr>
          <p:cNvPr id="3" name="Content Placeholder 2"/>
          <p:cNvSpPr>
            <a:spLocks noGrp="1"/>
          </p:cNvSpPr>
          <p:nvPr>
            <p:ph idx="1"/>
          </p:nvPr>
        </p:nvSpPr>
        <p:spPr/>
        <p:txBody>
          <a:bodyPr/>
          <a:lstStyle/>
          <a:p>
            <a:r>
              <a:rPr lang="en-US" dirty="0"/>
              <a:t>There are many </a:t>
            </a:r>
            <a:r>
              <a:rPr lang="en-US" dirty="0" smtClean="0"/>
              <a:t>networks</a:t>
            </a:r>
          </a:p>
          <a:p>
            <a:pPr lvl="1"/>
            <a:r>
              <a:rPr lang="en-US" dirty="0" smtClean="0"/>
              <a:t>Telephone (landline) networks</a:t>
            </a:r>
          </a:p>
          <a:p>
            <a:pPr lvl="1"/>
            <a:r>
              <a:rPr lang="en-US" dirty="0" smtClean="0"/>
              <a:t>Cellular networks</a:t>
            </a:r>
          </a:p>
          <a:p>
            <a:pPr lvl="1"/>
            <a:r>
              <a:rPr lang="en-US" dirty="0" smtClean="0"/>
              <a:t>Supervisory control </a:t>
            </a:r>
            <a:r>
              <a:rPr lang="en-US" dirty="0"/>
              <a:t>a</a:t>
            </a:r>
            <a:r>
              <a:rPr lang="en-US" dirty="0" smtClean="0"/>
              <a:t>nd data </a:t>
            </a:r>
            <a:r>
              <a:rPr lang="en-US" dirty="0"/>
              <a:t>a</a:t>
            </a:r>
            <a:r>
              <a:rPr lang="en-US" dirty="0" smtClean="0"/>
              <a:t>cquisition networks</a:t>
            </a:r>
          </a:p>
          <a:p>
            <a:pPr lvl="1"/>
            <a:r>
              <a:rPr lang="en-US" dirty="0" smtClean="0"/>
              <a:t>Frame relay networks</a:t>
            </a:r>
          </a:p>
          <a:p>
            <a:pPr lvl="1"/>
            <a:r>
              <a:rPr lang="en-US" dirty="0" smtClean="0"/>
              <a:t>Optical networks</a:t>
            </a:r>
          </a:p>
          <a:p>
            <a:pPr lvl="1"/>
            <a:r>
              <a:rPr lang="en-US" dirty="0" smtClean="0"/>
              <a:t>…..</a:t>
            </a:r>
          </a:p>
          <a:p>
            <a:pPr lvl="1"/>
            <a:endParaRPr lang="en-US" dirty="0"/>
          </a:p>
          <a:p>
            <a:r>
              <a:rPr lang="en-US" b="1" dirty="0" smtClean="0"/>
              <a:t>We won’t study any of them….</a:t>
            </a:r>
          </a:p>
          <a:p>
            <a:pPr lvl="1"/>
            <a:endParaRPr lang="en-US" dirty="0" smtClean="0"/>
          </a:p>
          <a:p>
            <a:pPr marL="0" indent="0" algn="ctr">
              <a:buNone/>
            </a:pPr>
            <a:r>
              <a:rPr lang="en-US" i="1" u="sng" dirty="0"/>
              <a:t>C</a:t>
            </a:r>
            <a:r>
              <a:rPr lang="en-US" i="1" u="sng" dirty="0" smtClean="0"/>
              <a:t>lass will focus almost exclusively on the Internet</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1</a:t>
            </a:fld>
            <a:endParaRPr lang="en-US"/>
          </a:p>
        </p:txBody>
      </p:sp>
    </p:spTree>
    <p:extLst>
      <p:ext uri="{BB962C8B-B14F-4D97-AF65-F5344CB8AC3E}">
        <p14:creationId xmlns:p14="http://schemas.microsoft.com/office/powerpoint/2010/main" val="1050144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dirty="0">
                <a:latin typeface="Helvetica" charset="0"/>
                <a:ea typeface="ＭＳ Ｐゴシック" charset="0"/>
                <a:cs typeface="ＭＳ Ｐゴシック" charset="0"/>
              </a:rPr>
              <a:t>First </a:t>
            </a:r>
            <a:r>
              <a:rPr lang="en-US" dirty="0" smtClean="0">
                <a:latin typeface="Helvetica" charset="0"/>
                <a:ea typeface="ＭＳ Ｐゴシック" charset="0"/>
                <a:cs typeface="ＭＳ Ｐゴシック" charset="0"/>
              </a:rPr>
              <a:t>half </a:t>
            </a:r>
            <a:r>
              <a:rPr lang="en-US" dirty="0">
                <a:latin typeface="Helvetica" charset="0"/>
                <a:ea typeface="ＭＳ Ｐゴシック" charset="0"/>
                <a:cs typeface="ＭＳ Ｐゴシック" charset="0"/>
              </a:rPr>
              <a:t>of </a:t>
            </a:r>
            <a:r>
              <a:rPr lang="en-US" dirty="0" smtClean="0">
                <a:latin typeface="Helvetica" charset="0"/>
                <a:ea typeface="ＭＳ Ｐゴシック" charset="0"/>
                <a:cs typeface="ＭＳ Ｐゴシック" charset="0"/>
              </a:rPr>
              <a:t>course</a:t>
            </a:r>
            <a:r>
              <a:rPr lang="en-US" dirty="0">
                <a:latin typeface="Helvetica" charset="0"/>
                <a:ea typeface="ＭＳ Ｐゴシック" charset="0"/>
                <a:cs typeface="ＭＳ Ｐゴシック" charset="0"/>
              </a:rPr>
              <a:t>: Basics</a:t>
            </a:r>
          </a:p>
        </p:txBody>
      </p:sp>
      <p:sp>
        <p:nvSpPr>
          <p:cNvPr id="89090" name="Content Placeholder 2"/>
          <p:cNvSpPr>
            <a:spLocks noGrp="1"/>
          </p:cNvSpPr>
          <p:nvPr>
            <p:ph idx="1"/>
          </p:nvPr>
        </p:nvSpPr>
        <p:spPr/>
        <p:txBody>
          <a:bodyPr/>
          <a:lstStyle/>
          <a:p>
            <a:r>
              <a:rPr lang="en-US" dirty="0">
                <a:latin typeface="Arial" charset="0"/>
              </a:rPr>
              <a:t>General </a:t>
            </a:r>
            <a:r>
              <a:rPr lang="en-US" dirty="0" smtClean="0">
                <a:latin typeface="Arial" charset="0"/>
              </a:rPr>
              <a:t>overview (3 lectures after today)</a:t>
            </a:r>
            <a:endParaRPr lang="en-US" dirty="0">
              <a:latin typeface="Arial" charset="0"/>
            </a:endParaRPr>
          </a:p>
          <a:p>
            <a:pPr lvl="1"/>
            <a:r>
              <a:rPr lang="en-US" dirty="0" smtClean="0">
                <a:latin typeface="Arial" charset="0"/>
                <a:ea typeface="Arial" charset="0"/>
                <a:cs typeface="Arial" charset="0"/>
              </a:rPr>
              <a:t>Packet switching, basic </a:t>
            </a:r>
            <a:r>
              <a:rPr lang="en-US" dirty="0">
                <a:latin typeface="Arial" charset="0"/>
                <a:ea typeface="Arial" charset="0"/>
                <a:cs typeface="Arial" charset="0"/>
              </a:rPr>
              <a:t>design principles</a:t>
            </a:r>
          </a:p>
          <a:p>
            <a:pPr lvl="1"/>
            <a:endParaRPr lang="en-US" dirty="0">
              <a:latin typeface="Arial" charset="0"/>
              <a:ea typeface="Arial" charset="0"/>
              <a:cs typeface="Arial" charset="0"/>
            </a:endParaRPr>
          </a:p>
          <a:p>
            <a:r>
              <a:rPr lang="en-US" dirty="0">
                <a:latin typeface="Arial" charset="0"/>
              </a:rPr>
              <a:t>Idealized view of </a:t>
            </a:r>
            <a:r>
              <a:rPr lang="en-US" dirty="0" smtClean="0">
                <a:latin typeface="Arial" charset="0"/>
              </a:rPr>
              <a:t>network (</a:t>
            </a:r>
            <a:r>
              <a:rPr lang="en-US" dirty="0">
                <a:latin typeface="Arial" charset="0"/>
              </a:rPr>
              <a:t>3</a:t>
            </a:r>
            <a:r>
              <a:rPr lang="en-US" dirty="0" smtClean="0">
                <a:latin typeface="Arial" charset="0"/>
              </a:rPr>
              <a:t> lectures)</a:t>
            </a:r>
            <a:endParaRPr lang="en-US" dirty="0">
              <a:latin typeface="Arial" charset="0"/>
            </a:endParaRPr>
          </a:p>
          <a:p>
            <a:pPr lvl="1"/>
            <a:r>
              <a:rPr lang="en-US" dirty="0" smtClean="0">
                <a:latin typeface="Arial" charset="0"/>
                <a:ea typeface="Arial" charset="0"/>
                <a:cs typeface="Arial" charset="0"/>
              </a:rPr>
              <a:t>Focus on fundamental conceptual questions</a:t>
            </a:r>
          </a:p>
          <a:p>
            <a:pPr lvl="1"/>
            <a:r>
              <a:rPr lang="en-US" dirty="0" smtClean="0">
                <a:latin typeface="Arial" charset="0"/>
                <a:ea typeface="Arial" charset="0"/>
                <a:cs typeface="Arial" charset="0"/>
              </a:rPr>
              <a:t>Ignore all real-world unpleasantness</a:t>
            </a:r>
            <a:endParaRPr lang="en-US" dirty="0">
              <a:latin typeface="Arial" charset="0"/>
              <a:ea typeface="Arial" charset="0"/>
              <a:cs typeface="Arial" charset="0"/>
            </a:endParaRPr>
          </a:p>
          <a:p>
            <a:pPr lvl="1"/>
            <a:endParaRPr lang="en-US" dirty="0">
              <a:latin typeface="Arial" charset="0"/>
              <a:ea typeface="Arial" charset="0"/>
              <a:cs typeface="Arial" charset="0"/>
            </a:endParaRPr>
          </a:p>
          <a:p>
            <a:r>
              <a:rPr lang="en-US" dirty="0" smtClean="0">
                <a:latin typeface="Arial" charset="0"/>
              </a:rPr>
              <a:t>Making this vision real (5 lectures)</a:t>
            </a:r>
            <a:endParaRPr lang="en-US" dirty="0">
              <a:latin typeface="Arial" charset="0"/>
            </a:endParaRPr>
          </a:p>
          <a:p>
            <a:pPr lvl="1"/>
            <a:r>
              <a:rPr lang="en-US" dirty="0">
                <a:latin typeface="Arial" charset="0"/>
                <a:ea typeface="Arial" charset="0"/>
                <a:cs typeface="Arial" charset="0"/>
              </a:rPr>
              <a:t>IP, TCP, DNS, </a:t>
            </a:r>
            <a:r>
              <a:rPr lang="en-US" dirty="0" smtClean="0">
                <a:latin typeface="Arial" charset="0"/>
                <a:ea typeface="Arial" charset="0"/>
                <a:cs typeface="Arial" charset="0"/>
              </a:rPr>
              <a:t>Web</a:t>
            </a:r>
          </a:p>
          <a:p>
            <a:pPr lvl="1"/>
            <a:r>
              <a:rPr lang="en-US" dirty="0" smtClean="0">
                <a:latin typeface="Arial" charset="0"/>
                <a:ea typeface="Arial" charset="0"/>
                <a:cs typeface="Arial" charset="0"/>
              </a:rPr>
              <a:t>Emphasize concepts, but deal with unpleasant realities</a:t>
            </a:r>
            <a:endParaRPr lang="en-US" dirty="0">
              <a:latin typeface="Arial" charset="0"/>
              <a:ea typeface="Arial" charset="0"/>
              <a:cs typeface="Arial" charset="0"/>
            </a:endParaRPr>
          </a:p>
          <a:p>
            <a:pPr lvl="1"/>
            <a:endParaRPr lang="en-US" dirty="0">
              <a:latin typeface="Arial" charset="0"/>
              <a:ea typeface="Arial" charset="0"/>
              <a:cs typeface="Arial" charset="0"/>
            </a:endParaRPr>
          </a:p>
          <a:p>
            <a:pPr lvl="1"/>
            <a:endParaRPr lang="en-US" dirty="0">
              <a:latin typeface="Arial" charset="0"/>
              <a:ea typeface="Arial" charset="0"/>
              <a:cs typeface="Arial" charset="0"/>
            </a:endParaRPr>
          </a:p>
          <a:p>
            <a:pPr lvl="1"/>
            <a:endParaRPr lang="en-US" dirty="0">
              <a:latin typeface="Arial" charset="0"/>
              <a:ea typeface="Arial" charset="0"/>
              <a:cs typeface="Arial" charset="0"/>
            </a:endParaRPr>
          </a:p>
        </p:txBody>
      </p:sp>
      <p:sp>
        <p:nvSpPr>
          <p:cNvPr id="890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B1BF133-A74E-4646-B708-B67ECCA87321}" type="slidenum">
              <a:rPr lang="en-US" sz="1400" b="0">
                <a:latin typeface="Times New Roman" charset="0"/>
              </a:rPr>
              <a:pPr eaLnBrk="1" hangingPunct="1"/>
              <a:t>10</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a:t>
            </a:r>
            <a:r>
              <a:rPr lang="en-US" dirty="0"/>
              <a:t>c</a:t>
            </a:r>
            <a:r>
              <a:rPr lang="en-US" dirty="0" smtClean="0"/>
              <a:t>onceptual </a:t>
            </a:r>
            <a:r>
              <a:rPr lang="en-US" dirty="0"/>
              <a:t>q</a:t>
            </a:r>
            <a:r>
              <a:rPr lang="en-US" dirty="0" smtClean="0"/>
              <a:t>uestions</a:t>
            </a:r>
            <a:endParaRPr lang="en-US" dirty="0"/>
          </a:p>
        </p:txBody>
      </p:sp>
      <p:sp>
        <p:nvSpPr>
          <p:cNvPr id="3" name="Content Placeholder 2"/>
          <p:cNvSpPr>
            <a:spLocks noGrp="1"/>
          </p:cNvSpPr>
          <p:nvPr>
            <p:ph idx="1"/>
          </p:nvPr>
        </p:nvSpPr>
        <p:spPr/>
        <p:txBody>
          <a:bodyPr/>
          <a:lstStyle/>
          <a:p>
            <a:r>
              <a:rPr lang="en-US" dirty="0" smtClean="0"/>
              <a:t>How can you deliver packets from source to destination?</a:t>
            </a:r>
          </a:p>
          <a:p>
            <a:r>
              <a:rPr lang="en-US" dirty="0" smtClean="0"/>
              <a:t>How do you build reliable transport on top of an unreliable network?</a:t>
            </a:r>
          </a:p>
          <a:p>
            <a:r>
              <a:rPr lang="en-US" dirty="0" smtClean="0"/>
              <a:t>How can you federate a set of competing ISPs?</a:t>
            </a:r>
          </a:p>
          <a:p>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11</a:t>
            </a:fld>
            <a:endParaRPr lang="en-US"/>
          </a:p>
        </p:txBody>
      </p:sp>
    </p:spTree>
    <p:extLst>
      <p:ext uri="{BB962C8B-B14F-4D97-AF65-F5344CB8AC3E}">
        <p14:creationId xmlns:p14="http://schemas.microsoft.com/office/powerpoint/2010/main" val="3417202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dirty="0">
                <a:latin typeface="Helvetica" charset="0"/>
                <a:ea typeface="ＭＳ Ｐゴシック" charset="0"/>
                <a:cs typeface="ＭＳ Ｐゴシック" charset="0"/>
              </a:rPr>
              <a:t>Second </a:t>
            </a:r>
            <a:r>
              <a:rPr lang="en-US" dirty="0" smtClean="0">
                <a:latin typeface="Helvetica" charset="0"/>
                <a:ea typeface="ＭＳ Ｐゴシック" charset="0"/>
                <a:cs typeface="ＭＳ Ｐゴシック" charset="0"/>
              </a:rPr>
              <a:t>half </a:t>
            </a:r>
            <a:r>
              <a:rPr lang="en-US" dirty="0">
                <a:latin typeface="Helvetica" charset="0"/>
                <a:ea typeface="ＭＳ Ｐゴシック" charset="0"/>
                <a:cs typeface="ＭＳ Ｐゴシック" charset="0"/>
              </a:rPr>
              <a:t>of </a:t>
            </a:r>
            <a:r>
              <a:rPr lang="en-US" dirty="0" smtClean="0">
                <a:latin typeface="Helvetica" charset="0"/>
                <a:ea typeface="ＭＳ Ｐゴシック" charset="0"/>
                <a:cs typeface="ＭＳ Ｐゴシック" charset="0"/>
              </a:rPr>
              <a:t>course</a:t>
            </a:r>
            <a:r>
              <a:rPr lang="en-US" dirty="0">
                <a:latin typeface="Helvetica" charset="0"/>
                <a:ea typeface="ＭＳ Ｐゴシック" charset="0"/>
                <a:cs typeface="ＭＳ Ｐゴシック" charset="0"/>
              </a:rPr>
              <a:t>: </a:t>
            </a:r>
            <a:r>
              <a:rPr lang="en-US" dirty="0" smtClean="0">
                <a:latin typeface="Helvetica" charset="0"/>
                <a:ea typeface="ＭＳ Ｐゴシック" charset="0"/>
                <a:cs typeface="ＭＳ Ｐゴシック" charset="0"/>
              </a:rPr>
              <a:t>Various topics</a:t>
            </a:r>
            <a:endParaRPr lang="en-US" dirty="0">
              <a:latin typeface="Helvetica" charset="0"/>
              <a:ea typeface="ＭＳ Ｐゴシック" charset="0"/>
              <a:cs typeface="ＭＳ Ｐゴシック" charset="0"/>
            </a:endParaRPr>
          </a:p>
        </p:txBody>
      </p:sp>
      <p:sp>
        <p:nvSpPr>
          <p:cNvPr id="90114" name="Content Placeholder 2"/>
          <p:cNvSpPr>
            <a:spLocks noGrp="1"/>
          </p:cNvSpPr>
          <p:nvPr>
            <p:ph idx="1"/>
          </p:nvPr>
        </p:nvSpPr>
        <p:spPr/>
        <p:txBody>
          <a:bodyPr/>
          <a:lstStyle/>
          <a:p>
            <a:r>
              <a:rPr lang="en-US" dirty="0" smtClean="0">
                <a:latin typeface="Arial" charset="0"/>
              </a:rPr>
              <a:t>Congestion </a:t>
            </a:r>
            <a:r>
              <a:rPr lang="en-US" dirty="0">
                <a:latin typeface="Arial" charset="0"/>
              </a:rPr>
              <a:t>control</a:t>
            </a:r>
          </a:p>
          <a:p>
            <a:r>
              <a:rPr lang="en-US" dirty="0" smtClean="0">
                <a:latin typeface="Arial" charset="0"/>
              </a:rPr>
              <a:t>Advanced topics in routing</a:t>
            </a:r>
            <a:endParaRPr lang="en-US" dirty="0">
              <a:latin typeface="Arial" charset="0"/>
            </a:endParaRPr>
          </a:p>
          <a:p>
            <a:r>
              <a:rPr lang="en-US" dirty="0" smtClean="0">
                <a:latin typeface="Arial" charset="0"/>
              </a:rPr>
              <a:t>Multicast </a:t>
            </a:r>
            <a:r>
              <a:rPr lang="en-US" dirty="0">
                <a:latin typeface="Arial" charset="0"/>
              </a:rPr>
              <a:t>and </a:t>
            </a:r>
            <a:r>
              <a:rPr lang="en-US" dirty="0" err="1" smtClean="0">
                <a:latin typeface="Arial" charset="0"/>
              </a:rPr>
              <a:t>QoS</a:t>
            </a:r>
            <a:r>
              <a:rPr lang="en-US" dirty="0" smtClean="0">
                <a:latin typeface="Arial" charset="0"/>
              </a:rPr>
              <a:t> </a:t>
            </a:r>
            <a:r>
              <a:rPr lang="en-US" dirty="0">
                <a:latin typeface="Arial" charset="0"/>
              </a:rPr>
              <a:t> </a:t>
            </a:r>
          </a:p>
          <a:p>
            <a:r>
              <a:rPr lang="sk-SK" dirty="0" smtClean="0">
                <a:latin typeface="Arial" charset="0"/>
              </a:rPr>
              <a:t>Security</a:t>
            </a:r>
            <a:endParaRPr lang="sk-SK" dirty="0">
              <a:latin typeface="Arial" charset="0"/>
            </a:endParaRPr>
          </a:p>
          <a:p>
            <a:r>
              <a:rPr lang="sk-SK" dirty="0">
                <a:latin typeface="Arial" charset="0"/>
              </a:rPr>
              <a:t>Ethernet  </a:t>
            </a:r>
          </a:p>
          <a:p>
            <a:r>
              <a:rPr lang="en-US" dirty="0" smtClean="0">
                <a:latin typeface="Arial" charset="0"/>
              </a:rPr>
              <a:t>Wireless</a:t>
            </a:r>
          </a:p>
          <a:p>
            <a:r>
              <a:rPr lang="en-US" dirty="0" smtClean="0">
                <a:latin typeface="Arial" charset="0"/>
              </a:rPr>
              <a:t>Software-defined networking</a:t>
            </a:r>
          </a:p>
          <a:p>
            <a:r>
              <a:rPr lang="en-US" dirty="0" smtClean="0">
                <a:latin typeface="Arial" charset="0"/>
              </a:rPr>
              <a:t>Alternate architectures			</a:t>
            </a:r>
            <a:endParaRPr lang="en-US" dirty="0">
              <a:latin typeface="Arial" charset="0"/>
            </a:endParaRPr>
          </a:p>
        </p:txBody>
      </p:sp>
      <p:sp>
        <p:nvSpPr>
          <p:cNvPr id="901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63EDB0C-3A79-3048-9DCF-8D1FDF57A695}" type="slidenum">
              <a:rPr lang="en-US" sz="1400" b="0">
                <a:latin typeface="Times New Roman" charset="0"/>
              </a:rPr>
              <a:pPr eaLnBrk="1" hangingPunct="1"/>
              <a:t>12</a:t>
            </a:fld>
            <a:endParaRPr lang="en-US" sz="1400" b="0">
              <a:latin typeface="Times New Roman" charset="0"/>
            </a:endParaRPr>
          </a:p>
        </p:txBody>
      </p:sp>
      <p:sp>
        <p:nvSpPr>
          <p:cNvPr id="2" name="Right Brace 1"/>
          <p:cNvSpPr/>
          <p:nvPr/>
        </p:nvSpPr>
        <p:spPr bwMode="auto">
          <a:xfrm>
            <a:off x="2133600" y="3733800"/>
            <a:ext cx="990600" cy="13716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3" name="TextBox 2"/>
          <p:cNvSpPr txBox="1"/>
          <p:nvPr/>
        </p:nvSpPr>
        <p:spPr>
          <a:xfrm>
            <a:off x="3200400" y="4114800"/>
            <a:ext cx="2885250" cy="523220"/>
          </a:xfrm>
          <a:prstGeom prst="rect">
            <a:avLst/>
          </a:prstGeom>
          <a:noFill/>
        </p:spPr>
        <p:txBody>
          <a:bodyPr wrap="none" rtlCol="0">
            <a:spAutoFit/>
          </a:bodyPr>
          <a:lstStyle/>
          <a:p>
            <a:r>
              <a:rPr lang="en-US" sz="2800" dirty="0" smtClean="0">
                <a:latin typeface="+mn-lt"/>
              </a:rPr>
              <a:t>Multiple Access</a:t>
            </a:r>
            <a:endParaRPr lang="en-US" sz="2800" dirty="0">
              <a:latin typeface="+mn-l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011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01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dirty="0" smtClean="0">
                <a:latin typeface="Helvetica" charset="0"/>
                <a:ea typeface="ＭＳ Ｐゴシック" charset="0"/>
                <a:cs typeface="ＭＳ Ｐゴシック" charset="0"/>
              </a:rPr>
              <a:t>People: Teaching </a:t>
            </a:r>
            <a:r>
              <a:rPr lang="en-US" dirty="0">
                <a:latin typeface="Helvetica" charset="0"/>
                <a:ea typeface="ＭＳ Ｐゴシック" charset="0"/>
                <a:cs typeface="ＭＳ Ｐゴシック" charset="0"/>
              </a:rPr>
              <a:t>Assistants</a:t>
            </a:r>
          </a:p>
        </p:txBody>
      </p:sp>
      <p:sp>
        <p:nvSpPr>
          <p:cNvPr id="91138" name="Content Placeholder 2"/>
          <p:cNvSpPr>
            <a:spLocks noGrp="1"/>
          </p:cNvSpPr>
          <p:nvPr>
            <p:ph sz="half" idx="1"/>
          </p:nvPr>
        </p:nvSpPr>
        <p:spPr/>
        <p:txBody>
          <a:bodyPr/>
          <a:lstStyle/>
          <a:p>
            <a:r>
              <a:rPr lang="en-US" dirty="0" err="1"/>
              <a:t>Anand</a:t>
            </a:r>
            <a:r>
              <a:rPr lang="en-US" dirty="0"/>
              <a:t> </a:t>
            </a:r>
            <a:r>
              <a:rPr lang="en-US" dirty="0" err="1" smtClean="0"/>
              <a:t>Iyer</a:t>
            </a:r>
            <a:endParaRPr lang="en-US" dirty="0"/>
          </a:p>
          <a:p>
            <a:r>
              <a:rPr lang="en-US" dirty="0" smtClean="0"/>
              <a:t>Andrew Or</a:t>
            </a:r>
            <a:endParaRPr lang="en-US" dirty="0"/>
          </a:p>
          <a:p>
            <a:r>
              <a:rPr lang="en-US" dirty="0" err="1" smtClean="0"/>
              <a:t>Aurojit</a:t>
            </a:r>
            <a:r>
              <a:rPr lang="en-US" dirty="0" smtClean="0"/>
              <a:t> Panda</a:t>
            </a:r>
            <a:endParaRPr lang="en-US" u="sng" dirty="0">
              <a:hlinkClick r:id="rId2"/>
            </a:endParaRPr>
          </a:p>
          <a:p>
            <a:r>
              <a:rPr lang="en-US" dirty="0"/>
              <a:t>Colin </a:t>
            </a:r>
            <a:r>
              <a:rPr lang="en-US" dirty="0" smtClean="0"/>
              <a:t>Scott</a:t>
            </a:r>
            <a:endParaRPr lang="en-US" dirty="0"/>
          </a:p>
          <a:p>
            <a:r>
              <a:rPr lang="en-US" dirty="0" err="1" smtClean="0"/>
              <a:t>Gautam</a:t>
            </a:r>
            <a:r>
              <a:rPr lang="en-US" dirty="0" smtClean="0"/>
              <a:t> Kumar</a:t>
            </a:r>
            <a:endParaRPr lang="en-US" dirty="0"/>
          </a:p>
          <a:p>
            <a:r>
              <a:rPr lang="en-US" dirty="0" smtClean="0"/>
              <a:t>Kay </a:t>
            </a:r>
            <a:r>
              <a:rPr lang="en-US" dirty="0" err="1"/>
              <a:t>Ousterhout</a:t>
            </a:r>
            <a:r>
              <a:rPr lang="en-US" dirty="0"/>
              <a:t>	</a:t>
            </a:r>
            <a:endParaRPr lang="en-US" u="sng" dirty="0"/>
          </a:p>
          <a:p>
            <a:r>
              <a:rPr lang="en-US" dirty="0" smtClean="0"/>
              <a:t>Thurston Dang</a:t>
            </a:r>
            <a:endParaRPr lang="en-US" u="sng" dirty="0"/>
          </a:p>
        </p:txBody>
      </p:sp>
      <p:sp>
        <p:nvSpPr>
          <p:cNvPr id="2" name="Content Placeholder 1"/>
          <p:cNvSpPr>
            <a:spLocks noGrp="1"/>
          </p:cNvSpPr>
          <p:nvPr>
            <p:ph sz="half" idx="2"/>
          </p:nvPr>
        </p:nvSpPr>
        <p:spPr/>
        <p:txBody>
          <a:bodyPr/>
          <a:lstStyle/>
          <a:p>
            <a:r>
              <a:rPr lang="en-US" dirty="0" err="1"/>
              <a:t>Shaddi</a:t>
            </a:r>
            <a:r>
              <a:rPr lang="en-US" dirty="0"/>
              <a:t> </a:t>
            </a:r>
            <a:r>
              <a:rPr lang="en-US" dirty="0" err="1"/>
              <a:t>Hasan</a:t>
            </a:r>
            <a:endParaRPr lang="en-US" u="sng" dirty="0">
              <a:hlinkClick r:id="rId3"/>
            </a:endParaRPr>
          </a:p>
          <a:p>
            <a:r>
              <a:rPr lang="en-US" dirty="0" err="1"/>
              <a:t>Tathagata</a:t>
            </a:r>
            <a:r>
              <a:rPr lang="en-US" dirty="0"/>
              <a:t> Das</a:t>
            </a:r>
          </a:p>
          <a:p>
            <a:endParaRPr lang="en-US" dirty="0"/>
          </a:p>
        </p:txBody>
      </p:sp>
      <p:sp>
        <p:nvSpPr>
          <p:cNvPr id="911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2CD75D6-67E2-E549-8BEB-C78F0EC22AAD}" type="slidenum">
              <a:rPr lang="en-US" sz="1400" b="0">
                <a:latin typeface="Times New Roman" charset="0"/>
              </a:rPr>
              <a:pPr eaLnBrk="1" hangingPunct="1"/>
              <a:t>13</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1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F91CC4A-F84E-EC49-9716-7B26EA88346D}" type="slidenum">
              <a:rPr lang="en-US" sz="1400" b="0">
                <a:latin typeface="Times New Roman" charset="0"/>
              </a:rPr>
              <a:pPr eaLnBrk="1" hangingPunct="1"/>
              <a:t>14</a:t>
            </a:fld>
            <a:endParaRPr lang="en-US" sz="1400" b="0">
              <a:latin typeface="Times New Roman" charset="0"/>
            </a:endParaRPr>
          </a:p>
        </p:txBody>
      </p:sp>
      <p:sp>
        <p:nvSpPr>
          <p:cNvPr id="28674"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Instructor: Scott Shenker</a:t>
            </a:r>
          </a:p>
        </p:txBody>
      </p:sp>
      <p:sp>
        <p:nvSpPr>
          <p:cNvPr id="732163" name="Rectangle 3"/>
          <p:cNvSpPr>
            <a:spLocks noGrp="1" noChangeArrowheads="1"/>
          </p:cNvSpPr>
          <p:nvPr>
            <p:ph type="body" idx="1"/>
          </p:nvPr>
        </p:nvSpPr>
        <p:spPr/>
        <p:txBody>
          <a:bodyPr/>
          <a:lstStyle/>
          <a:p>
            <a:r>
              <a:rPr lang="en-US" dirty="0">
                <a:latin typeface="Arial" charset="0"/>
              </a:rPr>
              <a:t>Trained as a physicist (phase transitions, chaos</a:t>
            </a:r>
            <a:r>
              <a:rPr lang="en-US" dirty="0" smtClean="0">
                <a:latin typeface="Arial" charset="0"/>
              </a:rPr>
              <a:t>)</a:t>
            </a:r>
          </a:p>
          <a:p>
            <a:r>
              <a:rPr lang="en-US" dirty="0" smtClean="0">
                <a:latin typeface="Arial" charset="0"/>
              </a:rPr>
              <a:t>Research</a:t>
            </a:r>
            <a:r>
              <a:rPr lang="en-US" dirty="0">
                <a:latin typeface="Arial" charset="0"/>
              </a:rPr>
              <a:t>: physics, economics, operating systems, security, distributed systems, datacenter </a:t>
            </a:r>
            <a:r>
              <a:rPr lang="en-US" dirty="0" smtClean="0">
                <a:latin typeface="Arial" charset="0"/>
              </a:rPr>
              <a:t>design…</a:t>
            </a:r>
            <a:endParaRPr lang="en-US" dirty="0">
              <a:latin typeface="Arial" charset="0"/>
            </a:endParaRPr>
          </a:p>
          <a:p>
            <a:pPr lvl="1"/>
            <a:r>
              <a:rPr lang="en-US" dirty="0">
                <a:latin typeface="Arial" charset="0"/>
                <a:ea typeface="Arial" charset="0"/>
                <a:cs typeface="Arial" charset="0"/>
              </a:rPr>
              <a:t>Diversity reflects my learning and teaching </a:t>
            </a:r>
            <a:r>
              <a:rPr lang="en-US" dirty="0" smtClean="0">
                <a:latin typeface="Arial" charset="0"/>
                <a:ea typeface="Arial" charset="0"/>
                <a:cs typeface="Arial" charset="0"/>
              </a:rPr>
              <a:t>style</a:t>
            </a:r>
          </a:p>
          <a:p>
            <a:r>
              <a:rPr lang="en-US" dirty="0" smtClean="0">
                <a:latin typeface="Arial" charset="0"/>
              </a:rPr>
              <a:t>For </a:t>
            </a:r>
            <a:r>
              <a:rPr lang="en-US" dirty="0">
                <a:latin typeface="Arial" charset="0"/>
              </a:rPr>
              <a:t>last 25 years, </a:t>
            </a:r>
            <a:r>
              <a:rPr lang="en-US" i="1" u="sng" dirty="0">
                <a:latin typeface="Arial" charset="0"/>
              </a:rPr>
              <a:t>main</a:t>
            </a:r>
            <a:r>
              <a:rPr lang="en-US" dirty="0">
                <a:latin typeface="Arial" charset="0"/>
              </a:rPr>
              <a:t> focus has been networking and Internet architecture</a:t>
            </a:r>
          </a:p>
          <a:p>
            <a:r>
              <a:rPr lang="en-US" dirty="0" smtClean="0">
                <a:latin typeface="Arial" charset="0"/>
              </a:rPr>
              <a:t>Office </a:t>
            </a:r>
            <a:r>
              <a:rPr lang="en-US" dirty="0">
                <a:latin typeface="Arial" charset="0"/>
              </a:rPr>
              <a:t>hours Thursday 2</a:t>
            </a:r>
            <a:r>
              <a:rPr lang="en-US" dirty="0" smtClean="0">
                <a:latin typeface="Arial" charset="0"/>
              </a:rPr>
              <a:t>:00-3:00 in </a:t>
            </a:r>
            <a:r>
              <a:rPr lang="en-US" dirty="0">
                <a:latin typeface="Arial" charset="0"/>
              </a:rPr>
              <a:t>415 Soda </a:t>
            </a:r>
            <a:r>
              <a:rPr lang="en-US" dirty="0" smtClean="0">
                <a:latin typeface="Arial" charset="0"/>
              </a:rPr>
              <a:t>Hall</a:t>
            </a:r>
          </a:p>
          <a:p>
            <a:pPr lvl="1"/>
            <a:r>
              <a:rPr lang="en-US" b="1" i="1" dirty="0" smtClean="0">
                <a:latin typeface="Arial" charset="0"/>
              </a:rPr>
              <a:t>Always</a:t>
            </a:r>
            <a:r>
              <a:rPr lang="en-US" dirty="0" smtClean="0">
                <a:latin typeface="Arial" charset="0"/>
              </a:rPr>
              <a:t> ping me by email before heading over</a:t>
            </a:r>
            <a:endParaRPr lang="en-US" dirty="0">
              <a:latin typeface="Arial" charset="0"/>
            </a:endParaRPr>
          </a:p>
          <a:p>
            <a:pPr lvl="1"/>
            <a:r>
              <a:rPr lang="en-US" dirty="0">
                <a:latin typeface="Arial" charset="0"/>
                <a:ea typeface="Arial" charset="0"/>
                <a:cs typeface="Arial" charset="0"/>
              </a:rPr>
              <a:t>And by appointment </a:t>
            </a:r>
            <a:r>
              <a:rPr lang="en-US" dirty="0" smtClean="0">
                <a:latin typeface="Arial" charset="0"/>
                <a:ea typeface="Arial" charset="0"/>
                <a:cs typeface="Arial" charset="0"/>
              </a:rPr>
              <a:t>(arrange </a:t>
            </a:r>
            <a:r>
              <a:rPr lang="en-US" dirty="0">
                <a:latin typeface="Arial" charset="0"/>
                <a:ea typeface="Arial" charset="0"/>
                <a:cs typeface="Arial" charset="0"/>
              </a:rPr>
              <a:t>by email)</a:t>
            </a:r>
          </a:p>
          <a:p>
            <a:pPr lvl="1"/>
            <a:r>
              <a:rPr lang="en-US" dirty="0">
                <a:latin typeface="Arial" charset="0"/>
                <a:ea typeface="Arial" charset="0"/>
                <a:cs typeface="Arial" charset="0"/>
              </a:rPr>
              <a:t>On campus M</a:t>
            </a:r>
            <a:r>
              <a:rPr lang="en-US" dirty="0" smtClean="0">
                <a:latin typeface="Arial" charset="0"/>
                <a:ea typeface="Arial" charset="0"/>
                <a:cs typeface="Arial" charset="0"/>
              </a:rPr>
              <a:t>, T, </a:t>
            </a:r>
            <a:r>
              <a:rPr lang="en-US" dirty="0" err="1" smtClean="0">
                <a:latin typeface="Arial" charset="0"/>
                <a:ea typeface="Arial" charset="0"/>
                <a:cs typeface="Arial" charset="0"/>
              </a:rPr>
              <a:t>Th</a:t>
            </a:r>
            <a:r>
              <a:rPr lang="en-US" dirty="0" smtClean="0">
                <a:latin typeface="Arial" charset="0"/>
                <a:ea typeface="Arial" charset="0"/>
                <a:cs typeface="Arial" charset="0"/>
              </a:rPr>
              <a:t>; on email 24 hours/day</a:t>
            </a:r>
          </a:p>
          <a:p>
            <a:pPr lvl="1"/>
            <a:r>
              <a:rPr lang="en-US" b="1" dirty="0" smtClean="0">
                <a:latin typeface="Arial" charset="0"/>
                <a:ea typeface="Arial" charset="0"/>
                <a:cs typeface="Arial" charset="0"/>
              </a:rPr>
              <a:t>Available after class</a:t>
            </a:r>
            <a:endParaRPr lang="en-US" b="1" dirty="0">
              <a:latin typeface="Arial" charset="0"/>
              <a:ea typeface="Arial" charset="0"/>
              <a:cs typeface="Arial" charset="0"/>
            </a:endParaRPr>
          </a:p>
          <a:p>
            <a:pPr lvl="1"/>
            <a:endParaRPr lang="en-US" dirty="0">
              <a:latin typeface="Arial" charset="0"/>
              <a:ea typeface="Arial"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21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21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216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216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2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teaching style is not for everyone…</a:t>
            </a:r>
            <a:endParaRPr lang="en-US" dirty="0"/>
          </a:p>
        </p:txBody>
      </p:sp>
      <p:sp>
        <p:nvSpPr>
          <p:cNvPr id="3" name="Content Placeholder 2"/>
          <p:cNvSpPr>
            <a:spLocks noGrp="1"/>
          </p:cNvSpPr>
          <p:nvPr>
            <p:ph idx="1"/>
          </p:nvPr>
        </p:nvSpPr>
        <p:spPr/>
        <p:txBody>
          <a:bodyPr/>
          <a:lstStyle/>
          <a:p>
            <a:r>
              <a:rPr lang="en-US" dirty="0" smtClean="0"/>
              <a:t>Next few slides provide a small taste of my flaws</a:t>
            </a:r>
          </a:p>
          <a:p>
            <a:r>
              <a:rPr lang="en-US" dirty="0" smtClean="0"/>
              <a:t>With a few comments from my 2010 class </a:t>
            </a:r>
            <a:r>
              <a:rPr lang="en-US" dirty="0" err="1" smtClean="0"/>
              <a:t>evals</a:t>
            </a:r>
            <a:endParaRPr lang="en-US" dirty="0" smtClean="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15</a:t>
            </a:fld>
            <a:endParaRPr lang="en-US"/>
          </a:p>
        </p:txBody>
      </p:sp>
    </p:spTree>
    <p:extLst>
      <p:ext uri="{BB962C8B-B14F-4D97-AF65-F5344CB8AC3E}">
        <p14:creationId xmlns:p14="http://schemas.microsoft.com/office/powerpoint/2010/main" val="25144595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9144000" cy="685800"/>
          </a:xfrm>
        </p:spPr>
        <p:txBody>
          <a:bodyPr/>
          <a:lstStyle/>
          <a:p>
            <a:r>
              <a:rPr lang="en-US" dirty="0" smtClean="0"/>
              <a:t>I won’t remember your name</a:t>
            </a:r>
            <a:endParaRPr lang="en-US" dirty="0"/>
          </a:p>
        </p:txBody>
      </p:sp>
      <p:sp>
        <p:nvSpPr>
          <p:cNvPr id="3" name="Content Placeholder 2"/>
          <p:cNvSpPr>
            <a:spLocks noGrp="1"/>
          </p:cNvSpPr>
          <p:nvPr>
            <p:ph idx="1"/>
          </p:nvPr>
        </p:nvSpPr>
        <p:spPr/>
        <p:txBody>
          <a:bodyPr/>
          <a:lstStyle/>
          <a:p>
            <a:r>
              <a:rPr lang="en-US" dirty="0" smtClean="0"/>
              <a:t>Prosopagnosia (as described by Oliver Sacks)</a:t>
            </a:r>
          </a:p>
          <a:p>
            <a:r>
              <a:rPr lang="en-US" dirty="0" smtClean="0"/>
              <a:t>In my case, it isn’t recognizing faces, but attaching names to faces</a:t>
            </a:r>
          </a:p>
          <a:p>
            <a:endParaRPr lang="en-US" dirty="0"/>
          </a:p>
          <a:p>
            <a:r>
              <a:rPr lang="en-US" dirty="0" smtClean="0"/>
              <a:t>Don’t take it personally….</a:t>
            </a:r>
          </a:p>
          <a:p>
            <a:pPr lvl="1"/>
            <a:r>
              <a:rPr lang="en-US" dirty="0" smtClean="0"/>
              <a:t>Can</a:t>
            </a:r>
            <a:r>
              <a:rPr lang="fr-FR" dirty="0" smtClean="0"/>
              <a:t>’</a:t>
            </a:r>
            <a:r>
              <a:rPr lang="en-US" dirty="0" smtClean="0"/>
              <a:t>t attach names to faces for over 50% of the faculty</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16</a:t>
            </a:fld>
            <a:endParaRPr lang="en-US"/>
          </a:p>
        </p:txBody>
      </p:sp>
    </p:spTree>
    <p:extLst>
      <p:ext uri="{BB962C8B-B14F-4D97-AF65-F5344CB8AC3E}">
        <p14:creationId xmlns:p14="http://schemas.microsoft.com/office/powerpoint/2010/main" val="5465149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dirty="0">
                <a:latin typeface="Arial" charset="0"/>
              </a:rPr>
              <a:t>I </a:t>
            </a:r>
            <a:r>
              <a:rPr lang="en-US" dirty="0" smtClean="0">
                <a:latin typeface="Arial" charset="0"/>
              </a:rPr>
              <a:t>don</a:t>
            </a:r>
            <a:r>
              <a:rPr lang="fr-FR" dirty="0" smtClean="0">
                <a:latin typeface="Arial" charset="0"/>
              </a:rPr>
              <a:t>’</a:t>
            </a:r>
            <a:r>
              <a:rPr lang="en-US" altLang="ja-JP" dirty="0" smtClean="0">
                <a:latin typeface="Arial" charset="0"/>
              </a:rPr>
              <a:t>t </a:t>
            </a:r>
            <a:r>
              <a:rPr lang="en-US" altLang="ja-JP" dirty="0">
                <a:latin typeface="Arial" charset="0"/>
              </a:rPr>
              <a:t>think </a:t>
            </a:r>
            <a:r>
              <a:rPr lang="en-US" altLang="ja-JP" dirty="0" smtClean="0">
                <a:latin typeface="Arial" charset="0"/>
              </a:rPr>
              <a:t>visually</a:t>
            </a:r>
            <a:endParaRPr lang="en-US" dirty="0">
              <a:latin typeface="Helvetica" charset="0"/>
              <a:ea typeface="ＭＳ Ｐゴシック" charset="0"/>
              <a:cs typeface="ＭＳ Ｐゴシック" charset="0"/>
            </a:endParaRPr>
          </a:p>
        </p:txBody>
      </p:sp>
      <p:sp>
        <p:nvSpPr>
          <p:cNvPr id="38915" name="Content Placeholder 2"/>
          <p:cNvSpPr>
            <a:spLocks noGrp="1"/>
          </p:cNvSpPr>
          <p:nvPr>
            <p:ph idx="1"/>
          </p:nvPr>
        </p:nvSpPr>
        <p:spPr/>
        <p:txBody>
          <a:bodyPr/>
          <a:lstStyle/>
          <a:p>
            <a:r>
              <a:rPr lang="en-US" dirty="0" smtClean="0">
                <a:solidFill>
                  <a:srgbClr val="FF0000"/>
                </a:solidFill>
                <a:latin typeface="Arial" charset="0"/>
                <a:ea typeface="Arial" charset="0"/>
                <a:cs typeface="Arial" charset="0"/>
              </a:rPr>
              <a:t>“</a:t>
            </a:r>
            <a:r>
              <a:rPr lang="en-US" dirty="0">
                <a:solidFill>
                  <a:srgbClr val="FF0000"/>
                </a:solidFill>
              </a:rPr>
              <a:t>Uses blackboard terribly. Very poor diagrams when using it. and not legible also.</a:t>
            </a:r>
            <a:r>
              <a:rPr lang="en-US" dirty="0" smtClean="0">
                <a:solidFill>
                  <a:srgbClr val="FF0000"/>
                </a:solidFill>
                <a:latin typeface="Arial" charset="0"/>
                <a:ea typeface="Arial" charset="0"/>
                <a:cs typeface="Arial" charset="0"/>
              </a:rPr>
              <a:t>”</a:t>
            </a:r>
          </a:p>
          <a:p>
            <a:r>
              <a:rPr lang="en-US" dirty="0" smtClean="0">
                <a:solidFill>
                  <a:srgbClr val="FF0000"/>
                </a:solidFill>
                <a:latin typeface="Arial" charset="0"/>
                <a:ea typeface="Arial" charset="0"/>
                <a:cs typeface="Arial" charset="0"/>
              </a:rPr>
              <a:t>“</a:t>
            </a:r>
            <a:r>
              <a:rPr lang="en-US" dirty="0">
                <a:solidFill>
                  <a:srgbClr val="FF0000"/>
                </a:solidFill>
              </a:rPr>
              <a:t>For the love of god, use more pictures and diagrams</a:t>
            </a:r>
            <a:r>
              <a:rPr lang="en-US" dirty="0" smtClean="0">
                <a:solidFill>
                  <a:srgbClr val="FF0000"/>
                </a:solidFill>
              </a:rPr>
              <a:t>.”</a:t>
            </a:r>
          </a:p>
          <a:p>
            <a:endParaRPr lang="en-US" dirty="0">
              <a:solidFill>
                <a:srgbClr val="000000"/>
              </a:solidFill>
            </a:endParaRPr>
          </a:p>
          <a:p>
            <a:r>
              <a:rPr lang="en-US" dirty="0" smtClean="0">
                <a:solidFill>
                  <a:srgbClr val="000000"/>
                </a:solidFill>
              </a:rPr>
              <a:t>I</a:t>
            </a:r>
            <a:r>
              <a:rPr lang="fr-FR" dirty="0" smtClean="0">
                <a:solidFill>
                  <a:srgbClr val="000000"/>
                </a:solidFill>
              </a:rPr>
              <a:t>’</a:t>
            </a:r>
            <a:r>
              <a:rPr lang="en-US" dirty="0" smtClean="0">
                <a:solidFill>
                  <a:srgbClr val="000000"/>
                </a:solidFill>
              </a:rPr>
              <a:t>m not going to turn into a blackboard virtuoso or animation wizard</a:t>
            </a:r>
          </a:p>
          <a:p>
            <a:r>
              <a:rPr lang="en-US" dirty="0" smtClean="0">
                <a:solidFill>
                  <a:srgbClr val="000000"/>
                </a:solidFill>
              </a:rPr>
              <a:t>Ask TAs for pictures</a:t>
            </a:r>
          </a:p>
          <a:p>
            <a:r>
              <a:rPr lang="en-US" dirty="0" smtClean="0">
                <a:solidFill>
                  <a:srgbClr val="000000"/>
                </a:solidFill>
              </a:rPr>
              <a:t>Will try to use other visual means</a:t>
            </a:r>
          </a:p>
          <a:p>
            <a:pPr lvl="1"/>
            <a:r>
              <a:rPr lang="en-US" dirty="0" smtClean="0">
                <a:solidFill>
                  <a:srgbClr val="000000"/>
                </a:solidFill>
              </a:rPr>
              <a:t>Watch for our re-enactment of routing…..</a:t>
            </a:r>
          </a:p>
        </p:txBody>
      </p:sp>
      <p:sp>
        <p:nvSpPr>
          <p:cNvPr id="307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66FBEE3-701C-AA42-AD12-D85BC636BEA1}" type="slidenum">
              <a:rPr lang="en-US" sz="1400" b="0">
                <a:latin typeface="Times New Roman" charset="0"/>
              </a:rPr>
              <a:pPr eaLnBrk="1" hangingPunct="1"/>
              <a:t>17</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When you look bored, I speed </a:t>
            </a:r>
            <a:r>
              <a:rPr lang="en-US" dirty="0" smtClean="0">
                <a:latin typeface="Arial" charset="0"/>
              </a:rPr>
              <a:t>up</a:t>
            </a:r>
            <a:endParaRPr lang="en-US" dirty="0"/>
          </a:p>
        </p:txBody>
      </p:sp>
      <p:sp>
        <p:nvSpPr>
          <p:cNvPr id="3" name="Content Placeholder 2"/>
          <p:cNvSpPr>
            <a:spLocks noGrp="1"/>
          </p:cNvSpPr>
          <p:nvPr>
            <p:ph idx="1"/>
          </p:nvPr>
        </p:nvSpPr>
        <p:spPr/>
        <p:txBody>
          <a:bodyPr/>
          <a:lstStyle/>
          <a:p>
            <a:r>
              <a:rPr lang="en-US" dirty="0" smtClean="0">
                <a:solidFill>
                  <a:srgbClr val="FF0000"/>
                </a:solidFill>
              </a:rPr>
              <a:t>“</a:t>
            </a:r>
            <a:r>
              <a:rPr lang="en-US" dirty="0">
                <a:solidFill>
                  <a:srgbClr val="FF0000"/>
                </a:solidFill>
              </a:rPr>
              <a:t>Pace gets faster if no one asks questions.”</a:t>
            </a:r>
            <a:endParaRPr lang="en-US" dirty="0">
              <a:solidFill>
                <a:srgbClr val="FF0000"/>
              </a:solidFill>
              <a:latin typeface="Arial" charset="0"/>
            </a:endParaRPr>
          </a:p>
          <a:p>
            <a:endParaRPr lang="en-US" dirty="0" smtClean="0">
              <a:latin typeface="Arial" charset="0"/>
              <a:ea typeface="Arial" charset="0"/>
              <a:cs typeface="Arial" charset="0"/>
            </a:endParaRPr>
          </a:p>
          <a:p>
            <a:r>
              <a:rPr lang="en-US" dirty="0" smtClean="0">
                <a:latin typeface="Arial" charset="0"/>
                <a:ea typeface="Arial" charset="0"/>
                <a:cs typeface="Arial" charset="0"/>
              </a:rPr>
              <a:t>If </a:t>
            </a:r>
            <a:r>
              <a:rPr lang="en-US" dirty="0">
                <a:latin typeface="Arial" charset="0"/>
                <a:ea typeface="Arial" charset="0"/>
                <a:cs typeface="Arial" charset="0"/>
              </a:rPr>
              <a:t>you are bored, feel free to sleep (</a:t>
            </a:r>
            <a:r>
              <a:rPr lang="en-US" i="1" dirty="0">
                <a:latin typeface="Arial" charset="0"/>
                <a:ea typeface="Arial" charset="0"/>
                <a:cs typeface="Arial" charset="0"/>
              </a:rPr>
              <a:t>at your peril</a:t>
            </a:r>
            <a:r>
              <a:rPr lang="en-US" dirty="0">
                <a:latin typeface="Arial" charset="0"/>
                <a:ea typeface="Arial" charset="0"/>
                <a:cs typeface="Arial" charset="0"/>
              </a:rPr>
              <a:t>)</a:t>
            </a:r>
          </a:p>
          <a:p>
            <a:r>
              <a:rPr lang="en-US" dirty="0">
                <a:latin typeface="Arial" charset="0"/>
                <a:ea typeface="Arial" charset="0"/>
                <a:cs typeface="Arial" charset="0"/>
              </a:rPr>
              <a:t>If you are lost, ask me a question</a:t>
            </a:r>
            <a:r>
              <a:rPr lang="en-US" dirty="0" smtClean="0">
                <a:latin typeface="Arial" charset="0"/>
                <a:ea typeface="Arial" charset="0"/>
                <a:cs typeface="Arial" charset="0"/>
              </a:rPr>
              <a:t>!</a:t>
            </a:r>
          </a:p>
          <a:p>
            <a:pPr lvl="1"/>
            <a:r>
              <a:rPr lang="en-US" dirty="0" smtClean="0">
                <a:latin typeface="Arial" charset="0"/>
                <a:ea typeface="Arial" charset="0"/>
                <a:cs typeface="Arial" charset="0"/>
              </a:rPr>
              <a:t>Or just yell “HELP!”</a:t>
            </a:r>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18</a:t>
            </a:fld>
            <a:endParaRPr lang="en-US"/>
          </a:p>
        </p:txBody>
      </p:sp>
    </p:spTree>
    <p:extLst>
      <p:ext uri="{BB962C8B-B14F-4D97-AF65-F5344CB8AC3E}">
        <p14:creationId xmlns:p14="http://schemas.microsoft.com/office/powerpoint/2010/main" val="4193514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hate details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“Moves </a:t>
            </a:r>
            <a:r>
              <a:rPr lang="en-US" dirty="0">
                <a:solidFill>
                  <a:srgbClr val="FF0000"/>
                </a:solidFill>
              </a:rPr>
              <a:t>very quickly during difficult topics and slowly during basic </a:t>
            </a:r>
            <a:r>
              <a:rPr lang="en-US" dirty="0" smtClean="0">
                <a:solidFill>
                  <a:srgbClr val="FF0000"/>
                </a:solidFill>
              </a:rPr>
              <a:t>topics.”</a:t>
            </a:r>
          </a:p>
          <a:p>
            <a:endParaRPr lang="en-US" dirty="0" smtClean="0"/>
          </a:p>
          <a:p>
            <a:r>
              <a:rPr lang="en-US" dirty="0" smtClean="0"/>
              <a:t>Will try to go over examples in more depth</a:t>
            </a:r>
          </a:p>
          <a:p>
            <a:r>
              <a:rPr lang="en-US" dirty="0" smtClean="0"/>
              <a:t>Sections will go over examples in even more depth</a:t>
            </a:r>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19</a:t>
            </a:fld>
            <a:endParaRPr lang="en-US"/>
          </a:p>
        </p:txBody>
      </p:sp>
    </p:spTree>
    <p:extLst>
      <p:ext uri="{BB962C8B-B14F-4D97-AF65-F5344CB8AC3E}">
        <p14:creationId xmlns:p14="http://schemas.microsoft.com/office/powerpoint/2010/main" val="121367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 versus “The Internet”</a:t>
            </a:r>
            <a:endParaRPr lang="en-US" dirty="0"/>
          </a:p>
        </p:txBody>
      </p:sp>
      <p:sp>
        <p:nvSpPr>
          <p:cNvPr id="3" name="Content Placeholder 2"/>
          <p:cNvSpPr>
            <a:spLocks noGrp="1"/>
          </p:cNvSpPr>
          <p:nvPr>
            <p:ph idx="1"/>
          </p:nvPr>
        </p:nvSpPr>
        <p:spPr/>
        <p:txBody>
          <a:bodyPr/>
          <a:lstStyle/>
          <a:p>
            <a:r>
              <a:rPr lang="en-US" dirty="0" smtClean="0"/>
              <a:t>The Internet is not a particular kind of network</a:t>
            </a:r>
          </a:p>
          <a:p>
            <a:pPr lvl="1"/>
            <a:r>
              <a:rPr lang="en-US" dirty="0" smtClean="0"/>
              <a:t>It is not a battle between, say, Ethernet and Internet</a:t>
            </a:r>
          </a:p>
          <a:p>
            <a:pPr lvl="5"/>
            <a:endParaRPr lang="en-US" dirty="0"/>
          </a:p>
          <a:p>
            <a:r>
              <a:rPr lang="en-US" dirty="0" smtClean="0"/>
              <a:t>The Internet ties different networks together</a:t>
            </a:r>
          </a:p>
          <a:p>
            <a:pPr lvl="1"/>
            <a:r>
              <a:rPr lang="en-US" dirty="0" smtClean="0"/>
              <a:t>The </a:t>
            </a:r>
            <a:r>
              <a:rPr lang="en-US" b="1" i="1" u="sng" dirty="0" smtClean="0"/>
              <a:t>Inter</a:t>
            </a:r>
            <a:r>
              <a:rPr lang="en-US" dirty="0" smtClean="0"/>
              <a:t>net</a:t>
            </a:r>
          </a:p>
          <a:p>
            <a:pPr lvl="1"/>
            <a:endParaRPr lang="en-US" dirty="0" smtClean="0"/>
          </a:p>
          <a:p>
            <a:r>
              <a:rPr lang="en-US" b="1" i="1" dirty="0" smtClean="0"/>
              <a:t>Why does this matter?</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a:t>
            </a:fld>
            <a:endParaRPr lang="en-US"/>
          </a:p>
        </p:txBody>
      </p:sp>
    </p:spTree>
    <p:extLst>
      <p:ext uri="{BB962C8B-B14F-4D97-AF65-F5344CB8AC3E}">
        <p14:creationId xmlns:p14="http://schemas.microsoft.com/office/powerpoint/2010/main" val="687218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t>
            </a:r>
            <a:r>
              <a:rPr lang="fr-FR" dirty="0" smtClean="0"/>
              <a:t>’</a:t>
            </a:r>
            <a:r>
              <a:rPr lang="en-US" dirty="0" smtClean="0"/>
              <a:t>t always engage class</a:t>
            </a:r>
            <a:endParaRPr lang="en-US" dirty="0"/>
          </a:p>
        </p:txBody>
      </p:sp>
      <p:sp>
        <p:nvSpPr>
          <p:cNvPr id="3" name="Content Placeholder 2"/>
          <p:cNvSpPr>
            <a:spLocks noGrp="1"/>
          </p:cNvSpPr>
          <p:nvPr>
            <p:ph idx="1"/>
          </p:nvPr>
        </p:nvSpPr>
        <p:spPr/>
        <p:txBody>
          <a:bodyPr/>
          <a:lstStyle/>
          <a:p>
            <a:r>
              <a:rPr lang="en-US" dirty="0" smtClean="0">
                <a:solidFill>
                  <a:srgbClr val="FF0000"/>
                </a:solidFill>
              </a:rPr>
              <a:t>“He </a:t>
            </a:r>
            <a:r>
              <a:rPr lang="en-US" dirty="0">
                <a:solidFill>
                  <a:srgbClr val="FF0000"/>
                </a:solidFill>
              </a:rPr>
              <a:t>asks questions but no one </a:t>
            </a:r>
            <a:r>
              <a:rPr lang="en-US" dirty="0" smtClean="0">
                <a:solidFill>
                  <a:srgbClr val="FF0000"/>
                </a:solidFill>
              </a:rPr>
              <a:t>answers”</a:t>
            </a:r>
          </a:p>
          <a:p>
            <a:endParaRPr lang="en-US" dirty="0">
              <a:solidFill>
                <a:srgbClr val="FF0000"/>
              </a:solidFill>
            </a:endParaRPr>
          </a:p>
          <a:p>
            <a:r>
              <a:rPr lang="en-US" dirty="0" smtClean="0"/>
              <a:t>Will try various approaches to get you to talk</a:t>
            </a:r>
            <a:br>
              <a:rPr lang="en-US" dirty="0" smtClean="0"/>
            </a:br>
            <a:endParaRPr lang="en-US" dirty="0"/>
          </a:p>
          <a:p>
            <a:r>
              <a:rPr lang="en-US" b="1" dirty="0" smtClean="0"/>
              <a:t>But, I don’t ask questions to get answers…..</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20</a:t>
            </a:fld>
            <a:endParaRPr lang="en-US"/>
          </a:p>
        </p:txBody>
      </p:sp>
    </p:spTree>
    <p:extLst>
      <p:ext uri="{BB962C8B-B14F-4D97-AF65-F5344CB8AC3E}">
        <p14:creationId xmlns:p14="http://schemas.microsoft.com/office/powerpoint/2010/main" val="3772326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dirty="0" smtClean="0">
                <a:latin typeface="Helvetica" charset="0"/>
                <a:ea typeface="ＭＳ Ｐゴシック" charset="0"/>
                <a:cs typeface="ＭＳ Ｐゴシック" charset="0"/>
              </a:rPr>
              <a:t>I ask questions so you can think!</a:t>
            </a:r>
            <a:endParaRPr lang="en-US" dirty="0">
              <a:latin typeface="Helvetica" charset="0"/>
              <a:ea typeface="ＭＳ Ｐゴシック" charset="0"/>
              <a:cs typeface="ＭＳ Ｐゴシック" charset="0"/>
            </a:endParaRPr>
          </a:p>
        </p:txBody>
      </p:sp>
      <p:sp>
        <p:nvSpPr>
          <p:cNvPr id="47107" name="Content Placeholder 2"/>
          <p:cNvSpPr>
            <a:spLocks noGrp="1"/>
          </p:cNvSpPr>
          <p:nvPr>
            <p:ph idx="1"/>
          </p:nvPr>
        </p:nvSpPr>
        <p:spPr/>
        <p:txBody>
          <a:bodyPr/>
          <a:lstStyle/>
          <a:p>
            <a:r>
              <a:rPr lang="en-US" dirty="0" smtClean="0">
                <a:latin typeface="Arial" charset="0"/>
                <a:ea typeface="Arial" charset="0"/>
                <a:cs typeface="Arial" charset="0"/>
              </a:rPr>
              <a:t>The pause after I ask a question is the only time you get to think</a:t>
            </a:r>
          </a:p>
          <a:p>
            <a:pPr lvl="1"/>
            <a:r>
              <a:rPr lang="en-US" dirty="0">
                <a:latin typeface="Arial" charset="0"/>
              </a:rPr>
              <a:t>When I ask a question, I don</a:t>
            </a:r>
            <a:r>
              <a:rPr lang="fr-FR" dirty="0">
                <a:latin typeface="Arial" charset="0"/>
              </a:rPr>
              <a:t>’</a:t>
            </a:r>
            <a:r>
              <a:rPr lang="en-US" altLang="ja-JP" dirty="0">
                <a:latin typeface="Arial" charset="0"/>
              </a:rPr>
              <a:t>t care if you answer it</a:t>
            </a:r>
          </a:p>
          <a:p>
            <a:pPr lvl="1"/>
            <a:r>
              <a:rPr lang="en-US" altLang="ja-JP" dirty="0">
                <a:latin typeface="Arial" charset="0"/>
              </a:rPr>
              <a:t>But please, </a:t>
            </a:r>
            <a:r>
              <a:rPr lang="en-US" altLang="ja-JP" b="1" i="1" dirty="0">
                <a:latin typeface="Arial" charset="0"/>
              </a:rPr>
              <a:t>think about the question</a:t>
            </a:r>
            <a:r>
              <a:rPr lang="en-US" altLang="ja-JP" b="1" i="1" dirty="0" smtClean="0">
                <a:latin typeface="Arial" charset="0"/>
              </a:rPr>
              <a:t>!</a:t>
            </a:r>
            <a:endParaRPr lang="en-US" dirty="0" smtClean="0">
              <a:latin typeface="Arial" charset="0"/>
              <a:ea typeface="Arial" charset="0"/>
              <a:cs typeface="Arial" charset="0"/>
            </a:endParaRPr>
          </a:p>
          <a:p>
            <a:pPr lvl="1"/>
            <a:endParaRPr lang="en-US" dirty="0">
              <a:latin typeface="Arial" charset="0"/>
              <a:ea typeface="Arial" charset="0"/>
              <a:cs typeface="Arial" charset="0"/>
            </a:endParaRPr>
          </a:p>
          <a:p>
            <a:r>
              <a:rPr lang="en-US" dirty="0" smtClean="0">
                <a:latin typeface="Arial" charset="0"/>
              </a:rPr>
              <a:t>The </a:t>
            </a:r>
            <a:r>
              <a:rPr lang="en-US" dirty="0">
                <a:latin typeface="Arial" charset="0"/>
              </a:rPr>
              <a:t>best way to understand networking is to </a:t>
            </a:r>
            <a:r>
              <a:rPr lang="en-US" i="1" dirty="0">
                <a:latin typeface="Arial" charset="0"/>
              </a:rPr>
              <a:t>first </a:t>
            </a:r>
            <a:r>
              <a:rPr lang="en-US" dirty="0">
                <a:latin typeface="Arial" charset="0"/>
              </a:rPr>
              <a:t>try to solve the design issues yourself</a:t>
            </a:r>
          </a:p>
          <a:p>
            <a:pPr lvl="1"/>
            <a:r>
              <a:rPr lang="en-US" dirty="0">
                <a:latin typeface="Arial" charset="0"/>
                <a:ea typeface="Arial" charset="0"/>
                <a:cs typeface="Arial" charset="0"/>
              </a:rPr>
              <a:t>Then the current solution will make a lot more </a:t>
            </a:r>
            <a:r>
              <a:rPr lang="en-US" dirty="0" smtClean="0">
                <a:latin typeface="Arial" charset="0"/>
                <a:ea typeface="Arial" charset="0"/>
                <a:cs typeface="Arial" charset="0"/>
              </a:rPr>
              <a:t>sense</a:t>
            </a:r>
            <a:br>
              <a:rPr lang="en-US" dirty="0" smtClean="0">
                <a:latin typeface="Arial" charset="0"/>
                <a:ea typeface="Arial" charset="0"/>
                <a:cs typeface="Arial" charset="0"/>
              </a:rPr>
            </a:br>
            <a:endParaRPr lang="en-US" dirty="0" smtClean="0">
              <a:latin typeface="Arial" charset="0"/>
              <a:ea typeface="Arial" charset="0"/>
              <a:cs typeface="Arial" charset="0"/>
            </a:endParaRPr>
          </a:p>
          <a:p>
            <a:r>
              <a:rPr lang="en-US" b="1" dirty="0" smtClean="0">
                <a:latin typeface="Arial" charset="0"/>
                <a:ea typeface="Arial" charset="0"/>
                <a:cs typeface="Arial" charset="0"/>
              </a:rPr>
              <a:t>Internet not principled design, mostly ad hoc</a:t>
            </a:r>
          </a:p>
          <a:p>
            <a:pPr lvl="1"/>
            <a:r>
              <a:rPr lang="en-US" dirty="0">
                <a:latin typeface="Arial" charset="0"/>
                <a:ea typeface="Arial" charset="0"/>
                <a:cs typeface="Arial" charset="0"/>
              </a:rPr>
              <a:t>C</a:t>
            </a:r>
            <a:r>
              <a:rPr lang="en-US" dirty="0" smtClean="0">
                <a:latin typeface="Arial" charset="0"/>
                <a:ea typeface="Arial" charset="0"/>
                <a:cs typeface="Arial" charset="0"/>
              </a:rPr>
              <a:t>an’t “follow the logic”, have to try designing it yourself</a:t>
            </a:r>
            <a:endParaRPr lang="en-US" dirty="0">
              <a:latin typeface="Arial" charset="0"/>
              <a:ea typeface="Arial" charset="0"/>
              <a:cs typeface="Arial" charset="0"/>
            </a:endParaRPr>
          </a:p>
          <a:p>
            <a:pPr lvl="1">
              <a:buFont typeface="Helvetica" charset="0"/>
              <a:buNone/>
            </a:pPr>
            <a:endParaRPr lang="en-US" dirty="0">
              <a:latin typeface="Arial" charset="0"/>
              <a:ea typeface="Arial" charset="0"/>
              <a:cs typeface="Arial" charset="0"/>
            </a:endParaRPr>
          </a:p>
        </p:txBody>
      </p:sp>
      <p:sp>
        <p:nvSpPr>
          <p:cNvPr id="317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A251B54-E174-1A43-9DE0-123640C88A7D}" type="slidenum">
              <a:rPr lang="en-US" sz="1400" b="0">
                <a:latin typeface="Times New Roman" charset="0"/>
              </a:rPr>
              <a:pPr eaLnBrk="1" hangingPunct="1"/>
              <a:t>21</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29314BA-872A-E34A-BB28-D9DAE50B5D3B}" type="slidenum">
              <a:rPr lang="en-US" sz="1400" b="0">
                <a:latin typeface="Times New Roman" charset="0"/>
              </a:rPr>
              <a:pPr eaLnBrk="1" hangingPunct="1"/>
              <a:t>22</a:t>
            </a:fld>
            <a:endParaRPr lang="en-US" sz="1400" b="0">
              <a:latin typeface="Times New Roman" charset="0"/>
            </a:endParaRPr>
          </a:p>
        </p:txBody>
      </p:sp>
      <p:sp>
        <p:nvSpPr>
          <p:cNvPr id="35842" name="Rectangle 2"/>
          <p:cNvSpPr>
            <a:spLocks noGrp="1" noChangeArrowheads="1"/>
          </p:cNvSpPr>
          <p:nvPr>
            <p:ph type="title"/>
          </p:nvPr>
        </p:nvSpPr>
        <p:spPr/>
        <p:txBody>
          <a:bodyPr/>
          <a:lstStyle/>
          <a:p>
            <a:r>
              <a:rPr lang="en-US" dirty="0" err="1" smtClean="0">
                <a:latin typeface="Helvetica" charset="0"/>
                <a:ea typeface="ＭＳ Ｐゴシック" charset="0"/>
                <a:cs typeface="ＭＳ Ｐゴシック" charset="0"/>
              </a:rPr>
              <a:t>Administrivia</a:t>
            </a:r>
            <a:r>
              <a:rPr lang="en-US" dirty="0" smtClean="0">
                <a:latin typeface="Helvetica" charset="0"/>
                <a:ea typeface="ＭＳ Ｐゴシック" charset="0"/>
                <a:cs typeface="ＭＳ Ｐゴシック" charset="0"/>
              </a:rPr>
              <a:t>: Textbook</a:t>
            </a:r>
            <a:endParaRPr lang="en-US" dirty="0">
              <a:latin typeface="Helvetica" charset="0"/>
              <a:ea typeface="ＭＳ Ｐゴシック" charset="0"/>
              <a:cs typeface="ＭＳ Ｐゴシック" charset="0"/>
            </a:endParaRPr>
          </a:p>
        </p:txBody>
      </p:sp>
      <p:sp>
        <p:nvSpPr>
          <p:cNvPr id="35843" name="Rectangle 3"/>
          <p:cNvSpPr>
            <a:spLocks noGrp="1" noChangeArrowheads="1"/>
          </p:cNvSpPr>
          <p:nvPr>
            <p:ph type="body" idx="1"/>
          </p:nvPr>
        </p:nvSpPr>
        <p:spPr/>
        <p:txBody>
          <a:bodyPr/>
          <a:lstStyle/>
          <a:p>
            <a:r>
              <a:rPr lang="en-US" dirty="0" smtClean="0">
                <a:latin typeface="Arial" charset="0"/>
                <a:ea typeface="Arial" charset="0"/>
                <a:cs typeface="Arial" charset="0"/>
              </a:rPr>
              <a:t>J</a:t>
            </a:r>
            <a:r>
              <a:rPr lang="en-US" dirty="0">
                <a:latin typeface="Arial" charset="0"/>
                <a:ea typeface="Arial" charset="0"/>
                <a:cs typeface="Arial" charset="0"/>
              </a:rPr>
              <a:t>. Kurose and K. Ross, </a:t>
            </a:r>
            <a:r>
              <a:rPr lang="en-US" i="1" dirty="0">
                <a:latin typeface="Arial" charset="0"/>
                <a:ea typeface="Arial" charset="0"/>
                <a:cs typeface="Arial" charset="0"/>
              </a:rPr>
              <a:t>Computer Networking: A Top-Down Approach, </a:t>
            </a:r>
            <a:r>
              <a:rPr lang="en-US" dirty="0">
                <a:latin typeface="Arial" charset="0"/>
                <a:ea typeface="Arial" charset="0"/>
                <a:cs typeface="Arial" charset="0"/>
              </a:rPr>
              <a:t>6</a:t>
            </a:r>
            <a:r>
              <a:rPr lang="en-US" dirty="0" smtClean="0">
                <a:latin typeface="Arial" charset="0"/>
                <a:ea typeface="Arial" charset="0"/>
                <a:cs typeface="Arial" charset="0"/>
              </a:rPr>
              <a:t>th </a:t>
            </a:r>
            <a:r>
              <a:rPr lang="en-US" dirty="0">
                <a:latin typeface="Arial" charset="0"/>
                <a:ea typeface="Arial" charset="0"/>
                <a:cs typeface="Arial" charset="0"/>
              </a:rPr>
              <a:t>Edition, </a:t>
            </a:r>
            <a:r>
              <a:rPr lang="en-US" dirty="0" smtClean="0">
                <a:latin typeface="Arial" charset="0"/>
                <a:ea typeface="Arial" charset="0"/>
                <a:cs typeface="Arial" charset="0"/>
              </a:rPr>
              <a:t>2012.</a:t>
            </a:r>
            <a:endParaRPr lang="en-US" dirty="0">
              <a:latin typeface="Arial" charset="0"/>
              <a:ea typeface="Arial" charset="0"/>
              <a:cs typeface="Arial" charset="0"/>
            </a:endParaRPr>
          </a:p>
          <a:p>
            <a:pPr lvl="1"/>
            <a:r>
              <a:rPr lang="en-US" sz="2200" dirty="0">
                <a:latin typeface="Arial" charset="0"/>
                <a:ea typeface="Arial" charset="0"/>
                <a:cs typeface="Arial" charset="0"/>
              </a:rPr>
              <a:t>5</a:t>
            </a:r>
            <a:r>
              <a:rPr lang="en-US" sz="2200" baseline="30000" dirty="0" smtClean="0">
                <a:latin typeface="Arial" charset="0"/>
                <a:ea typeface="Arial" charset="0"/>
                <a:cs typeface="Arial" charset="0"/>
              </a:rPr>
              <a:t>th</a:t>
            </a:r>
            <a:r>
              <a:rPr lang="en-US" sz="2200" dirty="0" smtClean="0">
                <a:latin typeface="Arial" charset="0"/>
                <a:ea typeface="Arial" charset="0"/>
                <a:cs typeface="Arial" charset="0"/>
              </a:rPr>
              <a:t> </a:t>
            </a:r>
            <a:r>
              <a:rPr lang="en-US" sz="2200" dirty="0">
                <a:latin typeface="Arial" charset="0"/>
                <a:ea typeface="Arial" charset="0"/>
                <a:cs typeface="Arial" charset="0"/>
              </a:rPr>
              <a:t>Edition ok, but </a:t>
            </a:r>
            <a:r>
              <a:rPr lang="en-US" sz="2200" dirty="0" smtClean="0">
                <a:latin typeface="Arial" charset="0"/>
                <a:ea typeface="Arial" charset="0"/>
                <a:cs typeface="Arial" charset="0"/>
              </a:rPr>
              <a:t>translate </a:t>
            </a:r>
            <a:r>
              <a:rPr lang="en-US" sz="2200" dirty="0">
                <a:latin typeface="Arial" charset="0"/>
                <a:ea typeface="Arial" charset="0"/>
                <a:cs typeface="Arial" charset="0"/>
              </a:rPr>
              <a:t>the reading </a:t>
            </a:r>
            <a:r>
              <a:rPr lang="en-US" sz="2200" dirty="0" smtClean="0">
                <a:latin typeface="Arial" charset="0"/>
                <a:ea typeface="Arial" charset="0"/>
                <a:cs typeface="Arial" charset="0"/>
              </a:rPr>
              <a:t>assignments</a:t>
            </a:r>
          </a:p>
          <a:p>
            <a:pPr lvl="7"/>
            <a:endParaRPr lang="en-US" sz="1800" dirty="0">
              <a:latin typeface="Arial" charset="0"/>
              <a:ea typeface="Arial" charset="0"/>
              <a:cs typeface="Arial" charset="0"/>
            </a:endParaRPr>
          </a:p>
          <a:p>
            <a:r>
              <a:rPr lang="en-US" dirty="0" smtClean="0">
                <a:latin typeface="Arial" charset="0"/>
                <a:ea typeface="Arial" charset="0"/>
                <a:cs typeface="Arial" charset="0"/>
              </a:rPr>
              <a:t>For reasons I will discuss later, networking is a very hard area to teach.  The textbook </a:t>
            </a:r>
            <a:r>
              <a:rPr lang="en-US" dirty="0" err="1" smtClean="0">
                <a:latin typeface="Arial" charset="0"/>
                <a:ea typeface="Arial" charset="0"/>
                <a:cs typeface="Arial" charset="0"/>
              </a:rPr>
              <a:t>isn</a:t>
            </a:r>
            <a:r>
              <a:rPr lang="fr-FR" dirty="0" smtClean="0">
                <a:latin typeface="Arial" charset="0"/>
                <a:ea typeface="Arial" charset="0"/>
                <a:cs typeface="Arial" charset="0"/>
              </a:rPr>
              <a:t>’</a:t>
            </a:r>
            <a:r>
              <a:rPr lang="en-US" dirty="0" smtClean="0">
                <a:latin typeface="Arial" charset="0"/>
                <a:ea typeface="Arial" charset="0"/>
                <a:cs typeface="Arial" charset="0"/>
              </a:rPr>
              <a:t>t great, but it is about as good as they come.</a:t>
            </a:r>
          </a:p>
          <a:p>
            <a:pPr lvl="4"/>
            <a:endParaRPr lang="en-US" dirty="0" smtClean="0">
              <a:latin typeface="Arial" charset="0"/>
              <a:ea typeface="Arial" charset="0"/>
              <a:cs typeface="Arial" charset="0"/>
            </a:endParaRPr>
          </a:p>
          <a:p>
            <a:r>
              <a:rPr lang="en-US" dirty="0" smtClean="0">
                <a:latin typeface="Arial" charset="0"/>
                <a:ea typeface="Arial" charset="0"/>
                <a:cs typeface="Arial" charset="0"/>
              </a:rPr>
              <a:t>Use </a:t>
            </a:r>
            <a:r>
              <a:rPr lang="en-US" dirty="0">
                <a:latin typeface="Arial" charset="0"/>
                <a:ea typeface="Arial" charset="0"/>
                <a:cs typeface="Arial" charset="0"/>
              </a:rPr>
              <a:t>only as reference, and source of examples</a:t>
            </a:r>
          </a:p>
          <a:p>
            <a:pPr lvl="1"/>
            <a:r>
              <a:rPr lang="en-US" dirty="0">
                <a:latin typeface="Arial" charset="0"/>
                <a:ea typeface="Arial" charset="0"/>
                <a:cs typeface="Arial" charset="0"/>
              </a:rPr>
              <a:t>Those details I like to ignore?  Go read about them</a:t>
            </a:r>
            <a:r>
              <a:rPr lang="en-US" dirty="0" smtClean="0">
                <a:latin typeface="Arial" charset="0"/>
                <a:ea typeface="Arial" charset="0"/>
                <a:cs typeface="Arial" charset="0"/>
              </a:rPr>
              <a:t>.</a:t>
            </a:r>
          </a:p>
          <a:p>
            <a:pPr lvl="7"/>
            <a:endParaRPr lang="en-US" dirty="0">
              <a:latin typeface="Arial" charset="0"/>
              <a:ea typeface="Arial" charset="0"/>
              <a:cs typeface="Arial" charset="0"/>
            </a:endParaRPr>
          </a:p>
          <a:p>
            <a:r>
              <a:rPr lang="en-US" b="1" dirty="0">
                <a:latin typeface="Arial" charset="0"/>
                <a:ea typeface="Arial" charset="0"/>
                <a:cs typeface="Arial" charset="0"/>
              </a:rPr>
              <a:t>You will not be tested on material I </a:t>
            </a:r>
            <a:r>
              <a:rPr lang="en-US" b="1" dirty="0" err="1">
                <a:latin typeface="Arial" charset="0"/>
                <a:ea typeface="Arial" charset="0"/>
                <a:cs typeface="Arial" charset="0"/>
              </a:rPr>
              <a:t>didn</a:t>
            </a:r>
            <a:r>
              <a:rPr lang="fr-FR" b="1" dirty="0">
                <a:latin typeface="Arial" charset="0"/>
                <a:ea typeface="Arial" charset="0"/>
                <a:cs typeface="Arial" charset="0"/>
              </a:rPr>
              <a:t>’</a:t>
            </a:r>
            <a:r>
              <a:rPr lang="en-US" b="1" dirty="0">
                <a:latin typeface="Arial" charset="0"/>
                <a:ea typeface="Arial" charset="0"/>
                <a:cs typeface="Arial" charset="0"/>
              </a:rPr>
              <a:t>t cover</a:t>
            </a:r>
          </a:p>
          <a:p>
            <a:endParaRPr lang="en-US" dirty="0"/>
          </a:p>
          <a:p>
            <a:endParaRPr lang="en-US" sz="2600" dirty="0" smtClean="0">
              <a:latin typeface="Arial" charset="0"/>
              <a:ea typeface="Arial"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a:t>p</a:t>
            </a:r>
            <a:r>
              <a:rPr lang="en-US" dirty="0" smtClean="0"/>
              <a:t>rojects</a:t>
            </a:r>
            <a:endParaRPr lang="en-US" dirty="0"/>
          </a:p>
        </p:txBody>
      </p:sp>
      <p:sp>
        <p:nvSpPr>
          <p:cNvPr id="3" name="Content Placeholder 2"/>
          <p:cNvSpPr>
            <a:spLocks noGrp="1"/>
          </p:cNvSpPr>
          <p:nvPr>
            <p:ph idx="1"/>
          </p:nvPr>
        </p:nvSpPr>
        <p:spPr/>
        <p:txBody>
          <a:bodyPr/>
          <a:lstStyle/>
          <a:p>
            <a:r>
              <a:rPr lang="en-US" dirty="0" smtClean="0"/>
              <a:t>Project 1: Reliable transport (in simple simulator)</a:t>
            </a:r>
            <a:br>
              <a:rPr lang="en-US" dirty="0" smtClean="0"/>
            </a:br>
            <a:endParaRPr lang="en-US" dirty="0" smtClean="0"/>
          </a:p>
          <a:p>
            <a:r>
              <a:rPr lang="en-US" dirty="0" smtClean="0"/>
              <a:t>Project 2: Routing (in simple simulator)</a:t>
            </a:r>
            <a:br>
              <a:rPr lang="en-US" dirty="0" smtClean="0"/>
            </a:br>
            <a:endParaRPr lang="en-US" dirty="0" smtClean="0"/>
          </a:p>
          <a:p>
            <a:r>
              <a:rPr lang="en-US" dirty="0" smtClean="0"/>
              <a:t>Project 3: Adding functionality to a home router</a:t>
            </a:r>
          </a:p>
          <a:p>
            <a:pPr lvl="1"/>
            <a:r>
              <a:rPr lang="en-US" dirty="0" smtClean="0"/>
              <a:t>Larger project, in two phases</a:t>
            </a:r>
          </a:p>
          <a:p>
            <a:pPr lvl="1"/>
            <a:r>
              <a:rPr lang="en-US" dirty="0" smtClean="0"/>
              <a:t>Will implement on your own Plug computer</a:t>
            </a:r>
          </a:p>
          <a:p>
            <a:pPr lvl="1"/>
            <a:r>
              <a:rPr lang="en-US" dirty="0" smtClean="0"/>
              <a:t>Donated by Marvell</a:t>
            </a:r>
          </a:p>
          <a:p>
            <a:pPr lvl="1"/>
            <a:endParaRPr lang="en-US" dirty="0"/>
          </a:p>
          <a:p>
            <a:r>
              <a:rPr lang="en-US" b="1" dirty="0" smtClean="0"/>
              <a:t>TAs will handle all project-related questions!</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23</a:t>
            </a:fld>
            <a:endParaRPr lang="en-US"/>
          </a:p>
        </p:txBody>
      </p:sp>
    </p:spTree>
    <p:extLst>
      <p:ext uri="{BB962C8B-B14F-4D97-AF65-F5344CB8AC3E}">
        <p14:creationId xmlns:p14="http://schemas.microsoft.com/office/powerpoint/2010/main" val="3504553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Lectures?</a:t>
            </a:r>
            <a:endParaRPr lang="en-US" dirty="0"/>
          </a:p>
        </p:txBody>
      </p:sp>
      <p:sp>
        <p:nvSpPr>
          <p:cNvPr id="3" name="Content Placeholder 2"/>
          <p:cNvSpPr>
            <a:spLocks noGrp="1"/>
          </p:cNvSpPr>
          <p:nvPr>
            <p:ph idx="1"/>
          </p:nvPr>
        </p:nvSpPr>
        <p:spPr/>
        <p:txBody>
          <a:bodyPr/>
          <a:lstStyle/>
          <a:p>
            <a:r>
              <a:rPr lang="en-US" dirty="0" smtClean="0"/>
              <a:t>Stanford is starting an online networking course</a:t>
            </a:r>
          </a:p>
          <a:p>
            <a:pPr lvl="1"/>
            <a:endParaRPr lang="en-US" b="1" dirty="0"/>
          </a:p>
          <a:p>
            <a:r>
              <a:rPr lang="en-US" dirty="0" smtClean="0"/>
              <a:t>I may assign some lectures as background</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24</a:t>
            </a:fld>
            <a:endParaRPr lang="en-US"/>
          </a:p>
        </p:txBody>
      </p:sp>
    </p:spTree>
    <p:extLst>
      <p:ext uri="{BB962C8B-B14F-4D97-AF65-F5344CB8AC3E}">
        <p14:creationId xmlns:p14="http://schemas.microsoft.com/office/powerpoint/2010/main" val="16331526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communications</a:t>
            </a:r>
            <a:endParaRPr lang="en-US" dirty="0"/>
          </a:p>
        </p:txBody>
      </p:sp>
      <p:sp>
        <p:nvSpPr>
          <p:cNvPr id="3" name="Content Placeholder 2"/>
          <p:cNvSpPr>
            <a:spLocks noGrp="1"/>
          </p:cNvSpPr>
          <p:nvPr>
            <p:ph idx="1"/>
          </p:nvPr>
        </p:nvSpPr>
        <p:spPr/>
        <p:txBody>
          <a:bodyPr/>
          <a:lstStyle/>
          <a:p>
            <a:r>
              <a:rPr lang="en-US" dirty="0"/>
              <a:t>Web site: http://</a:t>
            </a:r>
            <a:r>
              <a:rPr lang="en-US" dirty="0" err="1"/>
              <a:t>inst.eecs.berkeley.edu</a:t>
            </a:r>
            <a:r>
              <a:rPr lang="en-US" dirty="0"/>
              <a:t>/~ee122/</a:t>
            </a:r>
          </a:p>
          <a:p>
            <a:pPr lvl="1"/>
            <a:r>
              <a:rPr lang="en-US" dirty="0"/>
              <a:t>Assignments, lecture </a:t>
            </a:r>
            <a:r>
              <a:rPr lang="en-US" dirty="0" smtClean="0"/>
              <a:t>slides</a:t>
            </a:r>
            <a:endParaRPr lang="en-US" dirty="0"/>
          </a:p>
          <a:p>
            <a:pPr lvl="1"/>
            <a:r>
              <a:rPr lang="en-US" dirty="0" smtClean="0"/>
              <a:t>Please </a:t>
            </a:r>
            <a:r>
              <a:rPr lang="en-US" dirty="0"/>
              <a:t>don’t use </a:t>
            </a:r>
            <a:r>
              <a:rPr lang="en-US" dirty="0" smtClean="0"/>
              <a:t>slides to </a:t>
            </a:r>
            <a:r>
              <a:rPr lang="en-US" dirty="0"/>
              <a:t>answer questions I ask</a:t>
            </a:r>
          </a:p>
          <a:p>
            <a:r>
              <a:rPr lang="en-US" dirty="0"/>
              <a:t>Use </a:t>
            </a:r>
            <a:r>
              <a:rPr lang="en-US" dirty="0" err="1"/>
              <a:t>bspace</a:t>
            </a:r>
            <a:r>
              <a:rPr lang="en-US" dirty="0"/>
              <a:t> to hand in homework, send announcements</a:t>
            </a:r>
          </a:p>
          <a:p>
            <a:r>
              <a:rPr lang="en-US" dirty="0"/>
              <a:t>Use Piazza for all other </a:t>
            </a:r>
            <a:r>
              <a:rPr lang="en-US" dirty="0" err="1"/>
              <a:t>intraclass</a:t>
            </a:r>
            <a:r>
              <a:rPr lang="en-US" dirty="0"/>
              <a:t> communication</a:t>
            </a:r>
          </a:p>
          <a:p>
            <a:pPr lvl="1"/>
            <a:r>
              <a:rPr lang="en-US" dirty="0" smtClean="0"/>
              <a:t>You should all be signed up now</a:t>
            </a:r>
          </a:p>
          <a:p>
            <a:r>
              <a:rPr lang="en-US" dirty="0" smtClean="0"/>
              <a:t>Fill out questionnaire!</a:t>
            </a:r>
          </a:p>
          <a:p>
            <a:pPr lvl="1"/>
            <a:r>
              <a:rPr lang="en-US" dirty="0"/>
              <a:t> </a:t>
            </a:r>
            <a:r>
              <a:rPr lang="en-US" u="sng" dirty="0">
                <a:hlinkClick r:id="rId2"/>
              </a:rPr>
              <a:t>http://tinyurl.com/8ererxf</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25</a:t>
            </a:fld>
            <a:endParaRPr lang="en-US"/>
          </a:p>
        </p:txBody>
      </p:sp>
    </p:spTree>
    <p:extLst>
      <p:ext uri="{BB962C8B-B14F-4D97-AF65-F5344CB8AC3E}">
        <p14:creationId xmlns:p14="http://schemas.microsoft.com/office/powerpoint/2010/main" val="1591536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 my email yesterday?</a:t>
            </a:r>
            <a:endParaRPr lang="en-US" dirty="0"/>
          </a:p>
        </p:txBody>
      </p:sp>
      <p:sp>
        <p:nvSpPr>
          <p:cNvPr id="3" name="Content Placeholder 2"/>
          <p:cNvSpPr>
            <a:spLocks noGrp="1"/>
          </p:cNvSpPr>
          <p:nvPr>
            <p:ph idx="1"/>
          </p:nvPr>
        </p:nvSpPr>
        <p:spPr/>
        <p:txBody>
          <a:bodyPr/>
          <a:lstStyle/>
          <a:p>
            <a:r>
              <a:rPr lang="en-US" dirty="0" smtClean="0"/>
              <a:t>If not, then either:</a:t>
            </a:r>
          </a:p>
          <a:p>
            <a:pPr lvl="1"/>
            <a:r>
              <a:rPr lang="en-US" dirty="0" smtClean="0"/>
              <a:t>You aren’t yet on our </a:t>
            </a:r>
            <a:r>
              <a:rPr lang="en-US" dirty="0" err="1" smtClean="0"/>
              <a:t>bspace</a:t>
            </a:r>
            <a:r>
              <a:rPr lang="en-US" dirty="0" smtClean="0"/>
              <a:t> class list, or</a:t>
            </a:r>
          </a:p>
          <a:p>
            <a:pPr lvl="1"/>
            <a:r>
              <a:rPr lang="en-US" dirty="0" smtClean="0"/>
              <a:t>Your email address on that list is incorrect, or</a:t>
            </a:r>
          </a:p>
          <a:p>
            <a:pPr lvl="1"/>
            <a:r>
              <a:rPr lang="en-US" dirty="0" smtClean="0"/>
              <a:t>There is some other failure mode (spam, etc.)</a:t>
            </a:r>
          </a:p>
          <a:p>
            <a:pPr lvl="1"/>
            <a:endParaRPr lang="en-US" dirty="0"/>
          </a:p>
          <a:p>
            <a:r>
              <a:rPr lang="en-US" dirty="0" smtClean="0"/>
              <a:t>Please send me email ASAP if you did not get that email from me.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26</a:t>
            </a:fld>
            <a:endParaRPr lang="en-US"/>
          </a:p>
        </p:txBody>
      </p:sp>
    </p:spTree>
    <p:extLst>
      <p:ext uri="{BB962C8B-B14F-4D97-AF65-F5344CB8AC3E}">
        <p14:creationId xmlns:p14="http://schemas.microsoft.com/office/powerpoint/2010/main" val="118154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(so far)</a:t>
            </a:r>
            <a:endParaRPr lang="en-US" dirty="0"/>
          </a:p>
        </p:txBody>
      </p:sp>
      <p:sp>
        <p:nvSpPr>
          <p:cNvPr id="3" name="Content Placeholder 2"/>
          <p:cNvSpPr>
            <a:spLocks noGrp="1"/>
          </p:cNvSpPr>
          <p:nvPr>
            <p:ph idx="1"/>
          </p:nvPr>
        </p:nvSpPr>
        <p:spPr/>
        <p:txBody>
          <a:bodyPr/>
          <a:lstStyle/>
          <a:p>
            <a:r>
              <a:rPr lang="en-US" dirty="0" smtClean="0"/>
              <a:t>58% seniors, 34% juniors</a:t>
            </a:r>
          </a:p>
          <a:p>
            <a:r>
              <a:rPr lang="en-US" dirty="0" smtClean="0"/>
              <a:t>30% love networking, 40% just looking for credits</a:t>
            </a:r>
          </a:p>
          <a:p>
            <a:r>
              <a:rPr lang="en-US" dirty="0" smtClean="0"/>
              <a:t>13% no proficiency in python</a:t>
            </a:r>
          </a:p>
          <a:p>
            <a:r>
              <a:rPr lang="en-US" dirty="0" smtClean="0"/>
              <a:t>75% have written programs &gt; 1000loc</a:t>
            </a:r>
          </a:p>
          <a:p>
            <a:r>
              <a:rPr lang="en-US" dirty="0" smtClean="0"/>
              <a:t>29% have taken 162, 12% never plan on taking it!</a:t>
            </a:r>
          </a:p>
          <a:p>
            <a:r>
              <a:rPr lang="en-US" dirty="0" smtClean="0"/>
              <a:t>69% got the limit wrong, 74% got the coins right</a:t>
            </a:r>
          </a:p>
          <a:p>
            <a:r>
              <a:rPr lang="en-US" dirty="0" smtClean="0"/>
              <a:t>Varying levels of network familiarity</a:t>
            </a:r>
          </a:p>
          <a:p>
            <a:pPr lvl="1"/>
            <a:r>
              <a:rPr lang="en-US" dirty="0" smtClean="0"/>
              <a:t>60% know IP, 55% know DNS, 1% know BGP,…</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27</a:t>
            </a:fld>
            <a:endParaRPr lang="en-US"/>
          </a:p>
        </p:txBody>
      </p:sp>
    </p:spTree>
    <p:extLst>
      <p:ext uri="{BB962C8B-B14F-4D97-AF65-F5344CB8AC3E}">
        <p14:creationId xmlns:p14="http://schemas.microsoft.com/office/powerpoint/2010/main" val="3138845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85EFB9F-2D51-C040-9AAC-254B9B7FD53C}" type="slidenum">
              <a:rPr lang="en-US" sz="1400" b="0">
                <a:latin typeface="Times New Roman" charset="0"/>
              </a:rPr>
              <a:pPr eaLnBrk="1" hangingPunct="1"/>
              <a:t>28</a:t>
            </a:fld>
            <a:endParaRPr lang="en-US" sz="1400" b="0">
              <a:latin typeface="Times New Roman" charset="0"/>
            </a:endParaRPr>
          </a:p>
        </p:txBody>
      </p:sp>
      <p:sp>
        <p:nvSpPr>
          <p:cNvPr id="38914"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Class </a:t>
            </a:r>
            <a:r>
              <a:rPr lang="en-US" dirty="0" smtClean="0">
                <a:latin typeface="Helvetica" charset="0"/>
                <a:ea typeface="ＭＳ Ｐゴシック" charset="0"/>
                <a:cs typeface="ＭＳ Ｐゴシック" charset="0"/>
              </a:rPr>
              <a:t>workload</a:t>
            </a:r>
            <a:endParaRPr lang="en-US" dirty="0">
              <a:latin typeface="Helvetica" charset="0"/>
              <a:ea typeface="ＭＳ Ｐゴシック" charset="0"/>
              <a:cs typeface="ＭＳ Ｐゴシック" charset="0"/>
            </a:endParaRPr>
          </a:p>
        </p:txBody>
      </p:sp>
      <p:sp>
        <p:nvSpPr>
          <p:cNvPr id="815107" name="Rectangle 3"/>
          <p:cNvSpPr>
            <a:spLocks noGrp="1" noChangeArrowheads="1"/>
          </p:cNvSpPr>
          <p:nvPr>
            <p:ph type="body" idx="1"/>
          </p:nvPr>
        </p:nvSpPr>
        <p:spPr>
          <a:xfrm>
            <a:off x="533400" y="1447800"/>
            <a:ext cx="7469188" cy="4713288"/>
          </a:xfrm>
        </p:spPr>
        <p:txBody>
          <a:bodyPr/>
          <a:lstStyle/>
          <a:p>
            <a:pPr>
              <a:lnSpc>
                <a:spcPct val="90000"/>
              </a:lnSpc>
            </a:pPr>
            <a:r>
              <a:rPr lang="en-US" sz="2400" dirty="0" smtClean="0">
                <a:latin typeface="Arial" charset="0"/>
              </a:rPr>
              <a:t>Three projects (covered earlier)</a:t>
            </a:r>
          </a:p>
          <a:p>
            <a:pPr>
              <a:lnSpc>
                <a:spcPct val="90000"/>
              </a:lnSpc>
            </a:pPr>
            <a:endParaRPr lang="en-US" sz="2400" dirty="0">
              <a:latin typeface="Arial" charset="0"/>
            </a:endParaRPr>
          </a:p>
          <a:p>
            <a:pPr>
              <a:lnSpc>
                <a:spcPct val="90000"/>
              </a:lnSpc>
            </a:pPr>
            <a:r>
              <a:rPr lang="en-US" sz="2400" dirty="0" smtClean="0">
                <a:latin typeface="Arial" charset="0"/>
              </a:rPr>
              <a:t>Four </a:t>
            </a:r>
            <a:r>
              <a:rPr lang="en-US" sz="2400" dirty="0" err="1" smtClean="0">
                <a:latin typeface="Arial" charset="0"/>
              </a:rPr>
              <a:t>homeworks</a:t>
            </a:r>
            <a:endParaRPr lang="en-US" sz="2400" dirty="0">
              <a:latin typeface="Arial" charset="0"/>
            </a:endParaRPr>
          </a:p>
          <a:p>
            <a:pPr lvl="1">
              <a:lnSpc>
                <a:spcPct val="90000"/>
              </a:lnSpc>
            </a:pPr>
            <a:r>
              <a:rPr lang="en-US" sz="2000" dirty="0">
                <a:latin typeface="Arial" charset="0"/>
                <a:ea typeface="Arial" charset="0"/>
                <a:cs typeface="Arial" charset="0"/>
              </a:rPr>
              <a:t>Strict due dates (no slip days!)</a:t>
            </a:r>
          </a:p>
          <a:p>
            <a:pPr lvl="1">
              <a:lnSpc>
                <a:spcPct val="90000"/>
              </a:lnSpc>
            </a:pPr>
            <a:r>
              <a:rPr lang="en-US" sz="2000" dirty="0">
                <a:latin typeface="Arial" charset="0"/>
                <a:ea typeface="Arial" charset="0"/>
                <a:cs typeface="Arial" charset="0"/>
              </a:rPr>
              <a:t>Deadlines are generally </a:t>
            </a:r>
            <a:r>
              <a:rPr lang="en-US" sz="2000" dirty="0" smtClean="0">
                <a:latin typeface="Arial" charset="0"/>
                <a:ea typeface="Arial" charset="0"/>
                <a:cs typeface="Arial" charset="0"/>
              </a:rPr>
              <a:t>5:00PM </a:t>
            </a:r>
            <a:r>
              <a:rPr lang="en-US" sz="2000" dirty="0">
                <a:latin typeface="Arial" charset="0"/>
                <a:ea typeface="Arial" charset="0"/>
                <a:cs typeface="Arial" charset="0"/>
              </a:rPr>
              <a:t>prior to </a:t>
            </a:r>
            <a:r>
              <a:rPr lang="en-US" sz="2000" dirty="0" smtClean="0">
                <a:latin typeface="Arial" charset="0"/>
                <a:ea typeface="Arial" charset="0"/>
                <a:cs typeface="Arial" charset="0"/>
              </a:rPr>
              <a:t>lecture</a:t>
            </a:r>
          </a:p>
          <a:p>
            <a:pPr lvl="1">
              <a:lnSpc>
                <a:spcPct val="90000"/>
              </a:lnSpc>
            </a:pPr>
            <a:r>
              <a:rPr lang="en-US" sz="2000" b="1" dirty="0" smtClean="0">
                <a:latin typeface="Arial" charset="0"/>
                <a:ea typeface="Arial" charset="0"/>
                <a:cs typeface="Arial" charset="0"/>
              </a:rPr>
              <a:t>Deadly boring, but designed to prepare you for exams</a:t>
            </a:r>
          </a:p>
          <a:p>
            <a:pPr lvl="1">
              <a:lnSpc>
                <a:spcPct val="90000"/>
              </a:lnSpc>
            </a:pPr>
            <a:r>
              <a:rPr lang="en-US" sz="2000" b="1" dirty="0" smtClean="0">
                <a:latin typeface="Arial" charset="0"/>
                <a:ea typeface="Arial" charset="0"/>
                <a:cs typeface="Arial" charset="0"/>
              </a:rPr>
              <a:t>May also distribute optional worksheets (not graded)</a:t>
            </a:r>
          </a:p>
          <a:p>
            <a:pPr marL="0" indent="0" eaLnBrk="1" hangingPunct="1">
              <a:lnSpc>
                <a:spcPct val="90000"/>
              </a:lnSpc>
              <a:buNone/>
            </a:pPr>
            <a:endParaRPr lang="en-US" sz="2400" dirty="0">
              <a:latin typeface="Arial" charset="0"/>
            </a:endParaRPr>
          </a:p>
          <a:p>
            <a:pPr>
              <a:lnSpc>
                <a:spcPct val="90000"/>
              </a:lnSpc>
            </a:pPr>
            <a:r>
              <a:rPr lang="en-US" sz="2400" dirty="0" smtClean="0">
                <a:latin typeface="Arial" charset="0"/>
              </a:rPr>
              <a:t>Exams</a:t>
            </a:r>
            <a:endParaRPr lang="en-US" sz="2400" dirty="0">
              <a:latin typeface="Arial" charset="0"/>
            </a:endParaRPr>
          </a:p>
          <a:p>
            <a:pPr lvl="1">
              <a:lnSpc>
                <a:spcPct val="90000"/>
              </a:lnSpc>
            </a:pPr>
            <a:r>
              <a:rPr lang="en-US" sz="2000" dirty="0">
                <a:latin typeface="Arial" charset="0"/>
                <a:ea typeface="Arial" charset="0"/>
                <a:cs typeface="Arial" charset="0"/>
              </a:rPr>
              <a:t>Midterm: </a:t>
            </a:r>
            <a:r>
              <a:rPr lang="en-US" sz="2000" dirty="0" smtClean="0">
                <a:solidFill>
                  <a:srgbClr val="FF3300"/>
                </a:solidFill>
                <a:latin typeface="Arial" charset="0"/>
                <a:ea typeface="Arial" charset="0"/>
                <a:cs typeface="Arial" charset="0"/>
              </a:rPr>
              <a:t>Tuesday October </a:t>
            </a:r>
            <a:r>
              <a:rPr lang="en-US" sz="2000" dirty="0">
                <a:solidFill>
                  <a:srgbClr val="FF3300"/>
                </a:solidFill>
                <a:latin typeface="Arial" charset="0"/>
                <a:ea typeface="Arial" charset="0"/>
                <a:cs typeface="Arial" charset="0"/>
              </a:rPr>
              <a:t>9</a:t>
            </a:r>
            <a:r>
              <a:rPr lang="en-US" sz="2000" dirty="0" smtClean="0">
                <a:latin typeface="Arial" charset="0"/>
                <a:ea typeface="Arial" charset="0"/>
                <a:cs typeface="Arial" charset="0"/>
              </a:rPr>
              <a:t> </a:t>
            </a:r>
            <a:r>
              <a:rPr lang="en-US" sz="2000" dirty="0">
                <a:latin typeface="Arial" charset="0"/>
                <a:ea typeface="Arial" charset="0"/>
                <a:cs typeface="Arial" charset="0"/>
              </a:rPr>
              <a:t>in </a:t>
            </a:r>
            <a:r>
              <a:rPr lang="en-US" sz="2000" dirty="0" smtClean="0">
                <a:latin typeface="Arial" charset="0"/>
                <a:ea typeface="Arial" charset="0"/>
                <a:cs typeface="Arial" charset="0"/>
              </a:rPr>
              <a:t>class</a:t>
            </a:r>
          </a:p>
          <a:p>
            <a:pPr lvl="1">
              <a:lnSpc>
                <a:spcPct val="90000"/>
              </a:lnSpc>
            </a:pPr>
            <a:r>
              <a:rPr lang="en-US" sz="2000" dirty="0" smtClean="0">
                <a:latin typeface="Arial" charset="0"/>
                <a:ea typeface="Arial" charset="0"/>
                <a:cs typeface="Arial" charset="0"/>
              </a:rPr>
              <a:t>Final</a:t>
            </a:r>
            <a:r>
              <a:rPr lang="en-US" sz="2000" dirty="0">
                <a:latin typeface="Arial" charset="0"/>
                <a:ea typeface="Arial" charset="0"/>
                <a:cs typeface="Arial" charset="0"/>
              </a:rPr>
              <a:t>: </a:t>
            </a:r>
            <a:r>
              <a:rPr lang="en-US" sz="2000" dirty="0">
                <a:solidFill>
                  <a:srgbClr val="FF3300"/>
                </a:solidFill>
                <a:latin typeface="Arial" charset="0"/>
                <a:ea typeface="Arial" charset="0"/>
                <a:cs typeface="Arial" charset="0"/>
              </a:rPr>
              <a:t>Thursday Dec </a:t>
            </a:r>
            <a:r>
              <a:rPr lang="en-US" sz="2000" dirty="0" smtClean="0">
                <a:solidFill>
                  <a:srgbClr val="FF3300"/>
                </a:solidFill>
                <a:latin typeface="Arial" charset="0"/>
                <a:ea typeface="Arial" charset="0"/>
                <a:cs typeface="Arial" charset="0"/>
              </a:rPr>
              <a:t>13 </a:t>
            </a:r>
            <a:r>
              <a:rPr lang="en-US" sz="2000" dirty="0">
                <a:latin typeface="Arial" charset="0"/>
                <a:ea typeface="Arial" charset="0"/>
                <a:cs typeface="Arial" charset="0"/>
              </a:rPr>
              <a:t>location TBD, </a:t>
            </a:r>
            <a:r>
              <a:rPr lang="en-US" sz="2000" dirty="0" smtClean="0">
                <a:latin typeface="Arial" charset="0"/>
                <a:ea typeface="Arial" charset="0"/>
                <a:cs typeface="Arial" charset="0"/>
              </a:rPr>
              <a:t>11:30AM-2:30PM</a:t>
            </a:r>
            <a:endParaRPr lang="en-US" sz="2000" dirty="0">
              <a:solidFill>
                <a:srgbClr val="FF3300"/>
              </a:solidFill>
              <a:latin typeface="Arial" charset="0"/>
              <a:ea typeface="Arial" charset="0"/>
              <a:cs typeface="Arial" charset="0"/>
            </a:endParaRPr>
          </a:p>
          <a:p>
            <a:pPr lvl="1">
              <a:lnSpc>
                <a:spcPct val="90000"/>
              </a:lnSpc>
            </a:pPr>
            <a:r>
              <a:rPr lang="en-US" sz="2000" b="1" dirty="0">
                <a:latin typeface="Arial" charset="0"/>
                <a:ea typeface="Arial" charset="0"/>
                <a:cs typeface="Arial" charset="0"/>
              </a:rPr>
              <a:t>Closed book, open crib sheet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5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5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510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510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5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7546070-F588-4149-B21E-8EAEFFA9961C}" type="slidenum">
              <a:rPr lang="en-US" sz="1400" b="0">
                <a:latin typeface="Times New Roman" charset="0"/>
              </a:rPr>
              <a:pPr eaLnBrk="1" hangingPunct="1"/>
              <a:t>29</a:t>
            </a:fld>
            <a:endParaRPr lang="en-US" sz="1400" b="0">
              <a:latin typeface="Times New Roman" charset="0"/>
            </a:endParaRPr>
          </a:p>
        </p:txBody>
      </p:sp>
      <p:sp>
        <p:nvSpPr>
          <p:cNvPr id="40962"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Grading</a:t>
            </a:r>
          </a:p>
        </p:txBody>
      </p:sp>
      <p:sp>
        <p:nvSpPr>
          <p:cNvPr id="40963" name="Rectangle 3"/>
          <p:cNvSpPr>
            <a:spLocks noGrp="1" noChangeArrowheads="1"/>
          </p:cNvSpPr>
          <p:nvPr>
            <p:ph type="body" idx="1"/>
          </p:nvPr>
        </p:nvSpPr>
        <p:spPr>
          <a:xfrm>
            <a:off x="684213" y="4487863"/>
            <a:ext cx="7839075" cy="2065337"/>
          </a:xfrm>
        </p:spPr>
        <p:txBody>
          <a:bodyPr/>
          <a:lstStyle/>
          <a:p>
            <a:pPr marL="285750" indent="-285750" defTabSz="915988">
              <a:lnSpc>
                <a:spcPct val="90000"/>
              </a:lnSpc>
            </a:pPr>
            <a:r>
              <a:rPr lang="en-US" sz="2400" dirty="0">
                <a:latin typeface="Arial" charset="0"/>
              </a:rPr>
              <a:t>Course graded to mean of </a:t>
            </a:r>
            <a:r>
              <a:rPr lang="en-US" sz="2400" dirty="0" smtClean="0">
                <a:latin typeface="Arial" charset="0"/>
              </a:rPr>
              <a:t>B</a:t>
            </a:r>
            <a:endParaRPr lang="en-US" sz="2400" dirty="0">
              <a:latin typeface="Arial" charset="0"/>
            </a:endParaRPr>
          </a:p>
        </p:txBody>
      </p:sp>
      <p:graphicFrame>
        <p:nvGraphicFramePr>
          <p:cNvPr id="816155" name="Group 27"/>
          <p:cNvGraphicFramePr>
            <a:graphicFrameLocks noGrp="1"/>
          </p:cNvGraphicFramePr>
          <p:nvPr>
            <p:extLst>
              <p:ext uri="{D42A27DB-BD31-4B8C-83A1-F6EECF244321}">
                <p14:modId xmlns:p14="http://schemas.microsoft.com/office/powerpoint/2010/main" val="2261945673"/>
              </p:ext>
            </p:extLst>
          </p:nvPr>
        </p:nvGraphicFramePr>
        <p:xfrm>
          <a:off x="1598613" y="1646238"/>
          <a:ext cx="5640387" cy="2325688"/>
        </p:xfrm>
        <a:graphic>
          <a:graphicData uri="http://schemas.openxmlformats.org/drawingml/2006/table">
            <a:tbl>
              <a:tblPr/>
              <a:tblGrid>
                <a:gridCol w="2952750"/>
                <a:gridCol w="2687637"/>
              </a:tblGrid>
              <a:tr h="581025">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Homeworks</a:t>
                      </a:r>
                    </a:p>
                  </a:txBody>
                  <a:tcPr marL="89336" marR="89336" marT="43884" marB="4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20% (5% each)</a:t>
                      </a:r>
                    </a:p>
                  </a:txBody>
                  <a:tcPr marL="89336" marR="89336" marT="43884" marB="4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Projects</a:t>
                      </a:r>
                    </a:p>
                  </a:txBody>
                  <a:tcPr marL="89336" marR="89336" marT="43884" marB="4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40% </a:t>
                      </a:r>
                      <a:r>
                        <a:rPr kumimoji="0" lang="en-US" sz="2400" b="0" i="0" u="none" strike="noStrike" cap="none" normalizeH="0" baseline="0" dirty="0" smtClean="0">
                          <a:ln>
                            <a:noFill/>
                          </a:ln>
                          <a:solidFill>
                            <a:schemeClr val="tx1"/>
                          </a:solidFill>
                          <a:effectLst/>
                          <a:latin typeface="Arial" charset="0"/>
                          <a:ea typeface="Arial" charset="0"/>
                          <a:cs typeface="Arial" charset="0"/>
                        </a:rPr>
                        <a:t>(10+10+</a:t>
                      </a:r>
                      <a:r>
                        <a:rPr kumimoji="0" lang="en-US" sz="2400" b="0" i="0" u="none" strike="noStrike" cap="none" normalizeH="0" baseline="0" dirty="0">
                          <a:ln>
                            <a:noFill/>
                          </a:ln>
                          <a:solidFill>
                            <a:schemeClr val="tx1"/>
                          </a:solidFill>
                          <a:effectLst/>
                          <a:latin typeface="Arial" charset="0"/>
                          <a:ea typeface="Arial" charset="0"/>
                          <a:cs typeface="Arial" charset="0"/>
                        </a:rPr>
                        <a:t>20)</a:t>
                      </a:r>
                    </a:p>
                  </a:txBody>
                  <a:tcPr marL="89336" marR="89336" marT="43884" marB="4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Midterm exam</a:t>
                      </a:r>
                    </a:p>
                  </a:txBody>
                  <a:tcPr marL="89336" marR="89336" marT="43884" marB="4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15%</a:t>
                      </a:r>
                    </a:p>
                  </a:txBody>
                  <a:tcPr marL="89336" marR="89336" marT="43884" marB="4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Final exam</a:t>
                      </a:r>
                    </a:p>
                  </a:txBody>
                  <a:tcPr marL="89336" marR="89336" marT="43884" marB="4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25%</a:t>
                      </a:r>
                    </a:p>
                  </a:txBody>
                  <a:tcPr marL="89336" marR="89336" marT="43884" marB="4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a network technology</a:t>
            </a:r>
            <a:endParaRPr lang="en-US" dirty="0"/>
          </a:p>
        </p:txBody>
      </p:sp>
      <p:sp>
        <p:nvSpPr>
          <p:cNvPr id="3" name="Content Placeholder 2"/>
          <p:cNvSpPr>
            <a:spLocks noGrp="1"/>
          </p:cNvSpPr>
          <p:nvPr>
            <p:ph idx="1"/>
          </p:nvPr>
        </p:nvSpPr>
        <p:spPr/>
        <p:txBody>
          <a:bodyPr/>
          <a:lstStyle/>
          <a:p>
            <a:r>
              <a:rPr lang="en-US" dirty="0" smtClean="0"/>
              <a:t>Speed</a:t>
            </a:r>
          </a:p>
          <a:p>
            <a:r>
              <a:rPr lang="en-US" dirty="0" smtClean="0"/>
              <a:t>Cost</a:t>
            </a:r>
          </a:p>
          <a:p>
            <a:r>
              <a:rPr lang="en-US" dirty="0" smtClean="0"/>
              <a:t>Port-density</a:t>
            </a:r>
          </a:p>
          <a:p>
            <a:r>
              <a:rPr lang="en-US" dirty="0" smtClean="0"/>
              <a:t>Reliability</a:t>
            </a:r>
          </a:p>
          <a:p>
            <a:r>
              <a:rPr lang="en-US" dirty="0" smtClean="0"/>
              <a:t>Other “features”</a:t>
            </a:r>
          </a:p>
          <a:p>
            <a:pPr lvl="1"/>
            <a:r>
              <a:rPr lang="en-US" dirty="0" smtClean="0"/>
              <a:t>Quality of service, security, etc.</a:t>
            </a:r>
          </a:p>
          <a:p>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3</a:t>
            </a:fld>
            <a:endParaRPr lang="en-US"/>
          </a:p>
        </p:txBody>
      </p:sp>
    </p:spTree>
    <p:extLst>
      <p:ext uri="{BB962C8B-B14F-4D97-AF65-F5344CB8AC3E}">
        <p14:creationId xmlns:p14="http://schemas.microsoft.com/office/powerpoint/2010/main" val="216401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Requirement</a:t>
            </a:r>
            <a:endParaRPr lang="en-US" dirty="0"/>
          </a:p>
        </p:txBody>
      </p:sp>
      <p:sp>
        <p:nvSpPr>
          <p:cNvPr id="3" name="Content Placeholder 2"/>
          <p:cNvSpPr>
            <a:spLocks noGrp="1"/>
          </p:cNvSpPr>
          <p:nvPr>
            <p:ph idx="1"/>
          </p:nvPr>
        </p:nvSpPr>
        <p:spPr/>
        <p:txBody>
          <a:bodyPr/>
          <a:lstStyle/>
          <a:p>
            <a:r>
              <a:rPr lang="en-US" dirty="0" smtClean="0"/>
              <a:t>Must speak up in class, or see me in office hours</a:t>
            </a:r>
          </a:p>
          <a:p>
            <a:pPr lvl="1"/>
            <a:r>
              <a:rPr lang="en-US" dirty="0" smtClean="0"/>
              <a:t>At least </a:t>
            </a:r>
            <a:r>
              <a:rPr lang="en-US" smtClean="0"/>
              <a:t>once, or </a:t>
            </a:r>
            <a:r>
              <a:rPr lang="en-US" dirty="0" smtClean="0"/>
              <a:t>else you flunk.  Period.</a:t>
            </a:r>
          </a:p>
          <a:p>
            <a:pPr lvl="8"/>
            <a:endParaRPr lang="en-US" dirty="0"/>
          </a:p>
          <a:p>
            <a:r>
              <a:rPr lang="en-US" dirty="0" smtClean="0"/>
              <a:t>If you’ve asked or answered a question, send email to your TA that day repeating your question or answer. Use emails of the form:</a:t>
            </a:r>
          </a:p>
          <a:p>
            <a:pPr lvl="1"/>
            <a:r>
              <a:rPr lang="en-US" dirty="0">
                <a:hlinkClick r:id="rId2"/>
              </a:rPr>
              <a:t>e</a:t>
            </a:r>
            <a:r>
              <a:rPr lang="en-US" dirty="0" smtClean="0">
                <a:hlinkClick r:id="rId2"/>
              </a:rPr>
              <a:t>e122.name@gmail.com</a:t>
            </a:r>
            <a:endParaRPr lang="en-US" dirty="0" smtClean="0"/>
          </a:p>
          <a:p>
            <a:pPr lvl="1"/>
            <a:r>
              <a:rPr lang="en-US" dirty="0" smtClean="0"/>
              <a:t>{</a:t>
            </a:r>
            <a:r>
              <a:rPr lang="en-US" dirty="0" err="1" smtClean="0"/>
              <a:t>anand</a:t>
            </a:r>
            <a:r>
              <a:rPr lang="en-US" dirty="0" smtClean="0"/>
              <a:t>, </a:t>
            </a:r>
            <a:r>
              <a:rPr lang="en-US" dirty="0" err="1" smtClean="0"/>
              <a:t>andrew</a:t>
            </a:r>
            <a:r>
              <a:rPr lang="en-US" dirty="0" smtClean="0"/>
              <a:t>, </a:t>
            </a:r>
            <a:r>
              <a:rPr lang="en-US" dirty="0" err="1" smtClean="0"/>
              <a:t>colin</a:t>
            </a:r>
            <a:r>
              <a:rPr lang="en-US" dirty="0" smtClean="0"/>
              <a:t>, </a:t>
            </a:r>
            <a:r>
              <a:rPr lang="en-US" dirty="0" err="1" smtClean="0"/>
              <a:t>gautam</a:t>
            </a:r>
            <a:r>
              <a:rPr lang="en-US" dirty="0" smtClean="0"/>
              <a:t>, </a:t>
            </a:r>
            <a:r>
              <a:rPr lang="en-US" dirty="0" err="1" smtClean="0"/>
              <a:t>kay</a:t>
            </a:r>
            <a:r>
              <a:rPr lang="en-US" dirty="0" smtClean="0"/>
              <a:t>, panda, </a:t>
            </a:r>
            <a:r>
              <a:rPr lang="en-US" dirty="0" err="1" smtClean="0"/>
              <a:t>thurston</a:t>
            </a:r>
            <a:r>
              <a:rPr lang="en-US" dirty="0"/>
              <a:t>}</a:t>
            </a:r>
            <a:endParaRPr lang="en-US" dirty="0" smtClean="0"/>
          </a:p>
          <a:p>
            <a:pPr lvl="8"/>
            <a:endParaRPr lang="en-US" dirty="0" smtClean="0"/>
          </a:p>
          <a:p>
            <a:r>
              <a:rPr lang="en-US" dirty="0" smtClean="0"/>
              <a:t>If you’ve seen me in office hours, send email to me summarizing what we talked about (ee122.scott)</a:t>
            </a:r>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30</a:t>
            </a:fld>
            <a:endParaRPr lang="en-US"/>
          </a:p>
        </p:txBody>
      </p:sp>
    </p:spTree>
    <p:extLst>
      <p:ext uri="{BB962C8B-B14F-4D97-AF65-F5344CB8AC3E}">
        <p14:creationId xmlns:p14="http://schemas.microsoft.com/office/powerpoint/2010/main" val="1525706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77088E7-65BA-1746-89B3-8C55CF31F055}" type="slidenum">
              <a:rPr lang="en-US" sz="1400" b="0">
                <a:latin typeface="Times New Roman" charset="0"/>
              </a:rPr>
              <a:pPr eaLnBrk="1" hangingPunct="1"/>
              <a:t>31</a:t>
            </a:fld>
            <a:endParaRPr lang="en-US" sz="1400" b="0">
              <a:latin typeface="Times New Roman" charset="0"/>
            </a:endParaRPr>
          </a:p>
        </p:txBody>
      </p:sp>
      <p:sp>
        <p:nvSpPr>
          <p:cNvPr id="45058"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No Cheating</a:t>
            </a:r>
          </a:p>
        </p:txBody>
      </p:sp>
      <p:sp>
        <p:nvSpPr>
          <p:cNvPr id="45059" name="Rectangle 3"/>
          <p:cNvSpPr>
            <a:spLocks noGrp="1" noChangeArrowheads="1"/>
          </p:cNvSpPr>
          <p:nvPr>
            <p:ph type="body" idx="1"/>
          </p:nvPr>
        </p:nvSpPr>
        <p:spPr/>
        <p:txBody>
          <a:bodyPr/>
          <a:lstStyle/>
          <a:p>
            <a:pPr>
              <a:lnSpc>
                <a:spcPct val="90000"/>
              </a:lnSpc>
            </a:pPr>
            <a:r>
              <a:rPr lang="en-US" dirty="0" smtClean="0">
                <a:latin typeface="Arial" charset="0"/>
              </a:rPr>
              <a:t>Fine </a:t>
            </a:r>
            <a:r>
              <a:rPr lang="en-US" dirty="0">
                <a:latin typeface="Arial" charset="0"/>
              </a:rPr>
              <a:t>to </a:t>
            </a:r>
            <a:r>
              <a:rPr lang="en-US" i="1" dirty="0">
                <a:latin typeface="Arial" charset="0"/>
              </a:rPr>
              <a:t>talk</a:t>
            </a:r>
            <a:r>
              <a:rPr lang="en-US" dirty="0">
                <a:latin typeface="Arial" charset="0"/>
              </a:rPr>
              <a:t> with other students about assignments</a:t>
            </a:r>
          </a:p>
          <a:p>
            <a:pPr lvl="1">
              <a:lnSpc>
                <a:spcPct val="90000"/>
              </a:lnSpc>
            </a:pPr>
            <a:r>
              <a:rPr lang="en-US" dirty="0">
                <a:latin typeface="Arial" charset="0"/>
                <a:ea typeface="Arial" charset="0"/>
                <a:cs typeface="Arial" charset="0"/>
              </a:rPr>
              <a:t>But only general concepts, not specifics</a:t>
            </a:r>
            <a:br>
              <a:rPr lang="en-US" dirty="0">
                <a:latin typeface="Arial" charset="0"/>
                <a:ea typeface="Arial" charset="0"/>
                <a:cs typeface="Arial" charset="0"/>
              </a:rPr>
            </a:br>
            <a:endParaRPr lang="en-US" dirty="0">
              <a:latin typeface="Arial" charset="0"/>
              <a:ea typeface="Arial" charset="0"/>
              <a:cs typeface="Arial" charset="0"/>
            </a:endParaRPr>
          </a:p>
          <a:p>
            <a:pPr>
              <a:lnSpc>
                <a:spcPct val="90000"/>
              </a:lnSpc>
            </a:pPr>
            <a:r>
              <a:rPr lang="en-US" dirty="0" smtClean="0">
                <a:latin typeface="Arial" charset="0"/>
              </a:rPr>
              <a:t>General rule: no copying of specifics</a:t>
            </a:r>
            <a:endParaRPr lang="en-US" dirty="0">
              <a:latin typeface="Arial" charset="0"/>
            </a:endParaRPr>
          </a:p>
          <a:p>
            <a:pPr lvl="1">
              <a:lnSpc>
                <a:spcPct val="90000"/>
              </a:lnSpc>
            </a:pPr>
            <a:r>
              <a:rPr lang="en-US" dirty="0">
                <a:latin typeface="Arial" charset="0"/>
                <a:ea typeface="Arial" charset="0"/>
                <a:cs typeface="Arial" charset="0"/>
              </a:rPr>
              <a:t>If </a:t>
            </a:r>
            <a:r>
              <a:rPr lang="en-US" dirty="0" smtClean="0">
                <a:latin typeface="Arial" charset="0"/>
                <a:ea typeface="Arial" charset="0"/>
                <a:cs typeface="Arial" charset="0"/>
              </a:rPr>
              <a:t>you</a:t>
            </a:r>
            <a:r>
              <a:rPr lang="fr-FR" dirty="0" smtClean="0">
                <a:latin typeface="Arial" charset="0"/>
                <a:ea typeface="Arial" charset="0"/>
                <a:cs typeface="Arial" charset="0"/>
              </a:rPr>
              <a:t>’</a:t>
            </a:r>
            <a:r>
              <a:rPr lang="en-US" altLang="ja-JP" dirty="0" smtClean="0">
                <a:latin typeface="Arial" charset="0"/>
                <a:ea typeface="Arial" charset="0"/>
                <a:cs typeface="Arial" charset="0"/>
              </a:rPr>
              <a:t>re </a:t>
            </a:r>
            <a:r>
              <a:rPr lang="en-US" altLang="ja-JP" dirty="0">
                <a:latin typeface="Arial" charset="0"/>
                <a:ea typeface="Arial" charset="0"/>
                <a:cs typeface="Arial" charset="0"/>
              </a:rPr>
              <a:t>unsure, then ask.</a:t>
            </a:r>
            <a:br>
              <a:rPr lang="en-US" altLang="ja-JP" dirty="0">
                <a:latin typeface="Arial" charset="0"/>
                <a:ea typeface="Arial" charset="0"/>
                <a:cs typeface="Arial" charset="0"/>
              </a:rPr>
            </a:br>
            <a:endParaRPr lang="en-US" altLang="ja-JP" dirty="0">
              <a:latin typeface="Arial" charset="0"/>
              <a:ea typeface="Arial" charset="0"/>
              <a:cs typeface="Arial" charset="0"/>
            </a:endParaRPr>
          </a:p>
          <a:p>
            <a:pPr>
              <a:lnSpc>
                <a:spcPct val="90000"/>
              </a:lnSpc>
            </a:pPr>
            <a:r>
              <a:rPr lang="en-US" dirty="0">
                <a:latin typeface="Arial" charset="0"/>
              </a:rPr>
              <a:t>Will use automated similarity detection</a:t>
            </a:r>
            <a:r>
              <a:rPr lang="en-US" i="1" dirty="0">
                <a:latin typeface="Arial" charset="0"/>
              </a:rPr>
              <a:t/>
            </a:r>
            <a:br>
              <a:rPr lang="en-US" i="1" dirty="0">
                <a:latin typeface="Arial" charset="0"/>
              </a:rPr>
            </a:br>
            <a:endParaRPr lang="en-US" i="1" dirty="0">
              <a:latin typeface="Arial" charset="0"/>
            </a:endParaRPr>
          </a:p>
          <a:p>
            <a:pPr>
              <a:lnSpc>
                <a:spcPct val="90000"/>
              </a:lnSpc>
            </a:pPr>
            <a:r>
              <a:rPr lang="en-US" i="1" dirty="0" smtClean="0">
                <a:latin typeface="Arial" charset="0"/>
              </a:rPr>
              <a:t>Don</a:t>
            </a:r>
            <a:r>
              <a:rPr lang="fr-FR" i="1" dirty="0" smtClean="0">
                <a:latin typeface="Arial" charset="0"/>
              </a:rPr>
              <a:t>’</a:t>
            </a:r>
            <a:r>
              <a:rPr lang="en-US" altLang="ja-JP" i="1" dirty="0" smtClean="0">
                <a:latin typeface="Arial" charset="0"/>
              </a:rPr>
              <a:t>t </a:t>
            </a:r>
            <a:r>
              <a:rPr lang="en-US" altLang="ja-JP" i="1" dirty="0">
                <a:latin typeface="Arial" charset="0"/>
              </a:rPr>
              <a:t>be an idiot….</a:t>
            </a:r>
            <a:endParaRPr lang="en-US" altLang="ja-JP" dirty="0">
              <a:latin typeface="Arial" charset="0"/>
            </a:endParaRPr>
          </a:p>
          <a:p>
            <a:pPr algn="ctr" eaLnBrk="1" hangingPunct="1">
              <a:lnSpc>
                <a:spcPct val="90000"/>
              </a:lnSpc>
              <a:spcBef>
                <a:spcPct val="0"/>
              </a:spcBef>
              <a:buFontTx/>
              <a:buNone/>
            </a:pPr>
            <a:endParaRPr lang="en-US" dirty="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44ABFCB-027A-134D-A1D7-41F07BB0FDEB}" type="slidenum">
              <a:rPr lang="en-US" sz="1400" b="0">
                <a:latin typeface="Times New Roman" charset="0"/>
              </a:rPr>
              <a:pPr eaLnBrk="1" hangingPunct="1"/>
              <a:t>32</a:t>
            </a:fld>
            <a:endParaRPr lang="en-US" sz="1400" b="0">
              <a:latin typeface="Times New Roman" charset="0"/>
            </a:endParaRPr>
          </a:p>
        </p:txBody>
      </p:sp>
      <p:sp>
        <p:nvSpPr>
          <p:cNvPr id="60419" name="Rectangle 2"/>
          <p:cNvSpPr>
            <a:spLocks noGrp="1" noChangeArrowheads="1"/>
          </p:cNvSpPr>
          <p:nvPr>
            <p:ph type="ctrTitle"/>
          </p:nvPr>
        </p:nvSpPr>
        <p:spPr/>
        <p:txBody>
          <a:bodyPr/>
          <a:lstStyle/>
          <a:p>
            <a:r>
              <a:rPr lang="en-US">
                <a:latin typeface="Helvetica" charset="0"/>
              </a:rPr>
              <a:t>5 Minute Break</a:t>
            </a:r>
          </a:p>
        </p:txBody>
      </p:sp>
      <p:sp>
        <p:nvSpPr>
          <p:cNvPr id="961539" name="Rectangle 3"/>
          <p:cNvSpPr>
            <a:spLocks noGrp="1" noChangeArrowheads="1"/>
          </p:cNvSpPr>
          <p:nvPr>
            <p:ph type="subTitle" idx="1"/>
          </p:nvPr>
        </p:nvSpPr>
        <p:spPr/>
        <p:txBody>
          <a:bodyPr/>
          <a:lstStyle/>
          <a:p>
            <a:endParaRPr lang="en-US">
              <a:latin typeface="Arial" charset="0"/>
              <a:cs typeface="Arial" charset="0"/>
            </a:endParaRPr>
          </a:p>
          <a:p>
            <a:r>
              <a:rPr lang="en-US">
                <a:latin typeface="Arial" charset="0"/>
                <a:cs typeface="Arial" charset="0"/>
              </a:rPr>
              <a:t>Questions Before We Proceed?</a:t>
            </a:r>
          </a:p>
        </p:txBody>
      </p:sp>
    </p:spTree>
    <p:extLst>
      <p:ext uri="{BB962C8B-B14F-4D97-AF65-F5344CB8AC3E}">
        <p14:creationId xmlns:p14="http://schemas.microsoft.com/office/powerpoint/2010/main" val="29186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1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 quick word before part 2…</a:t>
            </a:r>
            <a:endParaRPr lang="en-US" dirty="0"/>
          </a:p>
        </p:txBody>
      </p:sp>
      <p:sp>
        <p:nvSpPr>
          <p:cNvPr id="3" name="Content Placeholder 2"/>
          <p:cNvSpPr>
            <a:spLocks noGrp="1"/>
          </p:cNvSpPr>
          <p:nvPr>
            <p:ph idx="1"/>
          </p:nvPr>
        </p:nvSpPr>
        <p:spPr/>
        <p:txBody>
          <a:bodyPr/>
          <a:lstStyle/>
          <a:p>
            <a:r>
              <a:rPr lang="en-US" dirty="0" smtClean="0"/>
              <a:t>How many of you are eligible to vote?</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33</a:t>
            </a:fld>
            <a:endParaRPr lang="en-US"/>
          </a:p>
        </p:txBody>
      </p:sp>
    </p:spTree>
    <p:extLst>
      <p:ext uri="{BB962C8B-B14F-4D97-AF65-F5344CB8AC3E}">
        <p14:creationId xmlns:p14="http://schemas.microsoft.com/office/powerpoint/2010/main" val="3946246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4"/>
          <p:cNvSpPr>
            <a:spLocks noGrp="1"/>
          </p:cNvSpPr>
          <p:nvPr>
            <p:ph type="ctrTitle"/>
          </p:nvPr>
        </p:nvSpPr>
        <p:spPr/>
        <p:txBody>
          <a:bodyPr/>
          <a:lstStyle/>
          <a:p>
            <a:r>
              <a:rPr lang="en-US" dirty="0" smtClean="0">
                <a:latin typeface="Helvetica" charset="0"/>
                <a:ea typeface="ＭＳ Ｐゴシック" charset="0"/>
                <a:cs typeface="ＭＳ Ｐゴシック" charset="0"/>
              </a:rPr>
              <a:t>Four Questions</a:t>
            </a:r>
            <a:endParaRPr lang="en-US" dirty="0">
              <a:latin typeface="Helvetica" charset="0"/>
              <a:ea typeface="ＭＳ Ｐゴシック" charset="0"/>
              <a:cs typeface="ＭＳ Ｐゴシック" charset="0"/>
            </a:endParaRPr>
          </a:p>
        </p:txBody>
      </p:sp>
      <p:sp>
        <p:nvSpPr>
          <p:cNvPr id="49154" name="Subtitle 5"/>
          <p:cNvSpPr>
            <a:spLocks noGrp="1"/>
          </p:cNvSpPr>
          <p:nvPr>
            <p:ph type="subTitle" idx="1"/>
          </p:nvPr>
        </p:nvSpPr>
        <p:spPr>
          <a:xfrm>
            <a:off x="685800" y="3886200"/>
            <a:ext cx="8229600" cy="1752600"/>
          </a:xfrm>
        </p:spPr>
        <p:txBody>
          <a:bodyPr/>
          <a:lstStyle/>
          <a:p>
            <a:pPr marL="457200" indent="-457200" algn="l">
              <a:buFont typeface="Arial"/>
              <a:buChar char="•"/>
            </a:pPr>
            <a:r>
              <a:rPr lang="en-US" b="1" dirty="0"/>
              <a:t>Why are networking courses so terrible?</a:t>
            </a:r>
          </a:p>
          <a:p>
            <a:pPr marL="457200" indent="-457200" algn="l">
              <a:buFont typeface="Arial"/>
              <a:buChar char="•"/>
            </a:pPr>
            <a:r>
              <a:rPr lang="en-US" b="1" dirty="0"/>
              <a:t>Why is it important to study networking?</a:t>
            </a:r>
          </a:p>
          <a:p>
            <a:pPr marL="457200" indent="-457200" algn="l">
              <a:buFont typeface="Arial"/>
              <a:buChar char="•"/>
            </a:pPr>
            <a:r>
              <a:rPr lang="en-US" b="1" dirty="0"/>
              <a:t>Why is this an exciting time for networking?</a:t>
            </a:r>
          </a:p>
          <a:p>
            <a:pPr marL="457200" indent="-457200" algn="l">
              <a:buFont typeface="Arial"/>
              <a:buChar char="•"/>
            </a:pPr>
            <a:r>
              <a:rPr lang="en-US" b="1" dirty="0"/>
              <a:t>Why is networking so hard?</a:t>
            </a:r>
          </a:p>
          <a:p>
            <a:pPr marL="457200" indent="-457200" algn="l">
              <a:buFont typeface="Arial"/>
              <a:buChar char="•"/>
            </a:pPr>
            <a:endParaRPr lang="en-US" dirty="0">
              <a:latin typeface="Arial" charset="0"/>
            </a:endParaRPr>
          </a:p>
        </p:txBody>
      </p:sp>
      <p:sp>
        <p:nvSpPr>
          <p:cNvPr id="491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12C6350-4676-2B4E-9DFC-2044A5A0A32E}" type="slidenum">
              <a:rPr lang="en-US" sz="1400" b="0">
                <a:latin typeface="Times New Roman" charset="0"/>
              </a:rPr>
              <a:pPr eaLnBrk="1" hangingPunct="1"/>
              <a:t>34</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228600" y="381000"/>
            <a:ext cx="8915400" cy="685800"/>
          </a:xfrm>
        </p:spPr>
        <p:txBody>
          <a:bodyPr/>
          <a:lstStyle/>
          <a:p>
            <a:r>
              <a:rPr lang="en-US" dirty="0" smtClean="0">
                <a:latin typeface="Helvetica" charset="0"/>
                <a:ea typeface="ＭＳ Ｐゴシック" charset="0"/>
                <a:cs typeface="ＭＳ Ｐゴシック" charset="0"/>
              </a:rPr>
              <a:t>1: Why are networking </a:t>
            </a:r>
            <a:r>
              <a:rPr lang="en-US" dirty="0">
                <a:latin typeface="Helvetica" charset="0"/>
                <a:ea typeface="ＭＳ Ｐゴシック" charset="0"/>
                <a:cs typeface="ＭＳ Ｐゴシック" charset="0"/>
              </a:rPr>
              <a:t>courses </a:t>
            </a:r>
            <a:r>
              <a:rPr lang="en-US" dirty="0" smtClean="0">
                <a:latin typeface="Helvetica" charset="0"/>
                <a:ea typeface="ＭＳ Ｐゴシック" charset="0"/>
                <a:cs typeface="ＭＳ Ｐゴシック" charset="0"/>
              </a:rPr>
              <a:t>so bad?</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r>
              <a:rPr lang="en-US" u="sng" dirty="0" smtClean="0">
                <a:latin typeface="Arial" charset="0"/>
              </a:rPr>
              <a:t>Reason 1</a:t>
            </a:r>
            <a:r>
              <a:rPr lang="en-US" dirty="0" smtClean="0">
                <a:latin typeface="Arial" charset="0"/>
              </a:rPr>
              <a:t>: The </a:t>
            </a:r>
            <a:r>
              <a:rPr lang="en-US" altLang="ja-JP" dirty="0" smtClean="0">
                <a:latin typeface="Arial" charset="0"/>
              </a:rPr>
              <a:t>basic </a:t>
            </a:r>
            <a:r>
              <a:rPr lang="en-US" altLang="ja-JP" dirty="0">
                <a:latin typeface="Arial" charset="0"/>
              </a:rPr>
              <a:t>Internet </a:t>
            </a:r>
            <a:r>
              <a:rPr lang="en-US" altLang="ja-JP" dirty="0" smtClean="0">
                <a:latin typeface="Arial" charset="0"/>
              </a:rPr>
              <a:t>architecture has not changed since its invention over 35 years ago</a:t>
            </a:r>
            <a:endParaRPr lang="en-US" altLang="ja-JP" dirty="0">
              <a:latin typeface="Arial" charset="0"/>
            </a:endParaRPr>
          </a:p>
          <a:p>
            <a:pPr lvl="1"/>
            <a:r>
              <a:rPr lang="en-US" dirty="0">
                <a:latin typeface="Arial" charset="0"/>
                <a:ea typeface="Arial" charset="0"/>
                <a:cs typeface="Arial" charset="0"/>
              </a:rPr>
              <a:t>Even IPv6 is very similar to IP</a:t>
            </a:r>
          </a:p>
          <a:p>
            <a:pPr lvl="1"/>
            <a:endParaRPr lang="en-US" dirty="0">
              <a:latin typeface="Arial" charset="0"/>
              <a:ea typeface="Arial" charset="0"/>
              <a:cs typeface="Arial" charset="0"/>
            </a:endParaRPr>
          </a:p>
          <a:p>
            <a:r>
              <a:rPr lang="en-US" dirty="0">
                <a:latin typeface="Arial" charset="0"/>
              </a:rPr>
              <a:t>C</a:t>
            </a:r>
            <a:r>
              <a:rPr lang="en-US" dirty="0" smtClean="0">
                <a:latin typeface="Arial" charset="0"/>
              </a:rPr>
              <a:t>an</a:t>
            </a:r>
            <a:r>
              <a:rPr lang="fr-FR" dirty="0" smtClean="0">
                <a:latin typeface="Arial" charset="0"/>
              </a:rPr>
              <a:t>’</a:t>
            </a:r>
            <a:r>
              <a:rPr lang="en-US" altLang="ja-JP" dirty="0" smtClean="0">
                <a:latin typeface="Arial" charset="0"/>
              </a:rPr>
              <a:t>t </a:t>
            </a:r>
            <a:r>
              <a:rPr lang="en-US" altLang="ja-JP" dirty="0">
                <a:latin typeface="Arial" charset="0"/>
              </a:rPr>
              <a:t>test </a:t>
            </a:r>
            <a:r>
              <a:rPr lang="en-US" altLang="ja-JP" dirty="0" smtClean="0">
                <a:latin typeface="Arial" charset="0"/>
              </a:rPr>
              <a:t>an Internet </a:t>
            </a:r>
            <a:r>
              <a:rPr lang="en-US" altLang="ja-JP" dirty="0">
                <a:latin typeface="Arial" charset="0"/>
              </a:rPr>
              <a:t>architecture in </a:t>
            </a:r>
            <a:r>
              <a:rPr lang="en-US" altLang="ja-JP" dirty="0" smtClean="0">
                <a:latin typeface="Arial" charset="0"/>
              </a:rPr>
              <a:t>lab </a:t>
            </a:r>
            <a:r>
              <a:rPr lang="en-US" altLang="ja-JP" dirty="0">
                <a:latin typeface="Arial" charset="0"/>
              </a:rPr>
              <a:t>or </a:t>
            </a:r>
            <a:r>
              <a:rPr lang="en-US" altLang="ja-JP" dirty="0" err="1" smtClean="0">
                <a:latin typeface="Arial" charset="0"/>
              </a:rPr>
              <a:t>testbed</a:t>
            </a:r>
            <a:endParaRPr lang="en-US" altLang="ja-JP" dirty="0">
              <a:latin typeface="Arial" charset="0"/>
            </a:endParaRPr>
          </a:p>
          <a:p>
            <a:pPr lvl="1"/>
            <a:r>
              <a:rPr lang="en-US" dirty="0" smtClean="0">
                <a:latin typeface="Arial" charset="0"/>
              </a:rPr>
              <a:t>So </a:t>
            </a:r>
            <a:r>
              <a:rPr lang="en-US" dirty="0">
                <a:latin typeface="Arial" charset="0"/>
              </a:rPr>
              <a:t>we only understand what we currently </a:t>
            </a:r>
            <a:r>
              <a:rPr lang="en-US" dirty="0" smtClean="0">
                <a:latin typeface="Arial" charset="0"/>
              </a:rPr>
              <a:t>have</a:t>
            </a:r>
          </a:p>
          <a:p>
            <a:pPr lvl="1"/>
            <a:endParaRPr lang="en-US" dirty="0">
              <a:latin typeface="Arial" charset="0"/>
              <a:ea typeface="Arial" charset="0"/>
              <a:cs typeface="Arial" charset="0"/>
            </a:endParaRPr>
          </a:p>
          <a:p>
            <a:r>
              <a:rPr lang="en-US" b="1" dirty="0">
                <a:latin typeface="Arial" charset="0"/>
              </a:rPr>
              <a:t>We are teaching history, not principles</a:t>
            </a:r>
          </a:p>
          <a:p>
            <a:pPr lvl="1"/>
            <a:r>
              <a:rPr lang="en-US" dirty="0">
                <a:latin typeface="Arial" charset="0"/>
                <a:ea typeface="Arial" charset="0"/>
                <a:cs typeface="Arial" charset="0"/>
              </a:rPr>
              <a:t>You will learn </a:t>
            </a:r>
            <a:r>
              <a:rPr lang="ja-JP" altLang="en-US" dirty="0">
                <a:latin typeface="Arial" charset="0"/>
                <a:ea typeface="Arial" charset="0"/>
                <a:cs typeface="Arial" charset="0"/>
              </a:rPr>
              <a:t>“</a:t>
            </a:r>
            <a:r>
              <a:rPr lang="en-US" altLang="ja-JP" dirty="0">
                <a:latin typeface="Arial" charset="0"/>
                <a:ea typeface="Arial" charset="0"/>
                <a:cs typeface="Arial" charset="0"/>
              </a:rPr>
              <a:t>first tries</a:t>
            </a:r>
            <a:r>
              <a:rPr lang="ja-JP" altLang="en-US" dirty="0">
                <a:latin typeface="Arial" charset="0"/>
                <a:ea typeface="Arial" charset="0"/>
                <a:cs typeface="Arial" charset="0"/>
              </a:rPr>
              <a:t>”</a:t>
            </a:r>
            <a:r>
              <a:rPr lang="en-US" altLang="ja-JP" dirty="0">
                <a:latin typeface="Arial" charset="0"/>
                <a:ea typeface="Arial" charset="0"/>
                <a:cs typeface="Arial" charset="0"/>
              </a:rPr>
              <a:t> not </a:t>
            </a:r>
            <a:r>
              <a:rPr lang="ja-JP" altLang="en-US" dirty="0">
                <a:latin typeface="Arial" charset="0"/>
                <a:ea typeface="Arial" charset="0"/>
                <a:cs typeface="Arial" charset="0"/>
              </a:rPr>
              <a:t>“</a:t>
            </a:r>
            <a:r>
              <a:rPr lang="en-US" altLang="ja-JP" dirty="0">
                <a:latin typeface="Arial" charset="0"/>
                <a:ea typeface="Arial" charset="0"/>
                <a:cs typeface="Arial" charset="0"/>
              </a:rPr>
              <a:t>fundamental answers</a:t>
            </a:r>
            <a:r>
              <a:rPr lang="ja-JP" altLang="en-US" dirty="0">
                <a:latin typeface="Arial" charset="0"/>
                <a:ea typeface="Arial" charset="0"/>
                <a:cs typeface="Arial" charset="0"/>
              </a:rPr>
              <a:t>”</a:t>
            </a:r>
            <a:endParaRPr lang="en-US" altLang="ja-JP" dirty="0">
              <a:latin typeface="Arial" charset="0"/>
              <a:ea typeface="Arial" charset="0"/>
              <a:cs typeface="Arial" charset="0"/>
            </a:endParaRPr>
          </a:p>
          <a:p>
            <a:pPr lvl="1"/>
            <a:r>
              <a:rPr lang="en-US" dirty="0">
                <a:latin typeface="Arial" charset="0"/>
                <a:ea typeface="Arial" charset="0"/>
                <a:cs typeface="Arial" charset="0"/>
              </a:rPr>
              <a:t>As if we taught MS-DOS in an operating system course</a:t>
            </a:r>
          </a:p>
          <a:p>
            <a:pPr lvl="1"/>
            <a:endParaRPr lang="en-US" dirty="0">
              <a:latin typeface="Arial" charset="0"/>
              <a:ea typeface="Arial" charset="0"/>
              <a:cs typeface="Arial" charset="0"/>
            </a:endParaRPr>
          </a:p>
          <a:p>
            <a:pPr lvl="1"/>
            <a:endParaRPr lang="en-US" dirty="0">
              <a:latin typeface="Arial" charset="0"/>
              <a:ea typeface="Arial" charset="0"/>
              <a:cs typeface="Arial" charset="0"/>
            </a:endParaRPr>
          </a:p>
        </p:txBody>
      </p:sp>
      <p:sp>
        <p:nvSpPr>
          <p:cNvPr id="552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47A4272-514D-BF43-90A8-3915C7CCCED4}" type="slidenum">
              <a:rPr lang="en-US" sz="1400" b="0">
                <a:latin typeface="Times New Roman" charset="0"/>
              </a:rPr>
              <a:pPr eaLnBrk="1" hangingPunct="1"/>
              <a:t>35</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networking courses, continued….</a:t>
            </a:r>
            <a:endParaRPr lang="en-US" dirty="0"/>
          </a:p>
        </p:txBody>
      </p:sp>
      <p:sp>
        <p:nvSpPr>
          <p:cNvPr id="3" name="Content Placeholder 2"/>
          <p:cNvSpPr>
            <a:spLocks noGrp="1"/>
          </p:cNvSpPr>
          <p:nvPr>
            <p:ph idx="1"/>
          </p:nvPr>
        </p:nvSpPr>
        <p:spPr/>
        <p:txBody>
          <a:bodyPr/>
          <a:lstStyle/>
          <a:p>
            <a:r>
              <a:rPr lang="en-US" u="sng" dirty="0" smtClean="0"/>
              <a:t>Reason 2</a:t>
            </a:r>
            <a:r>
              <a:rPr lang="en-US" dirty="0" smtClean="0"/>
              <a:t>: No intellectual framework for networking</a:t>
            </a:r>
          </a:p>
          <a:p>
            <a:pPr lvl="2"/>
            <a:endParaRPr lang="en-US" dirty="0"/>
          </a:p>
          <a:p>
            <a:r>
              <a:rPr lang="en-US" dirty="0" smtClean="0"/>
              <a:t>Internet inventors defined a brilliant paradigm</a:t>
            </a:r>
          </a:p>
          <a:p>
            <a:pPr lvl="1"/>
            <a:r>
              <a:rPr lang="en-US" dirty="0" smtClean="0"/>
              <a:t>Since then, community has focused on protocols to realize this paradigm</a:t>
            </a:r>
          </a:p>
          <a:p>
            <a:pPr lvl="2"/>
            <a:endParaRPr lang="en-US" dirty="0"/>
          </a:p>
          <a:p>
            <a:r>
              <a:rPr lang="en-US" dirty="0" smtClean="0"/>
              <a:t>Research community has failed to provide a general framework for understanding protocols</a:t>
            </a:r>
            <a:endParaRPr lang="en-US" dirty="0"/>
          </a:p>
          <a:p>
            <a:pPr lvl="2"/>
            <a:endParaRPr lang="en-US" dirty="0"/>
          </a:p>
          <a:p>
            <a:r>
              <a:rPr lang="en-US" dirty="0" smtClean="0"/>
              <a:t>We therefore just teach a big bag of protocols</a:t>
            </a:r>
          </a:p>
          <a:p>
            <a:pPr lvl="1"/>
            <a:r>
              <a:rPr lang="en-US" dirty="0" smtClean="0"/>
              <a:t>And let you try to make sense of it yourself</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36</a:t>
            </a:fld>
            <a:endParaRPr lang="en-US"/>
          </a:p>
        </p:txBody>
      </p:sp>
    </p:spTree>
    <p:extLst>
      <p:ext uri="{BB962C8B-B14F-4D97-AF65-F5344CB8AC3E}">
        <p14:creationId xmlns:p14="http://schemas.microsoft.com/office/powerpoint/2010/main" val="1208943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304800" y="381000"/>
            <a:ext cx="8839200" cy="685800"/>
          </a:xfrm>
        </p:spPr>
        <p:txBody>
          <a:bodyPr/>
          <a:lstStyle/>
          <a:p>
            <a:r>
              <a:rPr lang="en-US" dirty="0" smtClean="0">
                <a:latin typeface="Helvetica" charset="0"/>
                <a:ea typeface="ＭＳ Ｐゴシック" charset="0"/>
                <a:cs typeface="ＭＳ Ｐゴシック" charset="0"/>
              </a:rPr>
              <a:t>Reason 3: Quote from John Day</a:t>
            </a:r>
            <a:endParaRPr lang="en-US" dirty="0">
              <a:latin typeface="Helvetica" charset="0"/>
              <a:ea typeface="ＭＳ Ｐゴシック" charset="0"/>
              <a:cs typeface="ＭＳ Ｐゴシック" charset="0"/>
            </a:endParaRPr>
          </a:p>
        </p:txBody>
      </p:sp>
      <p:sp>
        <p:nvSpPr>
          <p:cNvPr id="56322" name="Content Placeholder 2"/>
          <p:cNvSpPr>
            <a:spLocks noGrp="1"/>
          </p:cNvSpPr>
          <p:nvPr>
            <p:ph idx="1"/>
          </p:nvPr>
        </p:nvSpPr>
        <p:spPr/>
        <p:txBody>
          <a:bodyPr/>
          <a:lstStyle/>
          <a:p>
            <a:pPr algn="ctr">
              <a:buFontTx/>
              <a:buNone/>
            </a:pPr>
            <a:r>
              <a:rPr lang="en-US" sz="3200" i="1" dirty="0">
                <a:latin typeface="Arial" charset="0"/>
              </a:rPr>
              <a:t>There is a tendency in our field to believe that everything we currently use is a paragon of engineering, rather than a snapshot of our understanding at the time.  We build great myths of spin about how what we have done is the only way to do it to the point that our universities now teach the flaws to students (and professors and textbook authors) who </a:t>
            </a:r>
            <a:r>
              <a:rPr lang="en-US" sz="3200" i="1" dirty="0" smtClean="0">
                <a:latin typeface="Arial" charset="0"/>
              </a:rPr>
              <a:t>don</a:t>
            </a:r>
            <a:r>
              <a:rPr lang="fr-FR" sz="3200" i="1" dirty="0" smtClean="0">
                <a:latin typeface="Arial" charset="0"/>
              </a:rPr>
              <a:t>’</a:t>
            </a:r>
            <a:r>
              <a:rPr lang="en-US" sz="3200" i="1" dirty="0" smtClean="0">
                <a:latin typeface="Arial" charset="0"/>
              </a:rPr>
              <a:t>t </a:t>
            </a:r>
            <a:r>
              <a:rPr lang="en-US" sz="3200" i="1" dirty="0">
                <a:latin typeface="Arial" charset="0"/>
              </a:rPr>
              <a:t>know better.</a:t>
            </a:r>
            <a:endParaRPr lang="en-US" sz="3200" dirty="0">
              <a:latin typeface="Arial" charset="0"/>
            </a:endParaRPr>
          </a:p>
        </p:txBody>
      </p:sp>
      <p:sp>
        <p:nvSpPr>
          <p:cNvPr id="563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0148700-C700-EF44-843F-8DA7CA69BD22}" type="slidenum">
              <a:rPr lang="en-US" sz="1400" b="0">
                <a:latin typeface="Times New Roman" charset="0"/>
              </a:rPr>
              <a:pPr eaLnBrk="1" hangingPunct="1"/>
              <a:t>37</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latin typeface="Helvetica" charset="0"/>
                <a:ea typeface="ＭＳ Ｐゴシック" charset="0"/>
                <a:cs typeface="ＭＳ Ｐゴシック" charset="0"/>
              </a:rPr>
              <a:t>I</a:t>
            </a:r>
            <a:r>
              <a:rPr lang="en-US" dirty="0" smtClean="0">
                <a:latin typeface="Helvetica" charset="0"/>
                <a:ea typeface="ＭＳ Ｐゴシック" charset="0"/>
                <a:cs typeface="ＭＳ Ｐゴシック" charset="0"/>
              </a:rPr>
              <a:t> will try to overcome these problems</a:t>
            </a:r>
            <a:endParaRPr lang="en-US" dirty="0">
              <a:latin typeface="Helvetica" charset="0"/>
              <a:ea typeface="ＭＳ Ｐゴシック" charset="0"/>
              <a:cs typeface="ＭＳ Ｐゴシック" charset="0"/>
            </a:endParaRPr>
          </a:p>
        </p:txBody>
      </p:sp>
      <p:sp>
        <p:nvSpPr>
          <p:cNvPr id="57346" name="Content Placeholder 2"/>
          <p:cNvSpPr>
            <a:spLocks noGrp="1"/>
          </p:cNvSpPr>
          <p:nvPr>
            <p:ph idx="1"/>
          </p:nvPr>
        </p:nvSpPr>
        <p:spPr/>
        <p:txBody>
          <a:bodyPr/>
          <a:lstStyle/>
          <a:p>
            <a:r>
              <a:rPr lang="en-US" dirty="0">
                <a:latin typeface="Arial" charset="0"/>
              </a:rPr>
              <a:t>Focus when possible on </a:t>
            </a:r>
            <a:r>
              <a:rPr lang="ja-JP" altLang="en-US" dirty="0">
                <a:latin typeface="Arial" charset="0"/>
              </a:rPr>
              <a:t>“</a:t>
            </a:r>
            <a:r>
              <a:rPr lang="en-US" altLang="ja-JP" dirty="0">
                <a:latin typeface="Arial" charset="0"/>
              </a:rPr>
              <a:t>fundamental questions</a:t>
            </a:r>
            <a:r>
              <a:rPr lang="ja-JP" altLang="en-US" dirty="0">
                <a:latin typeface="Arial" charset="0"/>
              </a:rPr>
              <a:t>”</a:t>
            </a:r>
            <a:endParaRPr lang="en-US" altLang="ja-JP" dirty="0">
              <a:latin typeface="Arial" charset="0"/>
            </a:endParaRPr>
          </a:p>
          <a:p>
            <a:pPr lvl="1"/>
            <a:r>
              <a:rPr lang="en-US" dirty="0">
                <a:latin typeface="Arial" charset="0"/>
                <a:ea typeface="Arial" charset="0"/>
                <a:cs typeface="Arial" charset="0"/>
              </a:rPr>
              <a:t>And </a:t>
            </a:r>
            <a:r>
              <a:rPr lang="en-US" dirty="0" smtClean="0">
                <a:latin typeface="Arial" charset="0"/>
                <a:ea typeface="Arial" charset="0"/>
                <a:cs typeface="Arial" charset="0"/>
              </a:rPr>
              <a:t>will present alternative designs in a few lectures</a:t>
            </a:r>
            <a:r>
              <a:rPr lang="en-US" dirty="0">
                <a:latin typeface="Arial" charset="0"/>
                <a:ea typeface="Arial" charset="0"/>
                <a:cs typeface="Arial" charset="0"/>
              </a:rPr>
              <a:t/>
            </a:r>
            <a:br>
              <a:rPr lang="en-US" dirty="0">
                <a:latin typeface="Arial" charset="0"/>
                <a:ea typeface="Arial" charset="0"/>
                <a:cs typeface="Arial" charset="0"/>
              </a:rPr>
            </a:br>
            <a:endParaRPr lang="en-US" dirty="0">
              <a:latin typeface="Arial" charset="0"/>
              <a:ea typeface="Arial" charset="0"/>
              <a:cs typeface="Arial" charset="0"/>
            </a:endParaRPr>
          </a:p>
          <a:p>
            <a:r>
              <a:rPr lang="en-US" dirty="0">
                <a:latin typeface="Arial" charset="0"/>
              </a:rPr>
              <a:t>You will have to learn the current design</a:t>
            </a:r>
          </a:p>
          <a:p>
            <a:pPr lvl="1"/>
            <a:r>
              <a:rPr lang="en-US" dirty="0">
                <a:latin typeface="Arial" charset="0"/>
                <a:ea typeface="Arial" charset="0"/>
                <a:cs typeface="Arial" charset="0"/>
              </a:rPr>
              <a:t>But I will point out where it falls short</a:t>
            </a:r>
            <a:br>
              <a:rPr lang="en-US" dirty="0">
                <a:latin typeface="Arial" charset="0"/>
                <a:ea typeface="Arial" charset="0"/>
                <a:cs typeface="Arial" charset="0"/>
              </a:rPr>
            </a:br>
            <a:endParaRPr lang="en-US" dirty="0">
              <a:latin typeface="Arial" charset="0"/>
              <a:ea typeface="Arial" charset="0"/>
              <a:cs typeface="Arial" charset="0"/>
            </a:endParaRPr>
          </a:p>
          <a:p>
            <a:r>
              <a:rPr lang="en-US" dirty="0" smtClean="0">
                <a:latin typeface="Arial" charset="0"/>
              </a:rPr>
              <a:t>You </a:t>
            </a:r>
            <a:r>
              <a:rPr lang="en-US" dirty="0">
                <a:latin typeface="Arial" charset="0"/>
              </a:rPr>
              <a:t>will end up with a mixture of the </a:t>
            </a:r>
            <a:r>
              <a:rPr lang="ja-JP" altLang="en-US" dirty="0">
                <a:latin typeface="Arial" charset="0"/>
              </a:rPr>
              <a:t>“</a:t>
            </a:r>
            <a:r>
              <a:rPr lang="en-US" altLang="ja-JP" dirty="0">
                <a:latin typeface="Arial" charset="0"/>
              </a:rPr>
              <a:t>big picture</a:t>
            </a:r>
            <a:r>
              <a:rPr lang="ja-JP" altLang="en-US" dirty="0">
                <a:latin typeface="Arial" charset="0"/>
              </a:rPr>
              <a:t>”</a:t>
            </a:r>
            <a:r>
              <a:rPr lang="en-US" altLang="ja-JP" dirty="0">
                <a:latin typeface="Arial" charset="0"/>
              </a:rPr>
              <a:t> and </a:t>
            </a:r>
            <a:r>
              <a:rPr lang="ja-JP" altLang="en-US" dirty="0">
                <a:latin typeface="Arial" charset="0"/>
              </a:rPr>
              <a:t>“</a:t>
            </a:r>
            <a:r>
              <a:rPr lang="en-US" altLang="ja-JP" dirty="0">
                <a:latin typeface="Arial" charset="0"/>
              </a:rPr>
              <a:t>current design details</a:t>
            </a:r>
            <a:r>
              <a:rPr lang="ja-JP" altLang="en-US" dirty="0">
                <a:latin typeface="Arial" charset="0"/>
              </a:rPr>
              <a:t>”</a:t>
            </a:r>
            <a:endParaRPr lang="en-US" altLang="ja-JP"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p:txBody>
      </p:sp>
      <p:sp>
        <p:nvSpPr>
          <p:cNvPr id="573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FB9A188-3F02-6846-9657-95A1DC075056}" type="slidenum">
              <a:rPr lang="en-US" sz="1400" b="0">
                <a:latin typeface="Times New Roman" charset="0"/>
              </a:rPr>
              <a:pPr eaLnBrk="1" hangingPunct="1"/>
              <a:t>38</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dirty="0" smtClean="0">
                <a:latin typeface="Helvetica" charset="0"/>
                <a:ea typeface="ＭＳ Ｐゴシック" charset="0"/>
                <a:cs typeface="ＭＳ Ｐゴシック" charset="0"/>
              </a:rPr>
              <a:t>2: Why important to study networking?</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r>
              <a:rPr lang="en-US" dirty="0" smtClean="0">
                <a:latin typeface="Arial" charset="0"/>
              </a:rPr>
              <a:t>Huge impact</a:t>
            </a:r>
          </a:p>
          <a:p>
            <a:r>
              <a:rPr lang="en-US" dirty="0" smtClean="0">
                <a:latin typeface="Arial" charset="0"/>
              </a:rPr>
              <a:t>New paradigm</a:t>
            </a:r>
          </a:p>
          <a:p>
            <a:r>
              <a:rPr lang="en-US" dirty="0" smtClean="0">
                <a:latin typeface="Arial" charset="0"/>
              </a:rPr>
              <a:t>Unresolved challenges</a:t>
            </a:r>
          </a:p>
        </p:txBody>
      </p:sp>
      <p:sp>
        <p:nvSpPr>
          <p:cNvPr id="501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8A5C1C7-225E-844E-A075-97C9F02D689C}" type="slidenum">
              <a:rPr lang="en-US" sz="1400" b="0">
                <a:latin typeface="Times New Roman" charset="0"/>
              </a:rPr>
              <a:pPr eaLnBrk="1" hangingPunct="1"/>
              <a:t>39</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Internet</a:t>
            </a:r>
            <a:endParaRPr lang="en-US" dirty="0"/>
          </a:p>
        </p:txBody>
      </p:sp>
      <p:sp>
        <p:nvSpPr>
          <p:cNvPr id="3" name="Content Placeholder 2"/>
          <p:cNvSpPr>
            <a:spLocks noGrp="1"/>
          </p:cNvSpPr>
          <p:nvPr>
            <p:ph idx="1"/>
          </p:nvPr>
        </p:nvSpPr>
        <p:spPr/>
        <p:txBody>
          <a:bodyPr/>
          <a:lstStyle/>
          <a:p>
            <a:r>
              <a:rPr lang="en-US" dirty="0" smtClean="0"/>
              <a:t>Ability to connect many different networks</a:t>
            </a:r>
          </a:p>
          <a:p>
            <a:r>
              <a:rPr lang="en-US" dirty="0"/>
              <a:t>Ability to </a:t>
            </a:r>
            <a:r>
              <a:rPr lang="en-US" dirty="0" smtClean="0"/>
              <a:t>scale to entire world</a:t>
            </a:r>
            <a:endParaRPr lang="en-US" dirty="0"/>
          </a:p>
          <a:p>
            <a:r>
              <a:rPr lang="en-US" dirty="0" smtClean="0"/>
              <a:t>Ability to recover from failures</a:t>
            </a:r>
          </a:p>
          <a:p>
            <a:r>
              <a:rPr lang="en-US" dirty="0" smtClean="0"/>
              <a:t>…..</a:t>
            </a:r>
          </a:p>
          <a:p>
            <a:endParaRPr lang="en-US" dirty="0"/>
          </a:p>
          <a:p>
            <a:pPr marL="0" indent="0" algn="ctr">
              <a:buNone/>
            </a:pPr>
            <a:r>
              <a:rPr lang="en-US" b="1" i="1" dirty="0" smtClean="0"/>
              <a:t>These are harder and more interesting goals!</a:t>
            </a:r>
          </a:p>
          <a:p>
            <a:pPr marL="0" indent="0" algn="ctr">
              <a:buNone/>
            </a:pPr>
            <a:r>
              <a:rPr lang="en-US" i="1" dirty="0" smtClean="0"/>
              <a:t>(more architectural than engineering)</a:t>
            </a:r>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4</a:t>
            </a:fld>
            <a:endParaRPr lang="en-US"/>
          </a:p>
        </p:txBody>
      </p:sp>
    </p:spTree>
    <p:extLst>
      <p:ext uri="{BB962C8B-B14F-4D97-AF65-F5344CB8AC3E}">
        <p14:creationId xmlns:p14="http://schemas.microsoft.com/office/powerpoint/2010/main" val="2414906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dirty="0" smtClean="0">
                <a:latin typeface="Helvetica" charset="0"/>
                <a:ea typeface="ＭＳ Ｐゴシック" charset="0"/>
                <a:cs typeface="ＭＳ Ｐゴシック" charset="0"/>
              </a:rPr>
              <a:t>Internet has had tremendous impact</a:t>
            </a:r>
            <a:endParaRPr lang="en-US" dirty="0">
              <a:latin typeface="Helvetica" charset="0"/>
              <a:ea typeface="ＭＳ Ｐゴシック" charset="0"/>
              <a:cs typeface="ＭＳ Ｐゴシック" charset="0"/>
            </a:endParaRPr>
          </a:p>
        </p:txBody>
      </p:sp>
      <p:sp>
        <p:nvSpPr>
          <p:cNvPr id="65539" name="Content Placeholder 2"/>
          <p:cNvSpPr>
            <a:spLocks noGrp="1"/>
          </p:cNvSpPr>
          <p:nvPr>
            <p:ph idx="1"/>
          </p:nvPr>
        </p:nvSpPr>
        <p:spPr/>
        <p:txBody>
          <a:bodyPr/>
          <a:lstStyle/>
          <a:p>
            <a:r>
              <a:rPr lang="en-US" dirty="0">
                <a:latin typeface="Arial" charset="0"/>
              </a:rPr>
              <a:t>Internet changed the way we gather information</a:t>
            </a:r>
          </a:p>
          <a:p>
            <a:pPr lvl="1"/>
            <a:r>
              <a:rPr lang="en-US" dirty="0">
                <a:latin typeface="Arial" charset="0"/>
                <a:ea typeface="Arial" charset="0"/>
                <a:cs typeface="Arial" charset="0"/>
              </a:rPr>
              <a:t>Web, search engines</a:t>
            </a:r>
          </a:p>
          <a:p>
            <a:pPr lvl="1"/>
            <a:endParaRPr lang="en-US" dirty="0">
              <a:latin typeface="Arial" charset="0"/>
              <a:ea typeface="Arial" charset="0"/>
              <a:cs typeface="Arial" charset="0"/>
            </a:endParaRPr>
          </a:p>
          <a:p>
            <a:r>
              <a:rPr lang="en-US" dirty="0">
                <a:latin typeface="Arial" charset="0"/>
              </a:rPr>
              <a:t>Internet changed the way we relate to each other</a:t>
            </a:r>
          </a:p>
          <a:p>
            <a:pPr lvl="1"/>
            <a:r>
              <a:rPr lang="en-US" dirty="0">
                <a:latin typeface="Arial" charset="0"/>
                <a:ea typeface="Arial" charset="0"/>
                <a:cs typeface="Arial" charset="0"/>
              </a:rPr>
              <a:t>Email, </a:t>
            </a:r>
            <a:r>
              <a:rPr lang="en-US" dirty="0" err="1">
                <a:latin typeface="Arial" charset="0"/>
                <a:ea typeface="Arial" charset="0"/>
                <a:cs typeface="Arial" charset="0"/>
              </a:rPr>
              <a:t>facebook</a:t>
            </a:r>
            <a:r>
              <a:rPr lang="en-US" dirty="0">
                <a:latin typeface="Arial" charset="0"/>
                <a:ea typeface="Arial" charset="0"/>
                <a:cs typeface="Arial" charset="0"/>
              </a:rPr>
              <a:t>, twitter</a:t>
            </a:r>
          </a:p>
          <a:p>
            <a:pPr lvl="1"/>
            <a:endParaRPr lang="en-US" dirty="0">
              <a:latin typeface="Arial" charset="0"/>
              <a:ea typeface="Arial" charset="0"/>
              <a:cs typeface="Arial" charset="0"/>
            </a:endParaRPr>
          </a:p>
          <a:p>
            <a:r>
              <a:rPr lang="en-US" b="1" dirty="0">
                <a:latin typeface="Arial" charset="0"/>
              </a:rPr>
              <a:t>Which would you choose?</a:t>
            </a:r>
          </a:p>
          <a:p>
            <a:pPr lvl="1"/>
            <a:r>
              <a:rPr lang="en-US" dirty="0">
                <a:latin typeface="Arial" charset="0"/>
                <a:ea typeface="Arial" charset="0"/>
                <a:cs typeface="Arial" charset="0"/>
              </a:rPr>
              <a:t>Computers without the Internet (standalone PCs)</a:t>
            </a:r>
          </a:p>
          <a:p>
            <a:pPr lvl="1"/>
            <a:r>
              <a:rPr lang="en-US" dirty="0">
                <a:latin typeface="Arial" charset="0"/>
                <a:ea typeface="Arial" charset="0"/>
                <a:cs typeface="Arial" charset="0"/>
              </a:rPr>
              <a:t>Internet without </a:t>
            </a:r>
            <a:r>
              <a:rPr lang="en-US" dirty="0" smtClean="0">
                <a:latin typeface="Arial" charset="0"/>
                <a:ea typeface="Arial" charset="0"/>
                <a:cs typeface="Arial" charset="0"/>
              </a:rPr>
              <a:t>modern computers</a:t>
            </a:r>
            <a:endParaRPr lang="en-US" dirty="0">
              <a:latin typeface="Arial" charset="0"/>
              <a:ea typeface="Arial" charset="0"/>
              <a:cs typeface="Arial" charset="0"/>
            </a:endParaRPr>
          </a:p>
          <a:p>
            <a:pPr lvl="1"/>
            <a:endParaRPr lang="en-US" dirty="0">
              <a:latin typeface="Arial" charset="0"/>
              <a:ea typeface="Arial" charset="0"/>
              <a:cs typeface="Arial" charset="0"/>
            </a:endParaRPr>
          </a:p>
          <a:p>
            <a:endParaRPr lang="en-US" dirty="0">
              <a:latin typeface="Arial" charset="0"/>
            </a:endParaRPr>
          </a:p>
          <a:p>
            <a:pPr lvl="1"/>
            <a:endParaRPr lang="en-US" dirty="0">
              <a:latin typeface="Arial" charset="0"/>
              <a:ea typeface="Arial" charset="0"/>
              <a:cs typeface="Arial" charset="0"/>
            </a:endParaRPr>
          </a:p>
        </p:txBody>
      </p:sp>
      <p:sp>
        <p:nvSpPr>
          <p:cNvPr id="512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90BFA6A-57A9-464D-AE01-ED0C9B8F9922}" type="slidenum">
              <a:rPr lang="en-US" sz="1400" b="0">
                <a:latin typeface="Times New Roman" charset="0"/>
              </a:rPr>
              <a:pPr eaLnBrk="1" hangingPunct="1"/>
              <a:t>40</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dirty="0" smtClean="0">
                <a:latin typeface="Helvetica" charset="0"/>
                <a:ea typeface="ＭＳ Ｐゴシック" charset="0"/>
                <a:cs typeface="ＭＳ Ｐゴシック" charset="0"/>
              </a:rPr>
              <a:t>The Internet introduced new paradigm</a:t>
            </a:r>
            <a:endParaRPr lang="en-US" dirty="0">
              <a:latin typeface="Helvetica" charset="0"/>
              <a:ea typeface="ＭＳ Ｐゴシック" charset="0"/>
              <a:cs typeface="ＭＳ Ｐゴシック" charset="0"/>
            </a:endParaRPr>
          </a:p>
        </p:txBody>
      </p:sp>
      <p:sp>
        <p:nvSpPr>
          <p:cNvPr id="66563" name="Content Placeholder 2"/>
          <p:cNvSpPr>
            <a:spLocks noGrp="1"/>
          </p:cNvSpPr>
          <p:nvPr>
            <p:ph idx="1"/>
          </p:nvPr>
        </p:nvSpPr>
        <p:spPr/>
        <p:txBody>
          <a:bodyPr/>
          <a:lstStyle/>
          <a:p>
            <a:r>
              <a:rPr lang="en-US" dirty="0" smtClean="0">
                <a:latin typeface="Arial" charset="0"/>
              </a:rPr>
              <a:t>Completely different from the phone network</a:t>
            </a:r>
          </a:p>
          <a:p>
            <a:pPr lvl="2"/>
            <a:endParaRPr lang="en-US" dirty="0">
              <a:latin typeface="Arial" charset="0"/>
            </a:endParaRPr>
          </a:p>
          <a:p>
            <a:r>
              <a:rPr lang="en-US" dirty="0" smtClean="0">
                <a:latin typeface="Arial" charset="0"/>
              </a:rPr>
              <a:t>Inventors had to overcome strong technical and commercial resistance to realize their dreams</a:t>
            </a:r>
            <a:endParaRPr lang="en-US" dirty="0">
              <a:latin typeface="Arial" charset="0"/>
            </a:endParaRPr>
          </a:p>
          <a:p>
            <a:pPr lvl="1"/>
            <a:r>
              <a:rPr lang="en-US" dirty="0" smtClean="0">
                <a:latin typeface="Arial" charset="0"/>
              </a:rPr>
              <a:t>Motivation not for personal gain, but societal benefit!</a:t>
            </a:r>
          </a:p>
          <a:p>
            <a:pPr lvl="2"/>
            <a:endParaRPr lang="en-US" dirty="0">
              <a:latin typeface="Arial" charset="0"/>
            </a:endParaRPr>
          </a:p>
          <a:p>
            <a:r>
              <a:rPr lang="en-US" dirty="0" smtClean="0">
                <a:latin typeface="Arial" charset="0"/>
              </a:rPr>
              <a:t>A true success story of “thinking differently”</a:t>
            </a:r>
          </a:p>
          <a:p>
            <a:pPr lvl="1"/>
            <a:r>
              <a:rPr lang="en-US" dirty="0" smtClean="0">
                <a:latin typeface="Arial" charset="0"/>
              </a:rPr>
              <a:t>Their strong vision kept the design on track</a:t>
            </a:r>
          </a:p>
          <a:p>
            <a:pPr lvl="1"/>
            <a:r>
              <a:rPr lang="en-US" dirty="0" smtClean="0">
                <a:latin typeface="Arial" charset="0"/>
              </a:rPr>
              <a:t>Brilliant in conception, sometimes weak in execution</a:t>
            </a:r>
          </a:p>
          <a:p>
            <a:pPr lvl="2"/>
            <a:endParaRPr lang="en-US" dirty="0">
              <a:latin typeface="Arial" charset="0"/>
            </a:endParaRPr>
          </a:p>
          <a:p>
            <a:r>
              <a:rPr lang="en-US" dirty="0" smtClean="0">
                <a:latin typeface="Arial" charset="0"/>
              </a:rPr>
              <a:t>While mired in details, </a:t>
            </a:r>
            <a:r>
              <a:rPr lang="en-US" b="1" i="1" dirty="0" smtClean="0">
                <a:latin typeface="Arial" charset="0"/>
              </a:rPr>
              <a:t>leave room for awe</a:t>
            </a:r>
            <a:endParaRPr lang="en-US" b="1" i="1" dirty="0">
              <a:latin typeface="Arial" charset="0"/>
            </a:endParaRPr>
          </a:p>
        </p:txBody>
      </p:sp>
      <p:sp>
        <p:nvSpPr>
          <p:cNvPr id="522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3C9F188-848A-FF44-95C8-AC1AFB0CC9C0}" type="slidenum">
              <a:rPr lang="en-US" sz="1400" b="0">
                <a:latin typeface="Times New Roman" charset="0"/>
              </a:rPr>
              <a:pPr eaLnBrk="1" hangingPunct="1"/>
              <a:t>41</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dirty="0" smtClean="0">
                <a:latin typeface="Helvetica" charset="0"/>
                <a:ea typeface="ＭＳ Ｐゴシック" charset="0"/>
                <a:cs typeface="ＭＳ Ｐゴシック" charset="0"/>
              </a:rPr>
              <a:t>Many challenges remain unsolved</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r>
              <a:rPr lang="en-US" u="sng" dirty="0">
                <a:latin typeface="Arial" charset="0"/>
              </a:rPr>
              <a:t>Security</a:t>
            </a:r>
          </a:p>
          <a:p>
            <a:pPr lvl="1"/>
            <a:r>
              <a:rPr lang="en-US" dirty="0">
                <a:latin typeface="Arial" charset="0"/>
                <a:ea typeface="Arial" charset="0"/>
                <a:cs typeface="Arial" charset="0"/>
              </a:rPr>
              <a:t>Security of infrastructure</a:t>
            </a:r>
          </a:p>
          <a:p>
            <a:pPr lvl="1"/>
            <a:r>
              <a:rPr lang="en-US" dirty="0">
                <a:latin typeface="Arial" charset="0"/>
                <a:ea typeface="Arial" charset="0"/>
                <a:cs typeface="Arial" charset="0"/>
              </a:rPr>
              <a:t>Security of users</a:t>
            </a:r>
          </a:p>
          <a:p>
            <a:endParaRPr lang="en-US" dirty="0">
              <a:latin typeface="Arial" charset="0"/>
            </a:endParaRPr>
          </a:p>
          <a:p>
            <a:r>
              <a:rPr lang="en-US" u="sng" dirty="0">
                <a:latin typeface="Arial" charset="0"/>
              </a:rPr>
              <a:t>Availability</a:t>
            </a:r>
          </a:p>
          <a:p>
            <a:pPr lvl="1"/>
            <a:r>
              <a:rPr lang="en-US" dirty="0">
                <a:latin typeface="Arial" charset="0"/>
                <a:ea typeface="Arial" charset="0"/>
                <a:cs typeface="Arial" charset="0"/>
              </a:rPr>
              <a:t>Internet is very resilient</a:t>
            </a:r>
          </a:p>
          <a:p>
            <a:pPr lvl="1"/>
            <a:r>
              <a:rPr lang="en-US" dirty="0">
                <a:latin typeface="Arial" charset="0"/>
                <a:ea typeface="Arial" charset="0"/>
                <a:cs typeface="Arial" charset="0"/>
              </a:rPr>
              <a:t>But availability is not sufficient for critical infrastructures</a:t>
            </a:r>
          </a:p>
          <a:p>
            <a:endParaRPr lang="en-US" dirty="0">
              <a:latin typeface="Arial" charset="0"/>
            </a:endParaRPr>
          </a:p>
          <a:p>
            <a:r>
              <a:rPr lang="en-US" u="sng" dirty="0">
                <a:latin typeface="Arial" charset="0"/>
              </a:rPr>
              <a:t>Evolution</a:t>
            </a:r>
          </a:p>
          <a:p>
            <a:pPr lvl="1"/>
            <a:r>
              <a:rPr lang="en-US" dirty="0">
                <a:latin typeface="Arial" charset="0"/>
                <a:ea typeface="Arial" charset="0"/>
                <a:cs typeface="Arial" charset="0"/>
              </a:rPr>
              <a:t>It is too hard to change the Internet architecture</a:t>
            </a:r>
          </a:p>
          <a:p>
            <a:endParaRPr lang="en-US" dirty="0">
              <a:latin typeface="Arial" charset="0"/>
            </a:endParaRPr>
          </a:p>
          <a:p>
            <a:endParaRPr lang="en-US" dirty="0">
              <a:latin typeface="Arial" charset="0"/>
            </a:endParaRPr>
          </a:p>
        </p:txBody>
      </p:sp>
      <p:sp>
        <p:nvSpPr>
          <p:cNvPr id="542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62D3612-211E-2A4D-911C-F983B7D7E447}" type="slidenum">
              <a:rPr lang="en-US" sz="1400" b="0">
                <a:latin typeface="Times New Roman" charset="0"/>
              </a:rPr>
              <a:pPr eaLnBrk="1" hangingPunct="1"/>
              <a:t>42</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Why an exciting time in networking?</a:t>
            </a:r>
            <a:endParaRPr lang="en-US" dirty="0"/>
          </a:p>
        </p:txBody>
      </p:sp>
      <p:sp>
        <p:nvSpPr>
          <p:cNvPr id="3" name="Content Placeholder 2"/>
          <p:cNvSpPr>
            <a:spLocks noGrp="1"/>
          </p:cNvSpPr>
          <p:nvPr>
            <p:ph idx="1"/>
          </p:nvPr>
        </p:nvSpPr>
        <p:spPr/>
        <p:txBody>
          <a:bodyPr/>
          <a:lstStyle/>
          <a:p>
            <a:r>
              <a:rPr lang="en-US" dirty="0" smtClean="0"/>
              <a:t>The “architecture” won’t change</a:t>
            </a:r>
          </a:p>
          <a:p>
            <a:pPr lvl="1"/>
            <a:r>
              <a:rPr lang="en-US" dirty="0" smtClean="0"/>
              <a:t>But how we build and manage networks will</a:t>
            </a:r>
          </a:p>
          <a:p>
            <a:pPr lvl="8"/>
            <a:endParaRPr lang="en-US" dirty="0"/>
          </a:p>
          <a:p>
            <a:r>
              <a:rPr lang="en-US" dirty="0" smtClean="0"/>
              <a:t>Industry has been closed, stagnant, and feudal</a:t>
            </a:r>
          </a:p>
          <a:p>
            <a:pPr lvl="8"/>
            <a:endParaRPr lang="en-US" dirty="0" smtClean="0"/>
          </a:p>
          <a:p>
            <a:r>
              <a:rPr lang="en-US" b="1" dirty="0" smtClean="0"/>
              <a:t>But we </a:t>
            </a:r>
            <a:r>
              <a:rPr lang="en-US" b="1" dirty="0"/>
              <a:t>are on the verge of a revolution</a:t>
            </a:r>
            <a:r>
              <a:rPr lang="en-US" b="1" dirty="0" smtClean="0"/>
              <a:t>!</a:t>
            </a:r>
            <a:endParaRPr lang="en-US" dirty="0"/>
          </a:p>
          <a:p>
            <a:pPr lvl="1"/>
            <a:r>
              <a:rPr lang="en-US" dirty="0" smtClean="0"/>
              <a:t>Commodity hardware making inroads</a:t>
            </a:r>
          </a:p>
          <a:p>
            <a:pPr lvl="1"/>
            <a:r>
              <a:rPr lang="en-US" dirty="0" smtClean="0"/>
              <a:t>Developing intellectual (and practical) framework of applying systems principles of abstraction and modularity</a:t>
            </a:r>
          </a:p>
          <a:p>
            <a:pPr lvl="8"/>
            <a:endParaRPr lang="en-US" dirty="0" smtClean="0"/>
          </a:p>
          <a:p>
            <a:r>
              <a:rPr lang="en-US" dirty="0" smtClean="0"/>
              <a:t>Full disclosure: I had a startup in this area</a:t>
            </a:r>
          </a:p>
          <a:p>
            <a:pPr lvl="1"/>
            <a:r>
              <a:rPr lang="en-US" dirty="0" smtClean="0"/>
              <a:t>But approach endorsed by almost everyone else</a:t>
            </a:r>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43</a:t>
            </a:fld>
            <a:endParaRPr lang="en-US"/>
          </a:p>
        </p:txBody>
      </p:sp>
    </p:spTree>
    <p:extLst>
      <p:ext uri="{BB962C8B-B14F-4D97-AF65-F5344CB8AC3E}">
        <p14:creationId xmlns:p14="http://schemas.microsoft.com/office/powerpoint/2010/main" val="1141247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E43E0EB-1081-A34B-9CEF-87B2C5334971}" type="slidenum">
              <a:rPr lang="en-US" sz="1400" b="0">
                <a:latin typeface="Times New Roman" charset="0"/>
              </a:rPr>
              <a:pPr eaLnBrk="1" hangingPunct="1"/>
              <a:t>44</a:t>
            </a:fld>
            <a:endParaRPr lang="en-US" sz="1400" b="0">
              <a:latin typeface="Times New Roman" charset="0"/>
            </a:endParaRPr>
          </a:p>
        </p:txBody>
      </p:sp>
      <p:sp>
        <p:nvSpPr>
          <p:cNvPr id="58370"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4: Why </a:t>
            </a:r>
            <a:r>
              <a:rPr lang="en-US" dirty="0">
                <a:latin typeface="Helvetica" charset="0"/>
                <a:ea typeface="ＭＳ Ｐゴシック" charset="0"/>
                <a:cs typeface="ＭＳ Ｐゴシック" charset="0"/>
              </a:rPr>
              <a:t>is Networking Hard?</a:t>
            </a:r>
          </a:p>
        </p:txBody>
      </p:sp>
      <p:sp>
        <p:nvSpPr>
          <p:cNvPr id="58371" name="Rectangle 3"/>
          <p:cNvSpPr>
            <a:spLocks noGrp="1" noChangeArrowheads="1"/>
          </p:cNvSpPr>
          <p:nvPr>
            <p:ph type="body" idx="1"/>
          </p:nvPr>
        </p:nvSpPr>
        <p:spPr/>
        <p:txBody>
          <a:bodyPr/>
          <a:lstStyle/>
          <a:p>
            <a:pPr>
              <a:lnSpc>
                <a:spcPct val="90000"/>
              </a:lnSpc>
            </a:pPr>
            <a:r>
              <a:rPr lang="en-US" dirty="0">
                <a:latin typeface="Arial" charset="0"/>
              </a:rPr>
              <a:t>There are many challenges that make designing the Internet harder than just passing bits on a wire</a:t>
            </a:r>
          </a:p>
          <a:p>
            <a:pPr>
              <a:lnSpc>
                <a:spcPct val="90000"/>
              </a:lnSpc>
            </a:pPr>
            <a:endParaRPr lang="en-US" dirty="0">
              <a:latin typeface="Arial" charset="0"/>
            </a:endParaRPr>
          </a:p>
          <a:p>
            <a:pPr>
              <a:lnSpc>
                <a:spcPct val="90000"/>
              </a:lnSpc>
            </a:pPr>
            <a:r>
              <a:rPr lang="en-US" i="1" dirty="0">
                <a:latin typeface="Arial" charset="0"/>
              </a:rPr>
              <a:t>Which of these apply to the phone network?</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lstStyle/>
          <a:p>
            <a:r>
              <a:rPr lang="en-US" dirty="0" smtClean="0"/>
              <a:t>Over 2 Billion Internet users….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45</a:t>
            </a:fld>
            <a:endParaRPr lang="en-US"/>
          </a:p>
        </p:txBody>
      </p:sp>
      <p:pic>
        <p:nvPicPr>
          <p:cNvPr id="5" name="Picture 4" descr="fi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57400"/>
            <a:ext cx="8839200" cy="3161242"/>
          </a:xfrm>
          <a:prstGeom prst="rect">
            <a:avLst/>
          </a:prstGeom>
        </p:spPr>
      </p:pic>
    </p:spTree>
    <p:extLst>
      <p:ext uri="{BB962C8B-B14F-4D97-AF65-F5344CB8AC3E}">
        <p14:creationId xmlns:p14="http://schemas.microsoft.com/office/powerpoint/2010/main" val="19030740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B8C91FF-9648-BB47-9F8F-C46C5A5C98E8}" type="slidenum">
              <a:rPr lang="en-US" sz="1400" b="0">
                <a:latin typeface="Times New Roman" charset="0"/>
              </a:rPr>
              <a:pPr eaLnBrk="1" hangingPunct="1"/>
              <a:t>46</a:t>
            </a:fld>
            <a:endParaRPr lang="en-US" sz="1400" b="0">
              <a:latin typeface="Times New Roman" charset="0"/>
            </a:endParaRPr>
          </a:p>
        </p:txBody>
      </p:sp>
      <p:sp>
        <p:nvSpPr>
          <p:cNvPr id="61442" name="Rectangle 2"/>
          <p:cNvSpPr>
            <a:spLocks noGrp="1" noChangeArrowheads="1"/>
          </p:cNvSpPr>
          <p:nvPr>
            <p:ph type="title"/>
          </p:nvPr>
        </p:nvSpPr>
        <p:spPr/>
        <p:txBody>
          <a:bodyPr/>
          <a:lstStyle/>
          <a:p>
            <a:r>
              <a:rPr lang="en-US" sz="3400">
                <a:latin typeface="Helvetica" charset="0"/>
                <a:ea typeface="ＭＳ Ｐゴシック" charset="0"/>
                <a:cs typeface="ＭＳ Ｐゴシック" charset="0"/>
              </a:rPr>
              <a:t>Dynamic Range</a:t>
            </a:r>
            <a:endParaRPr lang="en-US">
              <a:latin typeface="Helvetica" charset="0"/>
              <a:ea typeface="ＭＳ Ｐゴシック" charset="0"/>
              <a:cs typeface="ＭＳ Ｐゴシック" charset="0"/>
            </a:endParaRPr>
          </a:p>
        </p:txBody>
      </p:sp>
      <p:sp>
        <p:nvSpPr>
          <p:cNvPr id="849923" name="Rectangle 3"/>
          <p:cNvSpPr>
            <a:spLocks noGrp="1" noChangeArrowheads="1"/>
          </p:cNvSpPr>
          <p:nvPr>
            <p:ph type="body" idx="1"/>
          </p:nvPr>
        </p:nvSpPr>
        <p:spPr/>
        <p:txBody>
          <a:bodyPr/>
          <a:lstStyle/>
          <a:p>
            <a:pPr>
              <a:lnSpc>
                <a:spcPct val="90000"/>
              </a:lnSpc>
            </a:pPr>
            <a:r>
              <a:rPr lang="en-US" dirty="0">
                <a:latin typeface="Arial" charset="0"/>
                <a:sym typeface="Symbol" charset="0"/>
              </a:rPr>
              <a:t>Round-trip times (</a:t>
            </a:r>
            <a:r>
              <a:rPr lang="en-US" dirty="0">
                <a:solidFill>
                  <a:srgbClr val="FF0000"/>
                </a:solidFill>
                <a:latin typeface="Arial" charset="0"/>
                <a:sym typeface="Symbol" charset="0"/>
              </a:rPr>
              <a:t>latency</a:t>
            </a:r>
            <a:r>
              <a:rPr lang="en-US">
                <a:latin typeface="Arial" charset="0"/>
                <a:sym typeface="Symbol" charset="0"/>
              </a:rPr>
              <a:t>) </a:t>
            </a:r>
            <a:r>
              <a:rPr lang="en-US" smtClean="0">
                <a:latin typeface="Arial" charset="0"/>
                <a:sym typeface="Symbol" charset="0"/>
              </a:rPr>
              <a:t>from 10</a:t>
            </a:r>
            <a:r>
              <a:rPr lang="en-US" sz="3200" dirty="0" smtClean="0">
                <a:latin typeface="Arial" charset="0"/>
                <a:sym typeface="Symbol" charset="0"/>
              </a:rPr>
              <a:t></a:t>
            </a:r>
            <a:r>
              <a:rPr lang="en-US" dirty="0" smtClean="0">
                <a:latin typeface="Arial" charset="0"/>
              </a:rPr>
              <a:t>sec</a:t>
            </a:r>
            <a:r>
              <a:rPr lang="en-US" altLang="ja-JP" dirty="0" smtClean="0">
                <a:latin typeface="Arial" charset="0"/>
              </a:rPr>
              <a:t>s </a:t>
            </a:r>
            <a:r>
              <a:rPr lang="en-US" altLang="ja-JP" dirty="0">
                <a:latin typeface="Arial" charset="0"/>
              </a:rPr>
              <a:t>to </a:t>
            </a:r>
            <a:r>
              <a:rPr lang="en-US" altLang="ja-JP" dirty="0" err="1" smtClean="0">
                <a:latin typeface="Arial" charset="0"/>
              </a:rPr>
              <a:t>secs</a:t>
            </a:r>
            <a:endParaRPr lang="en-US" altLang="ja-JP" dirty="0">
              <a:latin typeface="Arial" charset="0"/>
            </a:endParaRPr>
          </a:p>
          <a:p>
            <a:pPr lvl="1">
              <a:lnSpc>
                <a:spcPct val="90000"/>
              </a:lnSpc>
            </a:pPr>
            <a:r>
              <a:rPr lang="en-US" dirty="0">
                <a:latin typeface="Arial" charset="0"/>
                <a:ea typeface="Arial" charset="0"/>
                <a:cs typeface="Arial" charset="0"/>
              </a:rPr>
              <a:t>5 orders of magnitude</a:t>
            </a:r>
          </a:p>
          <a:p>
            <a:pPr>
              <a:lnSpc>
                <a:spcPct val="90000"/>
              </a:lnSpc>
            </a:pPr>
            <a:r>
              <a:rPr lang="en-US" dirty="0">
                <a:latin typeface="Arial" charset="0"/>
              </a:rPr>
              <a:t>Data rates (</a:t>
            </a:r>
            <a:r>
              <a:rPr lang="en-US" dirty="0">
                <a:solidFill>
                  <a:srgbClr val="FF0000"/>
                </a:solidFill>
                <a:latin typeface="Arial" charset="0"/>
              </a:rPr>
              <a:t>bandwidth</a:t>
            </a:r>
            <a:r>
              <a:rPr lang="en-US" dirty="0">
                <a:latin typeface="Arial" charset="0"/>
              </a:rPr>
              <a:t>) </a:t>
            </a:r>
            <a:r>
              <a:rPr lang="en-US" dirty="0" smtClean="0">
                <a:latin typeface="Arial" charset="0"/>
              </a:rPr>
              <a:t>from </a:t>
            </a:r>
            <a:r>
              <a:rPr lang="en-US" dirty="0">
                <a:latin typeface="Arial" charset="0"/>
              </a:rPr>
              <a:t>kbps to </a:t>
            </a:r>
            <a:r>
              <a:rPr lang="en-US" dirty="0" smtClean="0">
                <a:latin typeface="Arial" charset="0"/>
              </a:rPr>
              <a:t>100 </a:t>
            </a:r>
            <a:r>
              <a:rPr lang="en-US" dirty="0" err="1">
                <a:latin typeface="Arial" charset="0"/>
              </a:rPr>
              <a:t>Gbps</a:t>
            </a:r>
            <a:endParaRPr lang="en-US" dirty="0">
              <a:latin typeface="Arial" charset="0"/>
            </a:endParaRPr>
          </a:p>
          <a:p>
            <a:pPr lvl="1">
              <a:lnSpc>
                <a:spcPct val="90000"/>
              </a:lnSpc>
            </a:pPr>
            <a:r>
              <a:rPr lang="en-US" dirty="0">
                <a:latin typeface="Arial" charset="0"/>
                <a:ea typeface="Arial" charset="0"/>
                <a:cs typeface="Arial" charset="0"/>
              </a:rPr>
              <a:t>8</a:t>
            </a:r>
            <a:r>
              <a:rPr lang="en-US" dirty="0" smtClean="0">
                <a:latin typeface="Arial" charset="0"/>
                <a:ea typeface="Arial" charset="0"/>
                <a:cs typeface="Arial" charset="0"/>
              </a:rPr>
              <a:t> </a:t>
            </a:r>
            <a:r>
              <a:rPr lang="en-US" dirty="0">
                <a:latin typeface="Arial" charset="0"/>
                <a:ea typeface="Arial" charset="0"/>
                <a:cs typeface="Arial" charset="0"/>
              </a:rPr>
              <a:t>orders of magnitude</a:t>
            </a:r>
          </a:p>
          <a:p>
            <a:pPr>
              <a:lnSpc>
                <a:spcPct val="90000"/>
              </a:lnSpc>
              <a:buClr>
                <a:schemeClr val="tx1"/>
              </a:buClr>
            </a:pPr>
            <a:r>
              <a:rPr lang="en-US" dirty="0">
                <a:solidFill>
                  <a:srgbClr val="FF0000"/>
                </a:solidFill>
                <a:latin typeface="Arial" charset="0"/>
              </a:rPr>
              <a:t>Queuing</a:t>
            </a:r>
            <a:r>
              <a:rPr lang="en-US" dirty="0">
                <a:latin typeface="Arial" charset="0"/>
              </a:rPr>
              <a:t> delays in the network vary from 0 to </a:t>
            </a:r>
            <a:r>
              <a:rPr lang="en-US" dirty="0" err="1" smtClean="0">
                <a:latin typeface="Arial" charset="0"/>
              </a:rPr>
              <a:t>sec</a:t>
            </a:r>
            <a:r>
              <a:rPr lang="en-US" altLang="ja-JP" dirty="0" err="1" smtClean="0">
                <a:latin typeface="Arial" charset="0"/>
              </a:rPr>
              <a:t>s</a:t>
            </a:r>
            <a:endParaRPr lang="en-US" altLang="ja-JP" dirty="0">
              <a:latin typeface="Arial" charset="0"/>
            </a:endParaRPr>
          </a:p>
          <a:p>
            <a:pPr>
              <a:lnSpc>
                <a:spcPct val="90000"/>
              </a:lnSpc>
              <a:buClr>
                <a:schemeClr val="tx1"/>
              </a:buClr>
            </a:pPr>
            <a:r>
              <a:rPr lang="en-US" dirty="0">
                <a:solidFill>
                  <a:srgbClr val="FF0000"/>
                </a:solidFill>
                <a:latin typeface="Arial" charset="0"/>
              </a:rPr>
              <a:t>Packet loss</a:t>
            </a:r>
            <a:r>
              <a:rPr lang="en-US" i="1" dirty="0">
                <a:latin typeface="Arial" charset="0"/>
              </a:rPr>
              <a:t> </a:t>
            </a:r>
            <a:r>
              <a:rPr lang="en-US" dirty="0">
                <a:latin typeface="Arial" charset="0"/>
              </a:rPr>
              <a:t>varies from 0 to 90+%</a:t>
            </a:r>
          </a:p>
          <a:p>
            <a:pPr>
              <a:lnSpc>
                <a:spcPct val="90000"/>
              </a:lnSpc>
              <a:buClr>
                <a:schemeClr val="tx1"/>
              </a:buClr>
            </a:pPr>
            <a:r>
              <a:rPr lang="en-US" dirty="0">
                <a:latin typeface="Arial"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atin typeface="Helvetica" charset="0"/>
                <a:ea typeface="ＭＳ Ｐゴシック" charset="0"/>
                <a:cs typeface="ＭＳ Ｐゴシック" charset="0"/>
              </a:rPr>
              <a:t>Diversity of end systems</a:t>
            </a:r>
          </a:p>
        </p:txBody>
      </p:sp>
      <p:sp>
        <p:nvSpPr>
          <p:cNvPr id="63490" name="Content Placeholder 2"/>
          <p:cNvSpPr>
            <a:spLocks noGrp="1"/>
          </p:cNvSpPr>
          <p:nvPr>
            <p:ph idx="1"/>
          </p:nvPr>
        </p:nvSpPr>
        <p:spPr/>
        <p:txBody>
          <a:bodyPr/>
          <a:lstStyle/>
          <a:p>
            <a:pPr>
              <a:lnSpc>
                <a:spcPct val="60000"/>
              </a:lnSpc>
            </a:pPr>
            <a:r>
              <a:rPr lang="en-US" i="1" dirty="0" smtClean="0">
                <a:latin typeface="Arial" charset="0"/>
              </a:rPr>
              <a:t>Cell phones</a:t>
            </a:r>
            <a:endParaRPr lang="en-US" dirty="0">
              <a:latin typeface="Arial" charset="0"/>
            </a:endParaRPr>
          </a:p>
          <a:p>
            <a:pPr>
              <a:lnSpc>
                <a:spcPct val="60000"/>
              </a:lnSpc>
            </a:pPr>
            <a:r>
              <a:rPr lang="en-US" i="1" dirty="0">
                <a:latin typeface="Arial" charset="0"/>
              </a:rPr>
              <a:t>S</a:t>
            </a:r>
            <a:r>
              <a:rPr lang="en-US" i="1" dirty="0" smtClean="0">
                <a:latin typeface="Arial" charset="0"/>
              </a:rPr>
              <a:t>upercomputer clusters</a:t>
            </a:r>
          </a:p>
          <a:p>
            <a:pPr>
              <a:lnSpc>
                <a:spcPct val="60000"/>
              </a:lnSpc>
            </a:pPr>
            <a:r>
              <a:rPr lang="en-US" i="1" dirty="0" smtClean="0">
                <a:latin typeface="Arial" charset="0"/>
              </a:rPr>
              <a:t>Tablets</a:t>
            </a:r>
            <a:endParaRPr lang="en-US" dirty="0">
              <a:latin typeface="Arial" charset="0"/>
            </a:endParaRPr>
          </a:p>
          <a:p>
            <a:pPr>
              <a:lnSpc>
                <a:spcPct val="60000"/>
              </a:lnSpc>
            </a:pPr>
            <a:r>
              <a:rPr lang="en-US" i="1" dirty="0" smtClean="0">
                <a:latin typeface="Arial" charset="0"/>
              </a:rPr>
              <a:t>Televisions</a:t>
            </a:r>
          </a:p>
          <a:p>
            <a:pPr>
              <a:lnSpc>
                <a:spcPct val="60000"/>
              </a:lnSpc>
            </a:pPr>
            <a:r>
              <a:rPr lang="en-US" i="1" dirty="0" smtClean="0">
                <a:latin typeface="Arial" charset="0"/>
              </a:rPr>
              <a:t>Gaming consoles</a:t>
            </a:r>
          </a:p>
          <a:p>
            <a:pPr>
              <a:lnSpc>
                <a:spcPct val="60000"/>
              </a:lnSpc>
            </a:pPr>
            <a:r>
              <a:rPr lang="en-US" i="1" dirty="0" smtClean="0">
                <a:latin typeface="Arial" charset="0"/>
              </a:rPr>
              <a:t>Web cams</a:t>
            </a:r>
          </a:p>
          <a:p>
            <a:pPr>
              <a:lnSpc>
                <a:spcPct val="60000"/>
              </a:lnSpc>
            </a:pPr>
            <a:r>
              <a:rPr lang="en-US" i="1" dirty="0" smtClean="0">
                <a:latin typeface="Arial" charset="0"/>
              </a:rPr>
              <a:t>Automobiles</a:t>
            </a:r>
          </a:p>
          <a:p>
            <a:pPr>
              <a:lnSpc>
                <a:spcPct val="60000"/>
              </a:lnSpc>
            </a:pPr>
            <a:r>
              <a:rPr lang="en-US" i="1" dirty="0" smtClean="0">
                <a:latin typeface="Arial" charset="0"/>
              </a:rPr>
              <a:t>Sensing devices</a:t>
            </a:r>
          </a:p>
          <a:p>
            <a:pPr>
              <a:lnSpc>
                <a:spcPct val="60000"/>
              </a:lnSpc>
            </a:pPr>
            <a:r>
              <a:rPr lang="en-US" i="1" dirty="0" smtClean="0">
                <a:latin typeface="Arial" charset="0"/>
              </a:rPr>
              <a:t>Picture frames</a:t>
            </a:r>
          </a:p>
          <a:p>
            <a:pPr>
              <a:lnSpc>
                <a:spcPct val="60000"/>
              </a:lnSpc>
            </a:pPr>
            <a:r>
              <a:rPr lang="en-US" i="1" dirty="0" smtClean="0">
                <a:latin typeface="Arial" charset="0"/>
              </a:rPr>
              <a:t>Security systems</a:t>
            </a:r>
          </a:p>
          <a:p>
            <a:pPr>
              <a:lnSpc>
                <a:spcPct val="60000"/>
              </a:lnSpc>
            </a:pPr>
            <a:r>
              <a:rPr lang="en-US" i="1" dirty="0" smtClean="0">
                <a:latin typeface="Arial" charset="0"/>
              </a:rPr>
              <a:t>Power grid</a:t>
            </a:r>
          </a:p>
          <a:p>
            <a:pPr>
              <a:lnSpc>
                <a:spcPct val="60000"/>
              </a:lnSpc>
            </a:pPr>
            <a:r>
              <a:rPr lang="en-US" i="1" dirty="0" smtClean="0">
                <a:latin typeface="Arial" charset="0"/>
              </a:rPr>
              <a:t>……</a:t>
            </a:r>
          </a:p>
        </p:txBody>
      </p:sp>
      <p:sp>
        <p:nvSpPr>
          <p:cNvPr id="634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3D15DDD-9395-F943-9960-F8D9256986CD}" type="slidenum">
              <a:rPr lang="en-US" sz="1400" b="0">
                <a:latin typeface="Times New Roman" charset="0"/>
              </a:rPr>
              <a:pPr eaLnBrk="1" hangingPunct="1"/>
              <a:t>47</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304800" y="381000"/>
            <a:ext cx="8610600" cy="685800"/>
          </a:xfrm>
        </p:spPr>
        <p:txBody>
          <a:bodyPr/>
          <a:lstStyle/>
          <a:p>
            <a:r>
              <a:rPr lang="en-US">
                <a:latin typeface="Helvetica" charset="0"/>
                <a:ea typeface="ＭＳ Ｐゴシック" charset="0"/>
                <a:cs typeface="ＭＳ Ｐゴシック" charset="0"/>
              </a:rPr>
              <a:t>Diversity of application requirements</a:t>
            </a:r>
          </a:p>
        </p:txBody>
      </p:sp>
      <p:sp>
        <p:nvSpPr>
          <p:cNvPr id="64514" name="Content Placeholder 2"/>
          <p:cNvSpPr>
            <a:spLocks noGrp="1"/>
          </p:cNvSpPr>
          <p:nvPr>
            <p:ph idx="1"/>
          </p:nvPr>
        </p:nvSpPr>
        <p:spPr/>
        <p:txBody>
          <a:bodyPr/>
          <a:lstStyle/>
          <a:p>
            <a:pPr>
              <a:lnSpc>
                <a:spcPct val="90000"/>
              </a:lnSpc>
            </a:pPr>
            <a:r>
              <a:rPr lang="en-US" dirty="0">
                <a:latin typeface="Arial" charset="0"/>
              </a:rPr>
              <a:t>Size of transfers</a:t>
            </a:r>
          </a:p>
          <a:p>
            <a:pPr>
              <a:lnSpc>
                <a:spcPct val="90000"/>
              </a:lnSpc>
            </a:pPr>
            <a:r>
              <a:rPr lang="en-US" dirty="0" err="1">
                <a:latin typeface="Arial" charset="0"/>
              </a:rPr>
              <a:t>Bidirectionality</a:t>
            </a:r>
            <a:r>
              <a:rPr lang="en-US" dirty="0">
                <a:latin typeface="Arial" charset="0"/>
              </a:rPr>
              <a:t> (or not)</a:t>
            </a:r>
          </a:p>
          <a:p>
            <a:pPr>
              <a:lnSpc>
                <a:spcPct val="90000"/>
              </a:lnSpc>
            </a:pPr>
            <a:r>
              <a:rPr lang="en-US" dirty="0">
                <a:latin typeface="Arial" charset="0"/>
              </a:rPr>
              <a:t>Latency sensitive (or not)</a:t>
            </a:r>
          </a:p>
          <a:p>
            <a:pPr>
              <a:lnSpc>
                <a:spcPct val="90000"/>
              </a:lnSpc>
            </a:pPr>
            <a:r>
              <a:rPr lang="en-US" dirty="0">
                <a:latin typeface="Arial" charset="0"/>
              </a:rPr>
              <a:t>Tolerance of jitter</a:t>
            </a:r>
            <a:r>
              <a:rPr lang="en-US" dirty="0">
                <a:solidFill>
                  <a:srgbClr val="FF0000"/>
                </a:solidFill>
                <a:latin typeface="Arial" charset="0"/>
              </a:rPr>
              <a:t> </a:t>
            </a:r>
            <a:r>
              <a:rPr lang="en-US" dirty="0">
                <a:latin typeface="Arial" charset="0"/>
              </a:rPr>
              <a:t>(or not)</a:t>
            </a:r>
          </a:p>
          <a:p>
            <a:pPr>
              <a:lnSpc>
                <a:spcPct val="90000"/>
              </a:lnSpc>
            </a:pPr>
            <a:r>
              <a:rPr lang="en-US" dirty="0">
                <a:latin typeface="Arial" charset="0"/>
              </a:rPr>
              <a:t>Tolerance of packet drop (or not)</a:t>
            </a:r>
          </a:p>
          <a:p>
            <a:pPr>
              <a:lnSpc>
                <a:spcPct val="90000"/>
              </a:lnSpc>
            </a:pPr>
            <a:r>
              <a:rPr lang="en-US" dirty="0">
                <a:latin typeface="Arial" charset="0"/>
              </a:rPr>
              <a:t>Need for reliability (or not)</a:t>
            </a:r>
          </a:p>
          <a:p>
            <a:pPr>
              <a:lnSpc>
                <a:spcPct val="90000"/>
              </a:lnSpc>
            </a:pPr>
            <a:r>
              <a:rPr lang="en-US" dirty="0">
                <a:latin typeface="Arial" charset="0"/>
              </a:rPr>
              <a:t>Multipoint (or not)</a:t>
            </a:r>
          </a:p>
          <a:p>
            <a:pPr>
              <a:lnSpc>
                <a:spcPct val="90000"/>
              </a:lnSpc>
            </a:pPr>
            <a:r>
              <a:rPr lang="en-US" dirty="0">
                <a:latin typeface="Arial" charset="0"/>
              </a:rPr>
              <a:t>…..</a:t>
            </a:r>
          </a:p>
          <a:p>
            <a:endParaRPr lang="en-US" dirty="0">
              <a:latin typeface="Arial" charset="0"/>
            </a:endParaRPr>
          </a:p>
          <a:p>
            <a:endParaRPr lang="en-US" dirty="0">
              <a:latin typeface="Arial" charset="0"/>
            </a:endParaRPr>
          </a:p>
        </p:txBody>
      </p:sp>
      <p:sp>
        <p:nvSpPr>
          <p:cNvPr id="645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3527A48-2D60-BC4A-9096-660622A25EFF}" type="slidenum">
              <a:rPr lang="en-US" sz="1400" b="0">
                <a:latin typeface="Times New Roman" charset="0"/>
              </a:rPr>
              <a:pPr eaLnBrk="1" hangingPunct="1"/>
              <a:t>48</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atin typeface="Helvetica" charset="0"/>
                <a:ea typeface="ＭＳ Ｐゴシック" charset="0"/>
                <a:cs typeface="ＭＳ Ｐゴシック" charset="0"/>
              </a:rPr>
              <a:t>Ad hoc deployment</a:t>
            </a:r>
          </a:p>
        </p:txBody>
      </p:sp>
      <p:sp>
        <p:nvSpPr>
          <p:cNvPr id="65538" name="Content Placeholder 2"/>
          <p:cNvSpPr>
            <a:spLocks noGrp="1"/>
          </p:cNvSpPr>
          <p:nvPr>
            <p:ph idx="1"/>
          </p:nvPr>
        </p:nvSpPr>
        <p:spPr/>
        <p:txBody>
          <a:bodyPr/>
          <a:lstStyle/>
          <a:p>
            <a:r>
              <a:rPr lang="en-US" dirty="0" smtClean="0">
                <a:latin typeface="Arial" charset="0"/>
              </a:rPr>
              <a:t>Can</a:t>
            </a:r>
            <a:r>
              <a:rPr lang="fr-FR" dirty="0" smtClean="0">
                <a:latin typeface="Arial" charset="0"/>
              </a:rPr>
              <a:t>’</a:t>
            </a:r>
            <a:r>
              <a:rPr lang="en-US" altLang="ja-JP" dirty="0" smtClean="0">
                <a:latin typeface="Arial" charset="0"/>
              </a:rPr>
              <a:t>t </a:t>
            </a:r>
            <a:r>
              <a:rPr lang="en-US" altLang="ja-JP" dirty="0">
                <a:latin typeface="Arial" charset="0"/>
              </a:rPr>
              <a:t>assume carefully managed deployment</a:t>
            </a:r>
          </a:p>
          <a:p>
            <a:pPr lvl="1"/>
            <a:r>
              <a:rPr lang="en-US" dirty="0">
                <a:latin typeface="Arial" charset="0"/>
                <a:ea typeface="Arial" charset="0"/>
                <a:cs typeface="Arial" charset="0"/>
              </a:rPr>
              <a:t>Network must work without planning</a:t>
            </a:r>
          </a:p>
        </p:txBody>
      </p:sp>
      <p:sp>
        <p:nvSpPr>
          <p:cNvPr id="655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B1CF657-71A9-A04B-8CB5-00B928BA22BA}" type="slidenum">
              <a:rPr lang="en-US" sz="1400" b="0">
                <a:latin typeface="Times New Roman" charset="0"/>
              </a:rPr>
              <a:pPr eaLnBrk="1" hangingPunct="1"/>
              <a:t>49</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vs</a:t>
            </a:r>
            <a:r>
              <a:rPr lang="en-US" dirty="0" smtClean="0"/>
              <a:t> Engineering</a:t>
            </a:r>
            <a:endParaRPr lang="en-US" dirty="0"/>
          </a:p>
        </p:txBody>
      </p:sp>
      <p:sp>
        <p:nvSpPr>
          <p:cNvPr id="3" name="Content Placeholder 2"/>
          <p:cNvSpPr>
            <a:spLocks noGrp="1"/>
          </p:cNvSpPr>
          <p:nvPr>
            <p:ph idx="1"/>
          </p:nvPr>
        </p:nvSpPr>
        <p:spPr/>
        <p:txBody>
          <a:bodyPr/>
          <a:lstStyle/>
          <a:p>
            <a:r>
              <a:rPr lang="en-US" dirty="0" smtClean="0"/>
              <a:t>Architecture:</a:t>
            </a:r>
          </a:p>
          <a:p>
            <a:pPr lvl="1"/>
            <a:r>
              <a:rPr lang="en-US" dirty="0" smtClean="0"/>
              <a:t>The </a:t>
            </a:r>
            <a:r>
              <a:rPr lang="en-US" dirty="0"/>
              <a:t>allocation of functionality and definition of interfaces among </a:t>
            </a:r>
            <a:r>
              <a:rPr lang="en-US" dirty="0" smtClean="0"/>
              <a:t>elements</a:t>
            </a:r>
          </a:p>
          <a:p>
            <a:pPr lvl="8"/>
            <a:endParaRPr lang="en-US" dirty="0"/>
          </a:p>
          <a:p>
            <a:r>
              <a:rPr lang="en-US" dirty="0" smtClean="0"/>
              <a:t>The Internet “architecture” is the decision about </a:t>
            </a:r>
            <a:r>
              <a:rPr lang="en-US" i="1" u="sng" dirty="0" smtClean="0"/>
              <a:t>what</a:t>
            </a:r>
            <a:r>
              <a:rPr lang="en-US" dirty="0" smtClean="0"/>
              <a:t> tasks get done, and </a:t>
            </a:r>
            <a:r>
              <a:rPr lang="en-US" i="1" u="sng" dirty="0" smtClean="0"/>
              <a:t>where</a:t>
            </a:r>
            <a:r>
              <a:rPr lang="en-US" dirty="0" smtClean="0"/>
              <a:t>:</a:t>
            </a:r>
          </a:p>
          <a:p>
            <a:pPr lvl="1"/>
            <a:r>
              <a:rPr lang="en-US" dirty="0" smtClean="0"/>
              <a:t>In the network, or in the hosts</a:t>
            </a:r>
          </a:p>
          <a:p>
            <a:pPr lvl="1"/>
            <a:r>
              <a:rPr lang="en-US" dirty="0" smtClean="0"/>
              <a:t>Engineering is more about </a:t>
            </a:r>
            <a:r>
              <a:rPr lang="en-US" i="1" u="sng" dirty="0" smtClean="0"/>
              <a:t>how</a:t>
            </a:r>
            <a:r>
              <a:rPr lang="en-US" dirty="0" smtClean="0"/>
              <a:t> tasks get done</a:t>
            </a:r>
          </a:p>
          <a:p>
            <a:pPr lvl="8"/>
            <a:endParaRPr lang="en-US" dirty="0"/>
          </a:p>
          <a:p>
            <a:r>
              <a:rPr lang="en-US" dirty="0" smtClean="0"/>
              <a:t>These architectural decisions play a crucial role in scaling, heterogeneity, robustness, etc…</a:t>
            </a:r>
          </a:p>
          <a:p>
            <a:pPr lvl="1"/>
            <a:r>
              <a:rPr lang="en-US" b="1" dirty="0" smtClean="0"/>
              <a:t>This is what I spend my life worrying about</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5</a:t>
            </a:fld>
            <a:endParaRPr lang="en-US"/>
          </a:p>
        </p:txBody>
      </p:sp>
    </p:spTree>
    <p:extLst>
      <p:ext uri="{BB962C8B-B14F-4D97-AF65-F5344CB8AC3E}">
        <p14:creationId xmlns:p14="http://schemas.microsoft.com/office/powerpoint/2010/main" val="23875271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A29611D-FA03-4540-A684-EC1B6772B934}" type="slidenum">
              <a:rPr lang="en-US" sz="1400" b="0">
                <a:latin typeface="Times New Roman" charset="0"/>
              </a:rPr>
              <a:pPr eaLnBrk="1" hangingPunct="1"/>
              <a:t>50</a:t>
            </a:fld>
            <a:endParaRPr lang="en-US" sz="1400" b="0">
              <a:latin typeface="Times New Roman" charset="0"/>
            </a:endParaRPr>
          </a:p>
        </p:txBody>
      </p:sp>
      <p:sp>
        <p:nvSpPr>
          <p:cNvPr id="66562" name="Rectangle 2"/>
          <p:cNvSpPr>
            <a:spLocks noGrp="1" noChangeArrowheads="1"/>
          </p:cNvSpPr>
          <p:nvPr>
            <p:ph type="title"/>
          </p:nvPr>
        </p:nvSpPr>
        <p:spPr>
          <a:xfrm>
            <a:off x="304800" y="381000"/>
            <a:ext cx="8839200" cy="685800"/>
          </a:xfrm>
        </p:spPr>
        <p:txBody>
          <a:bodyPr/>
          <a:lstStyle/>
          <a:p>
            <a:r>
              <a:rPr lang="en-US">
                <a:latin typeface="Helvetica" charset="0"/>
                <a:ea typeface="ＭＳ Ｐゴシック" charset="0"/>
                <a:cs typeface="ＭＳ Ｐゴシック" charset="0"/>
              </a:rPr>
              <a:t>Networks contain many components</a:t>
            </a:r>
          </a:p>
        </p:txBody>
      </p:sp>
      <p:pic>
        <p:nvPicPr>
          <p:cNvPr id="66563" name="Picture 3" descr="fiber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4225"/>
            <a:ext cx="2071688"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4" descr="coax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64063"/>
            <a:ext cx="1065213"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5"/>
          <p:cNvSpPr txBox="1">
            <a:spLocks noChangeArrowheads="1"/>
          </p:cNvSpPr>
          <p:nvPr/>
        </p:nvSpPr>
        <p:spPr bwMode="auto">
          <a:xfrm>
            <a:off x="1668463" y="1992313"/>
            <a:ext cx="78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3" rIns="91425" bIns="45713">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latin typeface="Tahoma" charset="0"/>
              </a:rPr>
              <a:t>Fibers</a:t>
            </a:r>
          </a:p>
        </p:txBody>
      </p:sp>
      <p:sp>
        <p:nvSpPr>
          <p:cNvPr id="66566" name="Text Box 6"/>
          <p:cNvSpPr txBox="1">
            <a:spLocks noChangeArrowheads="1"/>
          </p:cNvSpPr>
          <p:nvPr/>
        </p:nvSpPr>
        <p:spPr bwMode="auto">
          <a:xfrm>
            <a:off x="1370013" y="45021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3" rIns="91425" bIns="45713">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latin typeface="Tahoma" charset="0"/>
              </a:rPr>
              <a:t>Coaxial Cable</a:t>
            </a:r>
          </a:p>
        </p:txBody>
      </p:sp>
      <p:pic>
        <p:nvPicPr>
          <p:cNvPr id="66567" name="Picture 7" descr="nic10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2247900"/>
            <a:ext cx="17510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Line 8"/>
          <p:cNvSpPr>
            <a:spLocks noChangeShapeType="1"/>
          </p:cNvSpPr>
          <p:nvPr/>
        </p:nvSpPr>
        <p:spPr bwMode="auto">
          <a:xfrm>
            <a:off x="2890838" y="1520825"/>
            <a:ext cx="0" cy="5337175"/>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66569" name="Line 9"/>
          <p:cNvSpPr>
            <a:spLocks noChangeShapeType="1"/>
          </p:cNvSpPr>
          <p:nvPr/>
        </p:nvSpPr>
        <p:spPr bwMode="auto">
          <a:xfrm>
            <a:off x="5326063" y="1520825"/>
            <a:ext cx="0" cy="5337175"/>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66570" name="Text Box 10"/>
          <p:cNvSpPr txBox="1">
            <a:spLocks noChangeArrowheads="1"/>
          </p:cNvSpPr>
          <p:nvPr/>
        </p:nvSpPr>
        <p:spPr bwMode="auto">
          <a:xfrm>
            <a:off x="684213" y="1292225"/>
            <a:ext cx="976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a:solidFill>
                  <a:schemeClr val="accent1"/>
                </a:solidFill>
                <a:latin typeface="Arial" charset="0"/>
              </a:rPr>
              <a:t>Links</a:t>
            </a:r>
          </a:p>
        </p:txBody>
      </p:sp>
      <p:pic>
        <p:nvPicPr>
          <p:cNvPr id="66571" name="Picture 11" descr="gsr12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1350" y="1828800"/>
            <a:ext cx="2139950"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2" name="Picture 12" descr="voices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4038" y="4259263"/>
            <a:ext cx="1747837"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3" name="Text Box 13"/>
          <p:cNvSpPr txBox="1">
            <a:spLocks noChangeArrowheads="1"/>
          </p:cNvSpPr>
          <p:nvPr/>
        </p:nvSpPr>
        <p:spPr bwMode="auto">
          <a:xfrm>
            <a:off x="3173413" y="1292225"/>
            <a:ext cx="1620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a:solidFill>
                  <a:schemeClr val="accent1"/>
                </a:solidFill>
                <a:latin typeface="Arial" charset="0"/>
              </a:rPr>
              <a:t>Interfaces</a:t>
            </a:r>
          </a:p>
        </p:txBody>
      </p:sp>
      <p:sp>
        <p:nvSpPr>
          <p:cNvPr id="66574" name="Text Box 14"/>
          <p:cNvSpPr txBox="1">
            <a:spLocks noChangeArrowheads="1"/>
          </p:cNvSpPr>
          <p:nvPr/>
        </p:nvSpPr>
        <p:spPr bwMode="auto">
          <a:xfrm>
            <a:off x="5659438" y="1292225"/>
            <a:ext cx="2636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a:solidFill>
                  <a:schemeClr val="accent1"/>
                </a:solidFill>
                <a:latin typeface="Arial" charset="0"/>
              </a:rPr>
              <a:t>Switches/routers</a:t>
            </a:r>
          </a:p>
        </p:txBody>
      </p:sp>
      <p:sp>
        <p:nvSpPr>
          <p:cNvPr id="66575" name="Text Box 15"/>
          <p:cNvSpPr txBox="1">
            <a:spLocks noChangeArrowheads="1"/>
          </p:cNvSpPr>
          <p:nvPr/>
        </p:nvSpPr>
        <p:spPr bwMode="auto">
          <a:xfrm>
            <a:off x="3043238" y="1916113"/>
            <a:ext cx="154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3" rIns="91425" bIns="45713">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latin typeface="Tahoma" charset="0"/>
              </a:rPr>
              <a:t>Ethernet card</a:t>
            </a:r>
          </a:p>
        </p:txBody>
      </p:sp>
      <p:sp>
        <p:nvSpPr>
          <p:cNvPr id="66576" name="Text Box 16"/>
          <p:cNvSpPr txBox="1">
            <a:spLocks noChangeArrowheads="1"/>
          </p:cNvSpPr>
          <p:nvPr/>
        </p:nvSpPr>
        <p:spPr bwMode="auto">
          <a:xfrm>
            <a:off x="3267075" y="4044950"/>
            <a:ext cx="1527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3" rIns="91425" bIns="45713">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latin typeface="Tahoma" charset="0"/>
              </a:rPr>
              <a:t>Wireless card</a:t>
            </a:r>
          </a:p>
        </p:txBody>
      </p:sp>
      <p:pic>
        <p:nvPicPr>
          <p:cNvPr id="66577" name="Picture 17" descr="thumb220x174-images68380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7038" y="4487863"/>
            <a:ext cx="2206625"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8" name="Text Box 18"/>
          <p:cNvSpPr txBox="1">
            <a:spLocks noChangeArrowheads="1"/>
          </p:cNvSpPr>
          <p:nvPr/>
        </p:nvSpPr>
        <p:spPr bwMode="auto">
          <a:xfrm>
            <a:off x="5529263" y="1978025"/>
            <a:ext cx="1431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3" rIns="91425" bIns="45713">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latin typeface="Tahoma" charset="0"/>
              </a:rPr>
              <a:t>Large router</a:t>
            </a:r>
          </a:p>
        </p:txBody>
      </p:sp>
      <p:sp>
        <p:nvSpPr>
          <p:cNvPr id="66579" name="Text Box 19"/>
          <p:cNvSpPr txBox="1">
            <a:spLocks noChangeArrowheads="1"/>
          </p:cNvSpPr>
          <p:nvPr/>
        </p:nvSpPr>
        <p:spPr bwMode="auto">
          <a:xfrm>
            <a:off x="7364413" y="4608513"/>
            <a:ext cx="12366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3" rIns="91425" bIns="45713">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latin typeface="Tahoma" charset="0"/>
              </a:rPr>
              <a:t>Telephone</a:t>
            </a:r>
          </a:p>
          <a:p>
            <a:pPr algn="l" eaLnBrk="1" hangingPunct="1"/>
            <a:r>
              <a:rPr lang="en-US" sz="1800" b="0">
                <a:latin typeface="Tahoma" charset="0"/>
              </a:rPr>
              <a:t>switch</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can all fail….</a:t>
            </a:r>
            <a:endParaRPr lang="en-US" dirty="0"/>
          </a:p>
        </p:txBody>
      </p:sp>
      <p:sp>
        <p:nvSpPr>
          <p:cNvPr id="3" name="Content Placeholder 2"/>
          <p:cNvSpPr>
            <a:spLocks noGrp="1"/>
          </p:cNvSpPr>
          <p:nvPr>
            <p:ph idx="1"/>
          </p:nvPr>
        </p:nvSpPr>
        <p:spPr/>
        <p:txBody>
          <a:bodyPr/>
          <a:lstStyle/>
          <a:p>
            <a:r>
              <a:rPr lang="en-US" dirty="0" smtClean="0"/>
              <a:t>Consider communication that uses 50 components</a:t>
            </a:r>
          </a:p>
          <a:p>
            <a:pPr lvl="1"/>
            <a:r>
              <a:rPr lang="en-US" dirty="0" smtClean="0"/>
              <a:t>Assume each work </a:t>
            </a:r>
            <a:r>
              <a:rPr lang="en-US" dirty="0"/>
              <a:t>correctly </a:t>
            </a:r>
            <a:r>
              <a:rPr lang="en-US" dirty="0" smtClean="0"/>
              <a:t>99</a:t>
            </a:r>
            <a:r>
              <a:rPr lang="en-US" dirty="0"/>
              <a:t>% of the </a:t>
            </a:r>
            <a:r>
              <a:rPr lang="en-US" dirty="0" smtClean="0"/>
              <a:t>time</a:t>
            </a:r>
            <a:endParaRPr lang="en-US" dirty="0"/>
          </a:p>
          <a:p>
            <a:pPr lvl="1"/>
            <a:r>
              <a:rPr lang="en-US" dirty="0" smtClean="0"/>
              <a:t>What is </a:t>
            </a:r>
            <a:r>
              <a:rPr lang="en-US" dirty="0"/>
              <a:t>likelihood </a:t>
            </a:r>
            <a:r>
              <a:rPr lang="en-US" dirty="0" smtClean="0"/>
              <a:t>communication fails?</a:t>
            </a:r>
            <a:endParaRPr lang="en-US" dirty="0"/>
          </a:p>
          <a:p>
            <a:r>
              <a:rPr lang="en-US" dirty="0"/>
              <a:t>Answer: success requires that they all function, so failure probability = </a:t>
            </a:r>
            <a:r>
              <a:rPr lang="en-US" dirty="0" smtClean="0"/>
              <a:t>1 - (.99)</a:t>
            </a:r>
            <a:r>
              <a:rPr lang="en-US" baseline="30000" dirty="0" smtClean="0"/>
              <a:t>50</a:t>
            </a:r>
            <a:r>
              <a:rPr lang="en-US" dirty="0" smtClean="0"/>
              <a:t>  ≈  39.5%</a:t>
            </a:r>
          </a:p>
          <a:p>
            <a:r>
              <a:rPr lang="en-US" dirty="0" smtClean="0"/>
              <a:t>Even if nodes are 99.9% reliable, failure probability is still close to 5%</a:t>
            </a:r>
            <a:endParaRPr lang="en-US" dirty="0"/>
          </a:p>
          <a:p>
            <a:r>
              <a:rPr lang="en-US" b="1" dirty="0" smtClean="0"/>
              <a:t>Must </a:t>
            </a:r>
            <a:r>
              <a:rPr lang="en-US" b="1" dirty="0"/>
              <a:t>design the system to expect </a:t>
            </a:r>
            <a:r>
              <a:rPr lang="en-US" b="1" dirty="0" smtClean="0"/>
              <a:t>failure!</a:t>
            </a:r>
            <a:endParaRPr lang="en-US" b="1" dirty="0"/>
          </a:p>
          <a:p>
            <a:r>
              <a:rPr lang="en-US" dirty="0" smtClean="0"/>
              <a:t>Joke: Why </a:t>
            </a:r>
            <a:r>
              <a:rPr lang="en-US" dirty="0"/>
              <a:t>is the Internet like a 12-step program</a:t>
            </a:r>
            <a:r>
              <a:rPr lang="en-US" dirty="0" smtClean="0"/>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171129E-AE4F-FE41-9FE7-770DFC52FA18}" type="slidenum">
              <a:rPr lang="en-US" smtClean="0"/>
              <a:pPr>
                <a:defRPr/>
              </a:pPr>
              <a:t>51</a:t>
            </a:fld>
            <a:endParaRPr lang="en-US"/>
          </a:p>
        </p:txBody>
      </p:sp>
    </p:spTree>
    <p:extLst>
      <p:ext uri="{BB962C8B-B14F-4D97-AF65-F5344CB8AC3E}">
        <p14:creationId xmlns:p14="http://schemas.microsoft.com/office/powerpoint/2010/main" val="2713294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Helvetica" charset="0"/>
                <a:ea typeface="ＭＳ Ｐゴシック" charset="0"/>
                <a:cs typeface="ＭＳ Ｐゴシック" charset="0"/>
              </a:rPr>
              <a:t>Greed</a:t>
            </a:r>
          </a:p>
        </p:txBody>
      </p:sp>
      <p:sp>
        <p:nvSpPr>
          <p:cNvPr id="69634" name="Content Placeholder 2"/>
          <p:cNvSpPr>
            <a:spLocks noGrp="1"/>
          </p:cNvSpPr>
          <p:nvPr>
            <p:ph idx="1"/>
          </p:nvPr>
        </p:nvSpPr>
        <p:spPr/>
        <p:txBody>
          <a:bodyPr/>
          <a:lstStyle/>
          <a:p>
            <a:r>
              <a:rPr lang="en-US" dirty="0">
                <a:latin typeface="Arial" charset="0"/>
              </a:rPr>
              <a:t>There are greedy people out there who want to:</a:t>
            </a:r>
          </a:p>
          <a:p>
            <a:pPr lvl="1"/>
            <a:r>
              <a:rPr lang="en-US" dirty="0">
                <a:latin typeface="Arial" charset="0"/>
                <a:ea typeface="Arial" charset="0"/>
                <a:cs typeface="Arial" charset="0"/>
              </a:rPr>
              <a:t>Steal your </a:t>
            </a:r>
            <a:r>
              <a:rPr lang="en-US" dirty="0" smtClean="0">
                <a:latin typeface="Arial" charset="0"/>
                <a:ea typeface="Arial" charset="0"/>
                <a:cs typeface="Arial" charset="0"/>
              </a:rPr>
              <a:t>financial information (bank, credit card, etc.)</a:t>
            </a:r>
            <a:endParaRPr lang="en-US" dirty="0">
              <a:latin typeface="Arial" charset="0"/>
              <a:ea typeface="Arial" charset="0"/>
              <a:cs typeface="Arial" charset="0"/>
            </a:endParaRPr>
          </a:p>
          <a:p>
            <a:pPr lvl="1"/>
            <a:r>
              <a:rPr lang="en-US" dirty="0">
                <a:latin typeface="Arial" charset="0"/>
                <a:ea typeface="Arial" charset="0"/>
                <a:cs typeface="Arial" charset="0"/>
              </a:rPr>
              <a:t>Use your computer for attacks</a:t>
            </a:r>
          </a:p>
          <a:p>
            <a:pPr lvl="1"/>
            <a:endParaRPr lang="en-US" dirty="0">
              <a:latin typeface="Arial" charset="0"/>
              <a:ea typeface="Arial" charset="0"/>
              <a:cs typeface="Arial" charset="0"/>
            </a:endParaRPr>
          </a:p>
          <a:p>
            <a:r>
              <a:rPr lang="en-US" dirty="0">
                <a:latin typeface="Arial" charset="0"/>
              </a:rPr>
              <a:t>There is a thriving underground economy for compromised computers and financial information</a:t>
            </a:r>
          </a:p>
          <a:p>
            <a:pPr lvl="1">
              <a:buFont typeface="Helvetica" charset="0"/>
              <a:buNone/>
            </a:pPr>
            <a:endParaRPr lang="en-US" dirty="0">
              <a:latin typeface="Arial" charset="0"/>
              <a:ea typeface="Arial" charset="0"/>
              <a:cs typeface="Arial" charset="0"/>
            </a:endParaRPr>
          </a:p>
        </p:txBody>
      </p:sp>
      <p:sp>
        <p:nvSpPr>
          <p:cNvPr id="696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5DF051B-4025-2D42-B410-E0D71048E7CA}" type="slidenum">
              <a:rPr lang="en-US" sz="1400" b="0">
                <a:latin typeface="Times New Roman" charset="0"/>
              </a:rPr>
              <a:pPr eaLnBrk="1" hangingPunct="1"/>
              <a:t>52</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140E26A-B374-7B4A-BED3-F2AF8261C00E}" type="slidenum">
              <a:rPr lang="en-US" sz="1400" b="0">
                <a:latin typeface="Times New Roman" charset="0"/>
              </a:rPr>
              <a:pPr eaLnBrk="1" hangingPunct="1"/>
              <a:t>53</a:t>
            </a:fld>
            <a:endParaRPr lang="en-US" sz="1400" b="0">
              <a:latin typeface="Times New Roman" charset="0"/>
            </a:endParaRPr>
          </a:p>
        </p:txBody>
      </p:sp>
      <p:pic>
        <p:nvPicPr>
          <p:cNvPr id="858114" name="Picture 2"/>
          <p:cNvPicPr>
            <a:picLocks noChangeAspect="1" noChangeArrowheads="1"/>
          </p:cNvPicPr>
          <p:nvPr/>
        </p:nvPicPr>
        <p:blipFill>
          <a:blip r:embed="rId3">
            <a:lum bright="-44000"/>
            <a:extLst>
              <a:ext uri="{28A0092B-C50C-407E-A947-70E740481C1C}">
                <a14:useLocalDpi xmlns:a14="http://schemas.microsoft.com/office/drawing/2010/main" val="0"/>
              </a:ext>
            </a:extLst>
          </a:blip>
          <a:srcRect/>
          <a:stretch>
            <a:fillRect/>
          </a:stretch>
        </p:blipFill>
        <p:spPr bwMode="auto">
          <a:xfrm>
            <a:off x="685800" y="457200"/>
            <a:ext cx="8153400" cy="284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58115" name="Picture 3"/>
          <p:cNvPicPr>
            <a:picLocks noChangeAspect="1" noChangeArrowheads="1"/>
          </p:cNvPicPr>
          <p:nvPr/>
        </p:nvPicPr>
        <p:blipFill>
          <a:blip r:embed="rId4">
            <a:lum bright="-46000"/>
            <a:extLst>
              <a:ext uri="{28A0092B-C50C-407E-A947-70E740481C1C}">
                <a14:useLocalDpi xmlns:a14="http://schemas.microsoft.com/office/drawing/2010/main" val="0"/>
              </a:ext>
            </a:extLst>
          </a:blip>
          <a:srcRect/>
          <a:stretch>
            <a:fillRect/>
          </a:stretch>
        </p:blipFill>
        <p:spPr bwMode="auto">
          <a:xfrm rot="-40873">
            <a:off x="304800" y="3429000"/>
            <a:ext cx="8839200" cy="757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58116" name="Picture 4"/>
          <p:cNvPicPr>
            <a:picLocks noChangeAspect="1" noChangeArrowheads="1"/>
          </p:cNvPicPr>
          <p:nvPr/>
        </p:nvPicPr>
        <p:blipFill>
          <a:blip r:embed="rId5">
            <a:lum bright="-34000"/>
            <a:extLst>
              <a:ext uri="{28A0092B-C50C-407E-A947-70E740481C1C}">
                <a14:useLocalDpi xmlns:a14="http://schemas.microsoft.com/office/drawing/2010/main" val="0"/>
              </a:ext>
            </a:extLst>
          </a:blip>
          <a:srcRect/>
          <a:stretch>
            <a:fillRect/>
          </a:stretch>
        </p:blipFill>
        <p:spPr bwMode="auto">
          <a:xfrm>
            <a:off x="609600" y="4376738"/>
            <a:ext cx="7772400" cy="2481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581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8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387FFE2-68AA-2241-8703-06B062F54B6F}" type="slidenum">
              <a:rPr lang="en-US" sz="1400" b="0">
                <a:latin typeface="Times New Roman" charset="0"/>
              </a:rPr>
              <a:pPr eaLnBrk="1" hangingPunct="1"/>
              <a:t>54</a:t>
            </a:fld>
            <a:endParaRPr lang="en-US" sz="1400" b="0">
              <a:latin typeface="Times New Roman" charset="0"/>
            </a:endParaRPr>
          </a:p>
        </p:txBody>
      </p:sp>
      <p:grpSp>
        <p:nvGrpSpPr>
          <p:cNvPr id="2" name="Group 2"/>
          <p:cNvGrpSpPr>
            <a:grpSpLocks/>
          </p:cNvGrpSpPr>
          <p:nvPr/>
        </p:nvGrpSpPr>
        <p:grpSpPr bwMode="auto">
          <a:xfrm>
            <a:off x="0" y="381000"/>
            <a:ext cx="8839200" cy="1852613"/>
            <a:chOff x="0" y="240"/>
            <a:chExt cx="5568" cy="1167"/>
          </a:xfrm>
        </p:grpSpPr>
        <p:pic>
          <p:nvPicPr>
            <p:cNvPr id="72708" name="Picture 3"/>
            <p:cNvPicPr>
              <a:picLocks noChangeAspect="1" noChangeArrowheads="1"/>
            </p:cNvPicPr>
            <p:nvPr/>
          </p:nvPicPr>
          <p:blipFill>
            <a:blip r:embed="rId3">
              <a:lum bright="-46000"/>
              <a:extLst>
                <a:ext uri="{28A0092B-C50C-407E-A947-70E740481C1C}">
                  <a14:useLocalDpi xmlns:a14="http://schemas.microsoft.com/office/drawing/2010/main" val="0"/>
                </a:ext>
              </a:extLst>
            </a:blip>
            <a:srcRect/>
            <a:stretch>
              <a:fillRect/>
            </a:stretch>
          </p:blipFill>
          <p:spPr bwMode="auto">
            <a:xfrm>
              <a:off x="0" y="720"/>
              <a:ext cx="5568"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4"/>
            <p:cNvPicPr>
              <a:picLocks noChangeAspect="1" noChangeArrowheads="1"/>
            </p:cNvPicPr>
            <p:nvPr/>
          </p:nvPicPr>
          <p:blipFill>
            <a:blip r:embed="rId4">
              <a:lum bright="-44000"/>
              <a:extLst>
                <a:ext uri="{28A0092B-C50C-407E-A947-70E740481C1C}">
                  <a14:useLocalDpi xmlns:a14="http://schemas.microsoft.com/office/drawing/2010/main" val="0"/>
                </a:ext>
              </a:extLst>
            </a:blip>
            <a:srcRect/>
            <a:stretch>
              <a:fillRect/>
            </a:stretch>
          </p:blipFill>
          <p:spPr bwMode="auto">
            <a:xfrm>
              <a:off x="48" y="240"/>
              <a:ext cx="547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59141" name="Picture 5"/>
          <p:cNvPicPr>
            <a:picLocks noChangeAspect="1" noChangeArrowheads="1"/>
          </p:cNvPicPr>
          <p:nvPr/>
        </p:nvPicPr>
        <p:blipFill>
          <a:blip r:embed="rId5">
            <a:lum bright="-44000"/>
            <a:extLst>
              <a:ext uri="{28A0092B-C50C-407E-A947-70E740481C1C}">
                <a14:useLocalDpi xmlns:a14="http://schemas.microsoft.com/office/drawing/2010/main" val="0"/>
              </a:ext>
            </a:extLst>
          </a:blip>
          <a:srcRect/>
          <a:stretch>
            <a:fillRect/>
          </a:stretch>
        </p:blipFill>
        <p:spPr bwMode="auto">
          <a:xfrm>
            <a:off x="228600" y="2667000"/>
            <a:ext cx="85344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Helvetica" charset="0"/>
                <a:ea typeface="ＭＳ Ｐゴシック" charset="0"/>
                <a:cs typeface="ＭＳ Ｐゴシック" charset="0"/>
              </a:rPr>
              <a:t>Malice</a:t>
            </a:r>
          </a:p>
        </p:txBody>
      </p:sp>
      <p:sp>
        <p:nvSpPr>
          <p:cNvPr id="74754" name="Content Placeholder 2"/>
          <p:cNvSpPr>
            <a:spLocks noGrp="1"/>
          </p:cNvSpPr>
          <p:nvPr>
            <p:ph idx="1"/>
          </p:nvPr>
        </p:nvSpPr>
        <p:spPr/>
        <p:txBody>
          <a:bodyPr/>
          <a:lstStyle/>
          <a:p>
            <a:r>
              <a:rPr lang="en-US" dirty="0">
                <a:latin typeface="Arial" charset="0"/>
              </a:rPr>
              <a:t>There are malicious people out there who want to:</a:t>
            </a:r>
          </a:p>
          <a:p>
            <a:pPr lvl="1"/>
            <a:r>
              <a:rPr lang="en-US" dirty="0">
                <a:latin typeface="Arial" charset="0"/>
                <a:ea typeface="Arial" charset="0"/>
                <a:cs typeface="Arial" charset="0"/>
              </a:rPr>
              <a:t>Bring your system down and/or </a:t>
            </a:r>
            <a:r>
              <a:rPr lang="en-US">
                <a:latin typeface="Arial" charset="0"/>
                <a:ea typeface="Arial" charset="0"/>
                <a:cs typeface="Arial" charset="0"/>
              </a:rPr>
              <a:t>steal </a:t>
            </a:r>
            <a:r>
              <a:rPr lang="en-US" smtClean="0">
                <a:latin typeface="Arial" charset="0"/>
                <a:ea typeface="Arial" charset="0"/>
                <a:cs typeface="Arial" charset="0"/>
              </a:rPr>
              <a:t>confidential data</a:t>
            </a:r>
            <a:endParaRPr lang="en-US" dirty="0">
              <a:latin typeface="Arial" charset="0"/>
              <a:ea typeface="Arial" charset="0"/>
              <a:cs typeface="Arial" charset="0"/>
            </a:endParaRPr>
          </a:p>
          <a:p>
            <a:pPr lvl="1"/>
            <a:endParaRPr lang="en-US" dirty="0">
              <a:latin typeface="Arial" charset="0"/>
              <a:ea typeface="Arial" charset="0"/>
              <a:cs typeface="Arial" charset="0"/>
            </a:endParaRPr>
          </a:p>
          <a:p>
            <a:r>
              <a:rPr lang="en-US" dirty="0">
                <a:latin typeface="Arial" charset="0"/>
              </a:rPr>
              <a:t>When attacker is a nation-state, attacks are far harder to stop</a:t>
            </a:r>
          </a:p>
          <a:p>
            <a:pPr lvl="1"/>
            <a:r>
              <a:rPr lang="en-US" dirty="0">
                <a:latin typeface="Arial" charset="0"/>
                <a:ea typeface="Arial" charset="0"/>
                <a:cs typeface="Arial" charset="0"/>
              </a:rPr>
              <a:t>Many defensive techniques involve stopping attacks that have been seen before</a:t>
            </a:r>
          </a:p>
          <a:p>
            <a:pPr lvl="1"/>
            <a:r>
              <a:rPr lang="en-US" dirty="0">
                <a:latin typeface="Arial" charset="0"/>
                <a:ea typeface="Arial" charset="0"/>
                <a:cs typeface="Arial" charset="0"/>
              </a:rPr>
              <a:t>But nation-states can use </a:t>
            </a:r>
            <a:r>
              <a:rPr lang="en-US" i="1" dirty="0">
                <a:latin typeface="Arial" charset="0"/>
                <a:ea typeface="Arial" charset="0"/>
                <a:cs typeface="Arial" charset="0"/>
              </a:rPr>
              <a:t>new </a:t>
            </a:r>
            <a:r>
              <a:rPr lang="en-US" dirty="0">
                <a:latin typeface="Arial" charset="0"/>
                <a:ea typeface="Arial" charset="0"/>
                <a:cs typeface="Arial" charset="0"/>
              </a:rPr>
              <a:t>attack vectors</a:t>
            </a:r>
          </a:p>
          <a:p>
            <a:endParaRPr lang="en-US" dirty="0">
              <a:latin typeface="Arial" charset="0"/>
            </a:endParaRPr>
          </a:p>
        </p:txBody>
      </p:sp>
      <p:sp>
        <p:nvSpPr>
          <p:cNvPr id="747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25F5290-7075-B844-9861-EF52A1ECC609}" type="slidenum">
              <a:rPr lang="en-US" sz="1400" b="0">
                <a:latin typeface="Times New Roman" charset="0"/>
              </a:rPr>
              <a:pPr eaLnBrk="1" hangingPunct="1"/>
              <a:t>55</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E2C8B0C-A019-8345-A4C0-895746C91891}" type="slidenum">
              <a:rPr lang="en-US" sz="1400" b="0">
                <a:latin typeface="Times New Roman" charset="0"/>
              </a:rPr>
              <a:pPr eaLnBrk="1" hangingPunct="1"/>
              <a:t>56</a:t>
            </a:fld>
            <a:endParaRPr lang="en-US" sz="1400" b="0">
              <a:latin typeface="Times New Roman" charset="0"/>
            </a:endParaRPr>
          </a:p>
        </p:txBody>
      </p:sp>
      <p:sp>
        <p:nvSpPr>
          <p:cNvPr id="75778" name="Rectangle 2"/>
          <p:cNvSpPr>
            <a:spLocks noGrp="1" noChangeArrowheads="1"/>
          </p:cNvSpPr>
          <p:nvPr>
            <p:ph type="title"/>
          </p:nvPr>
        </p:nvSpPr>
        <p:spPr/>
        <p:txBody>
          <a:bodyPr/>
          <a:lstStyle/>
          <a:p>
            <a:pPr>
              <a:lnSpc>
                <a:spcPct val="90000"/>
              </a:lnSpc>
            </a:pPr>
            <a:r>
              <a:rPr lang="en-US">
                <a:latin typeface="Helvetica" charset="0"/>
                <a:ea typeface="ＭＳ Ｐゴシック" charset="0"/>
                <a:cs typeface="ＭＳ Ｐゴシック" charset="0"/>
              </a:rPr>
              <a:t>Speed of Light</a:t>
            </a:r>
          </a:p>
        </p:txBody>
      </p:sp>
      <p:sp>
        <p:nvSpPr>
          <p:cNvPr id="833539" name="Rectangle 3"/>
          <p:cNvSpPr>
            <a:spLocks noGrp="1" noChangeArrowheads="1"/>
          </p:cNvSpPr>
          <p:nvPr>
            <p:ph type="body" idx="1"/>
          </p:nvPr>
        </p:nvSpPr>
        <p:spPr/>
        <p:txBody>
          <a:bodyPr/>
          <a:lstStyle/>
          <a:p>
            <a:pPr>
              <a:lnSpc>
                <a:spcPct val="90000"/>
              </a:lnSpc>
            </a:pPr>
            <a:endParaRPr lang="en-US">
              <a:latin typeface="Arial" charset="0"/>
            </a:endParaRPr>
          </a:p>
          <a:p>
            <a:pPr>
              <a:lnSpc>
                <a:spcPct val="90000"/>
              </a:lnSpc>
            </a:pPr>
            <a:r>
              <a:rPr lang="en-US">
                <a:latin typeface="Arial" charset="0"/>
              </a:rPr>
              <a:t>Question: how long does it take light to travel from Berkeley to New York?</a:t>
            </a:r>
          </a:p>
          <a:p>
            <a:pPr>
              <a:lnSpc>
                <a:spcPct val="90000"/>
              </a:lnSpc>
            </a:pPr>
            <a:endParaRPr lang="en-US">
              <a:latin typeface="Arial" charset="0"/>
            </a:endParaRPr>
          </a:p>
          <a:p>
            <a:pPr>
              <a:lnSpc>
                <a:spcPct val="90000"/>
              </a:lnSpc>
            </a:pPr>
            <a:r>
              <a:rPr lang="en-US">
                <a:latin typeface="Arial" charset="0"/>
              </a:rPr>
              <a:t>Answer:</a:t>
            </a:r>
          </a:p>
          <a:p>
            <a:pPr lvl="1">
              <a:lnSpc>
                <a:spcPct val="90000"/>
              </a:lnSpc>
            </a:pPr>
            <a:r>
              <a:rPr lang="en-US">
                <a:latin typeface="Arial" charset="0"/>
                <a:ea typeface="Arial" charset="0"/>
                <a:cs typeface="Arial" charset="0"/>
              </a:rPr>
              <a:t>Distance Berkeley </a:t>
            </a:r>
            <a:r>
              <a:rPr lang="en-US">
                <a:latin typeface="Arial" charset="0"/>
                <a:ea typeface="Arial" charset="0"/>
                <a:cs typeface="Arial" charset="0"/>
                <a:sym typeface="Symbol" charset="0"/>
              </a:rPr>
              <a:t> New York: 4,125 km (great circle)</a:t>
            </a:r>
          </a:p>
          <a:p>
            <a:pPr lvl="1">
              <a:lnSpc>
                <a:spcPct val="90000"/>
              </a:lnSpc>
            </a:pPr>
            <a:r>
              <a:rPr lang="en-US">
                <a:latin typeface="Arial" charset="0"/>
                <a:ea typeface="Arial" charset="0"/>
                <a:cs typeface="Arial" charset="0"/>
                <a:sym typeface="Symbol" charset="0"/>
              </a:rPr>
              <a:t>Traveling 300,000 km/s: 13.75 msec</a:t>
            </a:r>
            <a:endParaRPr lang="en-US">
              <a:latin typeface="Arial" charset="0"/>
              <a:ea typeface="Arial"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35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353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3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3717AEE-F5E6-0140-B731-A1159A0529E2}" type="slidenum">
              <a:rPr lang="en-US" sz="1400" b="0">
                <a:latin typeface="Times New Roman" charset="0"/>
              </a:rPr>
              <a:pPr eaLnBrk="1" hangingPunct="1"/>
              <a:t>57</a:t>
            </a:fld>
            <a:endParaRPr lang="en-US" sz="1400" b="0">
              <a:latin typeface="Times New Roman" charset="0"/>
            </a:endParaRPr>
          </a:p>
        </p:txBody>
      </p:sp>
      <p:sp>
        <p:nvSpPr>
          <p:cNvPr id="77826" name="Rectangle 2"/>
          <p:cNvSpPr>
            <a:spLocks noGrp="1" noChangeArrowheads="1"/>
          </p:cNvSpPr>
          <p:nvPr>
            <p:ph type="title"/>
          </p:nvPr>
        </p:nvSpPr>
        <p:spPr/>
        <p:txBody>
          <a:bodyPr/>
          <a:lstStyle/>
          <a:p>
            <a:r>
              <a:rPr lang="en-US" sz="3200">
                <a:latin typeface="Helvetica" charset="0"/>
                <a:ea typeface="ＭＳ Ｐゴシック" charset="0"/>
                <a:cs typeface="ＭＳ Ｐゴシック" charset="0"/>
              </a:rPr>
              <a:t>Networking Latencies</a:t>
            </a:r>
            <a:endParaRPr lang="en-US">
              <a:latin typeface="Helvetica" charset="0"/>
              <a:ea typeface="ＭＳ Ｐゴシック" charset="0"/>
              <a:cs typeface="ＭＳ Ｐゴシック" charset="0"/>
            </a:endParaRPr>
          </a:p>
        </p:txBody>
      </p:sp>
      <p:sp>
        <p:nvSpPr>
          <p:cNvPr id="837635" name="Rectangle 3"/>
          <p:cNvSpPr>
            <a:spLocks noGrp="1" noChangeArrowheads="1"/>
          </p:cNvSpPr>
          <p:nvPr>
            <p:ph type="body" idx="1"/>
          </p:nvPr>
        </p:nvSpPr>
        <p:spPr/>
        <p:txBody>
          <a:bodyPr/>
          <a:lstStyle/>
          <a:p>
            <a:pPr>
              <a:lnSpc>
                <a:spcPct val="90000"/>
              </a:lnSpc>
            </a:pPr>
            <a:r>
              <a:rPr lang="en-US" dirty="0">
                <a:latin typeface="Arial" charset="0"/>
              </a:rPr>
              <a:t>Question: how long does it take an Internet </a:t>
            </a:r>
            <a:r>
              <a:rPr lang="ja-JP" altLang="en-US" dirty="0">
                <a:latin typeface="Arial" charset="0"/>
              </a:rPr>
              <a:t>“</a:t>
            </a:r>
            <a:r>
              <a:rPr lang="en-US" altLang="ja-JP" dirty="0">
                <a:latin typeface="Arial" charset="0"/>
              </a:rPr>
              <a:t>packet</a:t>
            </a:r>
            <a:r>
              <a:rPr lang="ja-JP" altLang="en-US" dirty="0">
                <a:latin typeface="Arial" charset="0"/>
              </a:rPr>
              <a:t>”</a:t>
            </a:r>
            <a:r>
              <a:rPr lang="en-US" altLang="ja-JP" dirty="0">
                <a:latin typeface="Arial" charset="0"/>
              </a:rPr>
              <a:t> to travel from Berkeley to New York?</a:t>
            </a:r>
          </a:p>
          <a:p>
            <a:pPr>
              <a:lnSpc>
                <a:spcPct val="90000"/>
              </a:lnSpc>
            </a:pPr>
            <a:r>
              <a:rPr lang="en-US" dirty="0">
                <a:latin typeface="Arial" charset="0"/>
              </a:rPr>
              <a:t>Answer:</a:t>
            </a:r>
          </a:p>
          <a:p>
            <a:pPr lvl="1">
              <a:lnSpc>
                <a:spcPct val="90000"/>
              </a:lnSpc>
            </a:pPr>
            <a:r>
              <a:rPr lang="en-US" dirty="0">
                <a:latin typeface="Arial" charset="0"/>
                <a:ea typeface="Arial" charset="0"/>
                <a:cs typeface="Arial" charset="0"/>
              </a:rPr>
              <a:t>For sure </a:t>
            </a:r>
            <a:r>
              <a:rPr lang="en-US" dirty="0">
                <a:latin typeface="Arial" charset="0"/>
                <a:ea typeface="Arial" charset="0"/>
                <a:cs typeface="Arial" charset="0"/>
                <a:sym typeface="Symbol" charset="0"/>
              </a:rPr>
              <a:t></a:t>
            </a:r>
            <a:r>
              <a:rPr lang="en-US" dirty="0">
                <a:latin typeface="Arial" charset="0"/>
                <a:ea typeface="Arial" charset="0"/>
                <a:cs typeface="Arial" charset="0"/>
              </a:rPr>
              <a:t> 13.75 </a:t>
            </a:r>
            <a:r>
              <a:rPr lang="en-US" dirty="0" err="1">
                <a:latin typeface="Arial" charset="0"/>
                <a:ea typeface="Arial" charset="0"/>
                <a:cs typeface="Arial" charset="0"/>
              </a:rPr>
              <a:t>msec</a:t>
            </a:r>
            <a:endParaRPr lang="en-US" dirty="0">
              <a:latin typeface="Arial" charset="0"/>
              <a:ea typeface="Arial" charset="0"/>
              <a:cs typeface="Arial" charset="0"/>
            </a:endParaRPr>
          </a:p>
          <a:p>
            <a:pPr lvl="1">
              <a:lnSpc>
                <a:spcPct val="90000"/>
              </a:lnSpc>
            </a:pPr>
            <a:r>
              <a:rPr lang="en-US" dirty="0" smtClean="0">
                <a:latin typeface="Arial" charset="0"/>
                <a:ea typeface="Arial" charset="0"/>
                <a:cs typeface="Arial" charset="0"/>
              </a:rPr>
              <a:t>In </a:t>
            </a:r>
            <a:r>
              <a:rPr lang="en-US" dirty="0">
                <a:latin typeface="Arial" charset="0"/>
                <a:ea typeface="Arial" charset="0"/>
                <a:cs typeface="Arial" charset="0"/>
              </a:rPr>
              <a:t>practice this boils down </a:t>
            </a:r>
            <a:r>
              <a:rPr lang="en-US" dirty="0" smtClean="0">
                <a:latin typeface="Arial" charset="0"/>
                <a:ea typeface="Arial" charset="0"/>
                <a:cs typeface="Arial" charset="0"/>
              </a:rPr>
              <a:t>to</a:t>
            </a:r>
            <a:r>
              <a:rPr lang="en-US" dirty="0">
                <a:latin typeface="Arial" charset="0"/>
                <a:ea typeface="Arial" charset="0"/>
                <a:cs typeface="Arial" charset="0"/>
              </a:rPr>
              <a:t> </a:t>
            </a:r>
            <a:r>
              <a:rPr lang="en-US" dirty="0" smtClean="0">
                <a:latin typeface="Arial" charset="0"/>
                <a:ea typeface="Arial" charset="0"/>
                <a:cs typeface="Arial" charset="0"/>
                <a:sym typeface="Symbol" charset="0"/>
              </a:rPr>
              <a:t></a:t>
            </a:r>
            <a:r>
              <a:rPr lang="en-US" dirty="0" smtClean="0">
                <a:latin typeface="Arial" charset="0"/>
                <a:ea typeface="Arial" charset="0"/>
                <a:cs typeface="Arial" charset="0"/>
              </a:rPr>
              <a:t> </a:t>
            </a:r>
            <a:r>
              <a:rPr lang="en-US" dirty="0">
                <a:latin typeface="Arial" charset="0"/>
                <a:ea typeface="Arial" charset="0"/>
                <a:cs typeface="Arial" charset="0"/>
              </a:rPr>
              <a:t>40 </a:t>
            </a:r>
            <a:r>
              <a:rPr lang="en-US" dirty="0" err="1">
                <a:latin typeface="Arial" charset="0"/>
                <a:ea typeface="Arial" charset="0"/>
                <a:cs typeface="Arial" charset="0"/>
              </a:rPr>
              <a:t>msec</a:t>
            </a:r>
            <a:endParaRPr lang="en-US" dirty="0">
              <a:latin typeface="Arial" charset="0"/>
              <a:ea typeface="Arial"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7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7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7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DC4CF04-35E9-264C-A9F1-D66326B8601E}" type="slidenum">
              <a:rPr lang="en-US" sz="1400" b="0">
                <a:latin typeface="Times New Roman" charset="0"/>
              </a:rPr>
              <a:pPr eaLnBrk="1" hangingPunct="1"/>
              <a:t>58</a:t>
            </a:fld>
            <a:endParaRPr lang="en-US" sz="1400" b="0">
              <a:latin typeface="Times New Roman" charset="0"/>
            </a:endParaRPr>
          </a:p>
        </p:txBody>
      </p:sp>
      <p:sp>
        <p:nvSpPr>
          <p:cNvPr id="79874" name="Rectangle 2"/>
          <p:cNvSpPr>
            <a:spLocks noGrp="1" noChangeArrowheads="1"/>
          </p:cNvSpPr>
          <p:nvPr>
            <p:ph type="title"/>
          </p:nvPr>
        </p:nvSpPr>
        <p:spPr/>
        <p:txBody>
          <a:bodyPr/>
          <a:lstStyle/>
          <a:p>
            <a:r>
              <a:rPr lang="en-US" sz="3200">
                <a:latin typeface="Helvetica" charset="0"/>
                <a:ea typeface="ＭＳ Ｐゴシック" charset="0"/>
                <a:cs typeface="ＭＳ Ｐゴシック" charset="0"/>
              </a:rPr>
              <a:t>Implications for Networking</a:t>
            </a:r>
          </a:p>
        </p:txBody>
      </p:sp>
      <p:sp>
        <p:nvSpPr>
          <p:cNvPr id="835587" name="Rectangle 3"/>
          <p:cNvSpPr>
            <a:spLocks noGrp="1" noChangeArrowheads="1"/>
          </p:cNvSpPr>
          <p:nvPr>
            <p:ph type="body" idx="1"/>
          </p:nvPr>
        </p:nvSpPr>
        <p:spPr/>
        <p:txBody>
          <a:bodyPr/>
          <a:lstStyle/>
          <a:p>
            <a:pPr>
              <a:lnSpc>
                <a:spcPct val="90000"/>
              </a:lnSpc>
            </a:pPr>
            <a:r>
              <a:rPr lang="en-US" dirty="0">
                <a:latin typeface="Arial" charset="0"/>
              </a:rPr>
              <a:t>Question: how many cycles does your PC execute before it can possibly </a:t>
            </a:r>
            <a:r>
              <a:rPr lang="en-US" dirty="0">
                <a:solidFill>
                  <a:srgbClr val="FF0000"/>
                </a:solidFill>
                <a:latin typeface="Arial" charset="0"/>
              </a:rPr>
              <a:t>get a reply</a:t>
            </a:r>
            <a:r>
              <a:rPr lang="en-US" dirty="0">
                <a:latin typeface="Arial" charset="0"/>
              </a:rPr>
              <a:t> to a message it sent to a New York web server?</a:t>
            </a:r>
          </a:p>
          <a:p>
            <a:pPr>
              <a:lnSpc>
                <a:spcPct val="90000"/>
              </a:lnSpc>
            </a:pPr>
            <a:r>
              <a:rPr lang="en-US" dirty="0">
                <a:latin typeface="Arial" charset="0"/>
              </a:rPr>
              <a:t>Answer:</a:t>
            </a:r>
          </a:p>
          <a:p>
            <a:pPr lvl="1">
              <a:lnSpc>
                <a:spcPct val="90000"/>
              </a:lnSpc>
              <a:buClr>
                <a:schemeClr val="tx1"/>
              </a:buClr>
            </a:pPr>
            <a:r>
              <a:rPr lang="en-US" dirty="0">
                <a:solidFill>
                  <a:srgbClr val="FF0000"/>
                </a:solidFill>
                <a:latin typeface="Arial" charset="0"/>
                <a:ea typeface="Arial" charset="0"/>
                <a:cs typeface="Arial" charset="0"/>
              </a:rPr>
              <a:t>Round trip</a:t>
            </a:r>
            <a:r>
              <a:rPr lang="en-US" i="1" dirty="0">
                <a:latin typeface="Arial" charset="0"/>
                <a:ea typeface="Arial" charset="0"/>
                <a:cs typeface="Arial" charset="0"/>
              </a:rPr>
              <a:t> </a:t>
            </a:r>
            <a:r>
              <a:rPr lang="en-US" dirty="0">
                <a:latin typeface="Arial" charset="0"/>
                <a:ea typeface="Arial" charset="0"/>
                <a:cs typeface="Arial" charset="0"/>
              </a:rPr>
              <a:t>takes </a:t>
            </a:r>
            <a:r>
              <a:rPr lang="en-US" dirty="0">
                <a:latin typeface="Arial" charset="0"/>
                <a:ea typeface="Arial" charset="0"/>
                <a:cs typeface="Arial" charset="0"/>
                <a:sym typeface="Symbol" charset="0"/>
              </a:rPr>
              <a:t></a:t>
            </a:r>
            <a:r>
              <a:rPr lang="en-US" dirty="0">
                <a:latin typeface="Arial" charset="0"/>
                <a:ea typeface="Arial" charset="0"/>
                <a:cs typeface="Arial" charset="0"/>
              </a:rPr>
              <a:t> </a:t>
            </a:r>
            <a:r>
              <a:rPr lang="en-US" dirty="0" smtClean="0">
                <a:latin typeface="Arial" charset="0"/>
                <a:ea typeface="Arial" charset="0"/>
                <a:cs typeface="Arial" charset="0"/>
              </a:rPr>
              <a:t>100 </a:t>
            </a:r>
            <a:r>
              <a:rPr lang="en-US" dirty="0" err="1">
                <a:latin typeface="Arial" charset="0"/>
                <a:ea typeface="Arial" charset="0"/>
                <a:cs typeface="Arial" charset="0"/>
              </a:rPr>
              <a:t>msec</a:t>
            </a:r>
            <a:endParaRPr lang="en-US" dirty="0">
              <a:latin typeface="Arial" charset="0"/>
              <a:ea typeface="Arial" charset="0"/>
              <a:cs typeface="Arial" charset="0"/>
            </a:endParaRPr>
          </a:p>
          <a:p>
            <a:pPr lvl="1">
              <a:lnSpc>
                <a:spcPct val="90000"/>
              </a:lnSpc>
            </a:pPr>
            <a:r>
              <a:rPr lang="en-US" dirty="0">
                <a:latin typeface="Arial" charset="0"/>
                <a:ea typeface="Arial" charset="0"/>
                <a:cs typeface="Arial" charset="0"/>
              </a:rPr>
              <a:t>PC runs at (say) 3 GHz</a:t>
            </a:r>
          </a:p>
          <a:p>
            <a:pPr lvl="1">
              <a:lnSpc>
                <a:spcPct val="90000"/>
              </a:lnSpc>
            </a:pPr>
            <a:r>
              <a:rPr lang="en-US" dirty="0">
                <a:latin typeface="Arial" charset="0"/>
                <a:ea typeface="Arial" charset="0"/>
                <a:cs typeface="Arial" charset="0"/>
              </a:rPr>
              <a:t>3,000,000,000 cycles/sec*0.08 sec = 240,000,000 cycles</a:t>
            </a:r>
          </a:p>
          <a:p>
            <a:pPr lvl="1">
              <a:lnSpc>
                <a:spcPct val="90000"/>
              </a:lnSpc>
            </a:pPr>
            <a:endParaRPr lang="en-US" dirty="0">
              <a:latin typeface="Arial" charset="0"/>
              <a:ea typeface="Arial" charset="0"/>
              <a:cs typeface="Arial" charset="0"/>
            </a:endParaRPr>
          </a:p>
          <a:p>
            <a:pPr>
              <a:lnSpc>
                <a:spcPct val="90000"/>
              </a:lnSpc>
              <a:buClr>
                <a:srgbClr val="FF0000"/>
              </a:buClr>
              <a:buFontTx/>
              <a:buChar char="="/>
            </a:pPr>
            <a:r>
              <a:rPr lang="en-US" dirty="0">
                <a:latin typeface="Arial" charset="0"/>
              </a:rPr>
              <a:t> </a:t>
            </a:r>
            <a:r>
              <a:rPr lang="en-US" b="1" dirty="0">
                <a:solidFill>
                  <a:srgbClr val="FF0000"/>
                </a:solidFill>
                <a:latin typeface="Arial" charset="0"/>
              </a:rPr>
              <a:t>An Eon</a:t>
            </a:r>
            <a:endParaRPr lang="en-US" dirty="0">
              <a:latin typeface="Arial" charset="0"/>
            </a:endParaRPr>
          </a:p>
          <a:p>
            <a:pPr lvl="1">
              <a:lnSpc>
                <a:spcPct val="90000"/>
              </a:lnSpc>
            </a:pPr>
            <a:r>
              <a:rPr lang="en-US" dirty="0">
                <a:latin typeface="Arial" charset="0"/>
                <a:ea typeface="Arial" charset="0"/>
                <a:cs typeface="Arial" charset="0"/>
              </a:rPr>
              <a:t>Communication </a:t>
            </a:r>
            <a:r>
              <a:rPr lang="en-US" b="1" dirty="0">
                <a:latin typeface="Arial" charset="0"/>
                <a:ea typeface="Arial" charset="0"/>
                <a:cs typeface="Arial" charset="0"/>
              </a:rPr>
              <a:t>feedback</a:t>
            </a:r>
            <a:r>
              <a:rPr lang="en-US" dirty="0">
                <a:latin typeface="Arial" charset="0"/>
                <a:ea typeface="Arial" charset="0"/>
                <a:cs typeface="Arial" charset="0"/>
              </a:rPr>
              <a:t> is always </a:t>
            </a:r>
            <a:r>
              <a:rPr lang="en-US" i="1" dirty="0">
                <a:latin typeface="Arial" charset="0"/>
                <a:ea typeface="Arial" charset="0"/>
                <a:cs typeface="Arial" charset="0"/>
              </a:rPr>
              <a:t>dated</a:t>
            </a:r>
            <a:endParaRPr lang="en-US" dirty="0">
              <a:latin typeface="Arial" charset="0"/>
              <a:ea typeface="Arial" charset="0"/>
              <a:cs typeface="Arial" charset="0"/>
            </a:endParaRPr>
          </a:p>
          <a:p>
            <a:pPr lvl="1">
              <a:lnSpc>
                <a:spcPct val="90000"/>
              </a:lnSpc>
            </a:pPr>
            <a:r>
              <a:rPr lang="en-US" dirty="0">
                <a:latin typeface="Arial" charset="0"/>
                <a:ea typeface="Arial" charset="0"/>
                <a:cs typeface="Arial" charset="0"/>
              </a:rPr>
              <a:t>Communication fundamentally asynchronous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5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5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55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5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558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55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55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5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FFEE135-D0F6-114B-AAB0-43D962A4E7D4}" type="slidenum">
              <a:rPr lang="en-US" sz="1400" b="0">
                <a:latin typeface="Times New Roman" charset="0"/>
              </a:rPr>
              <a:pPr eaLnBrk="1" hangingPunct="1"/>
              <a:t>59</a:t>
            </a:fld>
            <a:endParaRPr lang="en-US" sz="1400" b="0">
              <a:latin typeface="Times New Roman" charset="0"/>
            </a:endParaRPr>
          </a:p>
        </p:txBody>
      </p:sp>
      <p:sp>
        <p:nvSpPr>
          <p:cNvPr id="81922" name="Rectangle 2"/>
          <p:cNvSpPr>
            <a:spLocks noGrp="1" noChangeArrowheads="1"/>
          </p:cNvSpPr>
          <p:nvPr>
            <p:ph type="title"/>
          </p:nvPr>
        </p:nvSpPr>
        <p:spPr/>
        <p:txBody>
          <a:bodyPr/>
          <a:lstStyle/>
          <a:p>
            <a:r>
              <a:rPr lang="en-US" sz="3200">
                <a:latin typeface="Helvetica" charset="0"/>
                <a:ea typeface="ＭＳ Ｐゴシック" charset="0"/>
                <a:cs typeface="ＭＳ Ｐゴシック" charset="0"/>
              </a:rPr>
              <a:t>Even a Problem for LANs</a:t>
            </a:r>
          </a:p>
        </p:txBody>
      </p:sp>
      <p:sp>
        <p:nvSpPr>
          <p:cNvPr id="839683" name="Rectangle 3"/>
          <p:cNvSpPr>
            <a:spLocks noGrp="1" noChangeArrowheads="1"/>
          </p:cNvSpPr>
          <p:nvPr>
            <p:ph type="body" idx="1"/>
          </p:nvPr>
        </p:nvSpPr>
        <p:spPr/>
        <p:txBody>
          <a:bodyPr/>
          <a:lstStyle/>
          <a:p>
            <a:pPr>
              <a:lnSpc>
                <a:spcPct val="90000"/>
              </a:lnSpc>
            </a:pPr>
            <a:r>
              <a:rPr lang="en-US">
                <a:latin typeface="Arial" charset="0"/>
              </a:rPr>
              <a:t>Question: what about between machines directly connected (via a </a:t>
            </a:r>
            <a:r>
              <a:rPr lang="en-US" i="1">
                <a:latin typeface="Arial" charset="0"/>
              </a:rPr>
              <a:t>local area network</a:t>
            </a:r>
            <a:r>
              <a:rPr lang="en-US">
                <a:latin typeface="Arial" charset="0"/>
              </a:rPr>
              <a:t> or </a:t>
            </a:r>
            <a:r>
              <a:rPr lang="en-US">
                <a:solidFill>
                  <a:srgbClr val="FF0000"/>
                </a:solidFill>
                <a:latin typeface="Arial" charset="0"/>
              </a:rPr>
              <a:t>LAN</a:t>
            </a:r>
            <a:r>
              <a:rPr lang="en-US">
                <a:latin typeface="Arial" charset="0"/>
              </a:rPr>
              <a:t>)?</a:t>
            </a:r>
          </a:p>
          <a:p>
            <a:pPr>
              <a:lnSpc>
                <a:spcPct val="90000"/>
              </a:lnSpc>
            </a:pPr>
            <a:r>
              <a:rPr lang="en-US">
                <a:latin typeface="Arial" charset="0"/>
              </a:rPr>
              <a:t>Answer:</a:t>
            </a:r>
          </a:p>
          <a:p>
            <a:pPr lvl="2">
              <a:buFontTx/>
              <a:buNone/>
            </a:pPr>
            <a:r>
              <a:rPr lang="en-US">
                <a:latin typeface="Arial" charset="0"/>
                <a:ea typeface="Arial" charset="0"/>
                <a:cs typeface="Arial" charset="0"/>
              </a:rPr>
              <a:t>% </a:t>
            </a:r>
            <a:r>
              <a:rPr lang="en-US" i="1">
                <a:latin typeface="Arial" charset="0"/>
                <a:ea typeface="Arial" charset="0"/>
                <a:cs typeface="Arial" charset="0"/>
              </a:rPr>
              <a:t>ping www.icir.org</a:t>
            </a:r>
            <a:endParaRPr lang="en-US">
              <a:latin typeface="Arial" charset="0"/>
              <a:ea typeface="Arial" charset="0"/>
              <a:cs typeface="Arial" charset="0"/>
            </a:endParaRPr>
          </a:p>
          <a:p>
            <a:pPr lvl="2">
              <a:buFontTx/>
              <a:buNone/>
            </a:pPr>
            <a:r>
              <a:rPr lang="en-US">
                <a:latin typeface="Arial" charset="0"/>
                <a:ea typeface="Arial" charset="0"/>
                <a:cs typeface="Arial" charset="0"/>
              </a:rPr>
              <a:t>PING www.icir.org (192.150.187.11): 56 data bytes</a:t>
            </a:r>
          </a:p>
          <a:p>
            <a:pPr lvl="2">
              <a:buFontTx/>
              <a:buNone/>
            </a:pPr>
            <a:r>
              <a:rPr lang="en-US">
                <a:latin typeface="Arial" charset="0"/>
                <a:ea typeface="Arial" charset="0"/>
                <a:cs typeface="Arial" charset="0"/>
              </a:rPr>
              <a:t>64 bytes from 192.150.187.11: icmp_seq=0 ttl=64 time=0.214 ms</a:t>
            </a:r>
          </a:p>
          <a:p>
            <a:pPr lvl="2">
              <a:buFontTx/>
              <a:buNone/>
            </a:pPr>
            <a:r>
              <a:rPr lang="en-US">
                <a:latin typeface="Arial" charset="0"/>
                <a:ea typeface="Arial" charset="0"/>
                <a:cs typeface="Arial" charset="0"/>
              </a:rPr>
              <a:t>64 bytes from 192.150.187.11: icmp_seq=1 ttl=64 time=0.226 ms</a:t>
            </a:r>
          </a:p>
          <a:p>
            <a:pPr lvl="2">
              <a:buFontTx/>
              <a:buNone/>
            </a:pPr>
            <a:r>
              <a:rPr lang="en-US">
                <a:latin typeface="Arial" charset="0"/>
                <a:ea typeface="Arial" charset="0"/>
                <a:cs typeface="Arial" charset="0"/>
              </a:rPr>
              <a:t>64 bytes from 192.150.187.11: icmp_seq=2 ttl=64 time=0.209 ms</a:t>
            </a:r>
          </a:p>
          <a:p>
            <a:pPr lvl="2">
              <a:buFontTx/>
              <a:buNone/>
            </a:pPr>
            <a:r>
              <a:rPr lang="en-US">
                <a:latin typeface="Arial" charset="0"/>
                <a:ea typeface="Arial" charset="0"/>
                <a:cs typeface="Arial" charset="0"/>
              </a:rPr>
              <a:t>64 bytes from 192.150.187.11: icmp_seq=3 ttl=64 time=0.212 ms</a:t>
            </a:r>
          </a:p>
          <a:p>
            <a:pPr lvl="2">
              <a:buFontTx/>
              <a:buNone/>
            </a:pPr>
            <a:r>
              <a:rPr lang="en-US">
                <a:latin typeface="Arial" charset="0"/>
                <a:ea typeface="Arial" charset="0"/>
                <a:cs typeface="Arial" charset="0"/>
              </a:rPr>
              <a:t>64 bytes from 192.150.187.11: icmp_seq=4 ttl=64 time=0.214 ms</a:t>
            </a:r>
          </a:p>
          <a:p>
            <a:r>
              <a:rPr lang="en-US">
                <a:latin typeface="Arial" charset="0"/>
              </a:rPr>
              <a:t>200 </a:t>
            </a:r>
            <a:r>
              <a:rPr lang="en-US" sz="3200">
                <a:latin typeface="Arial" charset="0"/>
                <a:sym typeface="Symbol" charset="0"/>
              </a:rPr>
              <a:t></a:t>
            </a:r>
            <a:r>
              <a:rPr lang="en-US">
                <a:latin typeface="Arial" charset="0"/>
              </a:rPr>
              <a:t>sec = 600,000 cycles</a:t>
            </a:r>
          </a:p>
          <a:p>
            <a:pPr lvl="1"/>
            <a:r>
              <a:rPr lang="en-US">
                <a:latin typeface="Arial" charset="0"/>
                <a:ea typeface="Arial" charset="0"/>
                <a:cs typeface="Arial" charset="0"/>
              </a:rPr>
              <a:t>Still a loooong time …</a:t>
            </a:r>
          </a:p>
          <a:p>
            <a:pPr lvl="1"/>
            <a:r>
              <a:rPr lang="en-US">
                <a:latin typeface="Arial" charset="0"/>
                <a:ea typeface="Arial" charset="0"/>
                <a:cs typeface="Arial" charset="0"/>
              </a:rPr>
              <a:t>… and asynchronous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6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6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6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96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6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68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968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68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9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smtClean="0">
                <a:latin typeface="Helvetica" charset="0"/>
                <a:ea typeface="ＭＳ Ｐゴシック" charset="0"/>
                <a:cs typeface="ＭＳ Ｐゴシック" charset="0"/>
              </a:rPr>
              <a:t>What topics will </a:t>
            </a:r>
            <a:r>
              <a:rPr lang="en-US" dirty="0">
                <a:latin typeface="Helvetica" charset="0"/>
                <a:ea typeface="ＭＳ Ｐゴシック" charset="0"/>
                <a:cs typeface="ＭＳ Ｐゴシック" charset="0"/>
              </a:rPr>
              <a:t>c</a:t>
            </a:r>
            <a:r>
              <a:rPr lang="en-US" dirty="0" smtClean="0">
                <a:latin typeface="Helvetica" charset="0"/>
                <a:ea typeface="ＭＳ Ｐゴシック" charset="0"/>
                <a:cs typeface="ＭＳ Ｐゴシック" charset="0"/>
              </a:rPr>
              <a:t>ourse </a:t>
            </a:r>
            <a:r>
              <a:rPr lang="en-US" dirty="0">
                <a:latin typeface="Helvetica" charset="0"/>
                <a:ea typeface="ＭＳ Ｐゴシック" charset="0"/>
                <a:cs typeface="ＭＳ Ｐゴシック" charset="0"/>
              </a:rPr>
              <a:t>c</a:t>
            </a:r>
            <a:r>
              <a:rPr lang="en-US" dirty="0" smtClean="0">
                <a:latin typeface="Helvetica" charset="0"/>
                <a:ea typeface="ＭＳ Ｐゴシック" charset="0"/>
                <a:cs typeface="ＭＳ Ｐゴシック" charset="0"/>
              </a:rPr>
              <a:t>over?</a:t>
            </a:r>
            <a:endParaRPr lang="en-US" dirty="0">
              <a:latin typeface="Helvetica" charset="0"/>
              <a:ea typeface="ＭＳ Ｐゴシック" charset="0"/>
              <a:cs typeface="ＭＳ Ｐゴシック" charset="0"/>
            </a:endParaRPr>
          </a:p>
        </p:txBody>
      </p:sp>
      <p:sp>
        <p:nvSpPr>
          <p:cNvPr id="24579" name="Content Placeholder 2"/>
          <p:cNvSpPr>
            <a:spLocks noGrp="1"/>
          </p:cNvSpPr>
          <p:nvPr>
            <p:ph idx="1"/>
          </p:nvPr>
        </p:nvSpPr>
        <p:spPr/>
        <p:txBody>
          <a:bodyPr/>
          <a:lstStyle/>
          <a:p>
            <a:r>
              <a:rPr lang="en-US" dirty="0">
                <a:latin typeface="Arial" charset="0"/>
              </a:rPr>
              <a:t>The core of the Internet </a:t>
            </a:r>
            <a:r>
              <a:rPr lang="ja-JP" altLang="en-US" dirty="0">
                <a:latin typeface="Arial" charset="0"/>
              </a:rPr>
              <a:t>“</a:t>
            </a:r>
            <a:r>
              <a:rPr lang="en-US" altLang="ja-JP" dirty="0">
                <a:latin typeface="Arial" charset="0"/>
              </a:rPr>
              <a:t>architecture</a:t>
            </a:r>
            <a:r>
              <a:rPr lang="ja-JP" altLang="en-US" dirty="0">
                <a:latin typeface="Arial" charset="0"/>
              </a:rPr>
              <a:t>”</a:t>
            </a:r>
            <a:r>
              <a:rPr lang="en-US" altLang="ja-JP" dirty="0">
                <a:latin typeface="Arial" charset="0"/>
              </a:rPr>
              <a:t>:</a:t>
            </a:r>
          </a:p>
          <a:p>
            <a:pPr lvl="1"/>
            <a:r>
              <a:rPr lang="en-US" dirty="0">
                <a:latin typeface="Arial" charset="0"/>
                <a:ea typeface="Arial" charset="0"/>
                <a:cs typeface="Arial" charset="0"/>
              </a:rPr>
              <a:t>IP, DNS, BGP</a:t>
            </a:r>
          </a:p>
          <a:p>
            <a:pPr lvl="8"/>
            <a:endParaRPr lang="en-US" dirty="0">
              <a:latin typeface="Arial" charset="0"/>
              <a:ea typeface="Arial" charset="0"/>
              <a:cs typeface="Arial" charset="0"/>
            </a:endParaRPr>
          </a:p>
          <a:p>
            <a:r>
              <a:rPr lang="en-US" dirty="0">
                <a:latin typeface="Arial" charset="0"/>
              </a:rPr>
              <a:t>Other technologies crucial to the Internet</a:t>
            </a:r>
          </a:p>
          <a:p>
            <a:pPr lvl="1"/>
            <a:r>
              <a:rPr lang="en-US" dirty="0">
                <a:latin typeface="Arial" charset="0"/>
                <a:ea typeface="Arial" charset="0"/>
                <a:cs typeface="Arial" charset="0"/>
              </a:rPr>
              <a:t>H</a:t>
            </a:r>
            <a:r>
              <a:rPr lang="en-US" dirty="0" smtClean="0">
                <a:latin typeface="Arial" charset="0"/>
                <a:ea typeface="Arial" charset="0"/>
                <a:cs typeface="Arial" charset="0"/>
              </a:rPr>
              <a:t>igher</a:t>
            </a:r>
            <a:r>
              <a:rPr lang="en-US" dirty="0">
                <a:latin typeface="Arial" charset="0"/>
                <a:ea typeface="Arial" charset="0"/>
                <a:cs typeface="Arial" charset="0"/>
              </a:rPr>
              <a:t>-level </a:t>
            </a:r>
            <a:r>
              <a:rPr lang="en-US" dirty="0" smtClean="0">
                <a:latin typeface="Arial" charset="0"/>
                <a:ea typeface="Arial" charset="0"/>
                <a:cs typeface="Arial" charset="0"/>
              </a:rPr>
              <a:t>protocols: </a:t>
            </a:r>
            <a:r>
              <a:rPr lang="en-US" dirty="0">
                <a:latin typeface="Arial" charset="0"/>
                <a:ea typeface="Arial" charset="0"/>
                <a:cs typeface="Arial" charset="0"/>
              </a:rPr>
              <a:t>TCP, </a:t>
            </a:r>
            <a:r>
              <a:rPr lang="en-US" dirty="0" smtClean="0">
                <a:latin typeface="Arial" charset="0"/>
                <a:ea typeface="Arial" charset="0"/>
                <a:cs typeface="Arial" charset="0"/>
              </a:rPr>
              <a:t>HTTP.…</a:t>
            </a:r>
          </a:p>
          <a:p>
            <a:pPr lvl="1"/>
            <a:r>
              <a:rPr lang="en-US" dirty="0" smtClean="0">
                <a:latin typeface="Arial" charset="0"/>
                <a:ea typeface="Arial" charset="0"/>
                <a:cs typeface="Arial" charset="0"/>
              </a:rPr>
              <a:t>Crucial lower-level technologies: Ethernet, wireless…</a:t>
            </a:r>
          </a:p>
          <a:p>
            <a:pPr lvl="2"/>
            <a:r>
              <a:rPr lang="en-US" dirty="0" smtClean="0">
                <a:latin typeface="Arial" charset="0"/>
                <a:ea typeface="Arial" charset="0"/>
                <a:cs typeface="Arial" charset="0"/>
              </a:rPr>
              <a:t>These are the two network technologies we will study because they raise interesting questions about shared media</a:t>
            </a:r>
            <a:endParaRPr lang="en-US" dirty="0">
              <a:latin typeface="Arial" charset="0"/>
              <a:ea typeface="Arial" charset="0"/>
              <a:cs typeface="Arial" charset="0"/>
            </a:endParaRPr>
          </a:p>
          <a:p>
            <a:pPr lvl="8"/>
            <a:endParaRPr lang="en-US" dirty="0">
              <a:latin typeface="Arial" charset="0"/>
              <a:ea typeface="Arial" charset="0"/>
              <a:cs typeface="Arial" charset="0"/>
            </a:endParaRPr>
          </a:p>
          <a:p>
            <a:r>
              <a:rPr lang="en-US" dirty="0" smtClean="0">
                <a:latin typeface="Arial" charset="0"/>
              </a:rPr>
              <a:t>Won’t cover network topics not crucial to Internet</a:t>
            </a:r>
            <a:endParaRPr lang="en-US" altLang="ja-JP" dirty="0" smtClean="0">
              <a:latin typeface="Arial" charset="0"/>
            </a:endParaRPr>
          </a:p>
          <a:p>
            <a:pPr lvl="1"/>
            <a:r>
              <a:rPr lang="en-US" altLang="ja-JP" dirty="0" smtClean="0">
                <a:latin typeface="Arial" charset="0"/>
              </a:rPr>
              <a:t>But that doesn’t mean they aren’t interesting</a:t>
            </a:r>
            <a:endParaRPr lang="en-US" altLang="ja-JP" dirty="0">
              <a:latin typeface="Arial" charset="0"/>
            </a:endParaRPr>
          </a:p>
          <a:p>
            <a:pPr lvl="1"/>
            <a:r>
              <a:rPr lang="en-US" dirty="0">
                <a:latin typeface="Arial" charset="0"/>
                <a:ea typeface="Arial" charset="0"/>
                <a:cs typeface="Arial" charset="0"/>
              </a:rPr>
              <a:t>E.g., </a:t>
            </a:r>
            <a:r>
              <a:rPr lang="en-US" dirty="0" err="1">
                <a:latin typeface="Arial" charset="0"/>
                <a:ea typeface="Arial" charset="0"/>
                <a:cs typeface="Arial" charset="0"/>
              </a:rPr>
              <a:t>sensornets</a:t>
            </a:r>
            <a:r>
              <a:rPr lang="en-US" dirty="0">
                <a:latin typeface="Arial" charset="0"/>
                <a:ea typeface="Arial" charset="0"/>
                <a:cs typeface="Arial" charset="0"/>
              </a:rPr>
              <a:t>, low-level encoding, radio technology</a:t>
            </a:r>
          </a:p>
          <a:p>
            <a:pPr lvl="1"/>
            <a:endParaRPr lang="en-US" dirty="0">
              <a:latin typeface="Arial" charset="0"/>
              <a:ea typeface="Arial" charset="0"/>
              <a:cs typeface="Arial" charset="0"/>
            </a:endParaRPr>
          </a:p>
          <a:p>
            <a:endParaRPr lang="en-US" dirty="0">
              <a:latin typeface="Arial" charset="0"/>
            </a:endParaRPr>
          </a:p>
          <a:p>
            <a:pPr lvl="1"/>
            <a:endParaRPr lang="en-US" dirty="0">
              <a:latin typeface="Arial" charset="0"/>
              <a:ea typeface="Arial" charset="0"/>
              <a:cs typeface="Arial" charset="0"/>
            </a:endParaRPr>
          </a:p>
        </p:txBody>
      </p:sp>
      <p:sp>
        <p:nvSpPr>
          <p:cNvPr id="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869CDF7-0FD8-8643-90A6-3E975F69A53B}" type="slidenum">
              <a:rPr lang="en-US" sz="1400" b="0">
                <a:latin typeface="Times New Roman" charset="0"/>
              </a:rPr>
              <a:pPr eaLnBrk="1" hangingPunct="1"/>
              <a:t>6</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7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C8D8C82-0292-DC45-BDD5-2CEBD53630F4}" type="slidenum">
              <a:rPr lang="en-US" sz="1400" b="0">
                <a:latin typeface="Times New Roman" charset="0"/>
              </a:rPr>
              <a:pPr eaLnBrk="1" hangingPunct="1"/>
              <a:t>60</a:t>
            </a:fld>
            <a:endParaRPr lang="en-US" sz="1400" b="0">
              <a:latin typeface="Times New Roman" charset="0"/>
            </a:endParaRPr>
          </a:p>
        </p:txBody>
      </p:sp>
      <p:sp>
        <p:nvSpPr>
          <p:cNvPr id="8397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Summary</a:t>
            </a:r>
          </a:p>
        </p:txBody>
      </p:sp>
      <p:sp>
        <p:nvSpPr>
          <p:cNvPr id="778243" name="Rectangle 3"/>
          <p:cNvSpPr>
            <a:spLocks noGrp="1" noChangeArrowheads="1"/>
          </p:cNvSpPr>
          <p:nvPr>
            <p:ph type="body" idx="1"/>
          </p:nvPr>
        </p:nvSpPr>
        <p:spPr/>
        <p:txBody>
          <a:bodyPr/>
          <a:lstStyle/>
          <a:p>
            <a:r>
              <a:rPr lang="en-US" dirty="0">
                <a:latin typeface="Arial" charset="0"/>
              </a:rPr>
              <a:t>The Internet is a large complicated system that must meet </a:t>
            </a:r>
            <a:r>
              <a:rPr lang="en-US" dirty="0" smtClean="0">
                <a:latin typeface="Arial" charset="0"/>
              </a:rPr>
              <a:t>an unprecedented </a:t>
            </a:r>
            <a:r>
              <a:rPr lang="en-US" dirty="0">
                <a:latin typeface="Arial" charset="0"/>
              </a:rPr>
              <a:t>variety of </a:t>
            </a:r>
            <a:r>
              <a:rPr lang="en-US" dirty="0" smtClean="0">
                <a:latin typeface="Arial" charset="0"/>
              </a:rPr>
              <a:t>challenges</a:t>
            </a:r>
          </a:p>
          <a:p>
            <a:pPr lvl="1"/>
            <a:r>
              <a:rPr lang="en-US" dirty="0" smtClean="0">
                <a:latin typeface="Arial" charset="0"/>
              </a:rPr>
              <a:t>Scale, dynamic range, diversity, ad hoc, failures, asynchrony, malice, and greed</a:t>
            </a:r>
            <a:endParaRPr lang="en-US" dirty="0">
              <a:latin typeface="Arial" charset="0"/>
            </a:endParaRPr>
          </a:p>
          <a:p>
            <a:pPr lvl="1"/>
            <a:endParaRPr lang="en-US" dirty="0">
              <a:latin typeface="Arial" charset="0"/>
            </a:endParaRPr>
          </a:p>
          <a:p>
            <a:r>
              <a:rPr lang="en-US" dirty="0" smtClean="0">
                <a:latin typeface="Arial" charset="0"/>
              </a:rPr>
              <a:t>An amazing feat of engineering</a:t>
            </a:r>
          </a:p>
          <a:p>
            <a:pPr lvl="1"/>
            <a:r>
              <a:rPr lang="en-US" dirty="0" smtClean="0">
                <a:latin typeface="Arial" charset="0"/>
              </a:rPr>
              <a:t>Went against the conventional wisdom</a:t>
            </a:r>
          </a:p>
          <a:p>
            <a:pPr lvl="1"/>
            <a:r>
              <a:rPr lang="en-US" dirty="0" smtClean="0">
                <a:latin typeface="Arial" charset="0"/>
              </a:rPr>
              <a:t>Created a new networking paradigm</a:t>
            </a:r>
            <a:br>
              <a:rPr lang="en-US" dirty="0" smtClean="0">
                <a:latin typeface="Arial" charset="0"/>
              </a:rPr>
            </a:br>
            <a:endParaRPr lang="en-US" dirty="0">
              <a:latin typeface="Arial" charset="0"/>
              <a:ea typeface="Arial" charset="0"/>
              <a:cs typeface="Arial" charset="0"/>
            </a:endParaRPr>
          </a:p>
          <a:p>
            <a:r>
              <a:rPr lang="en-US" dirty="0">
                <a:latin typeface="Arial" charset="0"/>
                <a:ea typeface="Arial" charset="0"/>
                <a:cs typeface="Arial" charset="0"/>
              </a:rPr>
              <a:t>I</a:t>
            </a:r>
            <a:r>
              <a:rPr lang="en-US" dirty="0" smtClean="0">
                <a:latin typeface="Arial" charset="0"/>
                <a:ea typeface="Arial" charset="0"/>
                <a:cs typeface="Arial" charset="0"/>
              </a:rPr>
              <a:t>n hindsight, some aspects of design are terrible</a:t>
            </a:r>
          </a:p>
          <a:p>
            <a:pPr lvl="1"/>
            <a:r>
              <a:rPr lang="en-US" smtClean="0">
                <a:latin typeface="Arial" charset="0"/>
                <a:ea typeface="Arial" charset="0"/>
                <a:cs typeface="Arial" charset="0"/>
              </a:rPr>
              <a:t>But </a:t>
            </a:r>
            <a:r>
              <a:rPr lang="en-US" dirty="0" smtClean="0">
                <a:latin typeface="Arial" charset="0"/>
                <a:ea typeface="Arial" charset="0"/>
                <a:cs typeface="Arial" charset="0"/>
              </a:rPr>
              <a:t>enormity of genius far outweighs the oversights</a:t>
            </a:r>
            <a:endParaRPr lang="en-US" dirty="0">
              <a:latin typeface="Arial" charset="0"/>
              <a:ea typeface="Arial"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latin typeface="Helvetica" charset="0"/>
                <a:ea typeface="ＭＳ Ｐゴシック" charset="0"/>
                <a:cs typeface="ＭＳ Ｐゴシック" charset="0"/>
              </a:rPr>
              <a:t>Various perspectives on Internet</a:t>
            </a:r>
            <a:endParaRPr lang="en-US" dirty="0">
              <a:latin typeface="Helvetica" charset="0"/>
              <a:ea typeface="ＭＳ Ｐゴシック" charset="0"/>
              <a:cs typeface="ＭＳ Ｐゴシック" charset="0"/>
            </a:endParaRPr>
          </a:p>
        </p:txBody>
      </p:sp>
      <p:sp>
        <p:nvSpPr>
          <p:cNvPr id="55299" name="Content Placeholder 2"/>
          <p:cNvSpPr>
            <a:spLocks noGrp="1"/>
          </p:cNvSpPr>
          <p:nvPr>
            <p:ph idx="1"/>
          </p:nvPr>
        </p:nvSpPr>
        <p:spPr/>
        <p:txBody>
          <a:bodyPr/>
          <a:lstStyle/>
          <a:p>
            <a:r>
              <a:rPr lang="en-US" dirty="0" smtClean="0">
                <a:latin typeface="Arial" charset="0"/>
              </a:rPr>
              <a:t>Different levels of abstraction</a:t>
            </a:r>
          </a:p>
          <a:p>
            <a:pPr lvl="1"/>
            <a:r>
              <a:rPr lang="en-US" dirty="0" smtClean="0">
                <a:latin typeface="Arial" charset="0"/>
              </a:rPr>
              <a:t>Basic concepts versus actual protocols</a:t>
            </a:r>
            <a:endParaRPr lang="en-US" dirty="0">
              <a:latin typeface="Arial" charset="0"/>
            </a:endParaRPr>
          </a:p>
          <a:p>
            <a:pPr lvl="8"/>
            <a:endParaRPr lang="en-US" dirty="0" smtClean="0">
              <a:latin typeface="Arial" charset="0"/>
            </a:endParaRPr>
          </a:p>
          <a:p>
            <a:r>
              <a:rPr lang="en-US" dirty="0" smtClean="0">
                <a:latin typeface="Arial" charset="0"/>
              </a:rPr>
              <a:t>Different </a:t>
            </a:r>
            <a:r>
              <a:rPr lang="en-US" dirty="0">
                <a:latin typeface="Arial" charset="0"/>
              </a:rPr>
              <a:t>geographic scales: </a:t>
            </a:r>
          </a:p>
          <a:p>
            <a:pPr lvl="1"/>
            <a:r>
              <a:rPr lang="en-US" dirty="0">
                <a:latin typeface="Arial" charset="0"/>
                <a:ea typeface="Arial" charset="0"/>
                <a:cs typeface="Arial" charset="0"/>
              </a:rPr>
              <a:t>LAN </a:t>
            </a:r>
            <a:r>
              <a:rPr lang="en-US" dirty="0" err="1">
                <a:latin typeface="Arial" charset="0"/>
                <a:ea typeface="Arial" charset="0"/>
                <a:cs typeface="Arial" charset="0"/>
              </a:rPr>
              <a:t>vs</a:t>
            </a:r>
            <a:r>
              <a:rPr lang="en-US" dirty="0">
                <a:latin typeface="Arial" charset="0"/>
                <a:ea typeface="Arial" charset="0"/>
                <a:cs typeface="Arial" charset="0"/>
              </a:rPr>
              <a:t> </a:t>
            </a:r>
            <a:r>
              <a:rPr lang="en-US" dirty="0" smtClean="0">
                <a:latin typeface="Arial" charset="0"/>
                <a:ea typeface="Arial" charset="0"/>
                <a:cs typeface="Arial" charset="0"/>
              </a:rPr>
              <a:t>Enterprise </a:t>
            </a:r>
            <a:r>
              <a:rPr lang="en-US" dirty="0" err="1" smtClean="0">
                <a:latin typeface="Arial" charset="0"/>
                <a:ea typeface="Arial" charset="0"/>
                <a:cs typeface="Arial" charset="0"/>
              </a:rPr>
              <a:t>vs</a:t>
            </a:r>
            <a:r>
              <a:rPr lang="en-US" dirty="0" smtClean="0">
                <a:latin typeface="Arial" charset="0"/>
                <a:ea typeface="Arial" charset="0"/>
                <a:cs typeface="Arial" charset="0"/>
              </a:rPr>
              <a:t> WAN </a:t>
            </a:r>
            <a:r>
              <a:rPr lang="en-US" dirty="0" err="1">
                <a:latin typeface="Arial" charset="0"/>
                <a:ea typeface="Arial" charset="0"/>
                <a:cs typeface="Arial" charset="0"/>
              </a:rPr>
              <a:t>vs</a:t>
            </a:r>
            <a:r>
              <a:rPr lang="en-US" dirty="0">
                <a:latin typeface="Arial" charset="0"/>
                <a:ea typeface="Arial" charset="0"/>
                <a:cs typeface="Arial" charset="0"/>
              </a:rPr>
              <a:t> </a:t>
            </a:r>
            <a:r>
              <a:rPr lang="en-US" dirty="0" err="1">
                <a:latin typeface="Arial" charset="0"/>
                <a:ea typeface="Arial" charset="0"/>
                <a:cs typeface="Arial" charset="0"/>
              </a:rPr>
              <a:t>Interdomain</a:t>
            </a:r>
            <a:endParaRPr lang="en-US" dirty="0">
              <a:latin typeface="Arial" charset="0"/>
              <a:ea typeface="Arial" charset="0"/>
              <a:cs typeface="Arial" charset="0"/>
            </a:endParaRPr>
          </a:p>
          <a:p>
            <a:pPr lvl="7"/>
            <a:endParaRPr lang="en-US" dirty="0">
              <a:latin typeface="Arial" charset="0"/>
              <a:ea typeface="Arial" charset="0"/>
              <a:cs typeface="Arial" charset="0"/>
            </a:endParaRPr>
          </a:p>
          <a:p>
            <a:r>
              <a:rPr lang="en-US" dirty="0">
                <a:latin typeface="Arial" charset="0"/>
              </a:rPr>
              <a:t>Different conceptual approaches: </a:t>
            </a:r>
          </a:p>
          <a:p>
            <a:pPr lvl="1"/>
            <a:r>
              <a:rPr lang="en-US" dirty="0">
                <a:latin typeface="Arial" charset="0"/>
                <a:ea typeface="Arial" charset="0"/>
                <a:cs typeface="Arial" charset="0"/>
              </a:rPr>
              <a:t>Architecture </a:t>
            </a:r>
            <a:r>
              <a:rPr lang="en-US" dirty="0" err="1">
                <a:latin typeface="Arial" charset="0"/>
                <a:ea typeface="Arial" charset="0"/>
                <a:cs typeface="Arial" charset="0"/>
              </a:rPr>
              <a:t>vs</a:t>
            </a:r>
            <a:r>
              <a:rPr lang="en-US" dirty="0">
                <a:latin typeface="Arial" charset="0"/>
                <a:ea typeface="Arial" charset="0"/>
                <a:cs typeface="Arial" charset="0"/>
              </a:rPr>
              <a:t> Protocol </a:t>
            </a:r>
            <a:r>
              <a:rPr lang="en-US" dirty="0" err="1">
                <a:latin typeface="Arial" charset="0"/>
                <a:ea typeface="Arial" charset="0"/>
                <a:cs typeface="Arial" charset="0"/>
              </a:rPr>
              <a:t>vs</a:t>
            </a:r>
            <a:r>
              <a:rPr lang="en-US" dirty="0">
                <a:latin typeface="Arial" charset="0"/>
                <a:ea typeface="Arial" charset="0"/>
                <a:cs typeface="Arial" charset="0"/>
              </a:rPr>
              <a:t> </a:t>
            </a:r>
            <a:r>
              <a:rPr lang="en-US" dirty="0" smtClean="0">
                <a:latin typeface="Arial" charset="0"/>
                <a:ea typeface="Arial" charset="0"/>
                <a:cs typeface="Arial" charset="0"/>
              </a:rPr>
              <a:t>Algorithm</a:t>
            </a:r>
          </a:p>
          <a:p>
            <a:pPr lvl="5"/>
            <a:endParaRPr lang="en-US" dirty="0" smtClean="0">
              <a:latin typeface="Arial" charset="0"/>
              <a:ea typeface="Arial" charset="0"/>
              <a:cs typeface="Arial" charset="0"/>
            </a:endParaRPr>
          </a:p>
          <a:p>
            <a:r>
              <a:rPr lang="en-US" dirty="0" smtClean="0">
                <a:latin typeface="Arial" charset="0"/>
              </a:rPr>
              <a:t>Different </a:t>
            </a:r>
            <a:r>
              <a:rPr lang="en-US" dirty="0">
                <a:latin typeface="Arial" charset="0"/>
              </a:rPr>
              <a:t>aspects of functionality: </a:t>
            </a:r>
          </a:p>
          <a:p>
            <a:pPr lvl="1"/>
            <a:r>
              <a:rPr lang="en-US" dirty="0" smtClean="0">
                <a:latin typeface="Arial" charset="0"/>
                <a:ea typeface="Arial" charset="0"/>
                <a:cs typeface="Arial" charset="0"/>
              </a:rPr>
              <a:t>Different “layers” focus on different tasks</a:t>
            </a:r>
          </a:p>
          <a:p>
            <a:pPr lvl="1"/>
            <a:endParaRPr lang="en-US" dirty="0">
              <a:latin typeface="Arial" charset="0"/>
              <a:ea typeface="Arial" charset="0"/>
              <a:cs typeface="Arial" charset="0"/>
            </a:endParaRPr>
          </a:p>
        </p:txBody>
      </p:sp>
      <p:sp>
        <p:nvSpPr>
          <p:cNvPr id="256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68FE179-560B-374E-9AFE-5FAD31561EF8}" type="slidenum">
              <a:rPr lang="en-US" sz="1400" b="0">
                <a:latin typeface="Times New Roman" charset="0"/>
              </a:rPr>
              <a:pPr eaLnBrk="1" hangingPunct="1"/>
              <a:t>7</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2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0"/>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275DA70-11AB-CE45-ACE7-991AD3C69621}" type="slidenum">
              <a:rPr lang="en-US" sz="1400" b="0">
                <a:latin typeface="Times New Roman" charset="0"/>
              </a:rPr>
              <a:pPr eaLnBrk="1" hangingPunct="1"/>
              <a:t>8</a:t>
            </a:fld>
            <a:endParaRPr lang="en-US" sz="1400" b="0">
              <a:latin typeface="Times New Roman" charset="0"/>
            </a:endParaRPr>
          </a:p>
        </p:txBody>
      </p:sp>
      <p:sp>
        <p:nvSpPr>
          <p:cNvPr id="26626" name="Rectangle 2"/>
          <p:cNvSpPr>
            <a:spLocks noGrp="1" noChangeArrowheads="1"/>
          </p:cNvSpPr>
          <p:nvPr>
            <p:ph type="title"/>
          </p:nvPr>
        </p:nvSpPr>
        <p:spPr>
          <a:xfrm>
            <a:off x="304800" y="381000"/>
            <a:ext cx="8839200" cy="685800"/>
          </a:xfrm>
        </p:spPr>
        <p:txBody>
          <a:bodyPr/>
          <a:lstStyle/>
          <a:p>
            <a:pPr eaLnBrk="1" hangingPunct="1"/>
            <a:r>
              <a:rPr lang="en-US">
                <a:latin typeface="Helvetica" charset="0"/>
                <a:ea typeface="ＭＳ Ｐゴシック" charset="0"/>
                <a:cs typeface="ＭＳ Ｐゴシック" charset="0"/>
              </a:rPr>
              <a:t>The Internet: an hourglass </a:t>
            </a:r>
            <a:r>
              <a:rPr lang="en-US" i="1">
                <a:latin typeface="Helvetica" charset="0"/>
                <a:ea typeface="ＭＳ Ｐゴシック" charset="0"/>
                <a:cs typeface="ＭＳ Ｐゴシック" charset="0"/>
              </a:rPr>
              <a:t>with layers</a:t>
            </a:r>
          </a:p>
        </p:txBody>
      </p:sp>
      <p:pic>
        <p:nvPicPr>
          <p:cNvPr id="266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143000"/>
            <a:ext cx="356235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7086600" y="1752600"/>
            <a:ext cx="1828800" cy="1143000"/>
            <a:chOff x="6553200" y="2971800"/>
            <a:chExt cx="1828800" cy="1143000"/>
          </a:xfrm>
        </p:grpSpPr>
        <p:sp>
          <p:nvSpPr>
            <p:cNvPr id="5" name="Oval Callout 4"/>
            <p:cNvSpPr/>
            <p:nvPr/>
          </p:nvSpPr>
          <p:spPr bwMode="auto">
            <a:xfrm>
              <a:off x="6553200" y="2971800"/>
              <a:ext cx="1828800" cy="1143000"/>
            </a:xfrm>
            <a:prstGeom prst="wedgeEllipseCallout">
              <a:avLst>
                <a:gd name="adj1" fmla="val -109760"/>
                <a:gd name="adj2" fmla="val 17253"/>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6" name="TextBox 5"/>
            <p:cNvSpPr txBox="1"/>
            <p:nvPr/>
          </p:nvSpPr>
          <p:spPr>
            <a:xfrm>
              <a:off x="6763607" y="3200400"/>
              <a:ext cx="1452216" cy="707886"/>
            </a:xfrm>
            <a:prstGeom prst="rect">
              <a:avLst/>
            </a:prstGeom>
            <a:noFill/>
          </p:spPr>
          <p:txBody>
            <a:bodyPr wrap="none" rtlCol="0">
              <a:spAutoFit/>
            </a:bodyPr>
            <a:lstStyle/>
            <a:p>
              <a:pPr algn="ctr"/>
              <a:r>
                <a:rPr lang="en-US" b="0" dirty="0" smtClean="0">
                  <a:latin typeface="+mn-lt"/>
                </a:rPr>
                <a:t>Application</a:t>
              </a:r>
            </a:p>
            <a:p>
              <a:pPr algn="ctr"/>
              <a:r>
                <a:rPr lang="en-US" b="0" dirty="0" smtClean="0">
                  <a:latin typeface="+mn-lt"/>
                </a:rPr>
                <a:t>Protocol</a:t>
              </a:r>
              <a:endParaRPr lang="en-US" b="0" dirty="0">
                <a:latin typeface="+mn-lt"/>
              </a:endParaRPr>
            </a:p>
          </p:txBody>
        </p:sp>
      </p:grpSp>
      <p:grpSp>
        <p:nvGrpSpPr>
          <p:cNvPr id="11" name="Group 10"/>
          <p:cNvGrpSpPr/>
          <p:nvPr/>
        </p:nvGrpSpPr>
        <p:grpSpPr>
          <a:xfrm>
            <a:off x="6553200" y="2971800"/>
            <a:ext cx="2209800" cy="1143000"/>
            <a:chOff x="6553200" y="2971800"/>
            <a:chExt cx="1828800" cy="1143000"/>
          </a:xfrm>
        </p:grpSpPr>
        <p:sp>
          <p:nvSpPr>
            <p:cNvPr id="12" name="Oval Callout 11"/>
            <p:cNvSpPr/>
            <p:nvPr/>
          </p:nvSpPr>
          <p:spPr bwMode="auto">
            <a:xfrm>
              <a:off x="6553200" y="2971800"/>
              <a:ext cx="1828800" cy="1143000"/>
            </a:xfrm>
            <a:prstGeom prst="wedgeEllipseCallout">
              <a:avLst>
                <a:gd name="adj1" fmla="val -126115"/>
                <a:gd name="adj2" fmla="val 30805"/>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13" name="TextBox 12"/>
            <p:cNvSpPr txBox="1"/>
            <p:nvPr/>
          </p:nvSpPr>
          <p:spPr>
            <a:xfrm>
              <a:off x="6675698" y="3124200"/>
              <a:ext cx="1628032" cy="707886"/>
            </a:xfrm>
            <a:prstGeom prst="rect">
              <a:avLst/>
            </a:prstGeom>
            <a:noFill/>
          </p:spPr>
          <p:txBody>
            <a:bodyPr wrap="none" rtlCol="0">
              <a:spAutoFit/>
            </a:bodyPr>
            <a:lstStyle/>
            <a:p>
              <a:pPr algn="ctr"/>
              <a:r>
                <a:rPr lang="en-US" b="0" dirty="0" smtClean="0">
                  <a:latin typeface="+mn-lt"/>
                </a:rPr>
                <a:t>Unreliable</a:t>
              </a:r>
            </a:p>
            <a:p>
              <a:pPr algn="ctr"/>
              <a:r>
                <a:rPr lang="en-US" b="0" dirty="0" smtClean="0">
                  <a:latin typeface="+mn-lt"/>
                </a:rPr>
                <a:t>Packet Delivery</a:t>
              </a:r>
              <a:endParaRPr lang="en-US" b="0" dirty="0">
                <a:latin typeface="+mn-lt"/>
              </a:endParaRPr>
            </a:p>
          </p:txBody>
        </p:sp>
      </p:grpSp>
      <p:grpSp>
        <p:nvGrpSpPr>
          <p:cNvPr id="14" name="Group 13"/>
          <p:cNvGrpSpPr/>
          <p:nvPr/>
        </p:nvGrpSpPr>
        <p:grpSpPr>
          <a:xfrm>
            <a:off x="838200" y="3962400"/>
            <a:ext cx="1828800" cy="1143000"/>
            <a:chOff x="6553200" y="2971800"/>
            <a:chExt cx="1828800" cy="1143000"/>
          </a:xfrm>
        </p:grpSpPr>
        <p:sp>
          <p:nvSpPr>
            <p:cNvPr id="15" name="Oval Callout 14"/>
            <p:cNvSpPr/>
            <p:nvPr/>
          </p:nvSpPr>
          <p:spPr bwMode="auto">
            <a:xfrm>
              <a:off x="6553200" y="2971800"/>
              <a:ext cx="1828800" cy="1143000"/>
            </a:xfrm>
            <a:prstGeom prst="wedgeEllipseCallout">
              <a:avLst>
                <a:gd name="adj1" fmla="val 97735"/>
                <a:gd name="adj2" fmla="val 19963"/>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16" name="TextBox 15"/>
            <p:cNvSpPr txBox="1"/>
            <p:nvPr/>
          </p:nvSpPr>
          <p:spPr>
            <a:xfrm>
              <a:off x="6741654" y="3200400"/>
              <a:ext cx="1496123" cy="707886"/>
            </a:xfrm>
            <a:prstGeom prst="rect">
              <a:avLst/>
            </a:prstGeom>
            <a:noFill/>
          </p:spPr>
          <p:txBody>
            <a:bodyPr wrap="none" rtlCol="0">
              <a:spAutoFit/>
            </a:bodyPr>
            <a:lstStyle/>
            <a:p>
              <a:pPr algn="ctr"/>
              <a:r>
                <a:rPr lang="en-US" b="0" dirty="0" smtClean="0">
                  <a:latin typeface="+mn-lt"/>
                </a:rPr>
                <a:t>Lower-level</a:t>
              </a:r>
            </a:p>
            <a:p>
              <a:pPr algn="ctr"/>
              <a:r>
                <a:rPr lang="en-US" b="0" dirty="0" smtClean="0">
                  <a:latin typeface="+mn-lt"/>
                </a:rPr>
                <a:t>Network</a:t>
              </a:r>
            </a:p>
          </p:txBody>
        </p:sp>
      </p:grpSp>
      <p:grpSp>
        <p:nvGrpSpPr>
          <p:cNvPr id="17" name="Group 16"/>
          <p:cNvGrpSpPr/>
          <p:nvPr/>
        </p:nvGrpSpPr>
        <p:grpSpPr>
          <a:xfrm>
            <a:off x="609600" y="2209800"/>
            <a:ext cx="1828800" cy="1143000"/>
            <a:chOff x="5638800" y="2286000"/>
            <a:chExt cx="1828800" cy="1143000"/>
          </a:xfrm>
        </p:grpSpPr>
        <p:sp>
          <p:nvSpPr>
            <p:cNvPr id="18" name="Oval Callout 17"/>
            <p:cNvSpPr/>
            <p:nvPr/>
          </p:nvSpPr>
          <p:spPr bwMode="auto">
            <a:xfrm>
              <a:off x="5638800" y="2286000"/>
              <a:ext cx="1828800" cy="1143000"/>
            </a:xfrm>
            <a:prstGeom prst="wedgeEllipseCallout">
              <a:avLst>
                <a:gd name="adj1" fmla="val 116367"/>
                <a:gd name="adj2" fmla="val 36225"/>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19" name="TextBox 18"/>
            <p:cNvSpPr txBox="1"/>
            <p:nvPr/>
          </p:nvSpPr>
          <p:spPr>
            <a:xfrm>
              <a:off x="6019800" y="2514600"/>
              <a:ext cx="1111026" cy="707886"/>
            </a:xfrm>
            <a:prstGeom prst="rect">
              <a:avLst/>
            </a:prstGeom>
            <a:noFill/>
          </p:spPr>
          <p:txBody>
            <a:bodyPr wrap="none" rtlCol="0">
              <a:spAutoFit/>
            </a:bodyPr>
            <a:lstStyle/>
            <a:p>
              <a:pPr algn="ctr"/>
              <a:r>
                <a:rPr lang="en-US" b="0" dirty="0" smtClean="0">
                  <a:latin typeface="+mn-lt"/>
                </a:rPr>
                <a:t>Reliable</a:t>
              </a:r>
            </a:p>
            <a:p>
              <a:pPr algn="ctr"/>
              <a:r>
                <a:rPr lang="en-US" b="0" dirty="0" smtClean="0">
                  <a:latin typeface="+mn-lt"/>
                </a:rPr>
                <a:t>Delivery</a:t>
              </a:r>
              <a:endParaRPr lang="en-US" b="0" dirty="0">
                <a:latin typeface="+mn-lt"/>
              </a:endParaRPr>
            </a:p>
          </p:txBody>
        </p:sp>
      </p:grpSp>
      <p:grpSp>
        <p:nvGrpSpPr>
          <p:cNvPr id="22" name="Group 21"/>
          <p:cNvGrpSpPr/>
          <p:nvPr/>
        </p:nvGrpSpPr>
        <p:grpSpPr>
          <a:xfrm>
            <a:off x="7162800" y="4648200"/>
            <a:ext cx="1828800" cy="1143000"/>
            <a:chOff x="6553200" y="2971800"/>
            <a:chExt cx="1828800" cy="1143000"/>
          </a:xfrm>
        </p:grpSpPr>
        <p:sp>
          <p:nvSpPr>
            <p:cNvPr id="23" name="Oval Callout 22"/>
            <p:cNvSpPr/>
            <p:nvPr/>
          </p:nvSpPr>
          <p:spPr bwMode="auto">
            <a:xfrm>
              <a:off x="6553200" y="2971800"/>
              <a:ext cx="1828800" cy="1143000"/>
            </a:xfrm>
            <a:prstGeom prst="wedgeEllipseCallout">
              <a:avLst>
                <a:gd name="adj1" fmla="val -113995"/>
                <a:gd name="adj2" fmla="val 2945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24" name="TextBox 23"/>
            <p:cNvSpPr txBox="1"/>
            <p:nvPr/>
          </p:nvSpPr>
          <p:spPr>
            <a:xfrm>
              <a:off x="6919860" y="3200400"/>
              <a:ext cx="1139705" cy="707886"/>
            </a:xfrm>
            <a:prstGeom prst="rect">
              <a:avLst/>
            </a:prstGeom>
            <a:noFill/>
          </p:spPr>
          <p:txBody>
            <a:bodyPr wrap="none" rtlCol="0">
              <a:spAutoFit/>
            </a:bodyPr>
            <a:lstStyle/>
            <a:p>
              <a:pPr algn="ctr"/>
              <a:r>
                <a:rPr lang="en-US" b="0" dirty="0" smtClean="0">
                  <a:latin typeface="+mn-lt"/>
                </a:rPr>
                <a:t>Physical</a:t>
              </a:r>
            </a:p>
            <a:p>
              <a:pPr algn="ctr"/>
              <a:r>
                <a:rPr lang="en-US" b="0" dirty="0" smtClean="0">
                  <a:latin typeface="+mn-lt"/>
                </a:rPr>
                <a:t>Layers</a:t>
              </a:r>
              <a:endParaRPr lang="en-US" b="0" dirty="0">
                <a:latin typeface="+mn-lt"/>
              </a:endParaRPr>
            </a:p>
          </p:txBody>
        </p:sp>
      </p:grpSp>
      <p:grpSp>
        <p:nvGrpSpPr>
          <p:cNvPr id="25" name="Group 24"/>
          <p:cNvGrpSpPr/>
          <p:nvPr/>
        </p:nvGrpSpPr>
        <p:grpSpPr>
          <a:xfrm>
            <a:off x="838200" y="1371600"/>
            <a:ext cx="1828800" cy="762000"/>
            <a:chOff x="6553200" y="2971800"/>
            <a:chExt cx="1828800" cy="1143000"/>
          </a:xfrm>
        </p:grpSpPr>
        <p:sp>
          <p:nvSpPr>
            <p:cNvPr id="26" name="Oval Callout 25"/>
            <p:cNvSpPr/>
            <p:nvPr/>
          </p:nvSpPr>
          <p:spPr bwMode="auto">
            <a:xfrm>
              <a:off x="6553200" y="2971800"/>
              <a:ext cx="1828800" cy="1143000"/>
            </a:xfrm>
            <a:prstGeom prst="wedgeEllipseCallout">
              <a:avLst>
                <a:gd name="adj1" fmla="val 80797"/>
                <a:gd name="adj2" fmla="val 26739"/>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27" name="TextBox 26"/>
            <p:cNvSpPr txBox="1"/>
            <p:nvPr/>
          </p:nvSpPr>
          <p:spPr>
            <a:xfrm>
              <a:off x="6781800" y="3200400"/>
              <a:ext cx="1452216" cy="400110"/>
            </a:xfrm>
            <a:prstGeom prst="rect">
              <a:avLst/>
            </a:prstGeom>
            <a:noFill/>
          </p:spPr>
          <p:txBody>
            <a:bodyPr wrap="none" rtlCol="0">
              <a:spAutoFit/>
            </a:bodyPr>
            <a:lstStyle/>
            <a:p>
              <a:pPr algn="ctr"/>
              <a:r>
                <a:rPr lang="en-US" b="0" dirty="0" smtClean="0">
                  <a:latin typeface="+mn-lt"/>
                </a:rPr>
                <a:t>Application</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dirty="0">
                <a:latin typeface="Helvetica" charset="0"/>
                <a:ea typeface="ＭＳ Ｐゴシック" charset="0"/>
                <a:cs typeface="ＭＳ Ｐゴシック" charset="0"/>
              </a:rPr>
              <a:t>Most </a:t>
            </a:r>
            <a:r>
              <a:rPr lang="en-US" dirty="0" smtClean="0">
                <a:latin typeface="Helvetica" charset="0"/>
                <a:ea typeface="ＭＳ Ｐゴシック" charset="0"/>
                <a:cs typeface="ＭＳ Ｐゴシック" charset="0"/>
              </a:rPr>
              <a:t>networking </a:t>
            </a:r>
            <a:r>
              <a:rPr lang="en-US" dirty="0">
                <a:latin typeface="Helvetica" charset="0"/>
                <a:ea typeface="ＭＳ Ｐゴシック" charset="0"/>
                <a:cs typeface="ＭＳ Ｐゴシック" charset="0"/>
              </a:rPr>
              <a:t>c</a:t>
            </a:r>
            <a:r>
              <a:rPr lang="en-US" dirty="0" smtClean="0">
                <a:latin typeface="Helvetica" charset="0"/>
                <a:ea typeface="ＭＳ Ｐゴシック" charset="0"/>
                <a:cs typeface="ＭＳ Ｐゴシック" charset="0"/>
              </a:rPr>
              <a:t>ourses</a:t>
            </a:r>
            <a:endParaRPr lang="en-US" dirty="0">
              <a:latin typeface="Helvetica" charset="0"/>
              <a:ea typeface="ＭＳ Ｐゴシック" charset="0"/>
              <a:cs typeface="ＭＳ Ｐゴシック" charset="0"/>
            </a:endParaRPr>
          </a:p>
        </p:txBody>
      </p:sp>
      <p:sp>
        <p:nvSpPr>
          <p:cNvPr id="88066" name="Content Placeholder 2"/>
          <p:cNvSpPr>
            <a:spLocks noGrp="1"/>
          </p:cNvSpPr>
          <p:nvPr>
            <p:ph idx="1"/>
          </p:nvPr>
        </p:nvSpPr>
        <p:spPr/>
        <p:txBody>
          <a:bodyPr/>
          <a:lstStyle/>
          <a:p>
            <a:r>
              <a:rPr lang="en-US" dirty="0">
                <a:latin typeface="Arial" charset="0"/>
              </a:rPr>
              <a:t>Organized around layers:</a:t>
            </a:r>
          </a:p>
          <a:p>
            <a:pPr lvl="1"/>
            <a:r>
              <a:rPr lang="en-US" dirty="0">
                <a:latin typeface="Arial" charset="0"/>
                <a:ea typeface="Arial" charset="0"/>
                <a:cs typeface="Arial" charset="0"/>
              </a:rPr>
              <a:t>Top-down (K&amp;R</a:t>
            </a:r>
            <a:r>
              <a:rPr lang="en-US" dirty="0" smtClean="0">
                <a:latin typeface="Arial" charset="0"/>
                <a:ea typeface="Arial" charset="0"/>
                <a:cs typeface="Arial" charset="0"/>
              </a:rPr>
              <a:t>) </a:t>
            </a:r>
            <a:r>
              <a:rPr lang="en-US" i="1" dirty="0" smtClean="0">
                <a:latin typeface="Arial" charset="0"/>
                <a:ea typeface="Arial" charset="0"/>
                <a:cs typeface="Arial" charset="0"/>
              </a:rPr>
              <a:t>[book we are using]</a:t>
            </a:r>
            <a:endParaRPr lang="en-US" i="1" dirty="0">
              <a:latin typeface="Arial" charset="0"/>
              <a:ea typeface="Arial" charset="0"/>
              <a:cs typeface="Arial" charset="0"/>
            </a:endParaRPr>
          </a:p>
          <a:p>
            <a:pPr lvl="1"/>
            <a:r>
              <a:rPr lang="en-US" dirty="0">
                <a:latin typeface="Arial" charset="0"/>
                <a:ea typeface="Arial" charset="0"/>
                <a:cs typeface="Arial" charset="0"/>
              </a:rPr>
              <a:t>Bottom-up (P&amp;D)</a:t>
            </a:r>
          </a:p>
          <a:p>
            <a:pPr lvl="1"/>
            <a:endParaRPr lang="en-US" dirty="0">
              <a:latin typeface="Arial" charset="0"/>
              <a:ea typeface="Arial" charset="0"/>
              <a:cs typeface="Arial" charset="0"/>
            </a:endParaRPr>
          </a:p>
          <a:p>
            <a:r>
              <a:rPr lang="en-US" dirty="0">
                <a:latin typeface="Arial" charset="0"/>
              </a:rPr>
              <a:t>Why not for this course?</a:t>
            </a:r>
          </a:p>
          <a:p>
            <a:pPr lvl="1"/>
            <a:r>
              <a:rPr lang="en-US" dirty="0">
                <a:latin typeface="Arial" charset="0"/>
                <a:ea typeface="Arial" charset="0"/>
                <a:cs typeface="Arial" charset="0"/>
              </a:rPr>
              <a:t>Main distinction is not where functionality is implemented</a:t>
            </a:r>
          </a:p>
          <a:p>
            <a:pPr lvl="1"/>
            <a:r>
              <a:rPr lang="en-US" dirty="0">
                <a:latin typeface="Arial" charset="0"/>
                <a:ea typeface="Arial" charset="0"/>
                <a:cs typeface="Arial" charset="0"/>
              </a:rPr>
              <a:t>It is between </a:t>
            </a:r>
            <a:r>
              <a:rPr lang="en-US" b="1" dirty="0">
                <a:latin typeface="Arial" charset="0"/>
                <a:ea typeface="Arial" charset="0"/>
                <a:cs typeface="Arial" charset="0"/>
              </a:rPr>
              <a:t>basic concepts </a:t>
            </a:r>
            <a:r>
              <a:rPr lang="en-US" dirty="0">
                <a:latin typeface="Arial" charset="0"/>
                <a:ea typeface="Arial" charset="0"/>
                <a:cs typeface="Arial" charset="0"/>
              </a:rPr>
              <a:t>and </a:t>
            </a:r>
            <a:r>
              <a:rPr lang="en-US" b="1" dirty="0">
                <a:latin typeface="Arial" charset="0"/>
                <a:ea typeface="Arial" charset="0"/>
                <a:cs typeface="Arial" charset="0"/>
              </a:rPr>
              <a:t>actual </a:t>
            </a:r>
            <a:r>
              <a:rPr lang="en-US" b="1" dirty="0" smtClean="0">
                <a:latin typeface="Arial" charset="0"/>
                <a:ea typeface="Arial" charset="0"/>
                <a:cs typeface="Arial" charset="0"/>
              </a:rPr>
              <a:t>realization</a:t>
            </a:r>
          </a:p>
          <a:p>
            <a:pPr lvl="1"/>
            <a:r>
              <a:rPr lang="en-US" dirty="0" smtClean="0">
                <a:latin typeface="Arial" charset="0"/>
                <a:ea typeface="Arial" charset="0"/>
                <a:cs typeface="Arial" charset="0"/>
              </a:rPr>
              <a:t>If you walk through layers sequentially, do both at once</a:t>
            </a:r>
            <a:endParaRPr lang="en-US" dirty="0">
              <a:latin typeface="Arial" charset="0"/>
              <a:ea typeface="Arial" charset="0"/>
              <a:cs typeface="Arial" charset="0"/>
            </a:endParaRPr>
          </a:p>
          <a:p>
            <a:pPr lvl="1"/>
            <a:endParaRPr lang="en-US" b="1" dirty="0">
              <a:latin typeface="Arial" charset="0"/>
              <a:ea typeface="Arial" charset="0"/>
              <a:cs typeface="Arial" charset="0"/>
            </a:endParaRPr>
          </a:p>
          <a:p>
            <a:r>
              <a:rPr lang="en-US" dirty="0" smtClean="0">
                <a:latin typeface="Arial" charset="0"/>
              </a:rPr>
              <a:t>I care most about teaching the concepts</a:t>
            </a:r>
            <a:endParaRPr lang="en-US" dirty="0">
              <a:latin typeface="Arial" charset="0"/>
            </a:endParaRPr>
          </a:p>
          <a:p>
            <a:pPr lvl="1"/>
            <a:r>
              <a:rPr lang="en-US" dirty="0">
                <a:latin typeface="Arial" charset="0"/>
                <a:ea typeface="Arial" charset="0"/>
                <a:cs typeface="Arial" charset="0"/>
              </a:rPr>
              <a:t>Implementations needed to put these ideas into practice</a:t>
            </a:r>
          </a:p>
          <a:p>
            <a:pPr lvl="1"/>
            <a:r>
              <a:rPr lang="en-US" dirty="0">
                <a:latin typeface="Arial" charset="0"/>
                <a:ea typeface="Arial" charset="0"/>
                <a:cs typeface="Arial" charset="0"/>
              </a:rPr>
              <a:t>But </a:t>
            </a:r>
            <a:r>
              <a:rPr lang="en-US" dirty="0" smtClean="0">
                <a:latin typeface="Arial" charset="0"/>
                <a:ea typeface="Arial" charset="0"/>
                <a:cs typeface="Arial" charset="0"/>
              </a:rPr>
              <a:t>don</a:t>
            </a:r>
            <a:r>
              <a:rPr lang="fr-FR" dirty="0" smtClean="0">
                <a:latin typeface="Arial" charset="0"/>
                <a:ea typeface="Arial" charset="0"/>
                <a:cs typeface="Arial" charset="0"/>
              </a:rPr>
              <a:t>’</a:t>
            </a:r>
            <a:r>
              <a:rPr lang="en-US" dirty="0" smtClean="0">
                <a:latin typeface="Arial" charset="0"/>
                <a:ea typeface="Arial" charset="0"/>
                <a:cs typeface="Arial" charset="0"/>
              </a:rPr>
              <a:t>t </a:t>
            </a:r>
            <a:r>
              <a:rPr lang="en-US" dirty="0">
                <a:latin typeface="Arial" charset="0"/>
                <a:ea typeface="Arial" charset="0"/>
                <a:cs typeface="Arial" charset="0"/>
              </a:rPr>
              <a:t>want to lose </a:t>
            </a:r>
            <a:r>
              <a:rPr lang="en-US" dirty="0" smtClean="0">
                <a:latin typeface="Arial" charset="0"/>
                <a:ea typeface="Arial" charset="0"/>
                <a:cs typeface="Arial" charset="0"/>
              </a:rPr>
              <a:t>basic concepts </a:t>
            </a:r>
            <a:r>
              <a:rPr lang="en-US" dirty="0">
                <a:latin typeface="Arial" charset="0"/>
                <a:ea typeface="Arial" charset="0"/>
                <a:cs typeface="Arial" charset="0"/>
              </a:rPr>
              <a:t>in sea of details</a:t>
            </a:r>
          </a:p>
        </p:txBody>
      </p:sp>
      <p:sp>
        <p:nvSpPr>
          <p:cNvPr id="880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CFAAC18-2CFD-E048-82FD-294D8F8A39BF}" type="slidenum">
              <a:rPr lang="en-US" sz="1400" b="0">
                <a:latin typeface="Times New Roman" charset="0"/>
              </a:rPr>
              <a:pPr eaLnBrk="1" hangingPunct="1"/>
              <a:t>9</a:t>
            </a:fld>
            <a:endParaRPr lang="en-US" sz="1400" b="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theme/theme1.xml><?xml version="1.0" encoding="utf-8"?>
<a:theme xmlns:a="http://schemas.openxmlformats.org/drawingml/2006/main" name="cs426">
  <a:themeElements>
    <a:clrScheme name="">
      <a:dk1>
        <a:srgbClr val="000000"/>
      </a:dk1>
      <a:lt1>
        <a:srgbClr val="FFFFFF"/>
      </a:lt1>
      <a:dk2>
        <a:srgbClr val="000000"/>
      </a:dk2>
      <a:lt2>
        <a:srgbClr val="777777"/>
      </a:lt2>
      <a:accent1>
        <a:srgbClr val="F47A00"/>
      </a:accent1>
      <a:accent2>
        <a:srgbClr val="000066"/>
      </a:accent2>
      <a:accent3>
        <a:srgbClr val="FFFFFF"/>
      </a:accent3>
      <a:accent4>
        <a:srgbClr val="000000"/>
      </a:accent4>
      <a:accent5>
        <a:srgbClr val="F8BEAA"/>
      </a:accent5>
      <a:accent6>
        <a:srgbClr val="00005C"/>
      </a:accent6>
      <a:hlink>
        <a:srgbClr val="A50021"/>
      </a:hlink>
      <a:folHlink>
        <a:srgbClr val="008000"/>
      </a:folHlink>
    </a:clrScheme>
    <a:fontScheme name="cs426">
      <a:majorFont>
        <a:latin typeface="Helvetica"/>
        <a:ea typeface=""/>
        <a:cs typeface=""/>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cs42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42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42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42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42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42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42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24130</TotalTime>
  <Words>2921</Words>
  <Application>Microsoft Macintosh PowerPoint</Application>
  <PresentationFormat>On-screen Show (4:3)</PresentationFormat>
  <Paragraphs>565</Paragraphs>
  <Slides>60</Slides>
  <Notes>23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cs426</vt:lpstr>
      <vt:lpstr>What is a course on networking?</vt:lpstr>
      <vt:lpstr>Networks versus “The Internet”</vt:lpstr>
      <vt:lpstr>Goals for a network technology</vt:lpstr>
      <vt:lpstr>Goals for the Internet</vt:lpstr>
      <vt:lpstr>Architecture vs Engineering</vt:lpstr>
      <vt:lpstr>What topics will course cover?</vt:lpstr>
      <vt:lpstr>Various perspectives on Internet</vt:lpstr>
      <vt:lpstr>The Internet: an hourglass with layers</vt:lpstr>
      <vt:lpstr>Most networking courses</vt:lpstr>
      <vt:lpstr>First half of course: Basics</vt:lpstr>
      <vt:lpstr>Fundamental conceptual questions</vt:lpstr>
      <vt:lpstr>Second half of course: Various topics</vt:lpstr>
      <vt:lpstr>People: Teaching Assistants</vt:lpstr>
      <vt:lpstr>Instructor: Scott Shenker</vt:lpstr>
      <vt:lpstr>My teaching style is not for everyone…</vt:lpstr>
      <vt:lpstr>I won’t remember your name</vt:lpstr>
      <vt:lpstr>I don’t think visually</vt:lpstr>
      <vt:lpstr>When you look bored, I speed up</vt:lpstr>
      <vt:lpstr>I hate details</vt:lpstr>
      <vt:lpstr>Can’t always engage class</vt:lpstr>
      <vt:lpstr>I ask questions so you can think!</vt:lpstr>
      <vt:lpstr>Administrivia: Textbook</vt:lpstr>
      <vt:lpstr>Three projects</vt:lpstr>
      <vt:lpstr>Additional Lectures?</vt:lpstr>
      <vt:lpstr>Class communications</vt:lpstr>
      <vt:lpstr>Did you get my email yesterday?</vt:lpstr>
      <vt:lpstr>Who Are You? (so far)</vt:lpstr>
      <vt:lpstr>Class workload</vt:lpstr>
      <vt:lpstr>Grading</vt:lpstr>
      <vt:lpstr>Participation Requirement</vt:lpstr>
      <vt:lpstr>No Cheating</vt:lpstr>
      <vt:lpstr>5 Minute Break</vt:lpstr>
      <vt:lpstr>And just a quick word before part 2…</vt:lpstr>
      <vt:lpstr>Four Questions</vt:lpstr>
      <vt:lpstr>1: Why are networking courses so bad?</vt:lpstr>
      <vt:lpstr>Bad networking courses, continued….</vt:lpstr>
      <vt:lpstr>Reason 3: Quote from John Day</vt:lpstr>
      <vt:lpstr>I will try to overcome these problems</vt:lpstr>
      <vt:lpstr>2: Why important to study networking?</vt:lpstr>
      <vt:lpstr>Internet has had tremendous impact</vt:lpstr>
      <vt:lpstr>The Internet introduced new paradigm</vt:lpstr>
      <vt:lpstr>Many challenges remain unsolved</vt:lpstr>
      <vt:lpstr>3: Why an exciting time in networking?</vt:lpstr>
      <vt:lpstr>4: Why is Networking Hard?</vt:lpstr>
      <vt:lpstr>Scale</vt:lpstr>
      <vt:lpstr>Dynamic Range</vt:lpstr>
      <vt:lpstr>Diversity of end systems</vt:lpstr>
      <vt:lpstr>Diversity of application requirements</vt:lpstr>
      <vt:lpstr>Ad hoc deployment</vt:lpstr>
      <vt:lpstr>Networks contain many components</vt:lpstr>
      <vt:lpstr>They can all fail….</vt:lpstr>
      <vt:lpstr>Greed</vt:lpstr>
      <vt:lpstr>PowerPoint Presentation</vt:lpstr>
      <vt:lpstr>PowerPoint Presentation</vt:lpstr>
      <vt:lpstr>Malice</vt:lpstr>
      <vt:lpstr>Speed of Light</vt:lpstr>
      <vt:lpstr>Networking Latencies</vt:lpstr>
      <vt:lpstr>Implications for Networking</vt:lpstr>
      <vt:lpstr>Even a Problem for LANs</vt:lpstr>
      <vt:lpstr>Summary</vt:lpstr>
    </vt:vector>
  </TitlesOfParts>
  <Company>ICSI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122: Computer Networks</dc:title>
  <cp:lastModifiedBy>Huzur Saran</cp:lastModifiedBy>
  <cp:revision>476</cp:revision>
  <cp:lastPrinted>2012-08-23T13:15:12Z</cp:lastPrinted>
  <dcterms:modified xsi:type="dcterms:W3CDTF">2013-07-26T03:17:10Z</dcterms:modified>
</cp:coreProperties>
</file>