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672" r:id="rId2"/>
    <p:sldId id="527" r:id="rId3"/>
    <p:sldId id="572" r:id="rId4"/>
    <p:sldId id="569" r:id="rId5"/>
    <p:sldId id="548" r:id="rId6"/>
    <p:sldId id="562" r:id="rId7"/>
    <p:sldId id="565" r:id="rId8"/>
    <p:sldId id="564" r:id="rId9"/>
    <p:sldId id="547" r:id="rId10"/>
    <p:sldId id="540" r:id="rId11"/>
    <p:sldId id="537" r:id="rId12"/>
    <p:sldId id="551" r:id="rId13"/>
    <p:sldId id="645" r:id="rId14"/>
    <p:sldId id="673" r:id="rId15"/>
    <p:sldId id="643" r:id="rId16"/>
    <p:sldId id="544" r:id="rId17"/>
    <p:sldId id="545" r:id="rId18"/>
    <p:sldId id="538" r:id="rId19"/>
    <p:sldId id="648" r:id="rId20"/>
    <p:sldId id="549" r:id="rId21"/>
    <p:sldId id="550" r:id="rId22"/>
    <p:sldId id="543" r:id="rId23"/>
    <p:sldId id="553" r:id="rId24"/>
    <p:sldId id="554" r:id="rId25"/>
    <p:sldId id="555" r:id="rId26"/>
    <p:sldId id="559" r:id="rId27"/>
    <p:sldId id="556" r:id="rId28"/>
    <p:sldId id="561" r:id="rId29"/>
    <p:sldId id="570" r:id="rId30"/>
    <p:sldId id="353" r:id="rId31"/>
    <p:sldId id="592" r:id="rId32"/>
    <p:sldId id="546" r:id="rId33"/>
    <p:sldId id="566" r:id="rId34"/>
    <p:sldId id="586" r:id="rId35"/>
    <p:sldId id="576" r:id="rId36"/>
    <p:sldId id="578" r:id="rId37"/>
    <p:sldId id="582" r:id="rId38"/>
    <p:sldId id="580" r:id="rId39"/>
    <p:sldId id="581" r:id="rId40"/>
    <p:sldId id="646" r:id="rId41"/>
    <p:sldId id="577" r:id="rId42"/>
    <p:sldId id="579" r:id="rId43"/>
    <p:sldId id="583" r:id="rId44"/>
    <p:sldId id="584" r:id="rId45"/>
    <p:sldId id="647" r:id="rId46"/>
    <p:sldId id="613" r:id="rId47"/>
    <p:sldId id="660" r:id="rId48"/>
    <p:sldId id="661" r:id="rId49"/>
    <p:sldId id="625" r:id="rId50"/>
    <p:sldId id="512" r:id="rId51"/>
    <p:sldId id="513" r:id="rId52"/>
    <p:sldId id="514" r:id="rId53"/>
    <p:sldId id="588" r:id="rId54"/>
    <p:sldId id="618" r:id="rId55"/>
    <p:sldId id="626" r:id="rId56"/>
    <p:sldId id="671" r:id="rId5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FFFF99"/>
    <a:srgbClr val="FFCC99"/>
    <a:srgbClr val="FF3300"/>
    <a:srgbClr val="CCFFFF"/>
    <a:srgbClr val="FFCC00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34" autoAdjust="0"/>
  </p:normalViewPr>
  <p:slideViewPr>
    <p:cSldViewPr>
      <p:cViewPr>
        <p:scale>
          <a:sx n="100" d="100"/>
          <a:sy n="100" d="100"/>
        </p:scale>
        <p:origin x="-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9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1368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Arial" charset="0"/>
              </a:defRPr>
            </a:lvl1pPr>
          </a:lstStyle>
          <a:p>
            <a:pPr>
              <a:defRPr/>
            </a:pPr>
            <a:fld id="{0E951C61-9A6D-F748-9744-B716D384C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9EEA0328-C956-B249-A6D4-A0E7BBC7B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4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irregular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very detailed, couldn’t get a better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part of the network, but the takeaway</a:t>
            </a:r>
            <a:r>
              <a:rPr lang="en-US" baseline="0" dirty="0" smtClean="0"/>
              <a:t> is that the network is very regular, involving levels of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coincide?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all know what a spanning tree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B55BD-5C4A-3748-BCE2-956D219F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50FA-E2FD-7446-878D-DDD934AEB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F0B-CAFF-4C45-B14A-DEAD6F171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67E8F-4C46-A54F-A59E-8662EF143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53389-99C8-544F-A9B0-45ACCC531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574E-3D71-AC49-9844-D33AC26E4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BD86-48E9-D540-A1B5-92A334264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8F20-7E74-6949-A54D-91C3A0274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5C5DB-522B-E142-BDC4-E4597DE54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964A0-E482-3143-A8C1-6A5173F47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85A60-401B-C242-A94E-2EED2ECC4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1C8DAEA3-A0CE-BC46-BAFE-8CAF668E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32766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62400" y="35052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57200" y="55228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must coincide once they overlap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to same destination never cross</a:t>
            </a:r>
          </a:p>
          <a:p>
            <a:pPr lvl="1"/>
            <a:endParaRPr lang="en-US" dirty="0"/>
          </a:p>
          <a:p>
            <a:r>
              <a:rPr lang="en-US" dirty="0" smtClean="0"/>
              <a:t>Once paths to destination meet, they never split</a:t>
            </a:r>
          </a:p>
          <a:p>
            <a:pPr lvl="1"/>
            <a:endParaRPr lang="en-US" dirty="0"/>
          </a:p>
          <a:p>
            <a:r>
              <a:rPr lang="en-US" dirty="0" smtClean="0"/>
              <a:t>Set of paths to destination create a “delivery tree”</a:t>
            </a:r>
          </a:p>
          <a:p>
            <a:pPr lvl="1"/>
            <a:r>
              <a:rPr lang="en-US" dirty="0" smtClean="0"/>
              <a:t>Must cover every node exactly once</a:t>
            </a:r>
          </a:p>
          <a:p>
            <a:pPr lvl="1"/>
            <a:r>
              <a:rPr lang="en-US" b="1" dirty="0" smtClean="0"/>
              <a:t>Spanning Tree rooted at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“Delivery Tree” for a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5" idx="4"/>
          </p:cNvCxnSpPr>
          <p:nvPr/>
        </p:nvCxnSpPr>
        <p:spPr bwMode="auto">
          <a:xfrm flipV="1">
            <a:off x="1371600" y="1981200"/>
            <a:ext cx="5334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3" idx="4"/>
          </p:cNvCxnSpPr>
          <p:nvPr/>
        </p:nvCxnSpPr>
        <p:spPr bwMode="auto">
          <a:xfrm>
            <a:off x="1752600" y="4800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2819400" y="3962400"/>
            <a:ext cx="228600" cy="11430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4200" y="4038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114800" y="4572000"/>
            <a:ext cx="1066800" cy="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191000" y="2286000"/>
            <a:ext cx="1524000" cy="838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5257800" y="3124200"/>
            <a:ext cx="457200" cy="1219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347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rest of lecture (and course)…..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Validity of Routing State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 routing state </a:t>
            </a:r>
            <a:r>
              <a:rPr lang="en-US" dirty="0" smtClean="0"/>
              <a:t>is the state in a single router</a:t>
            </a:r>
          </a:p>
          <a:p>
            <a:pPr lvl="1"/>
            <a:r>
              <a:rPr lang="en-US" dirty="0" smtClean="0"/>
              <a:t>By itself, the state in a single router can’t be evaluated</a:t>
            </a:r>
          </a:p>
          <a:p>
            <a:pPr lvl="1"/>
            <a:r>
              <a:rPr lang="en-US" dirty="0" smtClean="0"/>
              <a:t>It must be evaluated in terms of the global context</a:t>
            </a:r>
            <a:endParaRPr lang="en-US" i="1" dirty="0"/>
          </a:p>
          <a:p>
            <a:pPr lvl="4"/>
            <a:endParaRPr lang="en-US" i="1" dirty="0" smtClean="0"/>
          </a:p>
          <a:p>
            <a:r>
              <a:rPr lang="en-US" i="1" dirty="0" smtClean="0"/>
              <a:t>Global </a:t>
            </a:r>
            <a:r>
              <a:rPr lang="en-US" i="1" dirty="0"/>
              <a:t>routing state </a:t>
            </a:r>
            <a:r>
              <a:rPr lang="en-US" dirty="0"/>
              <a:t>means collection of routing state in each of the </a:t>
            </a:r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Global state determines which paths packets take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discuss later </a:t>
            </a:r>
            <a:r>
              <a:rPr lang="en-US" dirty="0"/>
              <a:t>where this routing state comes from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is my terminology, not standard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pPr lvl="1"/>
            <a:r>
              <a:rPr lang="en-US" dirty="0" smtClean="0"/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 smtClean="0"/>
              <a:t>Need a succinct correctness condition for routing</a:t>
            </a:r>
          </a:p>
          <a:p>
            <a:pPr lvl="1"/>
            <a:r>
              <a:rPr lang="en-US" dirty="0" smtClean="0"/>
              <a:t>Suggestions?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dead end</a:t>
            </a:r>
            <a:r>
              <a:rPr lang="en-US" dirty="0" smtClean="0"/>
              <a:t> is when there is no outgoing port</a:t>
            </a:r>
          </a:p>
          <a:p>
            <a:pPr lvl="1"/>
            <a:r>
              <a:rPr lang="en-US" dirty="0" smtClean="0"/>
              <a:t>A packet arrives, but the forwarding decision does not yield any outgoing port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Wandering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1828800" y="1752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962400" y="2057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5638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reaches </a:t>
            </a:r>
            <a:r>
              <a:rPr lang="en-US" sz="2800" b="0" dirty="0" err="1" smtClean="0">
                <a:latin typeface="+mn-lt"/>
              </a:rPr>
              <a:t>deadend</a:t>
            </a:r>
            <a:r>
              <a:rPr lang="en-US" sz="2800" b="0" dirty="0" smtClean="0">
                <a:latin typeface="+mn-lt"/>
              </a:rPr>
              <a:t> and stops</a:t>
            </a:r>
            <a:endParaRPr lang="en-US" sz="2800" b="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7200" y="56489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falls into loop and never reaches destination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98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 0.00972 -0.00295 0.01597 -0.00972 0.02222 C -0.01076 0.02593 -0.01059 0.03056 -0.0125 0.03333 C -0.01528 0.03681 -0.01806 0.03958 -0.01944 0.04445 C -0.02622 0.06412 -0.01875 0.04838 -0.025 0.06111 C -0.02674 0.06945 -0.02656 0.07269 -0.03194 0.07778 C -0.03247 0.08009 -0.03264 0.08287 -0.03333 0.08519 C -0.0349 0.08912 -0.03785 0.0919 -0.03889 0.0963 C -0.04236 0.10949 -0.0401 0.10394 -0.04444 0.11296 C -0.04618 0.12153 -0.0467 0.125 -0.05139 0.13148 C -0.05521 0.14653 -0.05382 0.13866 -0.05556 0.15556 C -0.05469 0.18588 -0.05573 0.23102 -0.04167 0.25926 C -0.03976 0.27014 -0.03924 0.28148 -0.0375 0.29259 C -0.0349 0.31042 -0.02847 0.3294 -0.02083 0.34445 C -0.01858 0.35695 -0.01701 0.36968 -0.0125 0.38148 C -0.01215 0.38565 -0.01267 0.39051 -0.01111 0.39445 C -0.00903 0.4 -0.00399 0.39375 -0.00278 0.39259 C 0.0033 0.38565 0.01163 0.37732 0.01944 0.37407 C 0.02413 0.36759 0.02309 0.36829 0.02917 0.36296 C 0.03177 0.36019 0.0375 0.35556 0.0375 0.35556 C 0.04201 0.34607 0.04913 0.34375 0.05556 0.33704 C 0.06493 0.32685 0.06615 0.32338 0.075 0.31852 C 0.08524 0.3125 0.07118 0.32361 0.0875 0.30926 C 0.08889 0.30787 0.09167 0.30556 0.09167 0.30556 C 0.09253 0.3037 0.09306 0.30139 0.09444 0.3 C 0.09549 0.29861 0.09757 0.29931 0.09861 0.29815 C 0.10087 0.29491 0.10087 0.28796 0.10417 0.28704 C 0.11163 0.28449 0.1184 0.28333 0.125 0.27778 C 0.13247 0.27917 0.13958 0.28125 0.14722 0.28333 C 0.15573 0.29468 0.15712 0.29884 0.16806 0.3037 C 0.17083 0.30486 0.17361 0.30602 0.17639 0.30741 C 0.17778 0.30787 0.18056 0.30926 0.18056 0.30926 C 0.1849 0.31505 0.1901 0.31875 0.19583 0.32222 C 0.19844 0.32361 0.20156 0.32361 0.20417 0.32593 C 0.20694 0.32824 0.2092 0.33171 0.2125 0.33333 C 0.21701 0.33519 0.225 0.34259 0.225 0.34259 C 0.2316 0.35579 0.22813 0.35046 0.23472 0.35926 C 0.24201 0.35741 0.24618 0.35602 0.25278 0.35185 C 0.30486 0.35278 0.34931 0.35718 0.39861 0.34259 C 0.40295 0.31875 0.40851 0.2956 0.41389 0.27222 C 0.41806 0.25301 0.42049 0.2331 0.42639 0.21482 C 0.42865 0.20695 0.43264 0.20023 0.43472 0.19259 C 0.43681 0.1838 0.43958 0.17431 0.44306 0.16667 C 0.44826 0.15417 0.44722 0.16458 0.44722 0.15185 " pathEditMode="relative" ptsTypes="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0.00046 0.02413 -0.00069 0.03611 0.00185 C 0.04201 0.00301 0.04705 0.00857 0.05278 0.01111 C 0.07326 0.02014 0.08958 0.03704 0.10694 0.0537 C 0.11285 0.05926 0.1158 0.06829 0.12222 0.07408 C 0.12639 0.08542 0.12326 0.07986 0.13333 0.08889 C 0.13472 0.09005 0.1375 0.09259 0.1375 0.09259 C 0.14288 0.10347 0.15139 0.10301 0.15833 0.11111 C 0.16111 0.11458 0.16667 0.12222 0.16667 0.12222 C 0.16614 0.13195 0.16597 0.1419 0.16528 0.15185 C 0.16389 0.16829 0.15608 0.18171 0.15139 0.1963 C 0.15017 0.19977 0.14983 0.2037 0.14861 0.20741 C 0.14757 0.20972 0.1467 0.21227 0.14583 0.21482 C 0.14375 0.22801 0.14149 0.24051 0.13889 0.2537 C 0.13559 0.26898 0.13489 0.28449 0.125 0.29445 C 0.12153 0.30324 0.11892 0.31343 0.11389 0.32037 C 0.11337 0.32222 0.11337 0.32454 0.1125 0.32593 C 0.11007 0.32894 0.10417 0.33333 0.10417 0.33333 C 0.10104 0.32778 0.0993 0.3213 0.09583 0.31667 C 0.0934 0.31343 0.0875 0.30926 0.0875 0.30926 C 0.08073 0.29583 0.06944 0.2882 0.05972 0.27963 C 0.05868 0.27778 0.05816 0.27546 0.05694 0.27408 C 0.05434 0.27107 0.04861 0.26667 0.04861 0.26667 C 0.04323 0.25255 0.03611 0.2419 0.02639 0.23333 C 0.02292 0.22639 0.01962 0.22292 0.01389 0.22037 C 0.00312 0.20602 -0.01511 0.20394 -0.02778 0.19259 C -0.03299 0.18218 -0.02778 0.19028 -0.03472 0.18519 C -0.03767 0.18287 -0.04306 0.17778 -0.04306 0.17778 C -0.06285 0.18287 -0.08021 0.19653 -0.1 0.20185 C -0.11615 0.21458 -0.13299 0.22222 -0.15139 0.22593 C -0.1632 0.21806 -0.15191 0.22732 -0.15972 0.21482 C -0.16094 0.21296 -0.16267 0.2125 -0.16389 0.21111 C -0.16545 0.20926 -0.16701 0.20741 -0.16806 0.20556 C -0.17014 0.20185 -0.17257 0.19861 -0.17361 0.19445 C -0.17465 0.19074 -0.17483 0.18658 -0.17639 0.18333 C -0.17917 0.17778 -0.17951 0.17824 -0.18056 0.17222 C -0.18125 0.16898 -0.18125 0.16574 -0.18195 0.16296 C -0.18351 0.15764 -0.18524 0.15255 -0.1875 0.14815 C -0.18941 0.14445 -0.19306 0.13704 -0.19306 0.13704 C -0.19462 0.12269 -0.19774 0.1081 -0.20139 0.09445 C -0.20417 0.08449 -0.20504 0.07315 -0.20972 0.06482 C -0.2125 0.05972 -0.21597 0.05533 -0.21806 0.05 C -0.22882 0.02269 -0.23663 -0.01227 -0.23889 -0.04259 C -0.24653 -0.03588 -0.25243 -0.03148 -0.25833 -0.02222 C -0.25955 -0.0206 -0.26024 -0.01852 -0.26111 -0.01667 C -0.26302 -0.01366 -0.26476 -0.01042 -0.26667 -0.00741 C -0.26979 -0.00301 -0.27396 0.00046 -0.27639 0.00556 C -0.28281 0.01829 -0.29045 0.03033 -0.3 0.03889 C -0.30295 0.0463 -0.30538 0.05139 -0.30972 0.05741 C -0.31233 0.06759 -0.31615 0.07593 -0.31806 0.08704 C -0.31858 0.10232 -0.3184 0.11783 -0.31945 0.13333 C -0.31979 0.13588 -0.3217 0.13796 -0.32222 0.14074 C -0.32344 0.14537 -0.325 0.15556 -0.325 0.15556 C -0.32396 0.17546 -0.3257 0.20741 -0.31528 0.22593 C -0.31302 0.23542 -0.30833 0.24375 -0.30556 0.2537 C -0.29965 0.27546 -0.29323 0.29884 -0.28333 0.31852 C -0.27934 0.32662 -0.27622 0.33681 -0.27361 0.3463 C -0.27274 0.34977 -0.27188 0.3537 -0.27083 0.35741 C -0.27049 0.35926 -0.26945 0.36296 -0.26945 0.36296 C -0.25399 0.33171 -0.23715 0.30185 -0.22222 0.27037 C -0.2184 0.26181 -0.21806 0.25255 -0.21389 0.24445 C -0.2125 0.23681 -0.21111 0.23102 -0.20833 0.22408 C -0.2066 0.21181 -0.20486 0.19861 -0.20139 0.18704 C -0.19879 0.17755 -0.19288 0.17269 -0.19028 0.16296 C -0.19392 0.14884 -0.18872 0.16551 -0.19583 0.1537 C -0.19809 0.15 -0.19844 0.14491 -0.2 0.14074 C -0.20191 0.1287 -0.20521 0.11736 -0.20695 0.10556 C -0.20903 0.09167 -0.2099 0.0757 -0.21389 0.06296 C -0.21458 0.06088 -0.21597 0.05926 -0.21667 0.05741 C -0.21771 0.05486 -0.21875 0.05255 -0.21945 0.05 C -0.22014 0.04745 -0.21997 0.04468 -0.22083 0.04259 C -0.22188 0.04028 -0.22379 0.03889 -0.225 0.03704 C -0.22622 0.03519 -0.22708 0.03333 -0.22778 0.03148 C -0.23021 0.02523 -0.22934 0.01759 -0.23333 0.01296 C -0.23594 0.00995 -0.24167 0.00556 -0.24167 0.00556 C -0.24445 -0.00532 -0.24097 0.00463 -0.24722 -0.0037 C -0.25122 -0.00903 -0.25347 -0.01435 -0.25833 -0.01852 C -0.26215 -0.02616 -0.26372 -0.02755 -0.26945 -0.02222 C -0.27326 -0.01481 -0.27795 -0.00903 -0.28195 -0.00185 C -0.28368 0.00093 -0.28438 0.00463 -0.28611 0.00741 C -0.28733 0.00903 -0.28906 0.00949 -0.29028 0.01111 C -0.29583 0.01713 -0.30469 0.03195 -0.30833 0.04074 C -0.31406 0.0537 -0.31927 0.08102 -0.32778 0.08889 C -0.3309 0.10533 -0.3309 0.12222 -0.33333 0.13889 C -0.33386 0.16111 -0.33472 0.1831 -0.33472 0.20556 C -0.33472 0.23079 -0.3342 0.25602 -0.33333 0.28148 C -0.33247 0.30995 -0.31719 0.33195 -0.30556 0.3537 C -0.30035 0.36343 -0.29653 0.37454 -0.28889 0.38148 C -0.27761 0.37894 -0.27361 0.375 -0.26667 0.36296 C -0.2658 0.35903 -0.26354 0.35556 -0.2625 0.35185 C -0.25573 0.32408 -0.26632 0.35417 -0.25833 0.33333 C -0.25677 0.31759 -0.2533 0.29352 -0.24722 0.27963 C -0.24479 0.27361 -0.2408 0.26898 -0.23889 0.26296 C -0.23403 0.24653 -0.22743 0.23241 -0.21945 0.21852 C -0.21754 0.21019 -0.21372 0.20625 -0.20972 0.2 C -0.20695 0.19514 -0.20139 0.18519 -0.20139 0.18519 C -0.19965 0.17801 -0.19636 0.17732 -0.19445 0.17037 C -0.1967 0.16181 -0.2 0.15695 -0.20417 0.15 C -0.20816 0.13403 -0.21111 0.11574 -0.21806 0.10185 C -0.22014 0.09097 -0.22049 0.07014 -0.225 0.06111 C -0.23663 0.03796 -0.22292 0.07107 -0.23195 0.05 C -0.23629 0.04005 -0.23698 0.02801 -0.24583 0.02408 C -0.25261 0.01505 -0.25347 0.01644 -0.25139 0.0037 C -0.25226 -0.0088 -0.24896 -0.02361 -0.25833 -0.02778 C -0.27118 -0.01088 -0.2809 0.00857 -0.29167 0.02778 C -0.29583 0.03519 -0.30174 0.0412 -0.30417 0.05 C -0.30695 0.05926 -0.30851 0.06945 -0.3125 0.07778 C -0.32205 0.09653 -0.32691 0.1162 -0.32917 0.13889 C -0.32882 0.15185 -0.32951 0.16482 -0.32778 0.17778 C -0.32691 0.18472 -0.31493 0.20857 -0.3125 0.21482 C -0.30573 0.23287 -0.29931 0.25093 -0.29167 0.26852 C -0.28889 0.275 -0.28455 0.28009 -0.28195 0.28704 C -0.27986 0.29259 -0.27899 0.30023 -0.27639 0.30556 C -0.27309 0.31204 -0.27014 0.31597 -0.26806 0.32408 C -0.26771 0.33889 -0.26788 0.3537 -0.26667 0.36852 C -0.26667 0.37037 -0.26597 0.36458 -0.26528 0.36296 C -0.26302 0.35671 -0.26076 0.35046 -0.25833 0.34445 C -0.25365 0.33148 -0.24792 0.31921 -0.24028 0.30926 C -0.23646 0.29329 -0.2316 0.29074 -0.225 0.27778 C -0.21979 0.2669 -0.21667 0.25533 -0.20972 0.2463 C -0.20695 0.23634 -0.20417 0.22639 -0.20139 0.21667 C -0.20052 0.21296 -0.19965 0.20926 -0.19861 0.20556 C -0.19826 0.2037 -0.19722 0.2 -0.19722 0.2 C -0.19566 0.16875 -0.19392 0.16713 -0.19722 0.13333 C -0.19844 0.12199 -0.20573 0.11273 -0.20972 0.1037 C -0.21979 0.08148 -0.22674 0.05139 -0.24028 0.03333 C -0.24219 0.02593 -0.24271 0.01759 -0.24583 0.01111 C -0.25104 0.00093 -0.25347 -0.00694 -0.25556 -0.01852 C -0.26458 -0.01574 -0.26389 -0.01134 -0.26945 -0.0037 C -0.2757 0.0044 -0.27222 -0.00509 -0.27778 0.00556 C -0.2842 0.01736 -0.27656 0.00926 -0.28472 0.01667 C -0.29601 0.03912 -0.30556 0.0625 -0.31389 0.08704 C -0.31719 0.0963 -0.32257 0.10671 -0.325 0.11667 C -0.32813 0.1287 -0.32899 0.14144 -0.33195 0.1537 C -0.33073 0.16806 -0.32917 0.17685 -0.32361 0.18889 C -0.3217 0.19954 -0.31649 0.20695 -0.3125 0.21667 C -0.30417 0.2375 -0.31076 0.22523 -0.30139 0.24074 C -0.29931 0.24908 -0.29549 0.25718 -0.29167 0.26482 C -0.28663 0.2919 -0.28733 0.3213 -0.28056 0.34815 C -0.27969 0.35185 -0.27951 0.35579 -0.27778 0.35926 C -0.27691 0.36111 -0.2757 0.36273 -0.275 0.36482 C -0.27396 0.36829 -0.27222 0.37593 -0.27222 0.37593 C -0.26771 0.35718 -0.26076 0.33935 -0.25417 0.32222 C -0.25 0.31065 -0.2434 0.30046 -0.23889 0.28889 C -0.23386 0.275 -0.23021 0.25995 -0.225 0.2463 C -0.22222 0.23843 -0.21597 0.22986 -0.21389 0.22222 C -0.20938 0.20394 -0.20573 0.18333 -0.19306 0.17222 C -0.19757 0.14583 -0.20486 0.12083 -0.21528 0.09815 C -0.22205 0.08333 -0.22309 0.09236 -0.22778 0.07037 C -0.23004 0.06042 -0.23229 0.05347 -0.23472 0.04445 C -0.23958 0.02755 -0.24115 0.0132 -0.24861 -0.00185 C -0.25 -0.00926 -0.24826 -0.01805 -0.25139 -0.02407 C -0.25261 -0.02616 -0.25521 -0.02292 -0.25695 -0.02222 C -0.26927 -0.00602 -0.25382 -0.02592 -0.26528 -0.01296 C -0.27031 -0.00764 -0.27257 -0.00162 -0.27778 0.0037 C -0.28195 0.02523 -0.29549 0.04491 -0.30278 0.06482 C -0.30868 0.08009 -0.3132 0.10116 -0.32083 0.11482 C -0.32379 0.13033 -0.31979 0.11435 -0.32639 0.12778 C -0.32674 0.12801 -0.33038 0.13843 -0.33056 0.13889 C -0.32847 0.16435 -0.32726 0.2007 -0.3125 0.22037 C -0.31024 0.22963 -0.30729 0.2382 -0.30278 0.2463 C -0.30122 0.25255 -0.29861 0.2588 -0.29583 0.26482 C -0.29427 0.26852 -0.29028 0.27593 -0.29028 0.27593 C -0.28854 0.28588 -0.28472 0.2963 -0.27917 0.3037 C -0.27813 0.31204 -0.27778 0.32338 -0.275 0.33148 C -0.27396 0.33472 -0.27205 0.33727 -0.27083 0.34074 C -0.26979 0.34421 -0.26806 0.35185 -0.26806 0.35185 C -0.26771 0.35671 -0.27031 0.36528 -0.26667 0.36667 C -0.26337 0.36759 -0.26372 0.3581 -0.2625 0.3537 C -0.25903 0.34074 -0.25868 0.32616 -0.25556 0.31296 C -0.24722 0.27639 -0.22691 0.24421 -0.21111 0.21296 L -0.20417 0.19445 C -0.20417 0.19445 -0.20417 0.19445 -0.20417 0.19445 C -0.20035 0.18102 -0.19653 0.16921 -0.18889 0.15926 C -0.19618 0.13056 -0.20851 0.10394 -0.21945 0.07778 C -0.22795 0.05741 -0.2342 0.03634 -0.24306 0.01667 C -0.24462 0.00833 -0.24792 -0.00231 -0.25139 -0.00926 C -0.25313 -0.01852 -0.25573 -0.02361 -0.25695 -0.03333 C -0.26076 -0.02361 -0.26337 -0.01273 -0.26806 -0.0037 C -0.27795 0.01435 -0.28767 0.03195 -0.29722 0.05 C -0.30295 0.06042 -0.30625 0.07315 -0.3125 0.08333 C -0.31511 0.08727 -0.3191 0.08958 -0.32083 0.09445 C -0.32743 0.11158 -0.32361 0.10533 -0.33056 0.11482 C -0.33281 0.12593 -0.33785 0.1375 -0.34167 0.14815 C -0.33663 0.16181 -0.33299 0.17685 -0.32778 0.19074 C -0.32292 0.20394 -0.31701 0.21667 -0.31111 0.22963 C -0.30833 0.23611 -0.30226 0.24445 -0.3 0.25185 C -0.29913 0.25486 -0.29861 0.2581 -0.29722 0.26111 C -0.29636 0.2632 -0.29427 0.26435 -0.29306 0.26667 C -0.28889 0.27546 -0.28681 0.28519 -0.28333 0.29445 C -0.27934 0.30509 -0.27344 0.31273 -0.26806 0.32222 C -0.26528 0.33773 -0.26111 0.35232 -0.26111 0.36852 " pathEditMode="relative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2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88" grpId="0" animBg="1"/>
      <p:bldP spid="88" grpId="1" animBg="1"/>
      <p:bldP spid="89" grpId="0"/>
      <p:bldP spid="89" grpId="1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switches</a:t>
            </a:r>
          </a:p>
          <a:p>
            <a:r>
              <a:rPr lang="en-US" dirty="0" smtClean="0"/>
              <a:t>Link-state routing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Distance-vector routing</a:t>
            </a:r>
          </a:p>
          <a:p>
            <a:pPr lvl="1"/>
            <a:r>
              <a:rPr lang="en-US" dirty="0" smtClean="0"/>
              <a:t>Bellman-Ford</a:t>
            </a:r>
          </a:p>
          <a:p>
            <a:pPr marL="339725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if”):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</a:t>
            </a:r>
            <a:r>
              <a:rPr lang="en-US" dirty="0" err="1" smtClean="0"/>
              <a:t>deadend</a:t>
            </a:r>
            <a:r>
              <a:rPr lang="en-US" dirty="0" smtClean="0"/>
              <a:t> before hitting destination, you’ll never reach the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If you run into a loop, you’ll never reach destination</a:t>
            </a:r>
          </a:p>
          <a:p>
            <a:pPr lvl="1"/>
            <a:r>
              <a:rPr lang="en-US" dirty="0" smtClean="0"/>
              <a:t>With deterministic forwarding, once you loop, you’ll loop forever (assuming routing state is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deadends</a:t>
            </a:r>
            <a:r>
              <a:rPr lang="en-US" dirty="0" smtClean="0"/>
              <a:t>, no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must keep wandering, without repeating</a:t>
            </a:r>
          </a:p>
          <a:p>
            <a:pPr lvl="1"/>
            <a:r>
              <a:rPr lang="en-US" dirty="0" smtClean="0"/>
              <a:t>If ever enter same switch from same port, will loop</a:t>
            </a:r>
          </a:p>
          <a:p>
            <a:pPr lvl="1"/>
            <a:r>
              <a:rPr lang="en-US" dirty="0" smtClean="0"/>
              <a:t>Because forwarding decisions are deterministic</a:t>
            </a:r>
          </a:p>
          <a:p>
            <a:pPr lvl="1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nly a finite number of possible ports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pPr lvl="1"/>
            <a:endParaRPr lang="en-US" dirty="0"/>
          </a:p>
          <a:p>
            <a:r>
              <a:rPr lang="en-US" dirty="0" smtClean="0"/>
              <a:t>Mark outgoing port with arrow</a:t>
            </a:r>
          </a:p>
          <a:p>
            <a:pPr lvl="1"/>
            <a:r>
              <a:rPr lang="en-US" dirty="0" smtClean="0"/>
              <a:t>There can only be one at each node</a:t>
            </a:r>
          </a:p>
          <a:p>
            <a:pPr lvl="1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1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676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4888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Arrows on Outgoing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42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515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7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6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rest of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Basics of Routing and Forwarding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Computing Routing State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  <a:endParaRPr lang="en-US" dirty="0"/>
          </a:p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/>
              <a:t>Routers talking amongst themselves</a:t>
            </a:r>
          </a:p>
          <a:p>
            <a:pPr lvl="1"/>
            <a:r>
              <a:rPr lang="en-US" dirty="0"/>
              <a:t>Jointly creating </a:t>
            </a:r>
            <a:r>
              <a:rPr lang="en-US" dirty="0" smtClean="0"/>
              <a:t>the routing state</a:t>
            </a:r>
            <a:endParaRPr lang="en-US" dirty="0"/>
          </a:p>
          <a:p>
            <a:r>
              <a:rPr lang="en-US" dirty="0" smtClean="0"/>
              <a:t>Two very different timescales….</a:t>
            </a:r>
          </a:p>
          <a:p>
            <a:pPr lvl="1"/>
            <a:r>
              <a:rPr lang="en-US" dirty="0" smtClean="0"/>
              <a:t>Forwarding: single packet transmission times: </a:t>
            </a:r>
            <a:r>
              <a:rPr lang="en-US" dirty="0" err="1" smtClean="0"/>
              <a:t>μs</a:t>
            </a:r>
            <a:endParaRPr lang="en-US" dirty="0" smtClean="0"/>
          </a:p>
          <a:p>
            <a:pPr lvl="1"/>
            <a:r>
              <a:rPr lang="en-US" dirty="0" smtClean="0"/>
              <a:t>Routing: can be seconds</a:t>
            </a:r>
          </a:p>
          <a:p>
            <a:pPr lvl="1"/>
            <a:r>
              <a:rPr lang="en-US" b="1" dirty="0" smtClean="0"/>
              <a:t>6 orders of magnitude!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Avoid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Restrict topology to spanning tree</a:t>
            </a:r>
          </a:p>
          <a:p>
            <a:pPr lvl="1"/>
            <a:r>
              <a:rPr lang="en-US" dirty="0" smtClean="0"/>
              <a:t>If the topology has no loops, packets can’t loop!</a:t>
            </a:r>
          </a:p>
          <a:p>
            <a:pPr lvl="1"/>
            <a:r>
              <a:rPr lang="en-US" dirty="0" smtClean="0"/>
              <a:t>(without making a </a:t>
            </a:r>
            <a:r>
              <a:rPr lang="en-US" dirty="0" err="1" smtClean="0"/>
              <a:t>u-turn</a:t>
            </a:r>
            <a:r>
              <a:rPr lang="en-US" dirty="0" smtClean="0"/>
              <a:t>, which can be locally prevented)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Routing on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pPr lvl="1"/>
            <a:endParaRPr lang="en-US" dirty="0"/>
          </a:p>
          <a:p>
            <a:r>
              <a:rPr lang="en-US" dirty="0" smtClean="0"/>
              <a:t>Take arbitrary topology</a:t>
            </a:r>
          </a:p>
          <a:p>
            <a:pPr lvl="1"/>
            <a:endParaRPr lang="en-US" dirty="0"/>
          </a:p>
          <a:p>
            <a:r>
              <a:rPr lang="en-US" dirty="0" smtClean="0"/>
              <a:t>Build spanning tree (algorithm covered later)</a:t>
            </a:r>
          </a:p>
          <a:p>
            <a:pPr lvl="1"/>
            <a:r>
              <a:rPr lang="en-US" dirty="0" smtClean="0"/>
              <a:t>Ignore all other links (as before)</a:t>
            </a:r>
          </a:p>
          <a:p>
            <a:pPr lvl="1"/>
            <a:endParaRPr lang="en-US" dirty="0"/>
          </a:p>
          <a:p>
            <a:r>
              <a:rPr lang="en-US" dirty="0" smtClean="0"/>
              <a:t>Only one path to destinations on spanning trees</a:t>
            </a:r>
          </a:p>
          <a:p>
            <a:pPr lvl="1"/>
            <a:r>
              <a:rPr lang="en-US" dirty="0" smtClean="0"/>
              <a:t>So don’t have to worry about loops!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previous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728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030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847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41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Network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1"/>
          <p:cNvSpPr>
            <a:spLocks noChangeArrowheads="1"/>
          </p:cNvSpPr>
          <p:nvPr/>
        </p:nvSpPr>
        <p:spPr bwMode="auto">
          <a:xfrm>
            <a:off x="3733800" y="1219200"/>
            <a:ext cx="5181600" cy="685800"/>
          </a:xfrm>
          <a:prstGeom prst="wedgeRoundRectCallout">
            <a:avLst>
              <a:gd name="adj1" fmla="val -45684"/>
              <a:gd name="adj2" fmla="val 2458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6 attached links</a:t>
            </a:r>
            <a:endParaRPr lang="en-US" sz="2800" dirty="0">
              <a:latin typeface="+mn-lt"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3048000" y="5562600"/>
            <a:ext cx="5410200" cy="685800"/>
          </a:xfrm>
          <a:prstGeom prst="wedgeRoundRectCallout">
            <a:avLst>
              <a:gd name="adj1" fmla="val -31389"/>
              <a:gd name="adj2" fmla="val -20787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4 attached links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77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path from source to destination</a:t>
            </a:r>
          </a:p>
          <a:p>
            <a:pPr lvl="3"/>
            <a:endParaRPr lang="en-US" dirty="0"/>
          </a:p>
          <a:p>
            <a:r>
              <a:rPr lang="en-US" dirty="0" smtClean="0"/>
              <a:t>How do you find that path?</a:t>
            </a:r>
          </a:p>
          <a:p>
            <a:pPr lvl="3"/>
            <a:endParaRPr lang="en-US" dirty="0"/>
          </a:p>
          <a:p>
            <a:r>
              <a:rPr lang="en-US" dirty="0" smtClean="0"/>
              <a:t>Why bother?  Just send packets along all paths</a:t>
            </a:r>
          </a:p>
          <a:p>
            <a:pPr lvl="1"/>
            <a:r>
              <a:rPr lang="en-US" dirty="0" smtClean="0"/>
              <a:t>No packets will loop, but some will hit 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r>
              <a:rPr lang="en-US" dirty="0" smtClean="0"/>
              <a:t>But one (and exactly one) will reach destination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send a packet that will reach all nodes, then switches can use the following rule:</a:t>
            </a:r>
          </a:p>
          <a:p>
            <a:pPr lvl="1"/>
            <a:r>
              <a:rPr lang="en-US" b="1" dirty="0" smtClean="0"/>
              <a:t>Ignoring all ports not on spanning tree!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Originating switch sends “flood” packet out all ports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a “flood” packet arrives on one incoming port, send it out all other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2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2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because the lack of loops prevents the flooding from cycling back on itself</a:t>
            </a:r>
          </a:p>
          <a:p>
            <a:endParaRPr lang="en-US" dirty="0" smtClean="0"/>
          </a:p>
          <a:p>
            <a:r>
              <a:rPr lang="en-US" dirty="0" smtClean="0"/>
              <a:t>Eventually all nodes will be covered,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8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you can watch the packets going by, and learn from that</a:t>
            </a:r>
          </a:p>
          <a:p>
            <a:pPr lvl="2"/>
            <a:endParaRPr lang="en-US" dirty="0"/>
          </a:p>
          <a:p>
            <a:r>
              <a:rPr lang="en-US" dirty="0" smtClean="0"/>
              <a:t>There is a single path between any two nodes</a:t>
            </a:r>
          </a:p>
          <a:p>
            <a:pPr lvl="2"/>
            <a:endParaRPr lang="en-US" dirty="0"/>
          </a:p>
          <a:p>
            <a:r>
              <a:rPr lang="en-US" dirty="0" smtClean="0"/>
              <a:t>If node A sees a packet from node B come in on a particular port, what can it conclude?</a:t>
            </a:r>
          </a:p>
          <a:p>
            <a:pPr lvl="2"/>
            <a:endParaRPr lang="en-US" dirty="0"/>
          </a:p>
          <a:p>
            <a:r>
              <a:rPr lang="en-US" b="1" dirty="0" smtClean="0"/>
              <a:t>It knows what port to use to reach 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can “learn” 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</a:t>
            </a:r>
            <a:r>
              <a:rPr lang="en-US" dirty="0"/>
              <a:t>can </a:t>
            </a:r>
            <a:r>
              <a:rPr lang="en-US" dirty="0" smtClean="0"/>
              <a:t>learn how </a:t>
            </a:r>
            <a:r>
              <a:rPr lang="en-US" dirty="0"/>
              <a:t>to reach </a:t>
            </a:r>
            <a:r>
              <a:rPr lang="en-US" dirty="0" smtClean="0"/>
              <a:t>nodes </a:t>
            </a:r>
            <a:r>
              <a:rPr lang="en-US" dirty="0"/>
              <a:t>by remembering where </a:t>
            </a:r>
            <a:r>
              <a:rPr lang="en-US" dirty="0" smtClean="0"/>
              <a:t>flooding </a:t>
            </a:r>
            <a:r>
              <a:rPr lang="en-US" dirty="0"/>
              <a:t>packets came from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If flood packet from Node A entered switch from port 4, then </a:t>
            </a:r>
            <a:r>
              <a:rPr lang="en-US" dirty="0" smtClean="0"/>
              <a:t>switch uses port 4 to reach Node 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some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0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All switches learn where </a:t>
            </a:r>
            <a:r>
              <a:rPr lang="en-US" i="1" u="sng" dirty="0" smtClean="0"/>
              <a:t>you</a:t>
            </a:r>
            <a:r>
              <a:rPr lang="en-US" dirty="0" smtClean="0"/>
              <a:t> are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destination responds, some switches learn where </a:t>
            </a:r>
            <a:r>
              <a:rPr lang="en-US" i="1" u="sng" dirty="0" smtClean="0"/>
              <a:t>it</a:t>
            </a:r>
            <a:r>
              <a:rPr lang="en-US" dirty="0" smtClean="0"/>
              <a:t>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  <a:p>
            <a:pPr lvl="1"/>
            <a:endParaRPr lang="en-US" dirty="0"/>
          </a:p>
          <a:p>
            <a:r>
              <a:rPr lang="en-US" dirty="0" smtClean="0"/>
              <a:t>The decision to flood or not is done on a switch-by-switch basis….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ISPs</a:t>
            </a:r>
            <a:r>
              <a:rPr lang="en-US" dirty="0" smtClean="0"/>
              <a:t>: carriers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Edge (connecting to customers)</a:t>
            </a:r>
          </a:p>
          <a:p>
            <a:pPr lvl="1"/>
            <a:r>
              <a:rPr lang="en-US" dirty="0" smtClean="0"/>
              <a:t>Border (to other ISPs)</a:t>
            </a:r>
          </a:p>
          <a:p>
            <a:r>
              <a:rPr lang="en-US" b="1" dirty="0" smtClean="0"/>
              <a:t>Enterprises</a:t>
            </a:r>
            <a:r>
              <a:rPr lang="en-US" dirty="0" smtClean="0"/>
              <a:t>: companies, universities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Edge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r>
              <a:rPr lang="en-US" b="1" dirty="0" smtClean="0"/>
              <a:t>Datacenters</a:t>
            </a:r>
            <a:r>
              <a:rPr lang="en-US" dirty="0" smtClean="0"/>
              <a:t>: massive collections of machines</a:t>
            </a:r>
          </a:p>
          <a:p>
            <a:pPr lvl="1"/>
            <a:r>
              <a:rPr lang="en-US" dirty="0"/>
              <a:t>Aggregation and Core</a:t>
            </a:r>
          </a:p>
          <a:p>
            <a:pPr lvl="1"/>
            <a:r>
              <a:rPr lang="en-US" dirty="0" smtClean="0"/>
              <a:t>Top-of-Rack</a:t>
            </a:r>
          </a:p>
          <a:p>
            <a:pPr lvl="1"/>
            <a:r>
              <a:rPr lang="en-US" dirty="0" smtClean="0"/>
              <a:t>Border (to outside)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CA19C7-DB64-D340-BD71-3B2A0107C30C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Self-Learning Switch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399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a </a:t>
            </a:r>
            <a:r>
              <a:rPr lang="en-US" dirty="0" smtClean="0">
                <a:latin typeface="Arial" charset="0"/>
                <a:cs typeface="Arial" charset="0"/>
              </a:rPr>
              <a:t>packet arrives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ssociate with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incoming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time-to-live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field to eventually forget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Packet tells switch how </a:t>
            </a:r>
            <a:r>
              <a:rPr lang="en-US" dirty="0">
                <a:solidFill>
                  <a:srgbClr val="FF3300"/>
                </a:solidFill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  <p:bldP spid="665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86AB1B-3BE1-864E-80E9-0D146159D7AE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77938"/>
            <a:ext cx="8458200" cy="16176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packet arrives </a:t>
            </a:r>
            <a:r>
              <a:rPr lang="en-US" dirty="0">
                <a:latin typeface="Arial" charset="0"/>
                <a:cs typeface="Arial" charset="0"/>
              </a:rPr>
              <a:t>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out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ports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Response will teach switch about that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General Rule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201025" cy="4335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When switch receives a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packet:</a:t>
            </a:r>
            <a:endParaRPr lang="en-US" u="sng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index the switch table using </a:t>
            </a:r>
            <a:r>
              <a:rPr lang="en-US" dirty="0" smtClean="0">
                <a:latin typeface="Arial" charset="0"/>
                <a:cs typeface="Arial" charset="0"/>
              </a:rPr>
              <a:t>destination ID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</a:t>
            </a:r>
            <a:r>
              <a:rPr lang="en-US" dirty="0" smtClean="0">
                <a:latin typeface="Arial" charset="0"/>
                <a:cs typeface="Arial" charset="0"/>
              </a:rPr>
              <a:t>port from </a:t>
            </a:r>
            <a:r>
              <a:rPr lang="en-US" dirty="0">
                <a:latin typeface="Arial" charset="0"/>
                <a:cs typeface="Arial" charset="0"/>
              </a:rPr>
              <a:t>which </a:t>
            </a:r>
            <a:r>
              <a:rPr lang="en-US" dirty="0" smtClean="0">
                <a:latin typeface="Arial" charset="0"/>
                <a:cs typeface="Arial" charset="0"/>
              </a:rPr>
              <a:t>packet arrived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 on port indicated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008313" y="5838825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2286000" y="5638800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800" y="2362200"/>
            <a:ext cx="2362200" cy="762000"/>
          </a:xfrm>
          <a:prstGeom prst="wedgeRectCallout">
            <a:avLst>
              <a:gd name="adj1" fmla="val -125658"/>
              <a:gd name="adj2" fmla="val 672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  <a:endParaRPr lang="en-US" sz="2800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6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makes flooding possible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Flooding allows packet to reach destination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in the process switches learn how to reach source of flood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route “computation”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T</a:t>
            </a:r>
            <a:r>
              <a:rPr lang="en-US" dirty="0" smtClean="0"/>
              <a:t>his Approach?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loop-free topology (Spanning Tree)</a:t>
            </a:r>
          </a:p>
          <a:p>
            <a:pPr lvl="1"/>
            <a:r>
              <a:rPr lang="en-US" dirty="0" smtClean="0"/>
              <a:t>Must eliminate many links from physical topology</a:t>
            </a:r>
          </a:p>
          <a:p>
            <a:pPr lvl="1"/>
            <a:r>
              <a:rPr lang="en-US" dirty="0" smtClean="0"/>
              <a:t>Reducing bisection bandwidth (jargon)</a:t>
            </a:r>
          </a:p>
          <a:p>
            <a:pPr lvl="1"/>
            <a:r>
              <a:rPr lang="en-US" dirty="0" smtClean="0"/>
              <a:t>Very little control over paths (traffic engineering)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Slow to react to failures</a:t>
            </a:r>
          </a:p>
          <a:p>
            <a:pPr lvl="1"/>
            <a:r>
              <a:rPr lang="en-US" dirty="0" smtClean="0"/>
              <a:t>Tree must be recomputed</a:t>
            </a:r>
          </a:p>
          <a:p>
            <a:pPr lvl="7"/>
            <a:endParaRPr lang="en-US" dirty="0"/>
          </a:p>
          <a:p>
            <a:r>
              <a:rPr lang="en-US" dirty="0" smtClean="0"/>
              <a:t>Slow to react to host movement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must time out</a:t>
            </a:r>
          </a:p>
          <a:p>
            <a:pPr lvl="8"/>
            <a:endParaRPr lang="en-US" dirty="0" smtClean="0"/>
          </a:p>
          <a:p>
            <a:r>
              <a:rPr lang="en-US" dirty="0"/>
              <a:t>Spanning Trees </a:t>
            </a:r>
            <a:r>
              <a:rPr lang="en-US" dirty="0" smtClean="0"/>
              <a:t>suck (just ask an operator)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other routing techniques…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compute loop-free routes in arbitrary topologies?</a:t>
            </a:r>
          </a:p>
          <a:p>
            <a:endParaRPr lang="en-US" dirty="0"/>
          </a:p>
          <a:p>
            <a:r>
              <a:rPr lang="en-US" dirty="0" smtClean="0"/>
              <a:t>Suggestions?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computation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make sure no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Minimizing metric in distributed computation</a:t>
            </a:r>
          </a:p>
          <a:p>
            <a:pPr lvl="1"/>
            <a:r>
              <a:rPr lang="en-US" dirty="0" smtClean="0"/>
              <a:t>Loops are never the solution to a minimization problem</a:t>
            </a:r>
          </a:p>
          <a:p>
            <a:pPr lvl="1"/>
            <a:r>
              <a:rPr lang="en-US" dirty="0" smtClean="0"/>
              <a:t>(for well-behaved metrics)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UUNET’s North American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31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76400"/>
            <a:ext cx="61045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Datacenter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70000"/>
            <a:ext cx="7924800" cy="5283200"/>
          </a:xfrm>
        </p:spPr>
      </p:pic>
    </p:spTree>
    <p:extLst>
      <p:ext uri="{BB962C8B-B14F-4D97-AF65-F5344CB8AC3E}">
        <p14:creationId xmlns:p14="http://schemas.microsoft.com/office/powerpoint/2010/main" val="244368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Enterprise/Edge: typically 24 to 48 attached links</a:t>
            </a:r>
          </a:p>
          <a:p>
            <a:r>
              <a:rPr lang="en-US" dirty="0" smtClean="0"/>
              <a:t>Aggregation switches: 192 or more</a:t>
            </a:r>
          </a:p>
          <a:p>
            <a:r>
              <a:rPr lang="en-US" dirty="0" smtClean="0"/>
              <a:t>Backbone: typically fewer attached links</a:t>
            </a:r>
          </a:p>
          <a:p>
            <a:r>
              <a:rPr lang="en-US" dirty="0" smtClean="0"/>
              <a:t>Border: typically very few attached links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18310</TotalTime>
  <Words>1740</Words>
  <Application>Microsoft Macintosh PowerPoint</Application>
  <PresentationFormat>On-screen Show (4:3)</PresentationFormat>
  <Paragraphs>367</Paragraphs>
  <Slides>56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cs426</vt:lpstr>
      <vt:lpstr>Clip</vt:lpstr>
      <vt:lpstr>Routing</vt:lpstr>
      <vt:lpstr>Traditional Routing</vt:lpstr>
      <vt:lpstr>Basics of Routing and Forwarding</vt:lpstr>
      <vt:lpstr>Example of Network Graph</vt:lpstr>
      <vt:lpstr>A Variety of Networks</vt:lpstr>
      <vt:lpstr>UUNET’s North American Network</vt:lpstr>
      <vt:lpstr>Enterprise Network</vt:lpstr>
      <vt:lpstr>Partial Datacenter Network</vt:lpstr>
      <vt:lpstr>Switches</vt:lpstr>
      <vt:lpstr>Destination-Based Routing</vt:lpstr>
      <vt:lpstr>Destination-Based Routing</vt:lpstr>
      <vt:lpstr>A “Delivery Tree” for a Destination</vt:lpstr>
      <vt:lpstr>Assume Destination-Based Routing</vt:lpstr>
      <vt:lpstr>Validity of Routing State</vt:lpstr>
      <vt:lpstr>Local and Global Routing State</vt:lpstr>
      <vt:lpstr>“Valid” Routing State</vt:lpstr>
      <vt:lpstr>Necessary and Sufficient Condition</vt:lpstr>
      <vt:lpstr>Wandering Packets</vt:lpstr>
      <vt:lpstr>Necessary and Sufficient Condition</vt:lpstr>
      <vt:lpstr>Necessary (“only if”): Obvious</vt:lpstr>
      <vt:lpstr>Sufficient (“if”): Easy</vt:lpstr>
      <vt:lpstr>Checking Validity of Routing State</vt:lpstr>
      <vt:lpstr>Example 1</vt:lpstr>
      <vt:lpstr>Pick Destination</vt:lpstr>
      <vt:lpstr>Put Arrows on Outgoing Ports</vt:lpstr>
      <vt:lpstr>Remove Unused Links</vt:lpstr>
      <vt:lpstr>Second Example</vt:lpstr>
      <vt:lpstr>Second Example</vt:lpstr>
      <vt:lpstr>Lesson….</vt:lpstr>
      <vt:lpstr>Computing Routing State</vt:lpstr>
      <vt:lpstr>Forwarding vs Routing</vt:lpstr>
      <vt:lpstr>The “Secret” of Routing</vt:lpstr>
      <vt:lpstr>How Can You Avoid Loops?</vt:lpstr>
      <vt:lpstr>Routing on Spanning Tree</vt:lpstr>
      <vt:lpstr>Easiest Way to Avoid Loops</vt:lpstr>
      <vt:lpstr>Consider previous graph</vt:lpstr>
      <vt:lpstr>A Spanning Tree</vt:lpstr>
      <vt:lpstr>Another Spanning Tree</vt:lpstr>
      <vt:lpstr>Yet Another Spanning Tree</vt:lpstr>
      <vt:lpstr>Routing on a Spanning Tree</vt:lpstr>
      <vt:lpstr>Flooding on a Spanning Tree</vt:lpstr>
      <vt:lpstr>Flooding on Spanning Tree</vt:lpstr>
      <vt:lpstr>Flooding on Spanning Tree (Again)</vt:lpstr>
      <vt:lpstr>Flooding on a Spanning Tree</vt:lpstr>
      <vt:lpstr>But isn’t flooding wasteful?</vt:lpstr>
      <vt:lpstr>Nodes can “learn” routing tables</vt:lpstr>
      <vt:lpstr>Learning from Flood Packets</vt:lpstr>
      <vt:lpstr>Node B Responds</vt:lpstr>
      <vt:lpstr>General Approach</vt:lpstr>
      <vt:lpstr>Self-Learning Switch</vt:lpstr>
      <vt:lpstr>Self Learning: Handling Misses</vt:lpstr>
      <vt:lpstr>General Rule</vt:lpstr>
      <vt:lpstr>Summary of Learning Approach</vt:lpstr>
      <vt:lpstr>Weaknesses of This Approach?</vt:lpstr>
      <vt:lpstr>On to other routing techniques…</vt:lpstr>
      <vt:lpstr>Avoiding Loops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Huzur Saran</cp:lastModifiedBy>
  <cp:revision>879</cp:revision>
  <cp:lastPrinted>2012-09-12T00:18:29Z</cp:lastPrinted>
  <dcterms:modified xsi:type="dcterms:W3CDTF">2013-08-27T02:46:33Z</dcterms:modified>
</cp:coreProperties>
</file>