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712" r:id="rId2"/>
    <p:sldId id="799" r:id="rId3"/>
    <p:sldId id="778" r:id="rId4"/>
    <p:sldId id="716" r:id="rId5"/>
    <p:sldId id="717" r:id="rId6"/>
    <p:sldId id="718" r:id="rId7"/>
    <p:sldId id="719" r:id="rId8"/>
    <p:sldId id="721" r:id="rId9"/>
    <p:sldId id="722" r:id="rId10"/>
    <p:sldId id="720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738" r:id="rId27"/>
    <p:sldId id="739" r:id="rId28"/>
    <p:sldId id="740" r:id="rId29"/>
    <p:sldId id="741" r:id="rId30"/>
    <p:sldId id="742" r:id="rId31"/>
    <p:sldId id="743" r:id="rId32"/>
    <p:sldId id="787" r:id="rId33"/>
    <p:sldId id="596" r:id="rId34"/>
    <p:sldId id="599" r:id="rId35"/>
    <p:sldId id="600" r:id="rId36"/>
    <p:sldId id="672" r:id="rId37"/>
    <p:sldId id="682" r:id="rId38"/>
    <p:sldId id="673" r:id="rId39"/>
    <p:sldId id="683" r:id="rId40"/>
    <p:sldId id="680" r:id="rId41"/>
    <p:sldId id="684" r:id="rId42"/>
    <p:sldId id="677" r:id="rId43"/>
    <p:sldId id="685" r:id="rId44"/>
    <p:sldId id="802" r:id="rId45"/>
    <p:sldId id="788" r:id="rId46"/>
    <p:sldId id="288" r:id="rId47"/>
    <p:sldId id="289" r:id="rId48"/>
    <p:sldId id="488" r:id="rId49"/>
    <p:sldId id="489" r:id="rId5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FFFF99"/>
    <a:srgbClr val="FFCC99"/>
    <a:srgbClr val="FF3300"/>
    <a:srgbClr val="CCFFFF"/>
    <a:srgbClr val="FFCC00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34" autoAdjust="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9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Arial" charset="0"/>
              </a:defRPr>
            </a:lvl1pPr>
          </a:lstStyle>
          <a:p>
            <a:pPr>
              <a:defRPr/>
            </a:pPr>
            <a:fld id="{0E951C61-9A6D-F748-9744-B716D384C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9EEA0328-C956-B249-A6D4-A0E7BBC7B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4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9E5786-95ED-1741-ABEA-936784369B66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1D85E9-732F-D442-A026-A64C49A8602B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A2BA30-5DFD-1C44-81F5-E5FE5882966D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697D61-39CE-3147-BD1B-10C518C8BF0B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0CA8BFC-8587-BC48-A0BC-08586A5D973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977A1E-0C21-B240-B163-C42714E5E53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F385EB7-51AB-434E-8A99-D98E388F23D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Separate routing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>
                <a:ea typeface="ＭＳ Ｐゴシック" charset="0"/>
                <a:cs typeface="ＭＳ Ｐゴシック" charset="0"/>
              </a:rPr>
              <a:t>tables - not always the case.  For efficiency, hardware implementation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399052-4BCE-0442-9FA9-46B10527544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node goes down, it might take an update with it…..and then</a:t>
            </a:r>
            <a:r>
              <a:rPr lang="en-US" baseline="0" dirty="0" smtClean="0"/>
              <a:t> come back up and not remember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3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18971E-C4DA-F94E-A647-85223E088067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75DA80-99BD-574C-A3A9-E80C35B3C838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FCDF84-12AA-904D-BF86-2556360CA587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DC368E3-6100-6047-977B-54A066AF8C2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C36874-787C-1C4F-BAAC-432EC1C9AC7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Let’s try this again!!!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6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FDE3EEC-A7D5-3546-AE13-CE4258A270DF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B5BBBC-7020-DA4F-A64E-342F1DBDCD4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290702-D838-B849-8E23-E46D411D7C87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8DF996-FCA4-0546-BA36-8F91D673252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know this algorithm?</a:t>
            </a:r>
          </a:p>
          <a:p>
            <a:r>
              <a:rPr lang="en-US" dirty="0" smtClean="0"/>
              <a:t>Well,</a:t>
            </a:r>
            <a:r>
              <a:rPr lang="en-US" baseline="0" dirty="0" smtClean="0"/>
              <a:t> last year….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A07EF1-D880-FD4A-A188-850F48E25CDA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AEA4306-3474-FF47-9CF4-718099FB53B1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DEB6AE-0869-E645-8CE5-DA226C25F01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675AD1-3CC2-2A4D-BC83-526C52DF480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2C0FC3-E1FE-D24E-9F41-AD7BA22739C1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2D9C77-97A1-604E-A724-F34863062B21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B55BD-5C4A-3748-BCE2-956D219F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50FA-E2FD-7446-878D-DDD934AEB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F0B-CAFF-4C45-B14A-DEAD6F171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67E8F-4C46-A54F-A59E-8662EF143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53389-99C8-544F-A9B0-45ACCC531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574E-3D71-AC49-9844-D33AC26E4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BD86-48E9-D540-A1B5-92A334264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8F20-7E74-6949-A54D-91C3A0274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5C5DB-522B-E142-BDC4-E4597DE54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964A0-E482-3143-A8C1-6A5173F47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85A60-401B-C242-A94E-2EED2ECC4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1C8DAEA3-A0CE-BC46-BAFE-8CAF668E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Routing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destination-based forwarding</a:t>
            </a:r>
          </a:p>
          <a:p>
            <a:r>
              <a:rPr lang="en-US" dirty="0" smtClean="0"/>
              <a:t>The key challenge is to compute loop-free routes</a:t>
            </a:r>
          </a:p>
          <a:p>
            <a:r>
              <a:rPr lang="en-US" dirty="0" smtClean="0"/>
              <a:t>This is easy when the topology is a tree</a:t>
            </a:r>
          </a:p>
          <a:p>
            <a:pPr lvl="1"/>
            <a:r>
              <a:rPr lang="en-US" dirty="0" smtClean="0"/>
              <a:t>Loops are impossible without reversing a packet</a:t>
            </a:r>
          </a:p>
          <a:p>
            <a:pPr lvl="1"/>
            <a:r>
              <a:rPr lang="en-US" dirty="0" smtClean="0"/>
              <a:t>Flooding always will find the destination</a:t>
            </a:r>
          </a:p>
          <a:p>
            <a:pPr lvl="1"/>
            <a:r>
              <a:rPr lang="en-US" dirty="0" smtClean="0"/>
              <a:t>Can use “learning” to reduce need for flooding</a:t>
            </a:r>
          </a:p>
          <a:p>
            <a:r>
              <a:rPr lang="en-US" dirty="0" smtClean="0"/>
              <a:t>But this approach has serious disadvantages</a:t>
            </a:r>
          </a:p>
          <a:p>
            <a:pPr lvl="1"/>
            <a:r>
              <a:rPr lang="en-US" dirty="0" smtClean="0"/>
              <a:t>Can’t use entire network, must restrict to tree</a:t>
            </a:r>
          </a:p>
          <a:p>
            <a:pPr lvl="1"/>
            <a:r>
              <a:rPr lang="en-US" dirty="0" smtClean="0"/>
              <a:t>Does not react well to failures or host movement</a:t>
            </a:r>
          </a:p>
          <a:p>
            <a:pPr lvl="1"/>
            <a:r>
              <a:rPr lang="en-US" dirty="0" smtClean="0"/>
              <a:t>Universally hated by operators….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Shortest Path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INPUT: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Network topology (graph), with link costs</a:t>
            </a:r>
          </a:p>
          <a:p>
            <a:r>
              <a:rPr lang="en-US" dirty="0">
                <a:latin typeface="Arial" charset="0"/>
              </a:rPr>
              <a:t>OUTPUT: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Least cost paths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one node to all other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tree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routes</a:t>
            </a:r>
          </a:p>
          <a:p>
            <a:pPr lvl="2"/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ifferent from what we talked about before</a:t>
            </a:r>
          </a:p>
          <a:p>
            <a:pPr lvl="2"/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Previous tree was rooted at destination</a:t>
            </a:r>
          </a:p>
          <a:p>
            <a:pPr lvl="2"/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This is rooted at source</a:t>
            </a:r>
          </a:p>
          <a:p>
            <a:pPr lvl="2"/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But shortest paths are reversible!</a:t>
            </a:r>
          </a:p>
          <a:p>
            <a:pPr lvl="6"/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Warnings:</a:t>
            </a:r>
          </a:p>
          <a:p>
            <a:pPr lvl="1"/>
            <a:r>
              <a:rPr lang="en-US" altLang="ja-JP" b="1" dirty="0" smtClean="0">
                <a:latin typeface="Arial" charset="0"/>
                <a:ea typeface="Arial" charset="0"/>
                <a:cs typeface="Arial" charset="0"/>
              </a:rPr>
              <a:t>There is a typo, but I don’t remember where (prize!)</a:t>
            </a:r>
          </a:p>
          <a:p>
            <a:pPr lvl="1"/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Most claim to know </a:t>
            </a:r>
            <a:r>
              <a:rPr lang="en-US" altLang="ja-JP" dirty="0" err="1" smtClean="0">
                <a:latin typeface="Arial" charset="0"/>
                <a:ea typeface="Arial" charset="0"/>
                <a:cs typeface="Arial" charset="0"/>
              </a:rPr>
              <a:t>Dijkstra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, but in practice they don’t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E39E241-A8B9-5D46-ADBF-30D1A29F2F57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BFC0B5-AA57-2541-A8F4-EC100D7E091D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Notation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143000"/>
            <a:ext cx="4138613" cy="5486400"/>
          </a:xfrm>
          <a:noFill/>
        </p:spPr>
        <p:txBody>
          <a:bodyPr/>
          <a:lstStyle/>
          <a:p>
            <a:pPr marL="285750" indent="-285750">
              <a:lnSpc>
                <a:spcPct val="80000"/>
              </a:lnSpc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i,j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2400" dirty="0">
                <a:latin typeface="Arial" charset="0"/>
              </a:rPr>
              <a:t> link cost from node </a:t>
            </a:r>
            <a:r>
              <a:rPr lang="en-US" sz="2400" i="1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to </a:t>
            </a:r>
            <a:r>
              <a:rPr lang="en-US" sz="2400" i="1" dirty="0">
                <a:latin typeface="Arial" charset="0"/>
              </a:rPr>
              <a:t>j</a:t>
            </a:r>
            <a:r>
              <a:rPr lang="en-US" sz="2400" dirty="0">
                <a:latin typeface="Arial" charset="0"/>
              </a:rPr>
              <a:t>; cost infinite if not direct neighbors; </a:t>
            </a:r>
            <a:r>
              <a:rPr lang="en-US" sz="2400" b="1" dirty="0">
                <a:latin typeface="Arial" charset="0"/>
              </a:rPr>
              <a:t>≥ 0</a:t>
            </a:r>
            <a:endParaRPr lang="en-US" sz="2400" dirty="0"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400" dirty="0">
                <a:latin typeface="Arial" charset="0"/>
              </a:rPr>
              <a:t> current value of cost of path from source to destination </a:t>
            </a:r>
            <a:r>
              <a:rPr lang="en-US" sz="2400" i="1" dirty="0">
                <a:latin typeface="Arial" charset="0"/>
              </a:rPr>
              <a:t>v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400" dirty="0">
                <a:latin typeface="Arial" charset="0"/>
              </a:rPr>
              <a:t> predecessor node along path from source to </a:t>
            </a:r>
            <a:r>
              <a:rPr lang="en-US" sz="2400" i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, that is next to </a:t>
            </a:r>
            <a:r>
              <a:rPr lang="en-US" sz="2400" i="1" dirty="0">
                <a:latin typeface="Arial" charset="0"/>
              </a:rPr>
              <a:t>v</a:t>
            </a: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S:</a:t>
            </a:r>
            <a:r>
              <a:rPr lang="en-US" sz="2400" dirty="0">
                <a:latin typeface="Arial" charset="0"/>
              </a:rPr>
              <a:t> set of nodes whose least cost path definitively known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572000" y="2895600"/>
            <a:ext cx="4191000" cy="2624138"/>
            <a:chOff x="624" y="2400"/>
            <a:chExt cx="2250" cy="1409"/>
          </a:xfrm>
        </p:grpSpPr>
        <p:sp>
          <p:nvSpPr>
            <p:cNvPr id="38920" name="Freeform 5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Freeform 6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Oval 7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10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26" name="Oval 11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Oval 12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4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31" name="Oval 16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Oval 17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8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36" name="Oval 21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Oval 22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23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24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Rectangle 25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41" name="Oval 26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Oval 27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8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29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Rectangle 30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46" name="Oval 31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Oval 32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33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34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Rectangle 35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51" name="Oval 36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Freeform 37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Freeform 38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Freeform 39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Freeform 40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Freeform 41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Freeform 42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Freeform 43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Freeform 44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Freeform 45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1" name="Group 46"/>
            <p:cNvGrpSpPr>
              <a:grpSpLocks/>
            </p:cNvGrpSpPr>
            <p:nvPr/>
          </p:nvGrpSpPr>
          <p:grpSpPr bwMode="auto">
            <a:xfrm>
              <a:off x="761" y="3089"/>
              <a:ext cx="181" cy="197"/>
              <a:chOff x="2966" y="2441"/>
              <a:chExt cx="184" cy="197"/>
            </a:xfrm>
          </p:grpSpPr>
          <p:sp>
            <p:nvSpPr>
              <p:cNvPr id="3898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Text Box 48"/>
              <p:cNvSpPr txBox="1">
                <a:spLocks noChangeArrowheads="1"/>
              </p:cNvSpPr>
              <p:nvPr/>
            </p:nvSpPr>
            <p:spPr bwMode="auto">
              <a:xfrm>
                <a:off x="2966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38962" name="Group 49"/>
            <p:cNvGrpSpPr>
              <a:grpSpLocks/>
            </p:cNvGrpSpPr>
            <p:nvPr/>
          </p:nvGrpSpPr>
          <p:grpSpPr bwMode="auto">
            <a:xfrm>
              <a:off x="1931" y="3473"/>
              <a:ext cx="181" cy="197"/>
              <a:chOff x="2966" y="2441"/>
              <a:chExt cx="184" cy="197"/>
            </a:xfrm>
          </p:grpSpPr>
          <p:sp>
            <p:nvSpPr>
              <p:cNvPr id="3898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Text Box 51"/>
              <p:cNvSpPr txBox="1">
                <a:spLocks noChangeArrowheads="1"/>
              </p:cNvSpPr>
              <p:nvPr/>
            </p:nvSpPr>
            <p:spPr bwMode="auto">
              <a:xfrm>
                <a:off x="2966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38963" name="Group 52"/>
            <p:cNvGrpSpPr>
              <a:grpSpLocks/>
            </p:cNvGrpSpPr>
            <p:nvPr/>
          </p:nvGrpSpPr>
          <p:grpSpPr bwMode="auto">
            <a:xfrm>
              <a:off x="1246" y="3470"/>
              <a:ext cx="188" cy="197"/>
              <a:chOff x="2962" y="2441"/>
              <a:chExt cx="191" cy="197"/>
            </a:xfrm>
          </p:grpSpPr>
          <p:sp>
            <p:nvSpPr>
              <p:cNvPr id="3898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4" name="Text Box 54"/>
              <p:cNvSpPr txBox="1">
                <a:spLocks noChangeArrowheads="1"/>
              </p:cNvSpPr>
              <p:nvPr/>
            </p:nvSpPr>
            <p:spPr bwMode="auto">
              <a:xfrm>
                <a:off x="2962" y="2441"/>
                <a:ext cx="19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38964" name="Group 55"/>
            <p:cNvGrpSpPr>
              <a:grpSpLocks/>
            </p:cNvGrpSpPr>
            <p:nvPr/>
          </p:nvGrpSpPr>
          <p:grpSpPr bwMode="auto">
            <a:xfrm>
              <a:off x="1921" y="2783"/>
              <a:ext cx="188" cy="197"/>
              <a:chOff x="2962" y="2441"/>
              <a:chExt cx="191" cy="197"/>
            </a:xfrm>
          </p:grpSpPr>
          <p:sp>
            <p:nvSpPr>
              <p:cNvPr id="3898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Text Box 57"/>
              <p:cNvSpPr txBox="1">
                <a:spLocks noChangeArrowheads="1"/>
              </p:cNvSpPr>
              <p:nvPr/>
            </p:nvSpPr>
            <p:spPr bwMode="auto">
              <a:xfrm>
                <a:off x="2962" y="2441"/>
                <a:ext cx="19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38965" name="Group 58"/>
            <p:cNvGrpSpPr>
              <a:grpSpLocks/>
            </p:cNvGrpSpPr>
            <p:nvPr/>
          </p:nvGrpSpPr>
          <p:grpSpPr bwMode="auto">
            <a:xfrm>
              <a:off x="1242" y="2783"/>
              <a:ext cx="181" cy="197"/>
              <a:chOff x="2967" y="2441"/>
              <a:chExt cx="184" cy="197"/>
            </a:xfrm>
          </p:grpSpPr>
          <p:sp>
            <p:nvSpPr>
              <p:cNvPr id="3897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Text Box 60"/>
              <p:cNvSpPr txBox="1">
                <a:spLocks noChangeArrowheads="1"/>
              </p:cNvSpPr>
              <p:nvPr/>
            </p:nvSpPr>
            <p:spPr bwMode="auto">
              <a:xfrm>
                <a:off x="2967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38966" name="Group 61"/>
            <p:cNvGrpSpPr>
              <a:grpSpLocks/>
            </p:cNvGrpSpPr>
            <p:nvPr/>
          </p:nvGrpSpPr>
          <p:grpSpPr bwMode="auto">
            <a:xfrm>
              <a:off x="2508" y="3131"/>
              <a:ext cx="174" cy="197"/>
              <a:chOff x="2970" y="2441"/>
              <a:chExt cx="177" cy="197"/>
            </a:xfrm>
          </p:grpSpPr>
          <p:sp>
            <p:nvSpPr>
              <p:cNvPr id="3897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Text Box 63"/>
              <p:cNvSpPr txBox="1">
                <a:spLocks noChangeArrowheads="1"/>
              </p:cNvSpPr>
              <p:nvPr/>
            </p:nvSpPr>
            <p:spPr bwMode="auto">
              <a:xfrm>
                <a:off x="2970" y="2441"/>
                <a:ext cx="17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38967" name="Text Box 64"/>
            <p:cNvSpPr txBox="1">
              <a:spLocks noChangeArrowheads="1"/>
            </p:cNvSpPr>
            <p:nvPr/>
          </p:nvSpPr>
          <p:spPr bwMode="auto">
            <a:xfrm>
              <a:off x="969" y="2897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68" name="Text Box 65"/>
            <p:cNvSpPr txBox="1">
              <a:spLocks noChangeArrowheads="1"/>
            </p:cNvSpPr>
            <p:nvPr/>
          </p:nvSpPr>
          <p:spPr bwMode="auto">
            <a:xfrm>
              <a:off x="1318" y="3116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69" name="Text Box 66"/>
            <p:cNvSpPr txBox="1">
              <a:spLocks noChangeArrowheads="1"/>
            </p:cNvSpPr>
            <p:nvPr/>
          </p:nvSpPr>
          <p:spPr bwMode="auto">
            <a:xfrm>
              <a:off x="882" y="3329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0" name="Text Box 67"/>
            <p:cNvSpPr txBox="1">
              <a:spLocks noChangeArrowheads="1"/>
            </p:cNvSpPr>
            <p:nvPr/>
          </p:nvSpPr>
          <p:spPr bwMode="auto">
            <a:xfrm>
              <a:off x="1701" y="3209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38971" name="Text Box 68"/>
            <p:cNvSpPr txBox="1">
              <a:spLocks noChangeArrowheads="1"/>
            </p:cNvSpPr>
            <p:nvPr/>
          </p:nvSpPr>
          <p:spPr bwMode="auto">
            <a:xfrm>
              <a:off x="1638" y="3563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2" name="Text Box 69"/>
            <p:cNvSpPr txBox="1">
              <a:spLocks noChangeArrowheads="1"/>
            </p:cNvSpPr>
            <p:nvPr/>
          </p:nvSpPr>
          <p:spPr bwMode="auto">
            <a:xfrm>
              <a:off x="1999" y="3134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3" name="Text Box 70"/>
            <p:cNvSpPr txBox="1">
              <a:spLocks noChangeArrowheads="1"/>
            </p:cNvSpPr>
            <p:nvPr/>
          </p:nvSpPr>
          <p:spPr bwMode="auto">
            <a:xfrm>
              <a:off x="2358" y="3398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74" name="Text Box 71"/>
            <p:cNvSpPr txBox="1">
              <a:spLocks noChangeArrowheads="1"/>
            </p:cNvSpPr>
            <p:nvPr/>
          </p:nvSpPr>
          <p:spPr bwMode="auto">
            <a:xfrm>
              <a:off x="2331" y="2861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38975" name="Text Box 72"/>
            <p:cNvSpPr txBox="1">
              <a:spLocks noChangeArrowheads="1"/>
            </p:cNvSpPr>
            <p:nvPr/>
          </p:nvSpPr>
          <p:spPr bwMode="auto">
            <a:xfrm>
              <a:off x="1596" y="2711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38976" name="Text Box 73"/>
            <p:cNvSpPr txBox="1">
              <a:spLocks noChangeArrowheads="1"/>
            </p:cNvSpPr>
            <p:nvPr/>
          </p:nvSpPr>
          <p:spPr bwMode="auto">
            <a:xfrm>
              <a:off x="1245" y="2444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sp>
        <p:nvSpPr>
          <p:cNvPr id="38917" name="Line 74"/>
          <p:cNvSpPr>
            <a:spLocks noChangeShapeType="1"/>
          </p:cNvSpPr>
          <p:nvPr/>
        </p:nvSpPr>
        <p:spPr bwMode="auto">
          <a:xfrm>
            <a:off x="4572000" y="1981200"/>
            <a:ext cx="1295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75"/>
          <p:cNvSpPr>
            <a:spLocks noChangeShapeType="1"/>
          </p:cNvSpPr>
          <p:nvPr/>
        </p:nvSpPr>
        <p:spPr bwMode="auto">
          <a:xfrm>
            <a:off x="4572000" y="1981200"/>
            <a:ext cx="762000" cy="1905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AutoShape 76"/>
          <p:cNvSpPr>
            <a:spLocks noChangeArrowheads="1"/>
          </p:cNvSpPr>
          <p:nvPr/>
        </p:nvSpPr>
        <p:spPr bwMode="auto">
          <a:xfrm>
            <a:off x="4343400" y="5943600"/>
            <a:ext cx="1828800" cy="685800"/>
          </a:xfrm>
          <a:prstGeom prst="wedgeRoundRectCallout">
            <a:avLst>
              <a:gd name="adj1" fmla="val -17273"/>
              <a:gd name="adj2" fmla="val -2546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4166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88D016-9976-CC4F-BACB-6C6B0664DD4D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8595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1  </a:t>
            </a:r>
            <a:r>
              <a:rPr lang="en-US" i="1" dirty="0">
                <a:latin typeface="Arial" charset="0"/>
              </a:rPr>
              <a:t>Initialization: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2   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= {</a:t>
            </a:r>
            <a:r>
              <a:rPr lang="en-US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};</a:t>
            </a:r>
          </a:p>
          <a:p>
            <a:pPr algn="l"/>
            <a:r>
              <a:rPr lang="en-US" b="0" dirty="0">
                <a:latin typeface="Arial" charset="0"/>
              </a:rPr>
              <a:t>3    for all nodes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4      if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i="1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5        then D(v) = c(</a:t>
            </a:r>
            <a:r>
              <a:rPr lang="en-US" b="0" dirty="0" err="1">
                <a:latin typeface="Arial" charset="0"/>
              </a:rPr>
              <a:t>A,v</a:t>
            </a:r>
            <a:r>
              <a:rPr lang="en-US" b="0" dirty="0">
                <a:latin typeface="Arial" charset="0"/>
              </a:rPr>
              <a:t>); </a:t>
            </a:r>
          </a:p>
          <a:p>
            <a:pPr algn="l"/>
            <a:r>
              <a:rPr lang="en-US" b="0" dirty="0">
                <a:latin typeface="Arial" charset="0"/>
              </a:rPr>
              <a:t>6        else D(v) =     ;</a:t>
            </a:r>
          </a:p>
          <a:p>
            <a:pPr algn="l"/>
            <a:r>
              <a:rPr lang="en-US" b="0" dirty="0">
                <a:latin typeface="Arial" charset="0"/>
              </a:rPr>
              <a:t>7 </a:t>
            </a:r>
          </a:p>
          <a:p>
            <a:pPr algn="l"/>
            <a:r>
              <a:rPr lang="en-US" b="0" dirty="0">
                <a:latin typeface="Arial" charset="0"/>
              </a:rPr>
              <a:t>8   </a:t>
            </a:r>
            <a:r>
              <a:rPr lang="en-US" i="1" dirty="0">
                <a:latin typeface="Arial" charset="0"/>
              </a:rPr>
              <a:t>Loop</a:t>
            </a:r>
            <a:r>
              <a:rPr lang="en-US" b="0" i="1" dirty="0">
                <a:latin typeface="Arial" charset="0"/>
              </a:rPr>
              <a:t> </a:t>
            </a:r>
            <a:endParaRPr lang="en-US" b="0" dirty="0">
              <a:latin typeface="Arial" charset="0"/>
            </a:endParaRPr>
          </a:p>
          <a:p>
            <a:pPr algn="l"/>
            <a:r>
              <a:rPr lang="en-US" b="0" dirty="0">
                <a:latin typeface="Arial" charset="0"/>
              </a:rPr>
              <a:t>9      find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such that D(w) is a minimum; </a:t>
            </a:r>
          </a:p>
          <a:p>
            <a:pPr algn="l"/>
            <a:r>
              <a:rPr lang="en-US" b="0" dirty="0">
                <a:latin typeface="Arial" charset="0"/>
              </a:rPr>
              <a:t>10    add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to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; </a:t>
            </a:r>
          </a:p>
          <a:p>
            <a:pPr algn="l"/>
            <a:r>
              <a:rPr lang="en-US" b="0" dirty="0">
                <a:latin typeface="Arial" charset="0"/>
              </a:rPr>
              <a:t>11    update D(v) for all </a:t>
            </a:r>
            <a:r>
              <a:rPr lang="en-US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and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: </a:t>
            </a:r>
          </a:p>
          <a:p>
            <a:pPr algn="l"/>
            <a:r>
              <a:rPr lang="en-US" b="0" dirty="0">
                <a:latin typeface="Arial" charset="0"/>
              </a:rPr>
              <a:t>12       if 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 &lt; D(v) then</a:t>
            </a:r>
          </a:p>
          <a:p>
            <a:pPr algn="l"/>
            <a:r>
              <a:rPr lang="en-US" b="0" dirty="0">
                <a:latin typeface="Arial" charset="0"/>
              </a:rPr>
              <a:t>              // 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b="0" i="1" dirty="0">
                <a:latin typeface="Times New Roman" charset="0"/>
              </a:rPr>
              <a:t> gives us a shorter path to </a:t>
            </a:r>
            <a:r>
              <a:rPr lang="en-US" i="1" dirty="0">
                <a:latin typeface="Times New Roman" charset="0"/>
              </a:rPr>
              <a:t>v</a:t>
            </a:r>
            <a:r>
              <a:rPr lang="en-US" b="0" i="1" dirty="0">
                <a:latin typeface="Times New Roman" charset="0"/>
              </a:rPr>
              <a:t> than </a:t>
            </a:r>
            <a:r>
              <a:rPr lang="en-US" b="0" i="1" dirty="0" smtClean="0">
                <a:latin typeface="Times New Roman" charset="0"/>
              </a:rPr>
              <a:t>we’</a:t>
            </a:r>
            <a:r>
              <a:rPr lang="en-US" altLang="ja-JP" b="0" i="1" dirty="0" smtClean="0">
                <a:latin typeface="Times New Roman" charset="0"/>
              </a:rPr>
              <a:t>ve </a:t>
            </a:r>
            <a:r>
              <a:rPr lang="en-US" altLang="ja-JP" b="0" i="1" dirty="0">
                <a:latin typeface="Times New Roman" charset="0"/>
              </a:rPr>
              <a:t>found so far</a:t>
            </a:r>
            <a:r>
              <a:rPr lang="en-US" altLang="ja-JP" b="0" i="1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13          D(v) =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); p(v) = w;</a:t>
            </a:r>
          </a:p>
          <a:p>
            <a:pPr algn="l"/>
            <a:r>
              <a:rPr lang="en-US" b="0" dirty="0">
                <a:latin typeface="Arial" charset="0"/>
              </a:rPr>
              <a:t>14  </a:t>
            </a:r>
            <a:r>
              <a:rPr lang="en-US" i="1" dirty="0">
                <a:latin typeface="Arial" charset="0"/>
              </a:rPr>
              <a:t>until all nodes in S;</a:t>
            </a:r>
            <a:r>
              <a:rPr lang="en-US" b="0" dirty="0">
                <a:latin typeface="Arial" charset="0"/>
              </a:rPr>
              <a:t> </a:t>
            </a:r>
          </a:p>
        </p:txBody>
      </p:sp>
      <p:sp>
        <p:nvSpPr>
          <p:cNvPr id="934916" name="Freeform 4"/>
          <p:cNvSpPr>
            <a:spLocks/>
          </p:cNvSpPr>
          <p:nvPr/>
        </p:nvSpPr>
        <p:spPr bwMode="auto">
          <a:xfrm>
            <a:off x="895350" y="3810000"/>
            <a:ext cx="476250" cy="228600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4917" name="Object 2"/>
          <p:cNvGraphicFramePr>
            <a:graphicFrameLocks noChangeAspect="1"/>
          </p:cNvGraphicFramePr>
          <p:nvPr/>
        </p:nvGraphicFramePr>
        <p:xfrm>
          <a:off x="3200400" y="3048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724400" y="1295400"/>
            <a:ext cx="41386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sz="2400" b="0" dirty="0" err="1">
                <a:solidFill>
                  <a:schemeClr val="accent2"/>
                </a:solidFill>
                <a:latin typeface="Arial" charset="0"/>
              </a:rPr>
              <a:t>i,j</a:t>
            </a: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b="0" dirty="0">
                <a:latin typeface="Arial" charset="0"/>
              </a:rPr>
              <a:t> link cost from node </a:t>
            </a:r>
            <a:r>
              <a:rPr lang="en-US" b="0" i="1" dirty="0" err="1">
                <a:latin typeface="Arial" charset="0"/>
              </a:rPr>
              <a:t>i</a:t>
            </a:r>
            <a:r>
              <a:rPr lang="en-US" b="0" dirty="0">
                <a:latin typeface="Arial" charset="0"/>
              </a:rPr>
              <a:t> to </a:t>
            </a:r>
            <a:r>
              <a:rPr lang="en-US" b="0" i="1" dirty="0">
                <a:latin typeface="Arial" charset="0"/>
              </a:rPr>
              <a:t>j</a:t>
            </a:r>
            <a:endParaRPr lang="en-US" b="0" dirty="0">
              <a:latin typeface="Arial" charset="0"/>
            </a:endParaRP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b="0" dirty="0">
                <a:latin typeface="Arial" charset="0"/>
              </a:rPr>
              <a:t> current cost source </a:t>
            </a:r>
            <a:r>
              <a:rPr lang="en-US" b="0" dirty="0">
                <a:latin typeface="Arial" charset="0"/>
                <a:sym typeface="Symbol" charset="0"/>
              </a:rPr>
              <a:t></a:t>
            </a:r>
            <a:r>
              <a:rPr lang="en-US" b="0" dirty="0">
                <a:latin typeface="Arial" charset="0"/>
              </a:rPr>
              <a:t> </a:t>
            </a:r>
            <a:r>
              <a:rPr lang="en-US" b="0" i="1" dirty="0">
                <a:latin typeface="Arial" charset="0"/>
              </a:rPr>
              <a:t>v</a:t>
            </a: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b="0" dirty="0">
                <a:latin typeface="Arial" charset="0"/>
              </a:rPr>
              <a:t> predecessor node along path from source to </a:t>
            </a:r>
            <a:r>
              <a:rPr lang="en-US" b="0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, that is next to </a:t>
            </a:r>
            <a:r>
              <a:rPr lang="en-US" b="0" i="1" dirty="0">
                <a:latin typeface="Arial" charset="0"/>
              </a:rPr>
              <a:t>v</a:t>
            </a:r>
          </a:p>
          <a:p>
            <a:pPr marL="285750" indent="-285750" algn="l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S:</a:t>
            </a:r>
            <a:r>
              <a:rPr lang="en-US" b="0" dirty="0">
                <a:latin typeface="Arial" charset="0"/>
              </a:rPr>
              <a:t> set of nodes whose least cost path definitively known</a:t>
            </a:r>
          </a:p>
        </p:txBody>
      </p:sp>
    </p:spTree>
    <p:extLst>
      <p:ext uri="{BB962C8B-B14F-4D97-AF65-F5344CB8AC3E}">
        <p14:creationId xmlns:p14="http://schemas.microsoft.com/office/powerpoint/2010/main" val="396671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F3D8770-00CC-F248-A9AC-4F134D0F12FD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96863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09700" y="1516063"/>
            <a:ext cx="91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71738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51250" y="1501775"/>
            <a:ext cx="137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 D(C),p(C)</a:t>
            </a:r>
          </a:p>
          <a:p>
            <a:r>
              <a:rPr lang="en-US" b="0">
                <a:latin typeface="Arial" charset="0"/>
              </a:rPr>
              <a:t>5,A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324600" y="1501775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91"/>
          <p:cNvGrpSpPr>
            <a:grpSpLocks/>
          </p:cNvGrpSpPr>
          <p:nvPr/>
        </p:nvGrpSpPr>
        <p:grpSpPr bwMode="auto">
          <a:xfrm>
            <a:off x="684213" y="3810000"/>
            <a:ext cx="3571875" cy="2236788"/>
            <a:chOff x="624" y="2400"/>
            <a:chExt cx="2250" cy="1409"/>
          </a:xfrm>
        </p:grpSpPr>
        <p:sp>
          <p:nvSpPr>
            <p:cNvPr id="43031" name="Freeform 16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Freeform 17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18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9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20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Rectangle 21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37" name="Oval 22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Oval 23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24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25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Rectangle 26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42" name="Oval 27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28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29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30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Rectangle 31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47" name="Oval 32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Oval 33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Line 34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35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36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52" name="Oval 37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Oval 38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Line 39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Line 40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Rectangle 41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57" name="Oval 42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Oval 43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Line 44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45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1" name="Rectangle 46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62" name="Oval 47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Freeform 48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Freeform 49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Freeform 50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Freeform 51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Freeform 52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Freeform 53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Freeform 54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Freeform 55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Freeform 56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72" name="Group 57"/>
            <p:cNvGrpSpPr>
              <a:grpSpLocks/>
            </p:cNvGrpSpPr>
            <p:nvPr/>
          </p:nvGrpSpPr>
          <p:grpSpPr bwMode="auto">
            <a:xfrm>
              <a:off x="745" y="3089"/>
              <a:ext cx="212" cy="231"/>
              <a:chOff x="2950" y="2441"/>
              <a:chExt cx="215" cy="231"/>
            </a:xfrm>
          </p:grpSpPr>
          <p:sp>
            <p:nvSpPr>
              <p:cNvPr id="4309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9" name="Text Box 59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3073" name="Group 60"/>
            <p:cNvGrpSpPr>
              <a:grpSpLocks/>
            </p:cNvGrpSpPr>
            <p:nvPr/>
          </p:nvGrpSpPr>
          <p:grpSpPr bwMode="auto">
            <a:xfrm>
              <a:off x="1915" y="3473"/>
              <a:ext cx="212" cy="231"/>
              <a:chOff x="2950" y="2441"/>
              <a:chExt cx="215" cy="231"/>
            </a:xfrm>
          </p:grpSpPr>
          <p:sp>
            <p:nvSpPr>
              <p:cNvPr id="4309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7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3074" name="Group 63"/>
            <p:cNvGrpSpPr>
              <a:grpSpLocks/>
            </p:cNvGrpSpPr>
            <p:nvPr/>
          </p:nvGrpSpPr>
          <p:grpSpPr bwMode="auto">
            <a:xfrm>
              <a:off x="1230" y="3470"/>
              <a:ext cx="220" cy="231"/>
              <a:chOff x="2946" y="2441"/>
              <a:chExt cx="223" cy="231"/>
            </a:xfrm>
          </p:grpSpPr>
          <p:sp>
            <p:nvSpPr>
              <p:cNvPr id="43094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5" name="Text Box 65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3075" name="Group 66"/>
            <p:cNvGrpSpPr>
              <a:grpSpLocks/>
            </p:cNvGrpSpPr>
            <p:nvPr/>
          </p:nvGrpSpPr>
          <p:grpSpPr bwMode="auto">
            <a:xfrm>
              <a:off x="1905" y="2783"/>
              <a:ext cx="220" cy="231"/>
              <a:chOff x="2946" y="2441"/>
              <a:chExt cx="223" cy="231"/>
            </a:xfrm>
          </p:grpSpPr>
          <p:sp>
            <p:nvSpPr>
              <p:cNvPr id="43092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3" name="Text Box 68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43076" name="Group 69"/>
            <p:cNvGrpSpPr>
              <a:grpSpLocks/>
            </p:cNvGrpSpPr>
            <p:nvPr/>
          </p:nvGrpSpPr>
          <p:grpSpPr bwMode="auto">
            <a:xfrm>
              <a:off x="1226" y="2783"/>
              <a:ext cx="212" cy="231"/>
              <a:chOff x="2951" y="2441"/>
              <a:chExt cx="215" cy="231"/>
            </a:xfrm>
          </p:grpSpPr>
          <p:sp>
            <p:nvSpPr>
              <p:cNvPr id="43090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1" name="Text Box 71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3077" name="Group 72"/>
            <p:cNvGrpSpPr>
              <a:grpSpLocks/>
            </p:cNvGrpSpPr>
            <p:nvPr/>
          </p:nvGrpSpPr>
          <p:grpSpPr bwMode="auto">
            <a:xfrm>
              <a:off x="2492" y="3131"/>
              <a:ext cx="204" cy="231"/>
              <a:chOff x="2954" y="2441"/>
              <a:chExt cx="207" cy="231"/>
            </a:xfrm>
          </p:grpSpPr>
          <p:sp>
            <p:nvSpPr>
              <p:cNvPr id="43088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Text Box 74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43078" name="Text Box 75"/>
            <p:cNvSpPr txBox="1">
              <a:spLocks noChangeArrowheads="1"/>
            </p:cNvSpPr>
            <p:nvPr/>
          </p:nvSpPr>
          <p:spPr bwMode="auto">
            <a:xfrm>
              <a:off x="955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79" name="Text Box 76"/>
            <p:cNvSpPr txBox="1">
              <a:spLocks noChangeArrowheads="1"/>
            </p:cNvSpPr>
            <p:nvPr/>
          </p:nvSpPr>
          <p:spPr bwMode="auto">
            <a:xfrm>
              <a:off x="1303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80" name="Text Box 77"/>
            <p:cNvSpPr txBox="1">
              <a:spLocks noChangeArrowheads="1"/>
            </p:cNvSpPr>
            <p:nvPr/>
          </p:nvSpPr>
          <p:spPr bwMode="auto">
            <a:xfrm>
              <a:off x="868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1" name="Text Box 78"/>
            <p:cNvSpPr txBox="1">
              <a:spLocks noChangeArrowheads="1"/>
            </p:cNvSpPr>
            <p:nvPr/>
          </p:nvSpPr>
          <p:spPr bwMode="auto">
            <a:xfrm>
              <a:off x="1687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3082" name="Text Box 79"/>
            <p:cNvSpPr txBox="1">
              <a:spLocks noChangeArrowheads="1"/>
            </p:cNvSpPr>
            <p:nvPr/>
          </p:nvSpPr>
          <p:spPr bwMode="auto">
            <a:xfrm>
              <a:off x="1624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3" name="Text Box 80"/>
            <p:cNvSpPr txBox="1">
              <a:spLocks noChangeArrowheads="1"/>
            </p:cNvSpPr>
            <p:nvPr/>
          </p:nvSpPr>
          <p:spPr bwMode="auto">
            <a:xfrm>
              <a:off x="1984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4" name="Text Box 81"/>
            <p:cNvSpPr txBox="1">
              <a:spLocks noChangeArrowheads="1"/>
            </p:cNvSpPr>
            <p:nvPr/>
          </p:nvSpPr>
          <p:spPr bwMode="auto">
            <a:xfrm>
              <a:off x="2344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85" name="Text Box 82"/>
            <p:cNvSpPr txBox="1">
              <a:spLocks noChangeArrowheads="1"/>
            </p:cNvSpPr>
            <p:nvPr/>
          </p:nvSpPr>
          <p:spPr bwMode="auto">
            <a:xfrm>
              <a:off x="2317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43086" name="Text Box 83"/>
            <p:cNvSpPr txBox="1">
              <a:spLocks noChangeArrowheads="1"/>
            </p:cNvSpPr>
            <p:nvPr/>
          </p:nvSpPr>
          <p:spPr bwMode="auto">
            <a:xfrm>
              <a:off x="1582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3087" name="Text Box 84"/>
            <p:cNvSpPr txBox="1">
              <a:spLocks noChangeArrowheads="1"/>
            </p:cNvSpPr>
            <p:nvPr/>
          </p:nvSpPr>
          <p:spPr bwMode="auto">
            <a:xfrm>
              <a:off x="1231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graphicFrame>
        <p:nvGraphicFramePr>
          <p:cNvPr id="4302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87"/>
          <p:cNvSpPr>
            <a:spLocks noChangeShapeType="1"/>
          </p:cNvSpPr>
          <p:nvPr/>
        </p:nvSpPr>
        <p:spPr bwMode="auto">
          <a:xfrm>
            <a:off x="228600" y="1981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37048" name="Rectangle 88"/>
          <p:cNvSpPr>
            <a:spLocks noChangeArrowheads="1"/>
          </p:cNvSpPr>
          <p:nvPr/>
        </p:nvSpPr>
        <p:spPr bwMode="auto">
          <a:xfrm>
            <a:off x="4953000" y="3733800"/>
            <a:ext cx="3276600" cy="2362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029" name="Text Box 89"/>
          <p:cNvSpPr txBox="1">
            <a:spLocks noChangeArrowheads="1"/>
          </p:cNvSpPr>
          <p:nvPr/>
        </p:nvSpPr>
        <p:spPr bwMode="auto">
          <a:xfrm>
            <a:off x="5180013" y="3744913"/>
            <a:ext cx="3049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1  </a:t>
            </a:r>
            <a:r>
              <a:rPr lang="en-US" i="1">
                <a:latin typeface="Arial" charset="0"/>
              </a:rPr>
              <a:t>Initialization: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2    </a:t>
            </a:r>
            <a:r>
              <a:rPr lang="en-US">
                <a:latin typeface="Arial" charset="0"/>
              </a:rPr>
              <a:t>S</a:t>
            </a:r>
            <a:r>
              <a:rPr lang="en-US" b="0">
                <a:latin typeface="Arial" charset="0"/>
              </a:rPr>
              <a:t> = {A};</a:t>
            </a:r>
          </a:p>
          <a:p>
            <a:pPr algn="l"/>
            <a:r>
              <a:rPr lang="en-US" b="0">
                <a:latin typeface="Arial" charset="0"/>
              </a:rPr>
              <a:t>3    for all nodes </a:t>
            </a:r>
            <a:r>
              <a:rPr lang="en-US" i="1">
                <a:latin typeface="Arial" charset="0"/>
              </a:rPr>
              <a:t>v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4      if </a:t>
            </a:r>
            <a:r>
              <a:rPr lang="en-US" i="1">
                <a:latin typeface="Arial" charset="0"/>
              </a:rPr>
              <a:t>v</a:t>
            </a:r>
            <a:r>
              <a:rPr lang="en-US" b="0">
                <a:latin typeface="Arial" charset="0"/>
              </a:rPr>
              <a:t> adjacent to </a:t>
            </a:r>
            <a:r>
              <a:rPr lang="en-US" i="1">
                <a:latin typeface="Arial" charset="0"/>
              </a:rPr>
              <a:t>A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5        then D(v) = c(A,v); </a:t>
            </a:r>
          </a:p>
          <a:p>
            <a:pPr algn="l"/>
            <a:r>
              <a:rPr lang="en-US" b="0">
                <a:latin typeface="Arial" charset="0"/>
              </a:rPr>
              <a:t>6        else D(v) =     ;</a:t>
            </a:r>
          </a:p>
          <a:p>
            <a:pPr algn="l"/>
            <a:r>
              <a:rPr lang="en-US" b="0">
                <a:latin typeface="Arial" charset="0"/>
              </a:rPr>
              <a:t>…</a:t>
            </a:r>
          </a:p>
        </p:txBody>
      </p:sp>
      <p:graphicFrame>
        <p:nvGraphicFramePr>
          <p:cNvPr id="43030" name="Object 4"/>
          <p:cNvGraphicFramePr>
            <a:graphicFrameLocks noChangeAspect="1"/>
          </p:cNvGraphicFramePr>
          <p:nvPr/>
        </p:nvGraphicFramePr>
        <p:xfrm>
          <a:off x="7239000" y="533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8" imgW="152400" imgH="127000" progId="Equation.3">
                  <p:embed/>
                </p:oleObj>
              </mc:Choice>
              <mc:Fallback>
                <p:oleObj name="Equation" r:id="rId8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30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5BC3C4B-EEBB-A54B-AA2B-5D9C4A1A6023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96863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11288" y="1516063"/>
            <a:ext cx="919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471738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725863" y="1501775"/>
            <a:ext cx="1285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5063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89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5070" name="Group 93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5150" name="Line 45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098" name="Rectangle 90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5152" name="Text Box 91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5153" name="Freeform 92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71" name="Group 94"/>
          <p:cNvGrpSpPr>
            <a:grpSpLocks/>
          </p:cNvGrpSpPr>
          <p:nvPr/>
        </p:nvGrpSpPr>
        <p:grpSpPr bwMode="auto">
          <a:xfrm>
            <a:off x="685800" y="3810000"/>
            <a:ext cx="3571875" cy="2236788"/>
            <a:chOff x="624" y="2400"/>
            <a:chExt cx="2250" cy="1409"/>
          </a:xfrm>
        </p:grpSpPr>
        <p:sp>
          <p:nvSpPr>
            <p:cNvPr id="45081" name="Freeform 95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Freeform 96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Oval 97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98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99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Rectangle 100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87" name="Oval 101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Oval 102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103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104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Rectangle 105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92" name="Oval 106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Oval 107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08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109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Rectangle 110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97" name="Oval 111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Oval 112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13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114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Rectangle 115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02" name="Oval 116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Oval 117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118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119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120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07" name="Oval 121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Oval 122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123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Line 124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Rectangle 125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12" name="Oval 126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Freeform 127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Freeform 128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Freeform 129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Freeform 130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Freeform 131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Freeform 132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Freeform 133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Freeform 134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Freeform 135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22" name="Group 136"/>
            <p:cNvGrpSpPr>
              <a:grpSpLocks/>
            </p:cNvGrpSpPr>
            <p:nvPr/>
          </p:nvGrpSpPr>
          <p:grpSpPr bwMode="auto">
            <a:xfrm>
              <a:off x="745" y="3089"/>
              <a:ext cx="212" cy="231"/>
              <a:chOff x="2950" y="2441"/>
              <a:chExt cx="215" cy="231"/>
            </a:xfrm>
          </p:grpSpPr>
          <p:sp>
            <p:nvSpPr>
              <p:cNvPr id="45148" name="Rectangle 13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Text Box 138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5123" name="Group 139"/>
            <p:cNvGrpSpPr>
              <a:grpSpLocks/>
            </p:cNvGrpSpPr>
            <p:nvPr/>
          </p:nvGrpSpPr>
          <p:grpSpPr bwMode="auto">
            <a:xfrm>
              <a:off x="1915" y="3473"/>
              <a:ext cx="212" cy="231"/>
              <a:chOff x="2950" y="2441"/>
              <a:chExt cx="215" cy="231"/>
            </a:xfrm>
          </p:grpSpPr>
          <p:sp>
            <p:nvSpPr>
              <p:cNvPr id="45146" name="Rectangle 1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Text Box 141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5124" name="Group 142"/>
            <p:cNvGrpSpPr>
              <a:grpSpLocks/>
            </p:cNvGrpSpPr>
            <p:nvPr/>
          </p:nvGrpSpPr>
          <p:grpSpPr bwMode="auto">
            <a:xfrm>
              <a:off x="1230" y="3470"/>
              <a:ext cx="220" cy="231"/>
              <a:chOff x="2946" y="2441"/>
              <a:chExt cx="223" cy="231"/>
            </a:xfrm>
          </p:grpSpPr>
          <p:sp>
            <p:nvSpPr>
              <p:cNvPr id="45144" name="Rectangle 1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Text Box 144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5125" name="Group 145"/>
            <p:cNvGrpSpPr>
              <a:grpSpLocks/>
            </p:cNvGrpSpPr>
            <p:nvPr/>
          </p:nvGrpSpPr>
          <p:grpSpPr bwMode="auto">
            <a:xfrm>
              <a:off x="1905" y="2783"/>
              <a:ext cx="220" cy="231"/>
              <a:chOff x="2946" y="2441"/>
              <a:chExt cx="223" cy="231"/>
            </a:xfrm>
          </p:grpSpPr>
          <p:sp>
            <p:nvSpPr>
              <p:cNvPr id="45142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Text Box 147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45126" name="Group 148"/>
            <p:cNvGrpSpPr>
              <a:grpSpLocks/>
            </p:cNvGrpSpPr>
            <p:nvPr/>
          </p:nvGrpSpPr>
          <p:grpSpPr bwMode="auto">
            <a:xfrm>
              <a:off x="1226" y="2783"/>
              <a:ext cx="212" cy="231"/>
              <a:chOff x="2951" y="2441"/>
              <a:chExt cx="215" cy="231"/>
            </a:xfrm>
          </p:grpSpPr>
          <p:sp>
            <p:nvSpPr>
              <p:cNvPr id="45140" name="Rectangle 1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Text Box 150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5127" name="Group 151"/>
            <p:cNvGrpSpPr>
              <a:grpSpLocks/>
            </p:cNvGrpSpPr>
            <p:nvPr/>
          </p:nvGrpSpPr>
          <p:grpSpPr bwMode="auto">
            <a:xfrm>
              <a:off x="2492" y="3131"/>
              <a:ext cx="204" cy="231"/>
              <a:chOff x="2954" y="2441"/>
              <a:chExt cx="207" cy="231"/>
            </a:xfrm>
          </p:grpSpPr>
          <p:sp>
            <p:nvSpPr>
              <p:cNvPr id="45138" name="Rectangle 1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Text Box 153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45128" name="Text Box 154"/>
            <p:cNvSpPr txBox="1">
              <a:spLocks noChangeArrowheads="1"/>
            </p:cNvSpPr>
            <p:nvPr/>
          </p:nvSpPr>
          <p:spPr bwMode="auto">
            <a:xfrm>
              <a:off x="955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29" name="Text Box 155"/>
            <p:cNvSpPr txBox="1">
              <a:spLocks noChangeArrowheads="1"/>
            </p:cNvSpPr>
            <p:nvPr/>
          </p:nvSpPr>
          <p:spPr bwMode="auto">
            <a:xfrm>
              <a:off x="1303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30" name="Text Box 156"/>
            <p:cNvSpPr txBox="1">
              <a:spLocks noChangeArrowheads="1"/>
            </p:cNvSpPr>
            <p:nvPr/>
          </p:nvSpPr>
          <p:spPr bwMode="auto">
            <a:xfrm>
              <a:off x="868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1" name="Text Box 157"/>
            <p:cNvSpPr txBox="1">
              <a:spLocks noChangeArrowheads="1"/>
            </p:cNvSpPr>
            <p:nvPr/>
          </p:nvSpPr>
          <p:spPr bwMode="auto">
            <a:xfrm>
              <a:off x="1687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5132" name="Text Box 158"/>
            <p:cNvSpPr txBox="1">
              <a:spLocks noChangeArrowheads="1"/>
            </p:cNvSpPr>
            <p:nvPr/>
          </p:nvSpPr>
          <p:spPr bwMode="auto">
            <a:xfrm>
              <a:off x="1624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3" name="Text Box 159"/>
            <p:cNvSpPr txBox="1">
              <a:spLocks noChangeArrowheads="1"/>
            </p:cNvSpPr>
            <p:nvPr/>
          </p:nvSpPr>
          <p:spPr bwMode="auto">
            <a:xfrm>
              <a:off x="1984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4" name="Text Box 160"/>
            <p:cNvSpPr txBox="1">
              <a:spLocks noChangeArrowheads="1"/>
            </p:cNvSpPr>
            <p:nvPr/>
          </p:nvSpPr>
          <p:spPr bwMode="auto">
            <a:xfrm>
              <a:off x="2344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35" name="Text Box 161"/>
            <p:cNvSpPr txBox="1">
              <a:spLocks noChangeArrowheads="1"/>
            </p:cNvSpPr>
            <p:nvPr/>
          </p:nvSpPr>
          <p:spPr bwMode="auto">
            <a:xfrm>
              <a:off x="2317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45136" name="Text Box 162"/>
            <p:cNvSpPr txBox="1">
              <a:spLocks noChangeArrowheads="1"/>
            </p:cNvSpPr>
            <p:nvPr/>
          </p:nvSpPr>
          <p:spPr bwMode="auto">
            <a:xfrm>
              <a:off x="1582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5137" name="Text Box 163"/>
            <p:cNvSpPr txBox="1">
              <a:spLocks noChangeArrowheads="1"/>
            </p:cNvSpPr>
            <p:nvPr/>
          </p:nvSpPr>
          <p:spPr bwMode="auto">
            <a:xfrm>
              <a:off x="1231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sp>
        <p:nvSpPr>
          <p:cNvPr id="45072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5073" name="Text Box 8"/>
          <p:cNvSpPr txBox="1">
            <a:spLocks noChangeArrowheads="1"/>
          </p:cNvSpPr>
          <p:nvPr/>
        </p:nvSpPr>
        <p:spPr bwMode="auto">
          <a:xfrm>
            <a:off x="63277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5074" name="Text Box 9"/>
          <p:cNvSpPr txBox="1">
            <a:spLocks noChangeArrowheads="1"/>
          </p:cNvSpPr>
          <p:nvPr/>
        </p:nvSpPr>
        <p:spPr bwMode="auto">
          <a:xfrm>
            <a:off x="7607300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graphicFrame>
        <p:nvGraphicFramePr>
          <p:cNvPr id="4507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5029200" y="1752600"/>
            <a:ext cx="4114800" cy="2895600"/>
            <a:chOff x="3168" y="1104"/>
            <a:chExt cx="2592" cy="1824"/>
          </a:xfrm>
        </p:grpSpPr>
        <p:sp>
          <p:nvSpPr>
            <p:cNvPr id="45078" name="Oval 164"/>
            <p:cNvSpPr>
              <a:spLocks noChangeArrowheads="1"/>
            </p:cNvSpPr>
            <p:nvPr/>
          </p:nvSpPr>
          <p:spPr bwMode="auto">
            <a:xfrm>
              <a:off x="3168" y="2640"/>
              <a:ext cx="2592" cy="28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Oval 165"/>
            <p:cNvSpPr>
              <a:spLocks noChangeArrowheads="1"/>
            </p:cNvSpPr>
            <p:nvPr/>
          </p:nvSpPr>
          <p:spPr bwMode="auto">
            <a:xfrm>
              <a:off x="3552" y="1104"/>
              <a:ext cx="384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080" name="AutoShape 166"/>
            <p:cNvCxnSpPr>
              <a:cxnSpLocks noChangeShapeType="1"/>
              <a:stCxn id="45079" idx="4"/>
              <a:endCxn id="45078" idx="0"/>
            </p:cNvCxnSpPr>
            <p:nvPr/>
          </p:nvCxnSpPr>
          <p:spPr bwMode="auto">
            <a:xfrm>
              <a:off x="3744" y="1448"/>
              <a:ext cx="720" cy="118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1563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43C7BE9-C4F1-3549-9549-1BF70B98335E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889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01763" y="1516063"/>
            <a:ext cx="919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63800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98875" y="1501775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316663" y="1501775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597775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Freeform 16"/>
          <p:cNvSpPr>
            <a:spLocks/>
          </p:cNvSpPr>
          <p:nvPr/>
        </p:nvSpPr>
        <p:spPr bwMode="auto">
          <a:xfrm>
            <a:off x="6858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Freeform 17"/>
          <p:cNvSpPr>
            <a:spLocks/>
          </p:cNvSpPr>
          <p:nvPr/>
        </p:nvSpPr>
        <p:spPr bwMode="auto">
          <a:xfrm>
            <a:off x="12192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8064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8064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13033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8064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8016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15589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15589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20558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5589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541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15525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15525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20494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15525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15478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26368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26368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1321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6368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26416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2652713" y="5675313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26527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1496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2652713" y="56642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2647950" y="5570538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35496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35496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5496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35448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Freeform 47"/>
          <p:cNvSpPr>
            <a:spLocks/>
          </p:cNvSpPr>
          <p:nvPr/>
        </p:nvSpPr>
        <p:spPr bwMode="auto">
          <a:xfrm>
            <a:off x="2900363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Freeform 48"/>
          <p:cNvSpPr>
            <a:spLocks/>
          </p:cNvSpPr>
          <p:nvPr/>
        </p:nvSpPr>
        <p:spPr bwMode="auto">
          <a:xfrm>
            <a:off x="18002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20621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31527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Freeform 51"/>
          <p:cNvSpPr>
            <a:spLocks/>
          </p:cNvSpPr>
          <p:nvPr/>
        </p:nvSpPr>
        <p:spPr bwMode="auto">
          <a:xfrm>
            <a:off x="20716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Freeform 52"/>
          <p:cNvSpPr>
            <a:spLocks/>
          </p:cNvSpPr>
          <p:nvPr/>
        </p:nvSpPr>
        <p:spPr bwMode="auto">
          <a:xfrm>
            <a:off x="11334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Freeform 53"/>
          <p:cNvSpPr>
            <a:spLocks/>
          </p:cNvSpPr>
          <p:nvPr/>
        </p:nvSpPr>
        <p:spPr bwMode="auto">
          <a:xfrm>
            <a:off x="20621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Freeform 54"/>
          <p:cNvSpPr>
            <a:spLocks/>
          </p:cNvSpPr>
          <p:nvPr/>
        </p:nvSpPr>
        <p:spPr bwMode="auto">
          <a:xfrm>
            <a:off x="31337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Freeform 55"/>
          <p:cNvSpPr>
            <a:spLocks/>
          </p:cNvSpPr>
          <p:nvPr/>
        </p:nvSpPr>
        <p:spPr bwMode="auto">
          <a:xfrm>
            <a:off x="10429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60" name="Group 56"/>
          <p:cNvGrpSpPr>
            <a:grpSpLocks/>
          </p:cNvGrpSpPr>
          <p:nvPr/>
        </p:nvGrpSpPr>
        <p:grpSpPr bwMode="auto">
          <a:xfrm>
            <a:off x="877888" y="4903788"/>
            <a:ext cx="336550" cy="366712"/>
            <a:chOff x="2950" y="2441"/>
            <a:chExt cx="215" cy="231"/>
          </a:xfrm>
        </p:grpSpPr>
        <p:sp>
          <p:nvSpPr>
            <p:cNvPr id="471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0" name="Text Box 58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7161" name="Group 59"/>
          <p:cNvGrpSpPr>
            <a:grpSpLocks/>
          </p:cNvGrpSpPr>
          <p:nvPr/>
        </p:nvGrpSpPr>
        <p:grpSpPr bwMode="auto">
          <a:xfrm>
            <a:off x="2735263" y="5513388"/>
            <a:ext cx="336550" cy="366712"/>
            <a:chOff x="2950" y="2441"/>
            <a:chExt cx="215" cy="231"/>
          </a:xfrm>
        </p:grpSpPr>
        <p:sp>
          <p:nvSpPr>
            <p:cNvPr id="471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8" name="Text Box 61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47162" name="Group 62"/>
          <p:cNvGrpSpPr>
            <a:grpSpLocks/>
          </p:cNvGrpSpPr>
          <p:nvPr/>
        </p:nvGrpSpPr>
        <p:grpSpPr bwMode="auto">
          <a:xfrm>
            <a:off x="1647825" y="5508625"/>
            <a:ext cx="349250" cy="366713"/>
            <a:chOff x="2946" y="2441"/>
            <a:chExt cx="223" cy="231"/>
          </a:xfrm>
        </p:grpSpPr>
        <p:sp>
          <p:nvSpPr>
            <p:cNvPr id="47195" name="Rectangle 6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6" name="Text Box 64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47163" name="Group 65"/>
          <p:cNvGrpSpPr>
            <a:grpSpLocks/>
          </p:cNvGrpSpPr>
          <p:nvPr/>
        </p:nvGrpSpPr>
        <p:grpSpPr bwMode="auto">
          <a:xfrm>
            <a:off x="2719388" y="4418013"/>
            <a:ext cx="349250" cy="366712"/>
            <a:chOff x="2946" y="2441"/>
            <a:chExt cx="223" cy="231"/>
          </a:xfrm>
        </p:grpSpPr>
        <p:sp>
          <p:nvSpPr>
            <p:cNvPr id="47193" name="Rectangle 6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4" name="Text Box 67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47164" name="Group 68"/>
          <p:cNvGrpSpPr>
            <a:grpSpLocks/>
          </p:cNvGrpSpPr>
          <p:nvPr/>
        </p:nvGrpSpPr>
        <p:grpSpPr bwMode="auto">
          <a:xfrm>
            <a:off x="1641475" y="4418013"/>
            <a:ext cx="336550" cy="366712"/>
            <a:chOff x="2951" y="2441"/>
            <a:chExt cx="215" cy="231"/>
          </a:xfrm>
        </p:grpSpPr>
        <p:sp>
          <p:nvSpPr>
            <p:cNvPr id="47191" name="Rectangle 6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2" name="Text Box 70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47165" name="Group 71"/>
          <p:cNvGrpSpPr>
            <a:grpSpLocks/>
          </p:cNvGrpSpPr>
          <p:nvPr/>
        </p:nvGrpSpPr>
        <p:grpSpPr bwMode="auto">
          <a:xfrm>
            <a:off x="3651250" y="4970463"/>
            <a:ext cx="323850" cy="366712"/>
            <a:chOff x="2954" y="2441"/>
            <a:chExt cx="207" cy="231"/>
          </a:xfrm>
        </p:grpSpPr>
        <p:sp>
          <p:nvSpPr>
            <p:cNvPr id="47189" name="Rectangle 7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Text Box 73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47166" name="Text Box 74"/>
          <p:cNvSpPr txBox="1">
            <a:spLocks noChangeArrowheads="1"/>
          </p:cNvSpPr>
          <p:nvPr/>
        </p:nvSpPr>
        <p:spPr bwMode="auto">
          <a:xfrm>
            <a:off x="12112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67" name="Text Box 75"/>
          <p:cNvSpPr txBox="1">
            <a:spLocks noChangeArrowheads="1"/>
          </p:cNvSpPr>
          <p:nvPr/>
        </p:nvSpPr>
        <p:spPr bwMode="auto">
          <a:xfrm>
            <a:off x="17637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68" name="Text Box 76"/>
          <p:cNvSpPr txBox="1">
            <a:spLocks noChangeArrowheads="1"/>
          </p:cNvSpPr>
          <p:nvPr/>
        </p:nvSpPr>
        <p:spPr bwMode="auto">
          <a:xfrm>
            <a:off x="10731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69" name="Text Box 77"/>
          <p:cNvSpPr txBox="1">
            <a:spLocks noChangeArrowheads="1"/>
          </p:cNvSpPr>
          <p:nvPr/>
        </p:nvSpPr>
        <p:spPr bwMode="auto">
          <a:xfrm>
            <a:off x="23733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7170" name="Text Box 78"/>
          <p:cNvSpPr txBox="1">
            <a:spLocks noChangeArrowheads="1"/>
          </p:cNvSpPr>
          <p:nvPr/>
        </p:nvSpPr>
        <p:spPr bwMode="auto">
          <a:xfrm>
            <a:off x="22733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71" name="Text Box 79"/>
          <p:cNvSpPr txBox="1">
            <a:spLocks noChangeArrowheads="1"/>
          </p:cNvSpPr>
          <p:nvPr/>
        </p:nvSpPr>
        <p:spPr bwMode="auto">
          <a:xfrm>
            <a:off x="28448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72" name="Text Box 80"/>
          <p:cNvSpPr txBox="1">
            <a:spLocks noChangeArrowheads="1"/>
          </p:cNvSpPr>
          <p:nvPr/>
        </p:nvSpPr>
        <p:spPr bwMode="auto">
          <a:xfrm>
            <a:off x="34163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73" name="Text Box 81"/>
          <p:cNvSpPr txBox="1">
            <a:spLocks noChangeArrowheads="1"/>
          </p:cNvSpPr>
          <p:nvPr/>
        </p:nvSpPr>
        <p:spPr bwMode="auto">
          <a:xfrm>
            <a:off x="33734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7174" name="Text Box 82"/>
          <p:cNvSpPr txBox="1">
            <a:spLocks noChangeArrowheads="1"/>
          </p:cNvSpPr>
          <p:nvPr/>
        </p:nvSpPr>
        <p:spPr bwMode="auto">
          <a:xfrm>
            <a:off x="22066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7175" name="Text Box 83"/>
          <p:cNvSpPr txBox="1">
            <a:spLocks noChangeArrowheads="1"/>
          </p:cNvSpPr>
          <p:nvPr/>
        </p:nvSpPr>
        <p:spPr bwMode="auto">
          <a:xfrm>
            <a:off x="16494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7176" name="Line 84"/>
          <p:cNvSpPr>
            <a:spLocks noChangeShapeType="1"/>
          </p:cNvSpPr>
          <p:nvPr/>
        </p:nvSpPr>
        <p:spPr bwMode="auto">
          <a:xfrm>
            <a:off x="11239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77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8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9" name="Line 88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7180" name="Group 89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7185" name="Line 90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923" name="Rectangle 91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7187" name="Text Box 92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7188" name="Freeform 93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81" name="Group 97"/>
          <p:cNvGrpSpPr>
            <a:grpSpLocks/>
          </p:cNvGrpSpPr>
          <p:nvPr/>
        </p:nvGrpSpPr>
        <p:grpSpPr bwMode="auto">
          <a:xfrm>
            <a:off x="1676400" y="2133600"/>
            <a:ext cx="4876800" cy="2743200"/>
            <a:chOff x="1056" y="1344"/>
            <a:chExt cx="3072" cy="1728"/>
          </a:xfrm>
        </p:grpSpPr>
        <p:sp>
          <p:nvSpPr>
            <p:cNvPr id="47182" name="Oval 94"/>
            <p:cNvSpPr>
              <a:spLocks noChangeArrowheads="1"/>
            </p:cNvSpPr>
            <p:nvPr/>
          </p:nvSpPr>
          <p:spPr bwMode="auto">
            <a:xfrm>
              <a:off x="2880" y="2784"/>
              <a:ext cx="124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3" name="Oval 95"/>
            <p:cNvSpPr>
              <a:spLocks noChangeArrowheads="1"/>
            </p:cNvSpPr>
            <p:nvPr/>
          </p:nvSpPr>
          <p:spPr bwMode="auto">
            <a:xfrm>
              <a:off x="1056" y="1344"/>
              <a:ext cx="432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84" name="AutoShape 96"/>
            <p:cNvCxnSpPr>
              <a:cxnSpLocks noChangeShapeType="1"/>
              <a:stCxn id="47183" idx="5"/>
              <a:endCxn id="47182" idx="1"/>
            </p:cNvCxnSpPr>
            <p:nvPr/>
          </p:nvCxnSpPr>
          <p:spPr bwMode="auto">
            <a:xfrm>
              <a:off x="1425" y="1599"/>
              <a:ext cx="1638" cy="121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6939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4FCB26-25DB-7446-BAFA-90A2CC05C7B5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92100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404938" y="1516063"/>
            <a:ext cx="919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66975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719513" y="1501775"/>
            <a:ext cx="1285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319838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600950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6858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12192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8064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8064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13033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64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8016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15589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15589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20558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15589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541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5525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15525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0494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15525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15478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26368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6368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31321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26368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26416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2652713" y="5675313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26527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31496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2652713" y="56642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2647950" y="5570538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35496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35496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35496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98" name="Oval 46"/>
          <p:cNvSpPr>
            <a:spLocks noChangeArrowheads="1"/>
          </p:cNvSpPr>
          <p:nvPr/>
        </p:nvSpPr>
        <p:spPr bwMode="auto">
          <a:xfrm>
            <a:off x="35448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Freeform 47"/>
          <p:cNvSpPr>
            <a:spLocks/>
          </p:cNvSpPr>
          <p:nvPr/>
        </p:nvSpPr>
        <p:spPr bwMode="auto">
          <a:xfrm>
            <a:off x="2900363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Freeform 48"/>
          <p:cNvSpPr>
            <a:spLocks/>
          </p:cNvSpPr>
          <p:nvPr/>
        </p:nvSpPr>
        <p:spPr bwMode="auto">
          <a:xfrm>
            <a:off x="18002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Freeform 49"/>
          <p:cNvSpPr>
            <a:spLocks/>
          </p:cNvSpPr>
          <p:nvPr/>
        </p:nvSpPr>
        <p:spPr bwMode="auto">
          <a:xfrm>
            <a:off x="20621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Freeform 50"/>
          <p:cNvSpPr>
            <a:spLocks/>
          </p:cNvSpPr>
          <p:nvPr/>
        </p:nvSpPr>
        <p:spPr bwMode="auto">
          <a:xfrm>
            <a:off x="31527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Freeform 51"/>
          <p:cNvSpPr>
            <a:spLocks/>
          </p:cNvSpPr>
          <p:nvPr/>
        </p:nvSpPr>
        <p:spPr bwMode="auto">
          <a:xfrm>
            <a:off x="20716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4" name="Freeform 52"/>
          <p:cNvSpPr>
            <a:spLocks/>
          </p:cNvSpPr>
          <p:nvPr/>
        </p:nvSpPr>
        <p:spPr bwMode="auto">
          <a:xfrm>
            <a:off x="11334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5" name="Freeform 53"/>
          <p:cNvSpPr>
            <a:spLocks/>
          </p:cNvSpPr>
          <p:nvPr/>
        </p:nvSpPr>
        <p:spPr bwMode="auto">
          <a:xfrm>
            <a:off x="20621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6" name="Freeform 54"/>
          <p:cNvSpPr>
            <a:spLocks/>
          </p:cNvSpPr>
          <p:nvPr/>
        </p:nvSpPr>
        <p:spPr bwMode="auto">
          <a:xfrm>
            <a:off x="31337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7" name="Freeform 55"/>
          <p:cNvSpPr>
            <a:spLocks/>
          </p:cNvSpPr>
          <p:nvPr/>
        </p:nvSpPr>
        <p:spPr bwMode="auto">
          <a:xfrm>
            <a:off x="10429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877888" y="4903788"/>
            <a:ext cx="336550" cy="366712"/>
            <a:chOff x="2950" y="2441"/>
            <a:chExt cx="215" cy="231"/>
          </a:xfrm>
        </p:grpSpPr>
        <p:sp>
          <p:nvSpPr>
            <p:cNvPr id="49247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Text Box 58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9209" name="Group 59"/>
          <p:cNvGrpSpPr>
            <a:grpSpLocks/>
          </p:cNvGrpSpPr>
          <p:nvPr/>
        </p:nvGrpSpPr>
        <p:grpSpPr bwMode="auto">
          <a:xfrm>
            <a:off x="2735263" y="5513388"/>
            <a:ext cx="336550" cy="366712"/>
            <a:chOff x="2950" y="2441"/>
            <a:chExt cx="215" cy="231"/>
          </a:xfrm>
        </p:grpSpPr>
        <p:sp>
          <p:nvSpPr>
            <p:cNvPr id="49245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6" name="Text Box 61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49210" name="Group 62"/>
          <p:cNvGrpSpPr>
            <a:grpSpLocks/>
          </p:cNvGrpSpPr>
          <p:nvPr/>
        </p:nvGrpSpPr>
        <p:grpSpPr bwMode="auto">
          <a:xfrm>
            <a:off x="1647825" y="5508625"/>
            <a:ext cx="349250" cy="366713"/>
            <a:chOff x="2946" y="2441"/>
            <a:chExt cx="223" cy="231"/>
          </a:xfrm>
        </p:grpSpPr>
        <p:sp>
          <p:nvSpPr>
            <p:cNvPr id="49243" name="Rectangle 6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4" name="Text Box 64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49211" name="Group 65"/>
          <p:cNvGrpSpPr>
            <a:grpSpLocks/>
          </p:cNvGrpSpPr>
          <p:nvPr/>
        </p:nvGrpSpPr>
        <p:grpSpPr bwMode="auto">
          <a:xfrm>
            <a:off x="2719388" y="4418013"/>
            <a:ext cx="349250" cy="366712"/>
            <a:chOff x="2946" y="2441"/>
            <a:chExt cx="223" cy="231"/>
          </a:xfrm>
        </p:grpSpPr>
        <p:sp>
          <p:nvSpPr>
            <p:cNvPr id="49241" name="Rectangle 6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2" name="Text Box 67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49212" name="Group 68"/>
          <p:cNvGrpSpPr>
            <a:grpSpLocks/>
          </p:cNvGrpSpPr>
          <p:nvPr/>
        </p:nvGrpSpPr>
        <p:grpSpPr bwMode="auto">
          <a:xfrm>
            <a:off x="1641475" y="4418013"/>
            <a:ext cx="336550" cy="366712"/>
            <a:chOff x="2951" y="2441"/>
            <a:chExt cx="215" cy="231"/>
          </a:xfrm>
        </p:grpSpPr>
        <p:sp>
          <p:nvSpPr>
            <p:cNvPr id="49239" name="Rectangle 6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0" name="Text Box 70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49213" name="Group 71"/>
          <p:cNvGrpSpPr>
            <a:grpSpLocks/>
          </p:cNvGrpSpPr>
          <p:nvPr/>
        </p:nvGrpSpPr>
        <p:grpSpPr bwMode="auto">
          <a:xfrm>
            <a:off x="3651250" y="4970463"/>
            <a:ext cx="323850" cy="366712"/>
            <a:chOff x="2954" y="2441"/>
            <a:chExt cx="207" cy="231"/>
          </a:xfrm>
        </p:grpSpPr>
        <p:sp>
          <p:nvSpPr>
            <p:cNvPr id="49237" name="Rectangle 7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Text Box 73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49214" name="Text Box 74"/>
          <p:cNvSpPr txBox="1">
            <a:spLocks noChangeArrowheads="1"/>
          </p:cNvSpPr>
          <p:nvPr/>
        </p:nvSpPr>
        <p:spPr bwMode="auto">
          <a:xfrm>
            <a:off x="12112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15" name="Text Box 75"/>
          <p:cNvSpPr txBox="1">
            <a:spLocks noChangeArrowheads="1"/>
          </p:cNvSpPr>
          <p:nvPr/>
        </p:nvSpPr>
        <p:spPr bwMode="auto">
          <a:xfrm>
            <a:off x="17637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16" name="Text Box 76"/>
          <p:cNvSpPr txBox="1">
            <a:spLocks noChangeArrowheads="1"/>
          </p:cNvSpPr>
          <p:nvPr/>
        </p:nvSpPr>
        <p:spPr bwMode="auto">
          <a:xfrm>
            <a:off x="10731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17" name="Text Box 77"/>
          <p:cNvSpPr txBox="1">
            <a:spLocks noChangeArrowheads="1"/>
          </p:cNvSpPr>
          <p:nvPr/>
        </p:nvSpPr>
        <p:spPr bwMode="auto">
          <a:xfrm>
            <a:off x="23733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9218" name="Text Box 78"/>
          <p:cNvSpPr txBox="1">
            <a:spLocks noChangeArrowheads="1"/>
          </p:cNvSpPr>
          <p:nvPr/>
        </p:nvSpPr>
        <p:spPr bwMode="auto">
          <a:xfrm>
            <a:off x="22733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19" name="Text Box 79"/>
          <p:cNvSpPr txBox="1">
            <a:spLocks noChangeArrowheads="1"/>
          </p:cNvSpPr>
          <p:nvPr/>
        </p:nvSpPr>
        <p:spPr bwMode="auto">
          <a:xfrm>
            <a:off x="28448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20" name="Text Box 80"/>
          <p:cNvSpPr txBox="1">
            <a:spLocks noChangeArrowheads="1"/>
          </p:cNvSpPr>
          <p:nvPr/>
        </p:nvSpPr>
        <p:spPr bwMode="auto">
          <a:xfrm>
            <a:off x="34163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21" name="Text Box 81"/>
          <p:cNvSpPr txBox="1">
            <a:spLocks noChangeArrowheads="1"/>
          </p:cNvSpPr>
          <p:nvPr/>
        </p:nvSpPr>
        <p:spPr bwMode="auto">
          <a:xfrm>
            <a:off x="33734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9222" name="Text Box 82"/>
          <p:cNvSpPr txBox="1">
            <a:spLocks noChangeArrowheads="1"/>
          </p:cNvSpPr>
          <p:nvPr/>
        </p:nvSpPr>
        <p:spPr bwMode="auto">
          <a:xfrm>
            <a:off x="22066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9223" name="Text Box 83"/>
          <p:cNvSpPr txBox="1">
            <a:spLocks noChangeArrowheads="1"/>
          </p:cNvSpPr>
          <p:nvPr/>
        </p:nvSpPr>
        <p:spPr bwMode="auto">
          <a:xfrm>
            <a:off x="16494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9224" name="Line 84"/>
          <p:cNvSpPr>
            <a:spLocks noChangeShapeType="1"/>
          </p:cNvSpPr>
          <p:nvPr/>
        </p:nvSpPr>
        <p:spPr bwMode="auto">
          <a:xfrm>
            <a:off x="11239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22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27" name="Line 88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9228" name="Group 89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9233" name="Line 90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971" name="Rectangle 91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9235" name="Text Box 92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9236" name="Freeform 93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29" name="Group 99"/>
          <p:cNvGrpSpPr>
            <a:grpSpLocks/>
          </p:cNvGrpSpPr>
          <p:nvPr/>
        </p:nvGrpSpPr>
        <p:grpSpPr bwMode="auto">
          <a:xfrm>
            <a:off x="4343400" y="2057400"/>
            <a:ext cx="3657600" cy="2781300"/>
            <a:chOff x="2736" y="1296"/>
            <a:chExt cx="2304" cy="1752"/>
          </a:xfrm>
        </p:grpSpPr>
        <p:sp>
          <p:nvSpPr>
            <p:cNvPr id="49231" name="Oval 96"/>
            <p:cNvSpPr>
              <a:spLocks noChangeArrowheads="1"/>
            </p:cNvSpPr>
            <p:nvPr/>
          </p:nvSpPr>
          <p:spPr bwMode="auto">
            <a:xfrm>
              <a:off x="2736" y="1296"/>
              <a:ext cx="230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232" name="AutoShape 97"/>
            <p:cNvCxnSpPr>
              <a:cxnSpLocks noChangeShapeType="1"/>
              <a:stCxn id="49231" idx="4"/>
            </p:cNvCxnSpPr>
            <p:nvPr/>
          </p:nvCxnSpPr>
          <p:spPr bwMode="auto">
            <a:xfrm>
              <a:off x="3888" y="1593"/>
              <a:ext cx="336" cy="145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230" name="AutoShape 98"/>
          <p:cNvSpPr>
            <a:spLocks noChangeArrowheads="1"/>
          </p:cNvSpPr>
          <p:nvPr/>
        </p:nvSpPr>
        <p:spPr bwMode="auto">
          <a:xfrm>
            <a:off x="4648200" y="4800600"/>
            <a:ext cx="41148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0CAED5-5607-804C-ACE4-75EECEEF3B41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66700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379538" y="1516063"/>
            <a:ext cx="9191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  <a:p>
            <a:r>
              <a:rPr lang="en-US" b="0">
                <a:latin typeface="Arial" charset="0"/>
              </a:rPr>
              <a:t>ADE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41575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694113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294438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7575550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16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228600" y="25908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9" name="Freeform 20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Freeform 21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2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Rectangle 25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25" name="Oval 26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Oval 27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Rectangle 30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30" name="Oval 31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Oval 32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34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35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35" name="Oval 36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Oval 37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Line 38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39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40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0" name="Oval 41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Oval 42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Line 43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Line 44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45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5" name="Oval 46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7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Line 48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Rectangle 50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9" name="Oval 51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Freeform 52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Freeform 53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Freeform 54"/>
          <p:cNvSpPr>
            <a:spLocks/>
          </p:cNvSpPr>
          <p:nvPr/>
        </p:nvSpPr>
        <p:spPr bwMode="auto">
          <a:xfrm>
            <a:off x="30765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Freeform 55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Freeform 56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Freeform 57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Freeform 58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Freeform 59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58" name="Group 60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1291" name="Rectangle 6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2" name="Text Box 62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1259" name="Group 63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1289" name="Rectangle 6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0" name="Text Box 65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1260" name="Group 66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1287" name="Rectangle 6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8" name="Text Box 68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1261" name="Group 69"/>
          <p:cNvGrpSpPr>
            <a:grpSpLocks/>
          </p:cNvGrpSpPr>
          <p:nvPr/>
        </p:nvGrpSpPr>
        <p:grpSpPr bwMode="auto">
          <a:xfrm>
            <a:off x="2643188" y="4418013"/>
            <a:ext cx="349250" cy="366712"/>
            <a:chOff x="2946" y="2441"/>
            <a:chExt cx="223" cy="231"/>
          </a:xfrm>
        </p:grpSpPr>
        <p:sp>
          <p:nvSpPr>
            <p:cNvPr id="51285" name="Rectangle 7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6" name="Text Box 71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1262" name="Group 72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1283" name="Rectangle 7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4" name="Text Box 74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1263" name="Group 75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1281" name="Rectangle 7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2" name="Text Box 77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1264" name="Text Box 78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65" name="Text Box 79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66" name="Text Box 80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67" name="Text Box 81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1268" name="Text Box 82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69" name="Text Box 83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70" name="Text Box 84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71" name="Text Box 85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1272" name="Text Box 86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1273" name="Text Box 87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1274" name="Line 88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5" name="Freeform 89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76" name="Group 93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1277" name="Line 94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51" name="Rectangle 95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1279" name="Text Box 96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1280" name="Freeform 97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11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980D2C-3138-6742-BCA7-C34171056132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3250" name="Freeform 2"/>
          <p:cNvSpPr>
            <a:spLocks/>
          </p:cNvSpPr>
          <p:nvPr/>
        </p:nvSpPr>
        <p:spPr bwMode="auto">
          <a:xfrm>
            <a:off x="2808288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Freeform 3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74638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387475" y="1516063"/>
            <a:ext cx="9191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  <a:p>
            <a:r>
              <a:rPr lang="en-US" b="0">
                <a:latin typeface="Arial" charset="0"/>
              </a:rPr>
              <a:t>ADE</a:t>
            </a:r>
          </a:p>
          <a:p>
            <a:r>
              <a:rPr lang="en-US" b="0">
                <a:latin typeface="Arial" charset="0"/>
              </a:rPr>
              <a:t>ADEB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449513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702050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3023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583488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66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1"/>
          <p:cNvSpPr>
            <a:spLocks noChangeShapeType="1"/>
          </p:cNvSpPr>
          <p:nvPr/>
        </p:nvSpPr>
        <p:spPr bwMode="auto">
          <a:xfrm>
            <a:off x="228600" y="28956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9" name="Freeform 22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Freeform 23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75" name="Oval 28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Oval 29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30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Line 31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80" name="Oval 33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4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7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85" name="Oval 38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9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Line 40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Line 41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2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0" name="Oval 43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Oval 44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45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Line 46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47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5" name="Oval 48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Oval 49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50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2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9" name="Oval 53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Freeform 54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Freeform 55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Freeform 56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Freeform 57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Freeform 58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Freeform 59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Freeform 60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307" name="Group 61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3342" name="Rectangle 6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Text Box 63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3308" name="Group 64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3340" name="Rectangle 6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1" name="Text Box 66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3309" name="Group 67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3338" name="Rectangle 6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9" name="Text Box 69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3310" name="Group 70"/>
          <p:cNvGrpSpPr>
            <a:grpSpLocks/>
          </p:cNvGrpSpPr>
          <p:nvPr/>
        </p:nvGrpSpPr>
        <p:grpSpPr bwMode="auto">
          <a:xfrm>
            <a:off x="2643188" y="4418013"/>
            <a:ext cx="349250" cy="366712"/>
            <a:chOff x="2946" y="2441"/>
            <a:chExt cx="223" cy="231"/>
          </a:xfrm>
        </p:grpSpPr>
        <p:sp>
          <p:nvSpPr>
            <p:cNvPr id="53336" name="Rectangle 7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7" name="Text Box 72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3311" name="Group 73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3334" name="Rectangle 7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5" name="Text Box 75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3312" name="Group 76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3332" name="Rectangle 7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3" name="Text Box 78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3313" name="Text Box 79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14" name="Text Box 80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15" name="Text Box 81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6" name="Text Box 82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3317" name="Text Box 83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8" name="Text Box 84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9" name="Text Box 85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20" name="Text Box 86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3321" name="Text Box 87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3322" name="Text Box 88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3323" name="Line 89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4" name="Line 90"/>
          <p:cNvSpPr>
            <a:spLocks noChangeShapeType="1"/>
          </p:cNvSpPr>
          <p:nvPr/>
        </p:nvSpPr>
        <p:spPr bwMode="auto">
          <a:xfrm flipV="1">
            <a:off x="1143000" y="4719638"/>
            <a:ext cx="495300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Freeform 91"/>
          <p:cNvSpPr>
            <a:spLocks/>
          </p:cNvSpPr>
          <p:nvPr/>
        </p:nvSpPr>
        <p:spPr bwMode="auto">
          <a:xfrm>
            <a:off x="3038475" y="5286375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Freeform 92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327" name="Group 96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3328" name="Line 97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202" name="Rectangle 98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3330" name="Text Box 99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3331" name="Freeform 100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50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8CCAB3-0F38-614F-83E2-2F5D46FE89D0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762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47775" y="1516063"/>
            <a:ext cx="10604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  <a:p>
            <a:r>
              <a:rPr lang="en-US" b="0">
                <a:latin typeface="Arial" charset="0"/>
              </a:rPr>
              <a:t>ADE</a:t>
            </a:r>
          </a:p>
          <a:p>
            <a:r>
              <a:rPr lang="en-US" b="0">
                <a:latin typeface="Arial" charset="0"/>
              </a:rPr>
              <a:t>ADEB</a:t>
            </a:r>
          </a:p>
          <a:p>
            <a:r>
              <a:rPr lang="en-US" b="0">
                <a:latin typeface="Arial" charset="0"/>
              </a:rPr>
              <a:t>ADEBC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451100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703638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303963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85075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12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Line 19"/>
          <p:cNvSpPr>
            <a:spLocks noChangeShapeType="1"/>
          </p:cNvSpPr>
          <p:nvPr/>
        </p:nvSpPr>
        <p:spPr bwMode="auto">
          <a:xfrm>
            <a:off x="228600" y="32004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315" name="Freeform 20"/>
          <p:cNvSpPr>
            <a:spLocks/>
          </p:cNvSpPr>
          <p:nvPr/>
        </p:nvSpPr>
        <p:spPr bwMode="auto">
          <a:xfrm>
            <a:off x="2808288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Freeform 21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Freeform 22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Freeform 23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7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23" name="Oval 28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Oval 29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Rectangle 32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5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6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7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Rectangle 42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38" name="Oval 43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Oval 44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6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7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43" name="Oval 48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Oval 49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Line 50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6" name="Rectangle 52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47" name="Oval 53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8" name="Freeform 54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9" name="Freeform 55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Freeform 56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Freeform 57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2" name="Freeform 58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3" name="Freeform 59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Freeform 60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55" name="Group 61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5391" name="Rectangle 6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2" name="Text Box 63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5356" name="Group 64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5389" name="Rectangle 6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0" name="Text Box 66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5357" name="Group 67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5387" name="Rectangle 6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8" name="Text Box 69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5358" name="Group 70"/>
          <p:cNvGrpSpPr>
            <a:grpSpLocks/>
          </p:cNvGrpSpPr>
          <p:nvPr/>
        </p:nvGrpSpPr>
        <p:grpSpPr bwMode="auto">
          <a:xfrm>
            <a:off x="2643188" y="4419600"/>
            <a:ext cx="349250" cy="366713"/>
            <a:chOff x="2946" y="2441"/>
            <a:chExt cx="223" cy="231"/>
          </a:xfrm>
        </p:grpSpPr>
        <p:sp>
          <p:nvSpPr>
            <p:cNvPr id="55385" name="Rectangle 7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6" name="Text Box 72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5359" name="Group 73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5383" name="Rectangle 7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4" name="Text Box 75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5360" name="Group 76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5381" name="Rectangle 7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2" name="Text Box 78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5361" name="Text Box 79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2" name="Text Box 80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3" name="Text Box 81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4" name="Text Box 82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5365" name="Text Box 83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6" name="Text Box 84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7" name="Text Box 85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8" name="Text Box 86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5369" name="Text Box 87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5370" name="Text Box 88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5371" name="Line 89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2" name="Line 90"/>
          <p:cNvSpPr>
            <a:spLocks noChangeShapeType="1"/>
          </p:cNvSpPr>
          <p:nvPr/>
        </p:nvSpPr>
        <p:spPr bwMode="auto">
          <a:xfrm flipV="1">
            <a:off x="1143000" y="4719638"/>
            <a:ext cx="495300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Freeform 91"/>
          <p:cNvSpPr>
            <a:spLocks/>
          </p:cNvSpPr>
          <p:nvPr/>
        </p:nvSpPr>
        <p:spPr bwMode="auto">
          <a:xfrm>
            <a:off x="3038475" y="5286375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Freeform 92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5" name="Freeform 93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76" name="Group 97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5377" name="Line 98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1" name="Rectangle 99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5379" name="Text Box 100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5380" name="Freeform 101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49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Avoid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gave you a network graph, could you define loop-free paths to a given destination?</a:t>
            </a:r>
          </a:p>
          <a:p>
            <a:pPr lvl="3"/>
            <a:endParaRPr lang="en-US" dirty="0"/>
          </a:p>
          <a:p>
            <a:r>
              <a:rPr lang="en-US" dirty="0" smtClean="0"/>
              <a:t>Simple algorithm:</a:t>
            </a:r>
          </a:p>
          <a:p>
            <a:pPr lvl="1"/>
            <a:r>
              <a:rPr lang="en-US" dirty="0" smtClean="0"/>
              <a:t>For given source, pick an arbitrary path that doesn’t loop</a:t>
            </a:r>
          </a:p>
          <a:p>
            <a:pPr lvl="1"/>
            <a:r>
              <a:rPr lang="en-US" dirty="0" smtClean="0"/>
              <a:t>For any node not on path, draw a path that does not contradict earlier path</a:t>
            </a:r>
          </a:p>
          <a:p>
            <a:pPr lvl="1"/>
            <a:r>
              <a:rPr lang="en-US" dirty="0" smtClean="0"/>
              <a:t>Continue until all nodes are covered</a:t>
            </a:r>
          </a:p>
          <a:p>
            <a:pPr lvl="1"/>
            <a:endParaRPr lang="en-US" dirty="0"/>
          </a:p>
          <a:p>
            <a:r>
              <a:rPr lang="en-US" dirty="0" smtClean="0"/>
              <a:t>Can pick </a:t>
            </a:r>
            <a:r>
              <a:rPr lang="en-US" i="1" dirty="0" smtClean="0"/>
              <a:t>any</a:t>
            </a:r>
            <a:r>
              <a:rPr lang="en-US" dirty="0" smtClean="0"/>
              <a:t> spanning tree rooted at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9569E0-81FB-0848-83EE-FF9768C0F83A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7338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04900" y="1516063"/>
            <a:ext cx="12144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  <a:p>
            <a:r>
              <a:rPr lang="en-US" b="0">
                <a:latin typeface="Arial" charset="0"/>
              </a:rPr>
              <a:t>ADE</a:t>
            </a:r>
          </a:p>
          <a:p>
            <a:r>
              <a:rPr lang="en-US" b="0">
                <a:latin typeface="Arial" charset="0"/>
              </a:rPr>
              <a:t>ADEB</a:t>
            </a:r>
          </a:p>
          <a:p>
            <a:r>
              <a:rPr lang="en-US" b="0">
                <a:latin typeface="Arial" charset="0"/>
              </a:rPr>
              <a:t>ADEBC</a:t>
            </a:r>
          </a:p>
          <a:p>
            <a:r>
              <a:rPr lang="en-US" b="0">
                <a:latin typeface="Arial" charset="0"/>
              </a:rPr>
              <a:t>ADEBCF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62213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714750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3150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596188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Line 19"/>
          <p:cNvSpPr>
            <a:spLocks noChangeShapeType="1"/>
          </p:cNvSpPr>
          <p:nvPr/>
        </p:nvSpPr>
        <p:spPr bwMode="auto">
          <a:xfrm>
            <a:off x="228600" y="3505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57363" name="Group 20"/>
          <p:cNvGrpSpPr>
            <a:grpSpLocks/>
          </p:cNvGrpSpPr>
          <p:nvPr/>
        </p:nvGrpSpPr>
        <p:grpSpPr bwMode="auto">
          <a:xfrm>
            <a:off x="533400" y="3810000"/>
            <a:ext cx="3571875" cy="2236788"/>
            <a:chOff x="336" y="2400"/>
            <a:chExt cx="2250" cy="1409"/>
          </a:xfrm>
        </p:grpSpPr>
        <p:sp>
          <p:nvSpPr>
            <p:cNvPr id="57369" name="Freeform 21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Freeform 22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Oval 23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4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5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Rectangle 26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75" name="Oval 27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Oval 28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29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0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Rectangle 31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80" name="Oval 32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Oval 33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Line 34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Line 35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Rectangle 36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85" name="Oval 37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Oval 38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Line 39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Line 40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Rectangle 41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90" name="Oval 42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Oval 43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Line 44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45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Rectangle 46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95" name="Oval 47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Oval 48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49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8" name="Line 50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9" name="Rectangle 51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400" name="Oval 52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Freeform 53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Freeform 54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Freeform 55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4" name="Freeform 56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Freeform 57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Freeform 58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Freeform 59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Freeform 60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Freeform 61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10" name="Group 62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57438" name="Rectangle 6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9" name="Text Box 64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57411" name="Group 65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57436" name="Rectangle 6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Text Box 6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57412" name="Group 68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57434" name="Rectangle 6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5" name="Text Box 70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57413" name="Group 71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57432" name="Rectangle 7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Text Box 7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57414" name="Group 74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57430" name="Rectangle 7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Text Box 76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57415" name="Group 77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57428" name="Rectangle 7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Text Box 79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57416" name="Text Box 80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17" name="Text Box 81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18" name="Text Box 82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19" name="Text Box 83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7420" name="Text Box 84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21" name="Text Box 85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22" name="Text Box 86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23" name="Text Box 87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7424" name="Text Box 88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7425" name="Text Box 89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7426" name="Line 90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7" name="Line 91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64" name="Group 95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7365" name="Line 96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97" name="Rectangle 97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7367" name="Text Box 98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7368" name="Freeform 99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46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18CA9EE-6AE6-CA49-81F6-46B61FC1F3EE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889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06488" y="1516063"/>
            <a:ext cx="1214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start S</a:t>
            </a:r>
          </a:p>
          <a:p>
            <a:r>
              <a:rPr lang="en-US" b="0">
                <a:latin typeface="Arial" charset="0"/>
              </a:rPr>
              <a:t>A</a:t>
            </a:r>
          </a:p>
          <a:p>
            <a:r>
              <a:rPr lang="en-US" b="0">
                <a:latin typeface="Arial" charset="0"/>
              </a:rPr>
              <a:t>AD</a:t>
            </a:r>
          </a:p>
          <a:p>
            <a:r>
              <a:rPr lang="en-US" b="0">
                <a:latin typeface="Arial" charset="0"/>
              </a:rPr>
              <a:t>ADE</a:t>
            </a:r>
          </a:p>
          <a:p>
            <a:r>
              <a:rPr lang="en-US" b="0">
                <a:latin typeface="Arial" charset="0"/>
              </a:rPr>
              <a:t>ADEB</a:t>
            </a:r>
          </a:p>
          <a:p>
            <a:r>
              <a:rPr lang="en-US" b="0">
                <a:latin typeface="Arial" charset="0"/>
              </a:rPr>
              <a:t>ADEBC</a:t>
            </a:r>
          </a:p>
          <a:p>
            <a:r>
              <a:rPr lang="en-US" b="0">
                <a:latin typeface="Arial" charset="0"/>
              </a:rPr>
              <a:t>ADEBCF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463800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716338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316663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597775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08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0" name="Group 19"/>
          <p:cNvGrpSpPr>
            <a:grpSpLocks/>
          </p:cNvGrpSpPr>
          <p:nvPr/>
        </p:nvGrpSpPr>
        <p:grpSpPr bwMode="auto">
          <a:xfrm>
            <a:off x="533400" y="3810000"/>
            <a:ext cx="3571875" cy="2236788"/>
            <a:chOff x="336" y="2400"/>
            <a:chExt cx="2250" cy="1409"/>
          </a:xfrm>
        </p:grpSpPr>
        <p:sp>
          <p:nvSpPr>
            <p:cNvPr id="59417" name="Freeform 20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Freeform 21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Oval 22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23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Line 24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Rectangle 25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23" name="Oval 26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Oval 27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Line 29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Rectangle 30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28" name="Oval 31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Oval 32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Line 33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Line 34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Rectangle 35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33" name="Oval 36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Oval 37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38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39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Rectangle 40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38" name="Oval 41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Oval 42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3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4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Rectangle 45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43" name="Oval 46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Oval 47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5" name="Line 48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49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Rectangle 50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48" name="Oval 51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9" name="Freeform 52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0" name="Freeform 53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Freeform 54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Freeform 55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Freeform 56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4" name="Freeform 57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5" name="Freeform 58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Freeform 59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7" name="Freeform 60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58" name="Group 61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59486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7" name="Text Box 63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59459" name="Group 64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59484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5" name="Text Box 66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59460" name="Group 67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59482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3" name="Text Box 69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59461" name="Group 70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59480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1" name="Text Box 72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59462" name="Group 73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59478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Text Box 75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59463" name="Group 76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59476" name="Rectangle 7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7" name="Text Box 78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59464" name="Text Box 79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65" name="Text Box 80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66" name="Text Box 81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67" name="Text Box 82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9468" name="Text Box 83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69" name="Text Box 84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70" name="Text Box 85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71" name="Text Box 86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9472" name="Text Box 87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9473" name="Text Box 88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9474" name="Line 89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5" name="Line 90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1" name="Rectangle 96"/>
          <p:cNvSpPr>
            <a:spLocks noChangeArrowheads="1"/>
          </p:cNvSpPr>
          <p:nvPr/>
        </p:nvSpPr>
        <p:spPr bwMode="auto">
          <a:xfrm>
            <a:off x="4114800" y="41148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400" b="0" dirty="0">
                <a:latin typeface="Arial" charset="0"/>
              </a:rPr>
              <a:t>To determine path A </a:t>
            </a:r>
            <a:r>
              <a:rPr lang="en-US" sz="2400" b="0" dirty="0">
                <a:latin typeface="Arial" charset="0"/>
                <a:sym typeface="Symbol" charset="0"/>
              </a:rPr>
              <a:t></a:t>
            </a:r>
            <a:r>
              <a:rPr lang="en-US" sz="2400" b="0" dirty="0">
                <a:latin typeface="Arial" charset="0"/>
              </a:rPr>
              <a:t> C (say), work backward from C via p(v) </a:t>
            </a:r>
          </a:p>
        </p:txBody>
      </p:sp>
      <p:sp>
        <p:nvSpPr>
          <p:cNvPr id="1021025" name="Oval 97"/>
          <p:cNvSpPr>
            <a:spLocks noChangeArrowheads="1"/>
          </p:cNvSpPr>
          <p:nvPr/>
        </p:nvSpPr>
        <p:spPr bwMode="auto">
          <a:xfrm>
            <a:off x="4419600" y="23622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026" name="Oval 98"/>
          <p:cNvSpPr>
            <a:spLocks noChangeArrowheads="1"/>
          </p:cNvSpPr>
          <p:nvPr/>
        </p:nvSpPr>
        <p:spPr bwMode="auto">
          <a:xfrm>
            <a:off x="6934200" y="20574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027" name="Oval 99"/>
          <p:cNvSpPr>
            <a:spLocks noChangeArrowheads="1"/>
          </p:cNvSpPr>
          <p:nvPr/>
        </p:nvSpPr>
        <p:spPr bwMode="auto">
          <a:xfrm>
            <a:off x="5638800" y="17526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028" name="AutoShape 100"/>
          <p:cNvCxnSpPr>
            <a:cxnSpLocks noChangeShapeType="1"/>
            <a:stCxn id="1021025" idx="6"/>
            <a:endCxn id="1021026" idx="2"/>
          </p:cNvCxnSpPr>
          <p:nvPr/>
        </p:nvCxnSpPr>
        <p:spPr bwMode="auto">
          <a:xfrm flipV="1">
            <a:off x="5041900" y="2286000"/>
            <a:ext cx="18796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1029" name="AutoShape 101"/>
          <p:cNvCxnSpPr>
            <a:cxnSpLocks noChangeShapeType="1"/>
            <a:stCxn id="1021026" idx="2"/>
            <a:endCxn id="1021027" idx="5"/>
          </p:cNvCxnSpPr>
          <p:nvPr/>
        </p:nvCxnSpPr>
        <p:spPr bwMode="auto">
          <a:xfrm flipH="1" flipV="1">
            <a:off x="6159500" y="2155825"/>
            <a:ext cx="762000" cy="130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7777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025" grpId="0" animBg="1"/>
      <p:bldP spid="1021026" grpId="0" animBg="1"/>
      <p:bldP spid="10210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D33467-B280-B742-9300-1A3886EEE1BD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800" b="0" dirty="0">
                <a:latin typeface="Arial" charset="0"/>
              </a:rPr>
              <a:t>Running </a:t>
            </a:r>
            <a:r>
              <a:rPr lang="en-US" sz="2800" b="0" dirty="0" err="1">
                <a:latin typeface="Arial" charset="0"/>
              </a:rPr>
              <a:t>Dijkstra</a:t>
            </a:r>
            <a:r>
              <a:rPr lang="en-US" sz="2800" b="0" dirty="0">
                <a:latin typeface="Arial" charset="0"/>
              </a:rPr>
              <a:t> at node A gives the shortest path from A to all destinations</a:t>
            </a:r>
          </a:p>
          <a:p>
            <a:pPr marL="457200" indent="-457200" algn="l" eaLnBrk="0" hangingPunct="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800" b="0" dirty="0">
                <a:latin typeface="Arial" charset="0"/>
              </a:rPr>
              <a:t>We then construct the </a:t>
            </a:r>
            <a:r>
              <a:rPr lang="en-US" sz="2800" b="0" i="1" dirty="0">
                <a:latin typeface="Arial" charset="0"/>
              </a:rPr>
              <a:t>forwarding table</a:t>
            </a:r>
            <a:endParaRPr lang="en-US" b="0" dirty="0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Forwarding Table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276600"/>
            <a:ext cx="3571875" cy="2236788"/>
            <a:chOff x="336" y="2400"/>
            <a:chExt cx="2250" cy="1409"/>
          </a:xfrm>
        </p:grpSpPr>
        <p:sp>
          <p:nvSpPr>
            <p:cNvPr id="61468" name="Freeform 5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Freeform 6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Oval 7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8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2" name="Line 9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Rectangle 10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74" name="Oval 11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Oval 12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6" name="Line 13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14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Rectangle 15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79" name="Oval 16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Oval 17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1" name="Line 18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Line 19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3" name="Rectangle 20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84" name="Oval 21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5" name="Oval 22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6" name="Line 23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7" name="Line 24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8" name="Rectangle 25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89" name="Oval 26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0" name="Oval 27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1" name="Line 28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2" name="Line 29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3" name="Rectangle 30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94" name="Oval 31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5" name="Oval 32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6" name="Line 33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7" name="Line 34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8" name="Rectangle 35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99" name="Oval 36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0" name="Freeform 37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1" name="Freeform 38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2" name="Freeform 39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3" name="Freeform 40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4" name="Freeform 41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5" name="Freeform 42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6" name="Freeform 43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7" name="Freeform 44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8" name="Freeform 45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09" name="Group 46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6153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8" name="Text Box 48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61510" name="Group 49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6153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6" name="Text Box 51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61511" name="Group 52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6153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4" name="Text Box 54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61512" name="Group 55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6153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2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61513" name="Group 58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6152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0" name="Text Box 60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61514" name="Group 61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6152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8" name="Text Box 63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61515" name="Text Box 64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16" name="Text Box 65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17" name="Text Box 66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18" name="Text Box 67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61519" name="Text Box 68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20" name="Text Box 69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21" name="Text Box 70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22" name="Text Box 71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61523" name="Text Box 72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61524" name="Text Box 73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61525" name="Line 74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6" name="Line 75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49324" name="Group 76"/>
          <p:cNvGraphicFramePr>
            <a:graphicFrameLocks noGrp="1"/>
          </p:cNvGraphicFramePr>
          <p:nvPr/>
        </p:nvGraphicFramePr>
        <p:xfrm>
          <a:off x="4724400" y="3124200"/>
          <a:ext cx="3505200" cy="3124200"/>
        </p:xfrm>
        <a:graphic>
          <a:graphicData uri="http://schemas.openxmlformats.org/drawingml/2006/table">
            <a:tbl>
              <a:tblPr/>
              <a:tblGrid>
                <a:gridCol w="1898650"/>
                <a:gridCol w="160655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7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processing does running the </a:t>
            </a:r>
            <a:r>
              <a:rPr lang="en-US" dirty="0" err="1"/>
              <a:t>Dijkstra</a:t>
            </a:r>
            <a:r>
              <a:rPr lang="en-US" dirty="0"/>
              <a:t> algorithm take?</a:t>
            </a:r>
          </a:p>
          <a:p>
            <a:r>
              <a:rPr lang="en-US" dirty="0"/>
              <a:t>Assume a network consisting of N nodes</a:t>
            </a:r>
          </a:p>
          <a:p>
            <a:pPr lvl="1"/>
            <a:r>
              <a:rPr lang="en-US" dirty="0"/>
              <a:t>Each iteration: check all nodes w not in S</a:t>
            </a:r>
          </a:p>
          <a:p>
            <a:pPr lvl="1"/>
            <a:r>
              <a:rPr lang="en-US" dirty="0"/>
              <a:t>N(N+1)/2 comparisons: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efficient implementations: O(N log(N))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6B20F9-999C-6E4C-92E7-495BBC5F5618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Flooding the Topology Information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133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router sends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out its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next node sends it out through all of its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xcept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one where the information arrived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remember previous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msgs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suppress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duplicates!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3488" y="3613150"/>
            <a:ext cx="1570037" cy="1296988"/>
            <a:chOff x="1577" y="2276"/>
            <a:chExt cx="989" cy="817"/>
          </a:xfrm>
        </p:grpSpPr>
        <p:sp>
          <p:nvSpPr>
            <p:cNvPr id="65614" name="Freeform 5"/>
            <p:cNvSpPr>
              <a:spLocks/>
            </p:cNvSpPr>
            <p:nvPr/>
          </p:nvSpPr>
          <p:spPr bwMode="auto">
            <a:xfrm>
              <a:off x="1577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5" name="Freeform 6"/>
            <p:cNvSpPr>
              <a:spLocks/>
            </p:cNvSpPr>
            <p:nvPr/>
          </p:nvSpPr>
          <p:spPr bwMode="auto">
            <a:xfrm>
              <a:off x="1577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6" name="Rectangle 7"/>
            <p:cNvSpPr>
              <a:spLocks noChangeArrowheads="1"/>
            </p:cNvSpPr>
            <p:nvPr/>
          </p:nvSpPr>
          <p:spPr bwMode="auto">
            <a:xfrm>
              <a:off x="1630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17" name="Rectangle 8"/>
            <p:cNvSpPr>
              <a:spLocks noChangeArrowheads="1"/>
            </p:cNvSpPr>
            <p:nvPr/>
          </p:nvSpPr>
          <p:spPr bwMode="auto">
            <a:xfrm>
              <a:off x="2035" y="230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18" name="Freeform 9"/>
            <p:cNvSpPr>
              <a:spLocks/>
            </p:cNvSpPr>
            <p:nvPr/>
          </p:nvSpPr>
          <p:spPr bwMode="auto">
            <a:xfrm>
              <a:off x="1979" y="2276"/>
              <a:ext cx="185" cy="182"/>
            </a:xfrm>
            <a:custGeom>
              <a:avLst/>
              <a:gdLst>
                <a:gd name="T0" fmla="*/ 105 w 246"/>
                <a:gd name="T1" fmla="*/ 51 h 242"/>
                <a:gd name="T2" fmla="*/ 103 w 246"/>
                <a:gd name="T3" fmla="*/ 59 h 242"/>
                <a:gd name="T4" fmla="*/ 102 w 246"/>
                <a:gd name="T5" fmla="*/ 68 h 242"/>
                <a:gd name="T6" fmla="*/ 99 w 246"/>
                <a:gd name="T7" fmla="*/ 74 h 242"/>
                <a:gd name="T8" fmla="*/ 95 w 246"/>
                <a:gd name="T9" fmla="*/ 81 h 242"/>
                <a:gd name="T10" fmla="*/ 90 w 246"/>
                <a:gd name="T11" fmla="*/ 88 h 242"/>
                <a:gd name="T12" fmla="*/ 83 w 246"/>
                <a:gd name="T13" fmla="*/ 93 h 242"/>
                <a:gd name="T14" fmla="*/ 77 w 246"/>
                <a:gd name="T15" fmla="*/ 99 h 242"/>
                <a:gd name="T16" fmla="*/ 70 w 246"/>
                <a:gd name="T17" fmla="*/ 102 h 242"/>
                <a:gd name="T18" fmla="*/ 61 w 246"/>
                <a:gd name="T19" fmla="*/ 103 h 242"/>
                <a:gd name="T20" fmla="*/ 53 w 246"/>
                <a:gd name="T21" fmla="*/ 103 h 242"/>
                <a:gd name="T22" fmla="*/ 44 w 246"/>
                <a:gd name="T23" fmla="*/ 103 h 242"/>
                <a:gd name="T24" fmla="*/ 37 w 246"/>
                <a:gd name="T25" fmla="*/ 102 h 242"/>
                <a:gd name="T26" fmla="*/ 29 w 246"/>
                <a:gd name="T27" fmla="*/ 99 h 242"/>
                <a:gd name="T28" fmla="*/ 22 w 246"/>
                <a:gd name="T29" fmla="*/ 93 h 242"/>
                <a:gd name="T30" fmla="*/ 17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2 w 246"/>
                <a:gd name="T39" fmla="*/ 59 h 242"/>
                <a:gd name="T40" fmla="*/ 0 w 246"/>
                <a:gd name="T41" fmla="*/ 51 h 242"/>
                <a:gd name="T42" fmla="*/ 2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7 w 246"/>
                <a:gd name="T51" fmla="*/ 15 h 242"/>
                <a:gd name="T52" fmla="*/ 22 w 246"/>
                <a:gd name="T53" fmla="*/ 10 h 242"/>
                <a:gd name="T54" fmla="*/ 29 w 246"/>
                <a:gd name="T55" fmla="*/ 5 h 242"/>
                <a:gd name="T56" fmla="*/ 37 w 246"/>
                <a:gd name="T57" fmla="*/ 2 h 242"/>
                <a:gd name="T58" fmla="*/ 44 w 246"/>
                <a:gd name="T59" fmla="*/ 0 h 242"/>
                <a:gd name="T60" fmla="*/ 53 w 246"/>
                <a:gd name="T61" fmla="*/ 0 h 242"/>
                <a:gd name="T62" fmla="*/ 61 w 246"/>
                <a:gd name="T63" fmla="*/ 0 h 242"/>
                <a:gd name="T64" fmla="*/ 70 w 246"/>
                <a:gd name="T65" fmla="*/ 2 h 242"/>
                <a:gd name="T66" fmla="*/ 77 w 246"/>
                <a:gd name="T67" fmla="*/ 5 h 242"/>
                <a:gd name="T68" fmla="*/ 83 w 246"/>
                <a:gd name="T69" fmla="*/ 10 h 242"/>
                <a:gd name="T70" fmla="*/ 90 w 246"/>
                <a:gd name="T71" fmla="*/ 15 h 242"/>
                <a:gd name="T72" fmla="*/ 95 w 246"/>
                <a:gd name="T73" fmla="*/ 22 h 242"/>
                <a:gd name="T74" fmla="*/ 99 w 246"/>
                <a:gd name="T75" fmla="*/ 29 h 242"/>
                <a:gd name="T76" fmla="*/ 102 w 246"/>
                <a:gd name="T77" fmla="*/ 35 h 242"/>
                <a:gd name="T78" fmla="*/ 103 w 246"/>
                <a:gd name="T79" fmla="*/ 43 h 242"/>
                <a:gd name="T80" fmla="*/ 105 w 246"/>
                <a:gd name="T81" fmla="*/ 51 h 242"/>
                <a:gd name="T82" fmla="*/ 105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1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4" y="140"/>
                  </a:lnTo>
                  <a:lnTo>
                    <a:pt x="0" y="121"/>
                  </a:lnTo>
                  <a:lnTo>
                    <a:pt x="4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1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9" name="Line 10"/>
            <p:cNvSpPr>
              <a:spLocks noChangeShapeType="1"/>
            </p:cNvSpPr>
            <p:nvPr/>
          </p:nvSpPr>
          <p:spPr bwMode="auto">
            <a:xfrm>
              <a:off x="1759" y="2364"/>
              <a:ext cx="220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11"/>
            <p:cNvSpPr>
              <a:spLocks noChangeShapeType="1"/>
            </p:cNvSpPr>
            <p:nvPr/>
          </p:nvSpPr>
          <p:spPr bwMode="auto">
            <a:xfrm>
              <a:off x="1668" y="2458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2"/>
            <p:cNvSpPr>
              <a:spLocks noChangeShapeType="1"/>
            </p:cNvSpPr>
            <p:nvPr/>
          </p:nvSpPr>
          <p:spPr bwMode="auto">
            <a:xfrm flipH="1">
              <a:off x="2065" y="2446"/>
              <a:ext cx="0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Rectangle 13"/>
            <p:cNvSpPr>
              <a:spLocks noChangeArrowheads="1"/>
            </p:cNvSpPr>
            <p:nvPr/>
          </p:nvSpPr>
          <p:spPr bwMode="auto">
            <a:xfrm>
              <a:off x="1633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3" name="Freeform 14"/>
            <p:cNvSpPr>
              <a:spLocks/>
            </p:cNvSpPr>
            <p:nvPr/>
          </p:nvSpPr>
          <p:spPr bwMode="auto">
            <a:xfrm>
              <a:off x="1577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6"/>
                <a:gd name="T128" fmla="*/ 243 w 243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Rectangle 15"/>
            <p:cNvSpPr>
              <a:spLocks noChangeArrowheads="1"/>
            </p:cNvSpPr>
            <p:nvPr/>
          </p:nvSpPr>
          <p:spPr bwMode="auto">
            <a:xfrm>
              <a:off x="2041" y="270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5" name="Freeform 16"/>
            <p:cNvSpPr>
              <a:spLocks/>
            </p:cNvSpPr>
            <p:nvPr/>
          </p:nvSpPr>
          <p:spPr bwMode="auto">
            <a:xfrm>
              <a:off x="1979" y="2678"/>
              <a:ext cx="185" cy="185"/>
            </a:xfrm>
            <a:custGeom>
              <a:avLst/>
              <a:gdLst>
                <a:gd name="T0" fmla="*/ 105 w 246"/>
                <a:gd name="T1" fmla="*/ 51 h 246"/>
                <a:gd name="T2" fmla="*/ 103 w 246"/>
                <a:gd name="T3" fmla="*/ 62 h 246"/>
                <a:gd name="T4" fmla="*/ 102 w 246"/>
                <a:gd name="T5" fmla="*/ 68 h 246"/>
                <a:gd name="T6" fmla="*/ 99 w 246"/>
                <a:gd name="T7" fmla="*/ 77 h 246"/>
                <a:gd name="T8" fmla="*/ 95 w 246"/>
                <a:gd name="T9" fmla="*/ 83 h 246"/>
                <a:gd name="T10" fmla="*/ 90 w 246"/>
                <a:gd name="T11" fmla="*/ 90 h 246"/>
                <a:gd name="T12" fmla="*/ 83 w 246"/>
                <a:gd name="T13" fmla="*/ 95 h 246"/>
                <a:gd name="T14" fmla="*/ 77 w 246"/>
                <a:gd name="T15" fmla="*/ 99 h 246"/>
                <a:gd name="T16" fmla="*/ 70 w 246"/>
                <a:gd name="T17" fmla="*/ 102 h 246"/>
                <a:gd name="T18" fmla="*/ 61 w 246"/>
                <a:gd name="T19" fmla="*/ 103 h 246"/>
                <a:gd name="T20" fmla="*/ 53 w 246"/>
                <a:gd name="T21" fmla="*/ 105 h 246"/>
                <a:gd name="T22" fmla="*/ 44 w 246"/>
                <a:gd name="T23" fmla="*/ 103 h 246"/>
                <a:gd name="T24" fmla="*/ 37 w 246"/>
                <a:gd name="T25" fmla="*/ 102 h 246"/>
                <a:gd name="T26" fmla="*/ 29 w 246"/>
                <a:gd name="T27" fmla="*/ 99 h 246"/>
                <a:gd name="T28" fmla="*/ 22 w 246"/>
                <a:gd name="T29" fmla="*/ 95 h 246"/>
                <a:gd name="T30" fmla="*/ 17 w 246"/>
                <a:gd name="T31" fmla="*/ 90 h 246"/>
                <a:gd name="T32" fmla="*/ 10 w 246"/>
                <a:gd name="T33" fmla="*/ 83 h 246"/>
                <a:gd name="T34" fmla="*/ 6 w 246"/>
                <a:gd name="T35" fmla="*/ 77 h 246"/>
                <a:gd name="T36" fmla="*/ 3 w 246"/>
                <a:gd name="T37" fmla="*/ 68 h 246"/>
                <a:gd name="T38" fmla="*/ 2 w 246"/>
                <a:gd name="T39" fmla="*/ 62 h 246"/>
                <a:gd name="T40" fmla="*/ 0 w 246"/>
                <a:gd name="T41" fmla="*/ 53 h 246"/>
                <a:gd name="T42" fmla="*/ 2 w 246"/>
                <a:gd name="T43" fmla="*/ 44 h 246"/>
                <a:gd name="T44" fmla="*/ 3 w 246"/>
                <a:gd name="T45" fmla="*/ 37 h 246"/>
                <a:gd name="T46" fmla="*/ 6 w 246"/>
                <a:gd name="T47" fmla="*/ 29 h 246"/>
                <a:gd name="T48" fmla="*/ 10 w 246"/>
                <a:gd name="T49" fmla="*/ 22 h 246"/>
                <a:gd name="T50" fmla="*/ 17 w 246"/>
                <a:gd name="T51" fmla="*/ 15 h 246"/>
                <a:gd name="T52" fmla="*/ 22 w 246"/>
                <a:gd name="T53" fmla="*/ 10 h 246"/>
                <a:gd name="T54" fmla="*/ 29 w 246"/>
                <a:gd name="T55" fmla="*/ 6 h 246"/>
                <a:gd name="T56" fmla="*/ 37 w 246"/>
                <a:gd name="T57" fmla="*/ 4 h 246"/>
                <a:gd name="T58" fmla="*/ 44 w 246"/>
                <a:gd name="T59" fmla="*/ 2 h 246"/>
                <a:gd name="T60" fmla="*/ 53 w 246"/>
                <a:gd name="T61" fmla="*/ 0 h 246"/>
                <a:gd name="T62" fmla="*/ 61 w 246"/>
                <a:gd name="T63" fmla="*/ 2 h 246"/>
                <a:gd name="T64" fmla="*/ 70 w 246"/>
                <a:gd name="T65" fmla="*/ 4 h 246"/>
                <a:gd name="T66" fmla="*/ 77 w 246"/>
                <a:gd name="T67" fmla="*/ 6 h 246"/>
                <a:gd name="T68" fmla="*/ 83 w 246"/>
                <a:gd name="T69" fmla="*/ 10 h 246"/>
                <a:gd name="T70" fmla="*/ 90 w 246"/>
                <a:gd name="T71" fmla="*/ 15 h 246"/>
                <a:gd name="T72" fmla="*/ 95 w 246"/>
                <a:gd name="T73" fmla="*/ 22 h 246"/>
                <a:gd name="T74" fmla="*/ 99 w 246"/>
                <a:gd name="T75" fmla="*/ 29 h 246"/>
                <a:gd name="T76" fmla="*/ 102 w 246"/>
                <a:gd name="T77" fmla="*/ 37 h 246"/>
                <a:gd name="T78" fmla="*/ 103 w 246"/>
                <a:gd name="T79" fmla="*/ 44 h 246"/>
                <a:gd name="T80" fmla="*/ 105 w 246"/>
                <a:gd name="T81" fmla="*/ 53 h 246"/>
                <a:gd name="T82" fmla="*/ 105 w 246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6"/>
                <a:gd name="T128" fmla="*/ 246 w 246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4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Rectangle 17"/>
            <p:cNvSpPr>
              <a:spLocks noChangeArrowheads="1"/>
            </p:cNvSpPr>
            <p:nvPr/>
          </p:nvSpPr>
          <p:spPr bwMode="auto">
            <a:xfrm>
              <a:off x="2437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7" name="Freeform 18"/>
            <p:cNvSpPr>
              <a:spLocks/>
            </p:cNvSpPr>
            <p:nvPr/>
          </p:nvSpPr>
          <p:spPr bwMode="auto">
            <a:xfrm>
              <a:off x="2384" y="2678"/>
              <a:ext cx="182" cy="185"/>
            </a:xfrm>
            <a:custGeom>
              <a:avLst/>
              <a:gdLst>
                <a:gd name="T0" fmla="*/ 103 w 242"/>
                <a:gd name="T1" fmla="*/ 51 h 246"/>
                <a:gd name="T2" fmla="*/ 103 w 242"/>
                <a:gd name="T3" fmla="*/ 62 h 246"/>
                <a:gd name="T4" fmla="*/ 102 w 242"/>
                <a:gd name="T5" fmla="*/ 68 h 246"/>
                <a:gd name="T6" fmla="*/ 99 w 242"/>
                <a:gd name="T7" fmla="*/ 77 h 246"/>
                <a:gd name="T8" fmla="*/ 93 w 242"/>
                <a:gd name="T9" fmla="*/ 83 h 246"/>
                <a:gd name="T10" fmla="*/ 88 w 242"/>
                <a:gd name="T11" fmla="*/ 90 h 246"/>
                <a:gd name="T12" fmla="*/ 83 w 242"/>
                <a:gd name="T13" fmla="*/ 95 h 246"/>
                <a:gd name="T14" fmla="*/ 77 w 242"/>
                <a:gd name="T15" fmla="*/ 99 h 246"/>
                <a:gd name="T16" fmla="*/ 68 w 242"/>
                <a:gd name="T17" fmla="*/ 102 h 246"/>
                <a:gd name="T18" fmla="*/ 60 w 242"/>
                <a:gd name="T19" fmla="*/ 103 h 246"/>
                <a:gd name="T20" fmla="*/ 51 w 242"/>
                <a:gd name="T21" fmla="*/ 105 h 246"/>
                <a:gd name="T22" fmla="*/ 43 w 242"/>
                <a:gd name="T23" fmla="*/ 103 h 246"/>
                <a:gd name="T24" fmla="*/ 35 w 242"/>
                <a:gd name="T25" fmla="*/ 102 h 246"/>
                <a:gd name="T26" fmla="*/ 29 w 242"/>
                <a:gd name="T27" fmla="*/ 99 h 246"/>
                <a:gd name="T28" fmla="*/ 22 w 242"/>
                <a:gd name="T29" fmla="*/ 95 h 246"/>
                <a:gd name="T30" fmla="*/ 15 w 242"/>
                <a:gd name="T31" fmla="*/ 90 h 246"/>
                <a:gd name="T32" fmla="*/ 10 w 242"/>
                <a:gd name="T33" fmla="*/ 83 h 246"/>
                <a:gd name="T34" fmla="*/ 5 w 242"/>
                <a:gd name="T35" fmla="*/ 77 h 246"/>
                <a:gd name="T36" fmla="*/ 2 w 242"/>
                <a:gd name="T37" fmla="*/ 68 h 246"/>
                <a:gd name="T38" fmla="*/ 0 w 242"/>
                <a:gd name="T39" fmla="*/ 62 h 246"/>
                <a:gd name="T40" fmla="*/ 0 w 242"/>
                <a:gd name="T41" fmla="*/ 53 h 246"/>
                <a:gd name="T42" fmla="*/ 0 w 242"/>
                <a:gd name="T43" fmla="*/ 44 h 246"/>
                <a:gd name="T44" fmla="*/ 2 w 242"/>
                <a:gd name="T45" fmla="*/ 37 h 246"/>
                <a:gd name="T46" fmla="*/ 5 w 242"/>
                <a:gd name="T47" fmla="*/ 29 h 246"/>
                <a:gd name="T48" fmla="*/ 10 w 242"/>
                <a:gd name="T49" fmla="*/ 22 h 246"/>
                <a:gd name="T50" fmla="*/ 15 w 242"/>
                <a:gd name="T51" fmla="*/ 15 h 246"/>
                <a:gd name="T52" fmla="*/ 22 w 242"/>
                <a:gd name="T53" fmla="*/ 10 h 246"/>
                <a:gd name="T54" fmla="*/ 29 w 242"/>
                <a:gd name="T55" fmla="*/ 6 h 246"/>
                <a:gd name="T56" fmla="*/ 35 w 242"/>
                <a:gd name="T57" fmla="*/ 4 h 246"/>
                <a:gd name="T58" fmla="*/ 43 w 242"/>
                <a:gd name="T59" fmla="*/ 2 h 246"/>
                <a:gd name="T60" fmla="*/ 51 w 242"/>
                <a:gd name="T61" fmla="*/ 0 h 246"/>
                <a:gd name="T62" fmla="*/ 60 w 242"/>
                <a:gd name="T63" fmla="*/ 2 h 246"/>
                <a:gd name="T64" fmla="*/ 68 w 242"/>
                <a:gd name="T65" fmla="*/ 4 h 246"/>
                <a:gd name="T66" fmla="*/ 77 w 242"/>
                <a:gd name="T67" fmla="*/ 6 h 246"/>
                <a:gd name="T68" fmla="*/ 83 w 242"/>
                <a:gd name="T69" fmla="*/ 10 h 246"/>
                <a:gd name="T70" fmla="*/ 88 w 242"/>
                <a:gd name="T71" fmla="*/ 15 h 246"/>
                <a:gd name="T72" fmla="*/ 93 w 242"/>
                <a:gd name="T73" fmla="*/ 22 h 246"/>
                <a:gd name="T74" fmla="*/ 99 w 242"/>
                <a:gd name="T75" fmla="*/ 29 h 246"/>
                <a:gd name="T76" fmla="*/ 102 w 242"/>
                <a:gd name="T77" fmla="*/ 37 h 246"/>
                <a:gd name="T78" fmla="*/ 103 w 242"/>
                <a:gd name="T79" fmla="*/ 44 h 246"/>
                <a:gd name="T80" fmla="*/ 103 w 242"/>
                <a:gd name="T81" fmla="*/ 53 h 246"/>
                <a:gd name="T82" fmla="*/ 103 w 242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6"/>
                <a:gd name="T128" fmla="*/ 242 w 2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Line 19"/>
            <p:cNvSpPr>
              <a:spLocks noChangeShapeType="1"/>
            </p:cNvSpPr>
            <p:nvPr/>
          </p:nvSpPr>
          <p:spPr bwMode="auto">
            <a:xfrm>
              <a:off x="1759" y="2769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9" name="Line 20"/>
            <p:cNvSpPr>
              <a:spLocks noChangeShapeType="1"/>
            </p:cNvSpPr>
            <p:nvPr/>
          </p:nvSpPr>
          <p:spPr bwMode="auto">
            <a:xfrm>
              <a:off x="2164" y="2769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0" name="Rectangle 21"/>
            <p:cNvSpPr>
              <a:spLocks noChangeArrowheads="1"/>
            </p:cNvSpPr>
            <p:nvPr/>
          </p:nvSpPr>
          <p:spPr bwMode="auto">
            <a:xfrm>
              <a:off x="2015" y="293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(a)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32350" y="3613150"/>
            <a:ext cx="1570038" cy="1296988"/>
            <a:chOff x="3044" y="2276"/>
            <a:chExt cx="989" cy="817"/>
          </a:xfrm>
        </p:grpSpPr>
        <p:sp>
          <p:nvSpPr>
            <p:cNvPr id="65591" name="Freeform 23"/>
            <p:cNvSpPr>
              <a:spLocks/>
            </p:cNvSpPr>
            <p:nvPr/>
          </p:nvSpPr>
          <p:spPr bwMode="auto">
            <a:xfrm>
              <a:off x="3044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Freeform 24"/>
            <p:cNvSpPr>
              <a:spLocks/>
            </p:cNvSpPr>
            <p:nvPr/>
          </p:nvSpPr>
          <p:spPr bwMode="auto">
            <a:xfrm>
              <a:off x="3044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Freeform 25"/>
            <p:cNvSpPr>
              <a:spLocks/>
            </p:cNvSpPr>
            <p:nvPr/>
          </p:nvSpPr>
          <p:spPr bwMode="auto">
            <a:xfrm>
              <a:off x="3447" y="2276"/>
              <a:ext cx="184" cy="182"/>
            </a:xfrm>
            <a:custGeom>
              <a:avLst/>
              <a:gdLst>
                <a:gd name="T0" fmla="*/ 103 w 246"/>
                <a:gd name="T1" fmla="*/ 51 h 242"/>
                <a:gd name="T2" fmla="*/ 101 w 246"/>
                <a:gd name="T3" fmla="*/ 59 h 242"/>
                <a:gd name="T4" fmla="*/ 99 w 246"/>
                <a:gd name="T5" fmla="*/ 68 h 242"/>
                <a:gd name="T6" fmla="*/ 96 w 246"/>
                <a:gd name="T7" fmla="*/ 74 h 242"/>
                <a:gd name="T8" fmla="*/ 93 w 246"/>
                <a:gd name="T9" fmla="*/ 81 h 242"/>
                <a:gd name="T10" fmla="*/ 88 w 246"/>
                <a:gd name="T11" fmla="*/ 88 h 242"/>
                <a:gd name="T12" fmla="*/ 82 w 246"/>
                <a:gd name="T13" fmla="*/ 93 h 242"/>
                <a:gd name="T14" fmla="*/ 76 w 246"/>
                <a:gd name="T15" fmla="*/ 99 h 242"/>
                <a:gd name="T16" fmla="*/ 69 w 246"/>
                <a:gd name="T17" fmla="*/ 102 h 242"/>
                <a:gd name="T18" fmla="*/ 61 w 246"/>
                <a:gd name="T19" fmla="*/ 103 h 242"/>
                <a:gd name="T20" fmla="*/ 52 w 246"/>
                <a:gd name="T21" fmla="*/ 103 h 242"/>
                <a:gd name="T22" fmla="*/ 44 w 246"/>
                <a:gd name="T23" fmla="*/ 103 h 242"/>
                <a:gd name="T24" fmla="*/ 36 w 246"/>
                <a:gd name="T25" fmla="*/ 102 h 242"/>
                <a:gd name="T26" fmla="*/ 28 w 246"/>
                <a:gd name="T27" fmla="*/ 99 h 242"/>
                <a:gd name="T28" fmla="*/ 21 w 246"/>
                <a:gd name="T29" fmla="*/ 93 h 242"/>
                <a:gd name="T30" fmla="*/ 16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1 w 246"/>
                <a:gd name="T39" fmla="*/ 59 h 242"/>
                <a:gd name="T40" fmla="*/ 0 w 246"/>
                <a:gd name="T41" fmla="*/ 51 h 242"/>
                <a:gd name="T42" fmla="*/ 1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6 w 246"/>
                <a:gd name="T51" fmla="*/ 15 h 242"/>
                <a:gd name="T52" fmla="*/ 21 w 246"/>
                <a:gd name="T53" fmla="*/ 10 h 242"/>
                <a:gd name="T54" fmla="*/ 28 w 246"/>
                <a:gd name="T55" fmla="*/ 5 h 242"/>
                <a:gd name="T56" fmla="*/ 36 w 246"/>
                <a:gd name="T57" fmla="*/ 2 h 242"/>
                <a:gd name="T58" fmla="*/ 44 w 246"/>
                <a:gd name="T59" fmla="*/ 0 h 242"/>
                <a:gd name="T60" fmla="*/ 52 w 246"/>
                <a:gd name="T61" fmla="*/ 0 h 242"/>
                <a:gd name="T62" fmla="*/ 61 w 246"/>
                <a:gd name="T63" fmla="*/ 0 h 242"/>
                <a:gd name="T64" fmla="*/ 69 w 246"/>
                <a:gd name="T65" fmla="*/ 2 h 242"/>
                <a:gd name="T66" fmla="*/ 76 w 246"/>
                <a:gd name="T67" fmla="*/ 5 h 242"/>
                <a:gd name="T68" fmla="*/ 82 w 246"/>
                <a:gd name="T69" fmla="*/ 10 h 242"/>
                <a:gd name="T70" fmla="*/ 88 w 246"/>
                <a:gd name="T71" fmla="*/ 15 h 242"/>
                <a:gd name="T72" fmla="*/ 93 w 246"/>
                <a:gd name="T73" fmla="*/ 22 h 242"/>
                <a:gd name="T74" fmla="*/ 96 w 246"/>
                <a:gd name="T75" fmla="*/ 29 h 242"/>
                <a:gd name="T76" fmla="*/ 99 w 246"/>
                <a:gd name="T77" fmla="*/ 35 h 242"/>
                <a:gd name="T78" fmla="*/ 101 w 246"/>
                <a:gd name="T79" fmla="*/ 43 h 242"/>
                <a:gd name="T80" fmla="*/ 103 w 246"/>
                <a:gd name="T81" fmla="*/ 51 h 242"/>
                <a:gd name="T82" fmla="*/ 103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26"/>
            <p:cNvSpPr>
              <a:spLocks/>
            </p:cNvSpPr>
            <p:nvPr/>
          </p:nvSpPr>
          <p:spPr bwMode="auto">
            <a:xfrm>
              <a:off x="3447" y="2276"/>
              <a:ext cx="184" cy="182"/>
            </a:xfrm>
            <a:custGeom>
              <a:avLst/>
              <a:gdLst>
                <a:gd name="T0" fmla="*/ 103 w 246"/>
                <a:gd name="T1" fmla="*/ 51 h 242"/>
                <a:gd name="T2" fmla="*/ 101 w 246"/>
                <a:gd name="T3" fmla="*/ 59 h 242"/>
                <a:gd name="T4" fmla="*/ 99 w 246"/>
                <a:gd name="T5" fmla="*/ 68 h 242"/>
                <a:gd name="T6" fmla="*/ 96 w 246"/>
                <a:gd name="T7" fmla="*/ 74 h 242"/>
                <a:gd name="T8" fmla="*/ 93 w 246"/>
                <a:gd name="T9" fmla="*/ 81 h 242"/>
                <a:gd name="T10" fmla="*/ 88 w 246"/>
                <a:gd name="T11" fmla="*/ 88 h 242"/>
                <a:gd name="T12" fmla="*/ 82 w 246"/>
                <a:gd name="T13" fmla="*/ 93 h 242"/>
                <a:gd name="T14" fmla="*/ 76 w 246"/>
                <a:gd name="T15" fmla="*/ 99 h 242"/>
                <a:gd name="T16" fmla="*/ 69 w 246"/>
                <a:gd name="T17" fmla="*/ 102 h 242"/>
                <a:gd name="T18" fmla="*/ 61 w 246"/>
                <a:gd name="T19" fmla="*/ 103 h 242"/>
                <a:gd name="T20" fmla="*/ 52 w 246"/>
                <a:gd name="T21" fmla="*/ 103 h 242"/>
                <a:gd name="T22" fmla="*/ 44 w 246"/>
                <a:gd name="T23" fmla="*/ 103 h 242"/>
                <a:gd name="T24" fmla="*/ 36 w 246"/>
                <a:gd name="T25" fmla="*/ 102 h 242"/>
                <a:gd name="T26" fmla="*/ 28 w 246"/>
                <a:gd name="T27" fmla="*/ 99 h 242"/>
                <a:gd name="T28" fmla="*/ 21 w 246"/>
                <a:gd name="T29" fmla="*/ 93 h 242"/>
                <a:gd name="T30" fmla="*/ 16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1 w 246"/>
                <a:gd name="T39" fmla="*/ 59 h 242"/>
                <a:gd name="T40" fmla="*/ 0 w 246"/>
                <a:gd name="T41" fmla="*/ 51 h 242"/>
                <a:gd name="T42" fmla="*/ 1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6 w 246"/>
                <a:gd name="T51" fmla="*/ 15 h 242"/>
                <a:gd name="T52" fmla="*/ 21 w 246"/>
                <a:gd name="T53" fmla="*/ 10 h 242"/>
                <a:gd name="T54" fmla="*/ 28 w 246"/>
                <a:gd name="T55" fmla="*/ 5 h 242"/>
                <a:gd name="T56" fmla="*/ 36 w 246"/>
                <a:gd name="T57" fmla="*/ 2 h 242"/>
                <a:gd name="T58" fmla="*/ 44 w 246"/>
                <a:gd name="T59" fmla="*/ 0 h 242"/>
                <a:gd name="T60" fmla="*/ 52 w 246"/>
                <a:gd name="T61" fmla="*/ 0 h 242"/>
                <a:gd name="T62" fmla="*/ 61 w 246"/>
                <a:gd name="T63" fmla="*/ 0 h 242"/>
                <a:gd name="T64" fmla="*/ 69 w 246"/>
                <a:gd name="T65" fmla="*/ 2 h 242"/>
                <a:gd name="T66" fmla="*/ 76 w 246"/>
                <a:gd name="T67" fmla="*/ 5 h 242"/>
                <a:gd name="T68" fmla="*/ 82 w 246"/>
                <a:gd name="T69" fmla="*/ 10 h 242"/>
                <a:gd name="T70" fmla="*/ 88 w 246"/>
                <a:gd name="T71" fmla="*/ 15 h 242"/>
                <a:gd name="T72" fmla="*/ 93 w 246"/>
                <a:gd name="T73" fmla="*/ 22 h 242"/>
                <a:gd name="T74" fmla="*/ 96 w 246"/>
                <a:gd name="T75" fmla="*/ 29 h 242"/>
                <a:gd name="T76" fmla="*/ 99 w 246"/>
                <a:gd name="T77" fmla="*/ 35 h 242"/>
                <a:gd name="T78" fmla="*/ 101 w 246"/>
                <a:gd name="T79" fmla="*/ 43 h 242"/>
                <a:gd name="T80" fmla="*/ 103 w 246"/>
                <a:gd name="T81" fmla="*/ 51 h 242"/>
                <a:gd name="T82" fmla="*/ 103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27"/>
            <p:cNvSpPr>
              <a:spLocks/>
            </p:cNvSpPr>
            <p:nvPr/>
          </p:nvSpPr>
          <p:spPr bwMode="auto">
            <a:xfrm>
              <a:off x="3044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102 w 243"/>
                <a:gd name="T85" fmla="*/ 51 h 2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6"/>
                <a:gd name="T131" fmla="*/ 243 w 243"/>
                <a:gd name="T132" fmla="*/ 246 h 2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28"/>
            <p:cNvSpPr>
              <a:spLocks/>
            </p:cNvSpPr>
            <p:nvPr/>
          </p:nvSpPr>
          <p:spPr bwMode="auto">
            <a:xfrm>
              <a:off x="3044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6"/>
                <a:gd name="T128" fmla="*/ 243 w 243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Line 29"/>
            <p:cNvSpPr>
              <a:spLocks noChangeShapeType="1"/>
            </p:cNvSpPr>
            <p:nvPr/>
          </p:nvSpPr>
          <p:spPr bwMode="auto">
            <a:xfrm>
              <a:off x="3264" y="2317"/>
              <a:ext cx="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30"/>
            <p:cNvSpPr>
              <a:spLocks/>
            </p:cNvSpPr>
            <p:nvPr/>
          </p:nvSpPr>
          <p:spPr bwMode="auto">
            <a:xfrm>
              <a:off x="3344" y="2300"/>
              <a:ext cx="67" cy="35"/>
            </a:xfrm>
            <a:custGeom>
              <a:avLst/>
              <a:gdLst>
                <a:gd name="T0" fmla="*/ 0 w 90"/>
                <a:gd name="T1" fmla="*/ 19 h 47"/>
                <a:gd name="T2" fmla="*/ 37 w 90"/>
                <a:gd name="T3" fmla="*/ 10 h 47"/>
                <a:gd name="T4" fmla="*/ 0 w 90"/>
                <a:gd name="T5" fmla="*/ 0 h 47"/>
                <a:gd name="T6" fmla="*/ 0 w 90"/>
                <a:gd name="T7" fmla="*/ 19 h 47"/>
                <a:gd name="T8" fmla="*/ 0 w 90"/>
                <a:gd name="T9" fmla="*/ 19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7"/>
                <a:gd name="T17" fmla="*/ 90 w 90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7">
                  <a:moveTo>
                    <a:pt x="0" y="47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9" name="Rectangle 31"/>
            <p:cNvSpPr>
              <a:spLocks noChangeArrowheads="1"/>
            </p:cNvSpPr>
            <p:nvPr/>
          </p:nvSpPr>
          <p:spPr bwMode="auto">
            <a:xfrm>
              <a:off x="3097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0" name="Rectangle 32"/>
            <p:cNvSpPr>
              <a:spLocks noChangeArrowheads="1"/>
            </p:cNvSpPr>
            <p:nvPr/>
          </p:nvSpPr>
          <p:spPr bwMode="auto">
            <a:xfrm>
              <a:off x="3502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1" name="Line 33"/>
            <p:cNvSpPr>
              <a:spLocks noChangeShapeType="1"/>
            </p:cNvSpPr>
            <p:nvPr/>
          </p:nvSpPr>
          <p:spPr bwMode="auto">
            <a:xfrm>
              <a:off x="3226" y="2364"/>
              <a:ext cx="2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34"/>
            <p:cNvSpPr>
              <a:spLocks noChangeShapeType="1"/>
            </p:cNvSpPr>
            <p:nvPr/>
          </p:nvSpPr>
          <p:spPr bwMode="auto">
            <a:xfrm>
              <a:off x="3074" y="2496"/>
              <a:ext cx="1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Freeform 35"/>
            <p:cNvSpPr>
              <a:spLocks/>
            </p:cNvSpPr>
            <p:nvPr/>
          </p:nvSpPr>
          <p:spPr bwMode="auto">
            <a:xfrm>
              <a:off x="3056" y="2576"/>
              <a:ext cx="38" cy="67"/>
            </a:xfrm>
            <a:custGeom>
              <a:avLst/>
              <a:gdLst>
                <a:gd name="T0" fmla="*/ 0 w 51"/>
                <a:gd name="T1" fmla="*/ 0 h 90"/>
                <a:gd name="T2" fmla="*/ 10 w 51"/>
                <a:gd name="T3" fmla="*/ 37 h 90"/>
                <a:gd name="T4" fmla="*/ 21 w 51"/>
                <a:gd name="T5" fmla="*/ 0 h 90"/>
                <a:gd name="T6" fmla="*/ 0 w 51"/>
                <a:gd name="T7" fmla="*/ 0 h 90"/>
                <a:gd name="T8" fmla="*/ 0 w 5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0" y="0"/>
                  </a:moveTo>
                  <a:lnTo>
                    <a:pt x="24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36"/>
            <p:cNvSpPr>
              <a:spLocks noChangeShapeType="1"/>
            </p:cNvSpPr>
            <p:nvPr/>
          </p:nvSpPr>
          <p:spPr bwMode="auto">
            <a:xfrm>
              <a:off x="3136" y="2458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37"/>
            <p:cNvSpPr>
              <a:spLocks noChangeShapeType="1"/>
            </p:cNvSpPr>
            <p:nvPr/>
          </p:nvSpPr>
          <p:spPr bwMode="auto">
            <a:xfrm>
              <a:off x="3537" y="2458"/>
              <a:ext cx="3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Rectangle 38"/>
            <p:cNvSpPr>
              <a:spLocks noChangeArrowheads="1"/>
            </p:cNvSpPr>
            <p:nvPr/>
          </p:nvSpPr>
          <p:spPr bwMode="auto">
            <a:xfrm>
              <a:off x="3100" y="2705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7" name="Rectangle 39"/>
            <p:cNvSpPr>
              <a:spLocks noChangeArrowheads="1"/>
            </p:cNvSpPr>
            <p:nvPr/>
          </p:nvSpPr>
          <p:spPr bwMode="auto">
            <a:xfrm>
              <a:off x="3508" y="270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08" name="Freeform 40"/>
            <p:cNvSpPr>
              <a:spLocks/>
            </p:cNvSpPr>
            <p:nvPr/>
          </p:nvSpPr>
          <p:spPr bwMode="auto">
            <a:xfrm>
              <a:off x="3447" y="2678"/>
              <a:ext cx="184" cy="185"/>
            </a:xfrm>
            <a:custGeom>
              <a:avLst/>
              <a:gdLst>
                <a:gd name="T0" fmla="*/ 103 w 246"/>
                <a:gd name="T1" fmla="*/ 51 h 246"/>
                <a:gd name="T2" fmla="*/ 101 w 246"/>
                <a:gd name="T3" fmla="*/ 62 h 246"/>
                <a:gd name="T4" fmla="*/ 99 w 246"/>
                <a:gd name="T5" fmla="*/ 68 h 246"/>
                <a:gd name="T6" fmla="*/ 96 w 246"/>
                <a:gd name="T7" fmla="*/ 77 h 246"/>
                <a:gd name="T8" fmla="*/ 93 w 246"/>
                <a:gd name="T9" fmla="*/ 83 h 246"/>
                <a:gd name="T10" fmla="*/ 88 w 246"/>
                <a:gd name="T11" fmla="*/ 90 h 246"/>
                <a:gd name="T12" fmla="*/ 82 w 246"/>
                <a:gd name="T13" fmla="*/ 95 h 246"/>
                <a:gd name="T14" fmla="*/ 76 w 246"/>
                <a:gd name="T15" fmla="*/ 99 h 246"/>
                <a:gd name="T16" fmla="*/ 69 w 246"/>
                <a:gd name="T17" fmla="*/ 102 h 246"/>
                <a:gd name="T18" fmla="*/ 61 w 246"/>
                <a:gd name="T19" fmla="*/ 103 h 246"/>
                <a:gd name="T20" fmla="*/ 52 w 246"/>
                <a:gd name="T21" fmla="*/ 105 h 246"/>
                <a:gd name="T22" fmla="*/ 44 w 246"/>
                <a:gd name="T23" fmla="*/ 103 h 246"/>
                <a:gd name="T24" fmla="*/ 36 w 246"/>
                <a:gd name="T25" fmla="*/ 102 h 246"/>
                <a:gd name="T26" fmla="*/ 28 w 246"/>
                <a:gd name="T27" fmla="*/ 99 h 246"/>
                <a:gd name="T28" fmla="*/ 21 w 246"/>
                <a:gd name="T29" fmla="*/ 95 h 246"/>
                <a:gd name="T30" fmla="*/ 16 w 246"/>
                <a:gd name="T31" fmla="*/ 90 h 246"/>
                <a:gd name="T32" fmla="*/ 10 w 246"/>
                <a:gd name="T33" fmla="*/ 83 h 246"/>
                <a:gd name="T34" fmla="*/ 6 w 246"/>
                <a:gd name="T35" fmla="*/ 77 h 246"/>
                <a:gd name="T36" fmla="*/ 3 w 246"/>
                <a:gd name="T37" fmla="*/ 68 h 246"/>
                <a:gd name="T38" fmla="*/ 1 w 246"/>
                <a:gd name="T39" fmla="*/ 62 h 246"/>
                <a:gd name="T40" fmla="*/ 0 w 246"/>
                <a:gd name="T41" fmla="*/ 53 h 246"/>
                <a:gd name="T42" fmla="*/ 1 w 246"/>
                <a:gd name="T43" fmla="*/ 44 h 246"/>
                <a:gd name="T44" fmla="*/ 3 w 246"/>
                <a:gd name="T45" fmla="*/ 37 h 246"/>
                <a:gd name="T46" fmla="*/ 6 w 246"/>
                <a:gd name="T47" fmla="*/ 29 h 246"/>
                <a:gd name="T48" fmla="*/ 10 w 246"/>
                <a:gd name="T49" fmla="*/ 22 h 246"/>
                <a:gd name="T50" fmla="*/ 16 w 246"/>
                <a:gd name="T51" fmla="*/ 15 h 246"/>
                <a:gd name="T52" fmla="*/ 21 w 246"/>
                <a:gd name="T53" fmla="*/ 10 h 246"/>
                <a:gd name="T54" fmla="*/ 28 w 246"/>
                <a:gd name="T55" fmla="*/ 6 h 246"/>
                <a:gd name="T56" fmla="*/ 36 w 246"/>
                <a:gd name="T57" fmla="*/ 4 h 246"/>
                <a:gd name="T58" fmla="*/ 44 w 246"/>
                <a:gd name="T59" fmla="*/ 2 h 246"/>
                <a:gd name="T60" fmla="*/ 52 w 246"/>
                <a:gd name="T61" fmla="*/ 0 h 246"/>
                <a:gd name="T62" fmla="*/ 61 w 246"/>
                <a:gd name="T63" fmla="*/ 2 h 246"/>
                <a:gd name="T64" fmla="*/ 69 w 246"/>
                <a:gd name="T65" fmla="*/ 4 h 246"/>
                <a:gd name="T66" fmla="*/ 76 w 246"/>
                <a:gd name="T67" fmla="*/ 6 h 246"/>
                <a:gd name="T68" fmla="*/ 82 w 246"/>
                <a:gd name="T69" fmla="*/ 10 h 246"/>
                <a:gd name="T70" fmla="*/ 88 w 246"/>
                <a:gd name="T71" fmla="*/ 15 h 246"/>
                <a:gd name="T72" fmla="*/ 93 w 246"/>
                <a:gd name="T73" fmla="*/ 22 h 246"/>
                <a:gd name="T74" fmla="*/ 96 w 246"/>
                <a:gd name="T75" fmla="*/ 29 h 246"/>
                <a:gd name="T76" fmla="*/ 99 w 246"/>
                <a:gd name="T77" fmla="*/ 37 h 246"/>
                <a:gd name="T78" fmla="*/ 101 w 246"/>
                <a:gd name="T79" fmla="*/ 44 h 246"/>
                <a:gd name="T80" fmla="*/ 103 w 246"/>
                <a:gd name="T81" fmla="*/ 53 h 246"/>
                <a:gd name="T82" fmla="*/ 103 w 246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6"/>
                <a:gd name="T128" fmla="*/ 246 w 246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3" y="145"/>
                  </a:lnTo>
                  <a:lnTo>
                    <a:pt x="0" y="125"/>
                  </a:lnTo>
                  <a:lnTo>
                    <a:pt x="3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9" name="Rectangle 41"/>
            <p:cNvSpPr>
              <a:spLocks noChangeArrowheads="1"/>
            </p:cNvSpPr>
            <p:nvPr/>
          </p:nvSpPr>
          <p:spPr bwMode="auto">
            <a:xfrm>
              <a:off x="3904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10" name="Freeform 42"/>
            <p:cNvSpPr>
              <a:spLocks/>
            </p:cNvSpPr>
            <p:nvPr/>
          </p:nvSpPr>
          <p:spPr bwMode="auto">
            <a:xfrm>
              <a:off x="3852" y="2678"/>
              <a:ext cx="181" cy="185"/>
            </a:xfrm>
            <a:custGeom>
              <a:avLst/>
              <a:gdLst>
                <a:gd name="T0" fmla="*/ 101 w 242"/>
                <a:gd name="T1" fmla="*/ 51 h 246"/>
                <a:gd name="T2" fmla="*/ 101 w 242"/>
                <a:gd name="T3" fmla="*/ 62 h 246"/>
                <a:gd name="T4" fmla="*/ 99 w 242"/>
                <a:gd name="T5" fmla="*/ 68 h 246"/>
                <a:gd name="T6" fmla="*/ 96 w 242"/>
                <a:gd name="T7" fmla="*/ 77 h 246"/>
                <a:gd name="T8" fmla="*/ 92 w 242"/>
                <a:gd name="T9" fmla="*/ 83 h 246"/>
                <a:gd name="T10" fmla="*/ 87 w 242"/>
                <a:gd name="T11" fmla="*/ 90 h 246"/>
                <a:gd name="T12" fmla="*/ 82 w 242"/>
                <a:gd name="T13" fmla="*/ 95 h 246"/>
                <a:gd name="T14" fmla="*/ 76 w 242"/>
                <a:gd name="T15" fmla="*/ 99 h 246"/>
                <a:gd name="T16" fmla="*/ 67 w 242"/>
                <a:gd name="T17" fmla="*/ 102 h 246"/>
                <a:gd name="T18" fmla="*/ 59 w 242"/>
                <a:gd name="T19" fmla="*/ 103 h 246"/>
                <a:gd name="T20" fmla="*/ 51 w 242"/>
                <a:gd name="T21" fmla="*/ 105 h 246"/>
                <a:gd name="T22" fmla="*/ 43 w 242"/>
                <a:gd name="T23" fmla="*/ 103 h 246"/>
                <a:gd name="T24" fmla="*/ 34 w 242"/>
                <a:gd name="T25" fmla="*/ 102 h 246"/>
                <a:gd name="T26" fmla="*/ 28 w 242"/>
                <a:gd name="T27" fmla="*/ 99 h 246"/>
                <a:gd name="T28" fmla="*/ 21 w 242"/>
                <a:gd name="T29" fmla="*/ 95 h 246"/>
                <a:gd name="T30" fmla="*/ 14 w 242"/>
                <a:gd name="T31" fmla="*/ 90 h 246"/>
                <a:gd name="T32" fmla="*/ 10 w 242"/>
                <a:gd name="T33" fmla="*/ 83 h 246"/>
                <a:gd name="T34" fmla="*/ 4 w 242"/>
                <a:gd name="T35" fmla="*/ 77 h 246"/>
                <a:gd name="T36" fmla="*/ 1 w 242"/>
                <a:gd name="T37" fmla="*/ 68 h 246"/>
                <a:gd name="T38" fmla="*/ 0 w 242"/>
                <a:gd name="T39" fmla="*/ 62 h 246"/>
                <a:gd name="T40" fmla="*/ 0 w 242"/>
                <a:gd name="T41" fmla="*/ 53 h 246"/>
                <a:gd name="T42" fmla="*/ 0 w 242"/>
                <a:gd name="T43" fmla="*/ 44 h 246"/>
                <a:gd name="T44" fmla="*/ 1 w 242"/>
                <a:gd name="T45" fmla="*/ 37 h 246"/>
                <a:gd name="T46" fmla="*/ 4 w 242"/>
                <a:gd name="T47" fmla="*/ 29 h 246"/>
                <a:gd name="T48" fmla="*/ 10 w 242"/>
                <a:gd name="T49" fmla="*/ 22 h 246"/>
                <a:gd name="T50" fmla="*/ 14 w 242"/>
                <a:gd name="T51" fmla="*/ 15 h 246"/>
                <a:gd name="T52" fmla="*/ 21 w 242"/>
                <a:gd name="T53" fmla="*/ 10 h 246"/>
                <a:gd name="T54" fmla="*/ 28 w 242"/>
                <a:gd name="T55" fmla="*/ 6 h 246"/>
                <a:gd name="T56" fmla="*/ 34 w 242"/>
                <a:gd name="T57" fmla="*/ 4 h 246"/>
                <a:gd name="T58" fmla="*/ 43 w 242"/>
                <a:gd name="T59" fmla="*/ 2 h 246"/>
                <a:gd name="T60" fmla="*/ 51 w 242"/>
                <a:gd name="T61" fmla="*/ 0 h 246"/>
                <a:gd name="T62" fmla="*/ 59 w 242"/>
                <a:gd name="T63" fmla="*/ 2 h 246"/>
                <a:gd name="T64" fmla="*/ 67 w 242"/>
                <a:gd name="T65" fmla="*/ 4 h 246"/>
                <a:gd name="T66" fmla="*/ 76 w 242"/>
                <a:gd name="T67" fmla="*/ 6 h 246"/>
                <a:gd name="T68" fmla="*/ 82 w 242"/>
                <a:gd name="T69" fmla="*/ 10 h 246"/>
                <a:gd name="T70" fmla="*/ 87 w 242"/>
                <a:gd name="T71" fmla="*/ 15 h 246"/>
                <a:gd name="T72" fmla="*/ 92 w 242"/>
                <a:gd name="T73" fmla="*/ 22 h 246"/>
                <a:gd name="T74" fmla="*/ 96 w 242"/>
                <a:gd name="T75" fmla="*/ 29 h 246"/>
                <a:gd name="T76" fmla="*/ 99 w 242"/>
                <a:gd name="T77" fmla="*/ 37 h 246"/>
                <a:gd name="T78" fmla="*/ 101 w 242"/>
                <a:gd name="T79" fmla="*/ 44 h 246"/>
                <a:gd name="T80" fmla="*/ 101 w 242"/>
                <a:gd name="T81" fmla="*/ 53 h 246"/>
                <a:gd name="T82" fmla="*/ 101 w 242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6"/>
                <a:gd name="T128" fmla="*/ 242 w 2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1" name="Line 43"/>
            <p:cNvSpPr>
              <a:spLocks noChangeShapeType="1"/>
            </p:cNvSpPr>
            <p:nvPr/>
          </p:nvSpPr>
          <p:spPr bwMode="auto">
            <a:xfrm>
              <a:off x="3226" y="2769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2" name="Line 44"/>
            <p:cNvSpPr>
              <a:spLocks noChangeShapeType="1"/>
            </p:cNvSpPr>
            <p:nvPr/>
          </p:nvSpPr>
          <p:spPr bwMode="auto">
            <a:xfrm>
              <a:off x="3631" y="2769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3" name="Rectangle 45"/>
            <p:cNvSpPr>
              <a:spLocks noChangeArrowheads="1"/>
            </p:cNvSpPr>
            <p:nvPr/>
          </p:nvSpPr>
          <p:spPr bwMode="auto">
            <a:xfrm>
              <a:off x="3479" y="293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(b)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503488" y="5313363"/>
            <a:ext cx="1570037" cy="1303337"/>
            <a:chOff x="1577" y="3347"/>
            <a:chExt cx="989" cy="821"/>
          </a:xfrm>
        </p:grpSpPr>
        <p:sp>
          <p:nvSpPr>
            <p:cNvPr id="65567" name="Freeform 47"/>
            <p:cNvSpPr>
              <a:spLocks/>
            </p:cNvSpPr>
            <p:nvPr/>
          </p:nvSpPr>
          <p:spPr bwMode="auto">
            <a:xfrm>
              <a:off x="1577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Freeform 48"/>
            <p:cNvSpPr>
              <a:spLocks/>
            </p:cNvSpPr>
            <p:nvPr/>
          </p:nvSpPr>
          <p:spPr bwMode="auto">
            <a:xfrm>
              <a:off x="1577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Freeform 49"/>
            <p:cNvSpPr>
              <a:spLocks/>
            </p:cNvSpPr>
            <p:nvPr/>
          </p:nvSpPr>
          <p:spPr bwMode="auto">
            <a:xfrm>
              <a:off x="1979" y="3347"/>
              <a:ext cx="185" cy="182"/>
            </a:xfrm>
            <a:custGeom>
              <a:avLst/>
              <a:gdLst>
                <a:gd name="T0" fmla="*/ 105 w 246"/>
                <a:gd name="T1" fmla="*/ 51 h 243"/>
                <a:gd name="T2" fmla="*/ 103 w 246"/>
                <a:gd name="T3" fmla="*/ 59 h 243"/>
                <a:gd name="T4" fmla="*/ 102 w 246"/>
                <a:gd name="T5" fmla="*/ 68 h 243"/>
                <a:gd name="T6" fmla="*/ 99 w 246"/>
                <a:gd name="T7" fmla="*/ 74 h 243"/>
                <a:gd name="T8" fmla="*/ 95 w 246"/>
                <a:gd name="T9" fmla="*/ 82 h 243"/>
                <a:gd name="T10" fmla="*/ 90 w 246"/>
                <a:gd name="T11" fmla="*/ 88 h 243"/>
                <a:gd name="T12" fmla="*/ 83 w 246"/>
                <a:gd name="T13" fmla="*/ 92 h 243"/>
                <a:gd name="T14" fmla="*/ 77 w 246"/>
                <a:gd name="T15" fmla="*/ 97 h 243"/>
                <a:gd name="T16" fmla="*/ 70 w 246"/>
                <a:gd name="T17" fmla="*/ 100 h 243"/>
                <a:gd name="T18" fmla="*/ 61 w 246"/>
                <a:gd name="T19" fmla="*/ 102 h 243"/>
                <a:gd name="T20" fmla="*/ 53 w 246"/>
                <a:gd name="T21" fmla="*/ 102 h 243"/>
                <a:gd name="T22" fmla="*/ 44 w 246"/>
                <a:gd name="T23" fmla="*/ 102 h 243"/>
                <a:gd name="T24" fmla="*/ 37 w 246"/>
                <a:gd name="T25" fmla="*/ 100 h 243"/>
                <a:gd name="T26" fmla="*/ 29 w 246"/>
                <a:gd name="T27" fmla="*/ 97 h 243"/>
                <a:gd name="T28" fmla="*/ 22 w 246"/>
                <a:gd name="T29" fmla="*/ 92 h 243"/>
                <a:gd name="T30" fmla="*/ 17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2 w 246"/>
                <a:gd name="T39" fmla="*/ 59 h 243"/>
                <a:gd name="T40" fmla="*/ 0 w 246"/>
                <a:gd name="T41" fmla="*/ 51 h 243"/>
                <a:gd name="T42" fmla="*/ 2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7 w 246"/>
                <a:gd name="T51" fmla="*/ 14 h 243"/>
                <a:gd name="T52" fmla="*/ 22 w 246"/>
                <a:gd name="T53" fmla="*/ 10 h 243"/>
                <a:gd name="T54" fmla="*/ 29 w 246"/>
                <a:gd name="T55" fmla="*/ 5 h 243"/>
                <a:gd name="T56" fmla="*/ 37 w 246"/>
                <a:gd name="T57" fmla="*/ 1 h 243"/>
                <a:gd name="T58" fmla="*/ 44 w 246"/>
                <a:gd name="T59" fmla="*/ 0 h 243"/>
                <a:gd name="T60" fmla="*/ 53 w 246"/>
                <a:gd name="T61" fmla="*/ 0 h 243"/>
                <a:gd name="T62" fmla="*/ 61 w 246"/>
                <a:gd name="T63" fmla="*/ 0 h 243"/>
                <a:gd name="T64" fmla="*/ 70 w 246"/>
                <a:gd name="T65" fmla="*/ 1 h 243"/>
                <a:gd name="T66" fmla="*/ 77 w 246"/>
                <a:gd name="T67" fmla="*/ 5 h 243"/>
                <a:gd name="T68" fmla="*/ 83 w 246"/>
                <a:gd name="T69" fmla="*/ 10 h 243"/>
                <a:gd name="T70" fmla="*/ 90 w 246"/>
                <a:gd name="T71" fmla="*/ 14 h 243"/>
                <a:gd name="T72" fmla="*/ 95 w 246"/>
                <a:gd name="T73" fmla="*/ 21 h 243"/>
                <a:gd name="T74" fmla="*/ 99 w 246"/>
                <a:gd name="T75" fmla="*/ 28 h 243"/>
                <a:gd name="T76" fmla="*/ 102 w 246"/>
                <a:gd name="T77" fmla="*/ 34 h 243"/>
                <a:gd name="T78" fmla="*/ 103 w 246"/>
                <a:gd name="T79" fmla="*/ 43 h 243"/>
                <a:gd name="T80" fmla="*/ 105 w 246"/>
                <a:gd name="T81" fmla="*/ 51 h 243"/>
                <a:gd name="T82" fmla="*/ 105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Freeform 50"/>
            <p:cNvSpPr>
              <a:spLocks/>
            </p:cNvSpPr>
            <p:nvPr/>
          </p:nvSpPr>
          <p:spPr bwMode="auto">
            <a:xfrm>
              <a:off x="1979" y="3347"/>
              <a:ext cx="185" cy="182"/>
            </a:xfrm>
            <a:custGeom>
              <a:avLst/>
              <a:gdLst>
                <a:gd name="T0" fmla="*/ 105 w 246"/>
                <a:gd name="T1" fmla="*/ 51 h 243"/>
                <a:gd name="T2" fmla="*/ 103 w 246"/>
                <a:gd name="T3" fmla="*/ 59 h 243"/>
                <a:gd name="T4" fmla="*/ 102 w 246"/>
                <a:gd name="T5" fmla="*/ 68 h 243"/>
                <a:gd name="T6" fmla="*/ 99 w 246"/>
                <a:gd name="T7" fmla="*/ 74 h 243"/>
                <a:gd name="T8" fmla="*/ 95 w 246"/>
                <a:gd name="T9" fmla="*/ 82 h 243"/>
                <a:gd name="T10" fmla="*/ 90 w 246"/>
                <a:gd name="T11" fmla="*/ 88 h 243"/>
                <a:gd name="T12" fmla="*/ 83 w 246"/>
                <a:gd name="T13" fmla="*/ 92 h 243"/>
                <a:gd name="T14" fmla="*/ 77 w 246"/>
                <a:gd name="T15" fmla="*/ 97 h 243"/>
                <a:gd name="T16" fmla="*/ 70 w 246"/>
                <a:gd name="T17" fmla="*/ 100 h 243"/>
                <a:gd name="T18" fmla="*/ 61 w 246"/>
                <a:gd name="T19" fmla="*/ 102 h 243"/>
                <a:gd name="T20" fmla="*/ 53 w 246"/>
                <a:gd name="T21" fmla="*/ 102 h 243"/>
                <a:gd name="T22" fmla="*/ 44 w 246"/>
                <a:gd name="T23" fmla="*/ 102 h 243"/>
                <a:gd name="T24" fmla="*/ 37 w 246"/>
                <a:gd name="T25" fmla="*/ 100 h 243"/>
                <a:gd name="T26" fmla="*/ 29 w 246"/>
                <a:gd name="T27" fmla="*/ 97 h 243"/>
                <a:gd name="T28" fmla="*/ 22 w 246"/>
                <a:gd name="T29" fmla="*/ 92 h 243"/>
                <a:gd name="T30" fmla="*/ 17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2 w 246"/>
                <a:gd name="T39" fmla="*/ 59 h 243"/>
                <a:gd name="T40" fmla="*/ 0 w 246"/>
                <a:gd name="T41" fmla="*/ 51 h 243"/>
                <a:gd name="T42" fmla="*/ 2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7 w 246"/>
                <a:gd name="T51" fmla="*/ 14 h 243"/>
                <a:gd name="T52" fmla="*/ 22 w 246"/>
                <a:gd name="T53" fmla="*/ 10 h 243"/>
                <a:gd name="T54" fmla="*/ 29 w 246"/>
                <a:gd name="T55" fmla="*/ 5 h 243"/>
                <a:gd name="T56" fmla="*/ 37 w 246"/>
                <a:gd name="T57" fmla="*/ 1 h 243"/>
                <a:gd name="T58" fmla="*/ 44 w 246"/>
                <a:gd name="T59" fmla="*/ 0 h 243"/>
                <a:gd name="T60" fmla="*/ 53 w 246"/>
                <a:gd name="T61" fmla="*/ 0 h 243"/>
                <a:gd name="T62" fmla="*/ 61 w 246"/>
                <a:gd name="T63" fmla="*/ 0 h 243"/>
                <a:gd name="T64" fmla="*/ 70 w 246"/>
                <a:gd name="T65" fmla="*/ 1 h 243"/>
                <a:gd name="T66" fmla="*/ 77 w 246"/>
                <a:gd name="T67" fmla="*/ 5 h 243"/>
                <a:gd name="T68" fmla="*/ 83 w 246"/>
                <a:gd name="T69" fmla="*/ 10 h 243"/>
                <a:gd name="T70" fmla="*/ 90 w 246"/>
                <a:gd name="T71" fmla="*/ 14 h 243"/>
                <a:gd name="T72" fmla="*/ 95 w 246"/>
                <a:gd name="T73" fmla="*/ 21 h 243"/>
                <a:gd name="T74" fmla="*/ 99 w 246"/>
                <a:gd name="T75" fmla="*/ 28 h 243"/>
                <a:gd name="T76" fmla="*/ 102 w 246"/>
                <a:gd name="T77" fmla="*/ 34 h 243"/>
                <a:gd name="T78" fmla="*/ 103 w 246"/>
                <a:gd name="T79" fmla="*/ 43 h 243"/>
                <a:gd name="T80" fmla="*/ 105 w 246"/>
                <a:gd name="T81" fmla="*/ 51 h 243"/>
                <a:gd name="T82" fmla="*/ 105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Freeform 51"/>
            <p:cNvSpPr>
              <a:spLocks/>
            </p:cNvSpPr>
            <p:nvPr/>
          </p:nvSpPr>
          <p:spPr bwMode="auto">
            <a:xfrm>
              <a:off x="1577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102 w 243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7"/>
                <a:gd name="T131" fmla="*/ 243 w 243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Freeform 52"/>
            <p:cNvSpPr>
              <a:spLocks/>
            </p:cNvSpPr>
            <p:nvPr/>
          </p:nvSpPr>
          <p:spPr bwMode="auto">
            <a:xfrm>
              <a:off x="1577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7"/>
                <a:gd name="T128" fmla="*/ 243 w 243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Freeform 53"/>
            <p:cNvSpPr>
              <a:spLocks/>
            </p:cNvSpPr>
            <p:nvPr/>
          </p:nvSpPr>
          <p:spPr bwMode="auto">
            <a:xfrm>
              <a:off x="1979" y="3749"/>
              <a:ext cx="185" cy="185"/>
            </a:xfrm>
            <a:custGeom>
              <a:avLst/>
              <a:gdLst>
                <a:gd name="T0" fmla="*/ 105 w 246"/>
                <a:gd name="T1" fmla="*/ 51 h 247"/>
                <a:gd name="T2" fmla="*/ 103 w 246"/>
                <a:gd name="T3" fmla="*/ 61 h 247"/>
                <a:gd name="T4" fmla="*/ 102 w 246"/>
                <a:gd name="T5" fmla="*/ 68 h 247"/>
                <a:gd name="T6" fmla="*/ 99 w 246"/>
                <a:gd name="T7" fmla="*/ 76 h 247"/>
                <a:gd name="T8" fmla="*/ 95 w 246"/>
                <a:gd name="T9" fmla="*/ 82 h 247"/>
                <a:gd name="T10" fmla="*/ 90 w 246"/>
                <a:gd name="T11" fmla="*/ 89 h 247"/>
                <a:gd name="T12" fmla="*/ 83 w 246"/>
                <a:gd name="T13" fmla="*/ 94 h 247"/>
                <a:gd name="T14" fmla="*/ 77 w 246"/>
                <a:gd name="T15" fmla="*/ 97 h 247"/>
                <a:gd name="T16" fmla="*/ 70 w 246"/>
                <a:gd name="T17" fmla="*/ 100 h 247"/>
                <a:gd name="T18" fmla="*/ 61 w 246"/>
                <a:gd name="T19" fmla="*/ 102 h 247"/>
                <a:gd name="T20" fmla="*/ 53 w 246"/>
                <a:gd name="T21" fmla="*/ 104 h 247"/>
                <a:gd name="T22" fmla="*/ 44 w 246"/>
                <a:gd name="T23" fmla="*/ 102 h 247"/>
                <a:gd name="T24" fmla="*/ 37 w 246"/>
                <a:gd name="T25" fmla="*/ 100 h 247"/>
                <a:gd name="T26" fmla="*/ 29 w 246"/>
                <a:gd name="T27" fmla="*/ 97 h 247"/>
                <a:gd name="T28" fmla="*/ 22 w 246"/>
                <a:gd name="T29" fmla="*/ 94 h 247"/>
                <a:gd name="T30" fmla="*/ 17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2 w 246"/>
                <a:gd name="T39" fmla="*/ 61 h 247"/>
                <a:gd name="T40" fmla="*/ 0 w 246"/>
                <a:gd name="T41" fmla="*/ 52 h 247"/>
                <a:gd name="T42" fmla="*/ 2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7 w 246"/>
                <a:gd name="T51" fmla="*/ 16 h 247"/>
                <a:gd name="T52" fmla="*/ 22 w 246"/>
                <a:gd name="T53" fmla="*/ 10 h 247"/>
                <a:gd name="T54" fmla="*/ 29 w 246"/>
                <a:gd name="T55" fmla="*/ 7 h 247"/>
                <a:gd name="T56" fmla="*/ 37 w 246"/>
                <a:gd name="T57" fmla="*/ 3 h 247"/>
                <a:gd name="T58" fmla="*/ 44 w 246"/>
                <a:gd name="T59" fmla="*/ 1 h 247"/>
                <a:gd name="T60" fmla="*/ 53 w 246"/>
                <a:gd name="T61" fmla="*/ 0 h 247"/>
                <a:gd name="T62" fmla="*/ 61 w 246"/>
                <a:gd name="T63" fmla="*/ 1 h 247"/>
                <a:gd name="T64" fmla="*/ 70 w 246"/>
                <a:gd name="T65" fmla="*/ 3 h 247"/>
                <a:gd name="T66" fmla="*/ 77 w 246"/>
                <a:gd name="T67" fmla="*/ 7 h 247"/>
                <a:gd name="T68" fmla="*/ 83 w 246"/>
                <a:gd name="T69" fmla="*/ 10 h 247"/>
                <a:gd name="T70" fmla="*/ 90 w 246"/>
                <a:gd name="T71" fmla="*/ 16 h 247"/>
                <a:gd name="T72" fmla="*/ 95 w 246"/>
                <a:gd name="T73" fmla="*/ 21 h 247"/>
                <a:gd name="T74" fmla="*/ 99 w 246"/>
                <a:gd name="T75" fmla="*/ 28 h 247"/>
                <a:gd name="T76" fmla="*/ 102 w 246"/>
                <a:gd name="T77" fmla="*/ 37 h 247"/>
                <a:gd name="T78" fmla="*/ 103 w 246"/>
                <a:gd name="T79" fmla="*/ 44 h 247"/>
                <a:gd name="T80" fmla="*/ 105 w 246"/>
                <a:gd name="T81" fmla="*/ 52 h 247"/>
                <a:gd name="T82" fmla="*/ 105 w 246"/>
                <a:gd name="T83" fmla="*/ 52 h 247"/>
                <a:gd name="T84" fmla="*/ 105 w 246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6"/>
                <a:gd name="T130" fmla="*/ 0 h 247"/>
                <a:gd name="T131" fmla="*/ 246 w 246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Freeform 54"/>
            <p:cNvSpPr>
              <a:spLocks/>
            </p:cNvSpPr>
            <p:nvPr/>
          </p:nvSpPr>
          <p:spPr bwMode="auto">
            <a:xfrm>
              <a:off x="1979" y="3749"/>
              <a:ext cx="185" cy="185"/>
            </a:xfrm>
            <a:custGeom>
              <a:avLst/>
              <a:gdLst>
                <a:gd name="T0" fmla="*/ 105 w 246"/>
                <a:gd name="T1" fmla="*/ 51 h 247"/>
                <a:gd name="T2" fmla="*/ 103 w 246"/>
                <a:gd name="T3" fmla="*/ 61 h 247"/>
                <a:gd name="T4" fmla="*/ 102 w 246"/>
                <a:gd name="T5" fmla="*/ 68 h 247"/>
                <a:gd name="T6" fmla="*/ 99 w 246"/>
                <a:gd name="T7" fmla="*/ 76 h 247"/>
                <a:gd name="T8" fmla="*/ 95 w 246"/>
                <a:gd name="T9" fmla="*/ 82 h 247"/>
                <a:gd name="T10" fmla="*/ 90 w 246"/>
                <a:gd name="T11" fmla="*/ 89 h 247"/>
                <a:gd name="T12" fmla="*/ 83 w 246"/>
                <a:gd name="T13" fmla="*/ 94 h 247"/>
                <a:gd name="T14" fmla="*/ 77 w 246"/>
                <a:gd name="T15" fmla="*/ 97 h 247"/>
                <a:gd name="T16" fmla="*/ 70 w 246"/>
                <a:gd name="T17" fmla="*/ 100 h 247"/>
                <a:gd name="T18" fmla="*/ 61 w 246"/>
                <a:gd name="T19" fmla="*/ 102 h 247"/>
                <a:gd name="T20" fmla="*/ 53 w 246"/>
                <a:gd name="T21" fmla="*/ 104 h 247"/>
                <a:gd name="T22" fmla="*/ 44 w 246"/>
                <a:gd name="T23" fmla="*/ 102 h 247"/>
                <a:gd name="T24" fmla="*/ 37 w 246"/>
                <a:gd name="T25" fmla="*/ 100 h 247"/>
                <a:gd name="T26" fmla="*/ 29 w 246"/>
                <a:gd name="T27" fmla="*/ 97 h 247"/>
                <a:gd name="T28" fmla="*/ 22 w 246"/>
                <a:gd name="T29" fmla="*/ 94 h 247"/>
                <a:gd name="T30" fmla="*/ 17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2 w 246"/>
                <a:gd name="T39" fmla="*/ 61 h 247"/>
                <a:gd name="T40" fmla="*/ 0 w 246"/>
                <a:gd name="T41" fmla="*/ 52 h 247"/>
                <a:gd name="T42" fmla="*/ 2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7 w 246"/>
                <a:gd name="T51" fmla="*/ 16 h 247"/>
                <a:gd name="T52" fmla="*/ 22 w 246"/>
                <a:gd name="T53" fmla="*/ 10 h 247"/>
                <a:gd name="T54" fmla="*/ 29 w 246"/>
                <a:gd name="T55" fmla="*/ 7 h 247"/>
                <a:gd name="T56" fmla="*/ 37 w 246"/>
                <a:gd name="T57" fmla="*/ 3 h 247"/>
                <a:gd name="T58" fmla="*/ 44 w 246"/>
                <a:gd name="T59" fmla="*/ 1 h 247"/>
                <a:gd name="T60" fmla="*/ 53 w 246"/>
                <a:gd name="T61" fmla="*/ 0 h 247"/>
                <a:gd name="T62" fmla="*/ 61 w 246"/>
                <a:gd name="T63" fmla="*/ 1 h 247"/>
                <a:gd name="T64" fmla="*/ 70 w 246"/>
                <a:gd name="T65" fmla="*/ 3 h 247"/>
                <a:gd name="T66" fmla="*/ 77 w 246"/>
                <a:gd name="T67" fmla="*/ 7 h 247"/>
                <a:gd name="T68" fmla="*/ 83 w 246"/>
                <a:gd name="T69" fmla="*/ 10 h 247"/>
                <a:gd name="T70" fmla="*/ 90 w 246"/>
                <a:gd name="T71" fmla="*/ 16 h 247"/>
                <a:gd name="T72" fmla="*/ 95 w 246"/>
                <a:gd name="T73" fmla="*/ 21 h 247"/>
                <a:gd name="T74" fmla="*/ 99 w 246"/>
                <a:gd name="T75" fmla="*/ 28 h 247"/>
                <a:gd name="T76" fmla="*/ 102 w 246"/>
                <a:gd name="T77" fmla="*/ 37 h 247"/>
                <a:gd name="T78" fmla="*/ 103 w 246"/>
                <a:gd name="T79" fmla="*/ 44 h 247"/>
                <a:gd name="T80" fmla="*/ 105 w 246"/>
                <a:gd name="T81" fmla="*/ 52 h 247"/>
                <a:gd name="T82" fmla="*/ 105 w 246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7"/>
                <a:gd name="T128" fmla="*/ 246 w 246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Rectangle 55"/>
            <p:cNvSpPr>
              <a:spLocks noChangeArrowheads="1"/>
            </p:cNvSpPr>
            <p:nvPr/>
          </p:nvSpPr>
          <p:spPr bwMode="auto">
            <a:xfrm>
              <a:off x="1630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76" name="Rectangle 56"/>
            <p:cNvSpPr>
              <a:spLocks noChangeArrowheads="1"/>
            </p:cNvSpPr>
            <p:nvPr/>
          </p:nvSpPr>
          <p:spPr bwMode="auto">
            <a:xfrm>
              <a:off x="2035" y="3371"/>
              <a:ext cx="85" cy="1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77" name="Line 57"/>
            <p:cNvSpPr>
              <a:spLocks noChangeShapeType="1"/>
            </p:cNvSpPr>
            <p:nvPr/>
          </p:nvSpPr>
          <p:spPr bwMode="auto">
            <a:xfrm>
              <a:off x="1759" y="3439"/>
              <a:ext cx="2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Line 58"/>
            <p:cNvSpPr>
              <a:spLocks noChangeShapeType="1"/>
            </p:cNvSpPr>
            <p:nvPr/>
          </p:nvSpPr>
          <p:spPr bwMode="auto">
            <a:xfrm>
              <a:off x="1668" y="3529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9" name="Line 59"/>
            <p:cNvSpPr>
              <a:spLocks noChangeShapeType="1"/>
            </p:cNvSpPr>
            <p:nvPr/>
          </p:nvSpPr>
          <p:spPr bwMode="auto">
            <a:xfrm>
              <a:off x="2120" y="3567"/>
              <a:ext cx="0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0" name="Freeform 60"/>
            <p:cNvSpPr>
              <a:spLocks/>
            </p:cNvSpPr>
            <p:nvPr/>
          </p:nvSpPr>
          <p:spPr bwMode="auto">
            <a:xfrm>
              <a:off x="2102" y="3646"/>
              <a:ext cx="39" cy="68"/>
            </a:xfrm>
            <a:custGeom>
              <a:avLst/>
              <a:gdLst>
                <a:gd name="T0" fmla="*/ 0 w 51"/>
                <a:gd name="T1" fmla="*/ 0 h 90"/>
                <a:gd name="T2" fmla="*/ 11 w 51"/>
                <a:gd name="T3" fmla="*/ 39 h 90"/>
                <a:gd name="T4" fmla="*/ 23 w 51"/>
                <a:gd name="T5" fmla="*/ 0 h 90"/>
                <a:gd name="T6" fmla="*/ 0 w 51"/>
                <a:gd name="T7" fmla="*/ 0 h 90"/>
                <a:gd name="T8" fmla="*/ 0 w 5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0" y="0"/>
                  </a:moveTo>
                  <a:lnTo>
                    <a:pt x="23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1" name="Line 61"/>
            <p:cNvSpPr>
              <a:spLocks noChangeShapeType="1"/>
            </p:cNvSpPr>
            <p:nvPr/>
          </p:nvSpPr>
          <p:spPr bwMode="auto">
            <a:xfrm>
              <a:off x="2065" y="352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2" name="Line 62"/>
            <p:cNvSpPr>
              <a:spLocks noChangeShapeType="1"/>
            </p:cNvSpPr>
            <p:nvPr/>
          </p:nvSpPr>
          <p:spPr bwMode="auto">
            <a:xfrm>
              <a:off x="1797" y="3790"/>
              <a:ext cx="9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3" name="Freeform 63"/>
            <p:cNvSpPr>
              <a:spLocks/>
            </p:cNvSpPr>
            <p:nvPr/>
          </p:nvSpPr>
          <p:spPr bwMode="auto">
            <a:xfrm>
              <a:off x="1877" y="3776"/>
              <a:ext cx="67" cy="35"/>
            </a:xfrm>
            <a:custGeom>
              <a:avLst/>
              <a:gdLst>
                <a:gd name="T0" fmla="*/ 0 w 90"/>
                <a:gd name="T1" fmla="*/ 18 h 47"/>
                <a:gd name="T2" fmla="*/ 37 w 90"/>
                <a:gd name="T3" fmla="*/ 10 h 47"/>
                <a:gd name="T4" fmla="*/ 0 w 90"/>
                <a:gd name="T5" fmla="*/ 0 h 47"/>
                <a:gd name="T6" fmla="*/ 0 w 90"/>
                <a:gd name="T7" fmla="*/ 19 h 47"/>
                <a:gd name="T8" fmla="*/ 0 w 90"/>
                <a:gd name="T9" fmla="*/ 19 h 47"/>
                <a:gd name="T10" fmla="*/ 0 w 90"/>
                <a:gd name="T11" fmla="*/ 1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7"/>
                <a:gd name="T20" fmla="*/ 90 w 90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Rectangle 64"/>
            <p:cNvSpPr>
              <a:spLocks noChangeArrowheads="1"/>
            </p:cNvSpPr>
            <p:nvPr/>
          </p:nvSpPr>
          <p:spPr bwMode="auto">
            <a:xfrm>
              <a:off x="1633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85" name="Rectangle 65"/>
            <p:cNvSpPr>
              <a:spLocks noChangeArrowheads="1"/>
            </p:cNvSpPr>
            <p:nvPr/>
          </p:nvSpPr>
          <p:spPr bwMode="auto">
            <a:xfrm>
              <a:off x="2041" y="3776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86" name="Rectangle 66"/>
            <p:cNvSpPr>
              <a:spLocks noChangeArrowheads="1"/>
            </p:cNvSpPr>
            <p:nvPr/>
          </p:nvSpPr>
          <p:spPr bwMode="auto">
            <a:xfrm>
              <a:off x="2437" y="37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587" name="Freeform 67"/>
            <p:cNvSpPr>
              <a:spLocks/>
            </p:cNvSpPr>
            <p:nvPr/>
          </p:nvSpPr>
          <p:spPr bwMode="auto">
            <a:xfrm>
              <a:off x="2384" y="3749"/>
              <a:ext cx="182" cy="185"/>
            </a:xfrm>
            <a:custGeom>
              <a:avLst/>
              <a:gdLst>
                <a:gd name="T0" fmla="*/ 103 w 242"/>
                <a:gd name="T1" fmla="*/ 51 h 247"/>
                <a:gd name="T2" fmla="*/ 103 w 242"/>
                <a:gd name="T3" fmla="*/ 61 h 247"/>
                <a:gd name="T4" fmla="*/ 102 w 242"/>
                <a:gd name="T5" fmla="*/ 68 h 247"/>
                <a:gd name="T6" fmla="*/ 99 w 242"/>
                <a:gd name="T7" fmla="*/ 76 h 247"/>
                <a:gd name="T8" fmla="*/ 93 w 242"/>
                <a:gd name="T9" fmla="*/ 82 h 247"/>
                <a:gd name="T10" fmla="*/ 88 w 242"/>
                <a:gd name="T11" fmla="*/ 89 h 247"/>
                <a:gd name="T12" fmla="*/ 83 w 242"/>
                <a:gd name="T13" fmla="*/ 94 h 247"/>
                <a:gd name="T14" fmla="*/ 77 w 242"/>
                <a:gd name="T15" fmla="*/ 97 h 247"/>
                <a:gd name="T16" fmla="*/ 68 w 242"/>
                <a:gd name="T17" fmla="*/ 100 h 247"/>
                <a:gd name="T18" fmla="*/ 60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5 w 242"/>
                <a:gd name="T25" fmla="*/ 100 h 247"/>
                <a:gd name="T26" fmla="*/ 29 w 242"/>
                <a:gd name="T27" fmla="*/ 97 h 247"/>
                <a:gd name="T28" fmla="*/ 22 w 242"/>
                <a:gd name="T29" fmla="*/ 94 h 247"/>
                <a:gd name="T30" fmla="*/ 15 w 242"/>
                <a:gd name="T31" fmla="*/ 89 h 247"/>
                <a:gd name="T32" fmla="*/ 10 w 242"/>
                <a:gd name="T33" fmla="*/ 82 h 247"/>
                <a:gd name="T34" fmla="*/ 5 w 242"/>
                <a:gd name="T35" fmla="*/ 76 h 247"/>
                <a:gd name="T36" fmla="*/ 2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2 w 242"/>
                <a:gd name="T45" fmla="*/ 37 h 247"/>
                <a:gd name="T46" fmla="*/ 5 w 242"/>
                <a:gd name="T47" fmla="*/ 28 h 247"/>
                <a:gd name="T48" fmla="*/ 10 w 242"/>
                <a:gd name="T49" fmla="*/ 21 h 247"/>
                <a:gd name="T50" fmla="*/ 15 w 242"/>
                <a:gd name="T51" fmla="*/ 16 h 247"/>
                <a:gd name="T52" fmla="*/ 22 w 242"/>
                <a:gd name="T53" fmla="*/ 10 h 247"/>
                <a:gd name="T54" fmla="*/ 29 w 242"/>
                <a:gd name="T55" fmla="*/ 7 h 247"/>
                <a:gd name="T56" fmla="*/ 35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60 w 242"/>
                <a:gd name="T63" fmla="*/ 1 h 247"/>
                <a:gd name="T64" fmla="*/ 68 w 242"/>
                <a:gd name="T65" fmla="*/ 3 h 247"/>
                <a:gd name="T66" fmla="*/ 77 w 242"/>
                <a:gd name="T67" fmla="*/ 7 h 247"/>
                <a:gd name="T68" fmla="*/ 83 w 242"/>
                <a:gd name="T69" fmla="*/ 10 h 247"/>
                <a:gd name="T70" fmla="*/ 88 w 242"/>
                <a:gd name="T71" fmla="*/ 16 h 247"/>
                <a:gd name="T72" fmla="*/ 93 w 242"/>
                <a:gd name="T73" fmla="*/ 21 h 247"/>
                <a:gd name="T74" fmla="*/ 99 w 242"/>
                <a:gd name="T75" fmla="*/ 28 h 247"/>
                <a:gd name="T76" fmla="*/ 102 w 242"/>
                <a:gd name="T77" fmla="*/ 37 h 247"/>
                <a:gd name="T78" fmla="*/ 103 w 242"/>
                <a:gd name="T79" fmla="*/ 44 h 247"/>
                <a:gd name="T80" fmla="*/ 103 w 242"/>
                <a:gd name="T81" fmla="*/ 52 h 247"/>
                <a:gd name="T82" fmla="*/ 103 w 242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7"/>
                <a:gd name="T128" fmla="*/ 242 w 242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68"/>
            <p:cNvSpPr>
              <a:spLocks noChangeShapeType="1"/>
            </p:cNvSpPr>
            <p:nvPr/>
          </p:nvSpPr>
          <p:spPr bwMode="auto">
            <a:xfrm>
              <a:off x="1759" y="3840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69"/>
            <p:cNvSpPr>
              <a:spLocks noChangeShapeType="1"/>
            </p:cNvSpPr>
            <p:nvPr/>
          </p:nvSpPr>
          <p:spPr bwMode="auto">
            <a:xfrm>
              <a:off x="2164" y="3840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Rectangle 70"/>
            <p:cNvSpPr>
              <a:spLocks noChangeArrowheads="1"/>
            </p:cNvSpPr>
            <p:nvPr/>
          </p:nvSpPr>
          <p:spPr bwMode="auto">
            <a:xfrm>
              <a:off x="2018" y="401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(c)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832350" y="5313363"/>
            <a:ext cx="1570038" cy="1303337"/>
            <a:chOff x="3044" y="3347"/>
            <a:chExt cx="989" cy="821"/>
          </a:xfrm>
        </p:grpSpPr>
        <p:sp>
          <p:nvSpPr>
            <p:cNvPr id="65544" name="Freeform 72"/>
            <p:cNvSpPr>
              <a:spLocks/>
            </p:cNvSpPr>
            <p:nvPr/>
          </p:nvSpPr>
          <p:spPr bwMode="auto">
            <a:xfrm>
              <a:off x="3044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Freeform 73"/>
            <p:cNvSpPr>
              <a:spLocks/>
            </p:cNvSpPr>
            <p:nvPr/>
          </p:nvSpPr>
          <p:spPr bwMode="auto">
            <a:xfrm>
              <a:off x="3044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Freeform 74"/>
            <p:cNvSpPr>
              <a:spLocks/>
            </p:cNvSpPr>
            <p:nvPr/>
          </p:nvSpPr>
          <p:spPr bwMode="auto">
            <a:xfrm>
              <a:off x="3447" y="3347"/>
              <a:ext cx="184" cy="182"/>
            </a:xfrm>
            <a:custGeom>
              <a:avLst/>
              <a:gdLst>
                <a:gd name="T0" fmla="*/ 103 w 246"/>
                <a:gd name="T1" fmla="*/ 51 h 243"/>
                <a:gd name="T2" fmla="*/ 101 w 246"/>
                <a:gd name="T3" fmla="*/ 59 h 243"/>
                <a:gd name="T4" fmla="*/ 99 w 246"/>
                <a:gd name="T5" fmla="*/ 68 h 243"/>
                <a:gd name="T6" fmla="*/ 96 w 246"/>
                <a:gd name="T7" fmla="*/ 74 h 243"/>
                <a:gd name="T8" fmla="*/ 93 w 246"/>
                <a:gd name="T9" fmla="*/ 82 h 243"/>
                <a:gd name="T10" fmla="*/ 88 w 246"/>
                <a:gd name="T11" fmla="*/ 88 h 243"/>
                <a:gd name="T12" fmla="*/ 82 w 246"/>
                <a:gd name="T13" fmla="*/ 92 h 243"/>
                <a:gd name="T14" fmla="*/ 76 w 246"/>
                <a:gd name="T15" fmla="*/ 97 h 243"/>
                <a:gd name="T16" fmla="*/ 69 w 246"/>
                <a:gd name="T17" fmla="*/ 100 h 243"/>
                <a:gd name="T18" fmla="*/ 61 w 246"/>
                <a:gd name="T19" fmla="*/ 102 h 243"/>
                <a:gd name="T20" fmla="*/ 52 w 246"/>
                <a:gd name="T21" fmla="*/ 102 h 243"/>
                <a:gd name="T22" fmla="*/ 44 w 246"/>
                <a:gd name="T23" fmla="*/ 102 h 243"/>
                <a:gd name="T24" fmla="*/ 36 w 246"/>
                <a:gd name="T25" fmla="*/ 100 h 243"/>
                <a:gd name="T26" fmla="*/ 28 w 246"/>
                <a:gd name="T27" fmla="*/ 97 h 243"/>
                <a:gd name="T28" fmla="*/ 21 w 246"/>
                <a:gd name="T29" fmla="*/ 92 h 243"/>
                <a:gd name="T30" fmla="*/ 16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1 w 246"/>
                <a:gd name="T39" fmla="*/ 59 h 243"/>
                <a:gd name="T40" fmla="*/ 0 w 246"/>
                <a:gd name="T41" fmla="*/ 51 h 243"/>
                <a:gd name="T42" fmla="*/ 1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6 w 246"/>
                <a:gd name="T51" fmla="*/ 14 h 243"/>
                <a:gd name="T52" fmla="*/ 21 w 246"/>
                <a:gd name="T53" fmla="*/ 10 h 243"/>
                <a:gd name="T54" fmla="*/ 28 w 246"/>
                <a:gd name="T55" fmla="*/ 5 h 243"/>
                <a:gd name="T56" fmla="*/ 36 w 246"/>
                <a:gd name="T57" fmla="*/ 1 h 243"/>
                <a:gd name="T58" fmla="*/ 44 w 246"/>
                <a:gd name="T59" fmla="*/ 0 h 243"/>
                <a:gd name="T60" fmla="*/ 52 w 246"/>
                <a:gd name="T61" fmla="*/ 0 h 243"/>
                <a:gd name="T62" fmla="*/ 61 w 246"/>
                <a:gd name="T63" fmla="*/ 0 h 243"/>
                <a:gd name="T64" fmla="*/ 69 w 246"/>
                <a:gd name="T65" fmla="*/ 1 h 243"/>
                <a:gd name="T66" fmla="*/ 76 w 246"/>
                <a:gd name="T67" fmla="*/ 5 h 243"/>
                <a:gd name="T68" fmla="*/ 82 w 246"/>
                <a:gd name="T69" fmla="*/ 10 h 243"/>
                <a:gd name="T70" fmla="*/ 88 w 246"/>
                <a:gd name="T71" fmla="*/ 14 h 243"/>
                <a:gd name="T72" fmla="*/ 93 w 246"/>
                <a:gd name="T73" fmla="*/ 21 h 243"/>
                <a:gd name="T74" fmla="*/ 96 w 246"/>
                <a:gd name="T75" fmla="*/ 28 h 243"/>
                <a:gd name="T76" fmla="*/ 99 w 246"/>
                <a:gd name="T77" fmla="*/ 34 h 243"/>
                <a:gd name="T78" fmla="*/ 101 w 246"/>
                <a:gd name="T79" fmla="*/ 43 h 243"/>
                <a:gd name="T80" fmla="*/ 103 w 246"/>
                <a:gd name="T81" fmla="*/ 51 h 243"/>
                <a:gd name="T82" fmla="*/ 103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Freeform 75"/>
            <p:cNvSpPr>
              <a:spLocks/>
            </p:cNvSpPr>
            <p:nvPr/>
          </p:nvSpPr>
          <p:spPr bwMode="auto">
            <a:xfrm>
              <a:off x="3447" y="3347"/>
              <a:ext cx="184" cy="182"/>
            </a:xfrm>
            <a:custGeom>
              <a:avLst/>
              <a:gdLst>
                <a:gd name="T0" fmla="*/ 103 w 246"/>
                <a:gd name="T1" fmla="*/ 51 h 243"/>
                <a:gd name="T2" fmla="*/ 101 w 246"/>
                <a:gd name="T3" fmla="*/ 59 h 243"/>
                <a:gd name="T4" fmla="*/ 99 w 246"/>
                <a:gd name="T5" fmla="*/ 68 h 243"/>
                <a:gd name="T6" fmla="*/ 96 w 246"/>
                <a:gd name="T7" fmla="*/ 74 h 243"/>
                <a:gd name="T8" fmla="*/ 93 w 246"/>
                <a:gd name="T9" fmla="*/ 82 h 243"/>
                <a:gd name="T10" fmla="*/ 88 w 246"/>
                <a:gd name="T11" fmla="*/ 88 h 243"/>
                <a:gd name="T12" fmla="*/ 82 w 246"/>
                <a:gd name="T13" fmla="*/ 92 h 243"/>
                <a:gd name="T14" fmla="*/ 76 w 246"/>
                <a:gd name="T15" fmla="*/ 97 h 243"/>
                <a:gd name="T16" fmla="*/ 69 w 246"/>
                <a:gd name="T17" fmla="*/ 100 h 243"/>
                <a:gd name="T18" fmla="*/ 61 w 246"/>
                <a:gd name="T19" fmla="*/ 102 h 243"/>
                <a:gd name="T20" fmla="*/ 52 w 246"/>
                <a:gd name="T21" fmla="*/ 102 h 243"/>
                <a:gd name="T22" fmla="*/ 44 w 246"/>
                <a:gd name="T23" fmla="*/ 102 h 243"/>
                <a:gd name="T24" fmla="*/ 36 w 246"/>
                <a:gd name="T25" fmla="*/ 100 h 243"/>
                <a:gd name="T26" fmla="*/ 28 w 246"/>
                <a:gd name="T27" fmla="*/ 97 h 243"/>
                <a:gd name="T28" fmla="*/ 21 w 246"/>
                <a:gd name="T29" fmla="*/ 92 h 243"/>
                <a:gd name="T30" fmla="*/ 16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1 w 246"/>
                <a:gd name="T39" fmla="*/ 59 h 243"/>
                <a:gd name="T40" fmla="*/ 0 w 246"/>
                <a:gd name="T41" fmla="*/ 51 h 243"/>
                <a:gd name="T42" fmla="*/ 1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6 w 246"/>
                <a:gd name="T51" fmla="*/ 14 h 243"/>
                <a:gd name="T52" fmla="*/ 21 w 246"/>
                <a:gd name="T53" fmla="*/ 10 h 243"/>
                <a:gd name="T54" fmla="*/ 28 w 246"/>
                <a:gd name="T55" fmla="*/ 5 h 243"/>
                <a:gd name="T56" fmla="*/ 36 w 246"/>
                <a:gd name="T57" fmla="*/ 1 h 243"/>
                <a:gd name="T58" fmla="*/ 44 w 246"/>
                <a:gd name="T59" fmla="*/ 0 h 243"/>
                <a:gd name="T60" fmla="*/ 52 w 246"/>
                <a:gd name="T61" fmla="*/ 0 h 243"/>
                <a:gd name="T62" fmla="*/ 61 w 246"/>
                <a:gd name="T63" fmla="*/ 0 h 243"/>
                <a:gd name="T64" fmla="*/ 69 w 246"/>
                <a:gd name="T65" fmla="*/ 1 h 243"/>
                <a:gd name="T66" fmla="*/ 76 w 246"/>
                <a:gd name="T67" fmla="*/ 5 h 243"/>
                <a:gd name="T68" fmla="*/ 82 w 246"/>
                <a:gd name="T69" fmla="*/ 10 h 243"/>
                <a:gd name="T70" fmla="*/ 88 w 246"/>
                <a:gd name="T71" fmla="*/ 14 h 243"/>
                <a:gd name="T72" fmla="*/ 93 w 246"/>
                <a:gd name="T73" fmla="*/ 21 h 243"/>
                <a:gd name="T74" fmla="*/ 96 w 246"/>
                <a:gd name="T75" fmla="*/ 28 h 243"/>
                <a:gd name="T76" fmla="*/ 99 w 246"/>
                <a:gd name="T77" fmla="*/ 34 h 243"/>
                <a:gd name="T78" fmla="*/ 101 w 246"/>
                <a:gd name="T79" fmla="*/ 43 h 243"/>
                <a:gd name="T80" fmla="*/ 103 w 246"/>
                <a:gd name="T81" fmla="*/ 51 h 243"/>
                <a:gd name="T82" fmla="*/ 103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Freeform 76"/>
            <p:cNvSpPr>
              <a:spLocks/>
            </p:cNvSpPr>
            <p:nvPr/>
          </p:nvSpPr>
          <p:spPr bwMode="auto">
            <a:xfrm>
              <a:off x="3044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102 w 243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7"/>
                <a:gd name="T131" fmla="*/ 243 w 243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Freeform 77"/>
            <p:cNvSpPr>
              <a:spLocks/>
            </p:cNvSpPr>
            <p:nvPr/>
          </p:nvSpPr>
          <p:spPr bwMode="auto">
            <a:xfrm>
              <a:off x="3044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7"/>
                <a:gd name="T128" fmla="*/ 243 w 243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Freeform 78"/>
            <p:cNvSpPr>
              <a:spLocks/>
            </p:cNvSpPr>
            <p:nvPr/>
          </p:nvSpPr>
          <p:spPr bwMode="auto">
            <a:xfrm>
              <a:off x="3447" y="3749"/>
              <a:ext cx="184" cy="185"/>
            </a:xfrm>
            <a:custGeom>
              <a:avLst/>
              <a:gdLst>
                <a:gd name="T0" fmla="*/ 103 w 246"/>
                <a:gd name="T1" fmla="*/ 51 h 247"/>
                <a:gd name="T2" fmla="*/ 101 w 246"/>
                <a:gd name="T3" fmla="*/ 61 h 247"/>
                <a:gd name="T4" fmla="*/ 99 w 246"/>
                <a:gd name="T5" fmla="*/ 68 h 247"/>
                <a:gd name="T6" fmla="*/ 96 w 246"/>
                <a:gd name="T7" fmla="*/ 76 h 247"/>
                <a:gd name="T8" fmla="*/ 93 w 246"/>
                <a:gd name="T9" fmla="*/ 82 h 247"/>
                <a:gd name="T10" fmla="*/ 88 w 246"/>
                <a:gd name="T11" fmla="*/ 89 h 247"/>
                <a:gd name="T12" fmla="*/ 82 w 246"/>
                <a:gd name="T13" fmla="*/ 94 h 247"/>
                <a:gd name="T14" fmla="*/ 76 w 246"/>
                <a:gd name="T15" fmla="*/ 97 h 247"/>
                <a:gd name="T16" fmla="*/ 69 w 246"/>
                <a:gd name="T17" fmla="*/ 100 h 247"/>
                <a:gd name="T18" fmla="*/ 61 w 246"/>
                <a:gd name="T19" fmla="*/ 102 h 247"/>
                <a:gd name="T20" fmla="*/ 52 w 246"/>
                <a:gd name="T21" fmla="*/ 104 h 247"/>
                <a:gd name="T22" fmla="*/ 44 w 246"/>
                <a:gd name="T23" fmla="*/ 102 h 247"/>
                <a:gd name="T24" fmla="*/ 36 w 246"/>
                <a:gd name="T25" fmla="*/ 100 h 247"/>
                <a:gd name="T26" fmla="*/ 28 w 246"/>
                <a:gd name="T27" fmla="*/ 97 h 247"/>
                <a:gd name="T28" fmla="*/ 21 w 246"/>
                <a:gd name="T29" fmla="*/ 94 h 247"/>
                <a:gd name="T30" fmla="*/ 16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1 w 246"/>
                <a:gd name="T39" fmla="*/ 61 h 247"/>
                <a:gd name="T40" fmla="*/ 0 w 246"/>
                <a:gd name="T41" fmla="*/ 52 h 247"/>
                <a:gd name="T42" fmla="*/ 1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6 w 246"/>
                <a:gd name="T51" fmla="*/ 16 h 247"/>
                <a:gd name="T52" fmla="*/ 21 w 246"/>
                <a:gd name="T53" fmla="*/ 10 h 247"/>
                <a:gd name="T54" fmla="*/ 28 w 246"/>
                <a:gd name="T55" fmla="*/ 7 h 247"/>
                <a:gd name="T56" fmla="*/ 36 w 246"/>
                <a:gd name="T57" fmla="*/ 3 h 247"/>
                <a:gd name="T58" fmla="*/ 44 w 246"/>
                <a:gd name="T59" fmla="*/ 1 h 247"/>
                <a:gd name="T60" fmla="*/ 52 w 246"/>
                <a:gd name="T61" fmla="*/ 0 h 247"/>
                <a:gd name="T62" fmla="*/ 61 w 246"/>
                <a:gd name="T63" fmla="*/ 1 h 247"/>
                <a:gd name="T64" fmla="*/ 69 w 246"/>
                <a:gd name="T65" fmla="*/ 3 h 247"/>
                <a:gd name="T66" fmla="*/ 76 w 246"/>
                <a:gd name="T67" fmla="*/ 7 h 247"/>
                <a:gd name="T68" fmla="*/ 82 w 246"/>
                <a:gd name="T69" fmla="*/ 10 h 247"/>
                <a:gd name="T70" fmla="*/ 88 w 246"/>
                <a:gd name="T71" fmla="*/ 16 h 247"/>
                <a:gd name="T72" fmla="*/ 93 w 246"/>
                <a:gd name="T73" fmla="*/ 21 h 247"/>
                <a:gd name="T74" fmla="*/ 96 w 246"/>
                <a:gd name="T75" fmla="*/ 28 h 247"/>
                <a:gd name="T76" fmla="*/ 99 w 246"/>
                <a:gd name="T77" fmla="*/ 37 h 247"/>
                <a:gd name="T78" fmla="*/ 101 w 246"/>
                <a:gd name="T79" fmla="*/ 44 h 247"/>
                <a:gd name="T80" fmla="*/ 103 w 246"/>
                <a:gd name="T81" fmla="*/ 52 h 247"/>
                <a:gd name="T82" fmla="*/ 103 w 246"/>
                <a:gd name="T83" fmla="*/ 52 h 247"/>
                <a:gd name="T84" fmla="*/ 103 w 246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6"/>
                <a:gd name="T130" fmla="*/ 0 h 247"/>
                <a:gd name="T131" fmla="*/ 246 w 246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Freeform 79"/>
            <p:cNvSpPr>
              <a:spLocks/>
            </p:cNvSpPr>
            <p:nvPr/>
          </p:nvSpPr>
          <p:spPr bwMode="auto">
            <a:xfrm>
              <a:off x="3447" y="3749"/>
              <a:ext cx="184" cy="185"/>
            </a:xfrm>
            <a:custGeom>
              <a:avLst/>
              <a:gdLst>
                <a:gd name="T0" fmla="*/ 103 w 246"/>
                <a:gd name="T1" fmla="*/ 51 h 247"/>
                <a:gd name="T2" fmla="*/ 101 w 246"/>
                <a:gd name="T3" fmla="*/ 61 h 247"/>
                <a:gd name="T4" fmla="*/ 99 w 246"/>
                <a:gd name="T5" fmla="*/ 68 h 247"/>
                <a:gd name="T6" fmla="*/ 96 w 246"/>
                <a:gd name="T7" fmla="*/ 76 h 247"/>
                <a:gd name="T8" fmla="*/ 93 w 246"/>
                <a:gd name="T9" fmla="*/ 82 h 247"/>
                <a:gd name="T10" fmla="*/ 88 w 246"/>
                <a:gd name="T11" fmla="*/ 89 h 247"/>
                <a:gd name="T12" fmla="*/ 82 w 246"/>
                <a:gd name="T13" fmla="*/ 94 h 247"/>
                <a:gd name="T14" fmla="*/ 76 w 246"/>
                <a:gd name="T15" fmla="*/ 97 h 247"/>
                <a:gd name="T16" fmla="*/ 69 w 246"/>
                <a:gd name="T17" fmla="*/ 100 h 247"/>
                <a:gd name="T18" fmla="*/ 61 w 246"/>
                <a:gd name="T19" fmla="*/ 102 h 247"/>
                <a:gd name="T20" fmla="*/ 52 w 246"/>
                <a:gd name="T21" fmla="*/ 104 h 247"/>
                <a:gd name="T22" fmla="*/ 44 w 246"/>
                <a:gd name="T23" fmla="*/ 102 h 247"/>
                <a:gd name="T24" fmla="*/ 36 w 246"/>
                <a:gd name="T25" fmla="*/ 100 h 247"/>
                <a:gd name="T26" fmla="*/ 28 w 246"/>
                <a:gd name="T27" fmla="*/ 97 h 247"/>
                <a:gd name="T28" fmla="*/ 21 w 246"/>
                <a:gd name="T29" fmla="*/ 94 h 247"/>
                <a:gd name="T30" fmla="*/ 16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1 w 246"/>
                <a:gd name="T39" fmla="*/ 61 h 247"/>
                <a:gd name="T40" fmla="*/ 0 w 246"/>
                <a:gd name="T41" fmla="*/ 52 h 247"/>
                <a:gd name="T42" fmla="*/ 1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6 w 246"/>
                <a:gd name="T51" fmla="*/ 16 h 247"/>
                <a:gd name="T52" fmla="*/ 21 w 246"/>
                <a:gd name="T53" fmla="*/ 10 h 247"/>
                <a:gd name="T54" fmla="*/ 28 w 246"/>
                <a:gd name="T55" fmla="*/ 7 h 247"/>
                <a:gd name="T56" fmla="*/ 36 w 246"/>
                <a:gd name="T57" fmla="*/ 3 h 247"/>
                <a:gd name="T58" fmla="*/ 44 w 246"/>
                <a:gd name="T59" fmla="*/ 1 h 247"/>
                <a:gd name="T60" fmla="*/ 52 w 246"/>
                <a:gd name="T61" fmla="*/ 0 h 247"/>
                <a:gd name="T62" fmla="*/ 61 w 246"/>
                <a:gd name="T63" fmla="*/ 1 h 247"/>
                <a:gd name="T64" fmla="*/ 69 w 246"/>
                <a:gd name="T65" fmla="*/ 3 h 247"/>
                <a:gd name="T66" fmla="*/ 76 w 246"/>
                <a:gd name="T67" fmla="*/ 7 h 247"/>
                <a:gd name="T68" fmla="*/ 82 w 246"/>
                <a:gd name="T69" fmla="*/ 10 h 247"/>
                <a:gd name="T70" fmla="*/ 88 w 246"/>
                <a:gd name="T71" fmla="*/ 16 h 247"/>
                <a:gd name="T72" fmla="*/ 93 w 246"/>
                <a:gd name="T73" fmla="*/ 21 h 247"/>
                <a:gd name="T74" fmla="*/ 96 w 246"/>
                <a:gd name="T75" fmla="*/ 28 h 247"/>
                <a:gd name="T76" fmla="*/ 99 w 246"/>
                <a:gd name="T77" fmla="*/ 37 h 247"/>
                <a:gd name="T78" fmla="*/ 101 w 246"/>
                <a:gd name="T79" fmla="*/ 44 h 247"/>
                <a:gd name="T80" fmla="*/ 103 w 246"/>
                <a:gd name="T81" fmla="*/ 52 h 247"/>
                <a:gd name="T82" fmla="*/ 103 w 246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7"/>
                <a:gd name="T128" fmla="*/ 246 w 246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Freeform 80"/>
            <p:cNvSpPr>
              <a:spLocks/>
            </p:cNvSpPr>
            <p:nvPr/>
          </p:nvSpPr>
          <p:spPr bwMode="auto">
            <a:xfrm>
              <a:off x="3852" y="3749"/>
              <a:ext cx="181" cy="185"/>
            </a:xfrm>
            <a:custGeom>
              <a:avLst/>
              <a:gdLst>
                <a:gd name="T0" fmla="*/ 101 w 242"/>
                <a:gd name="T1" fmla="*/ 51 h 247"/>
                <a:gd name="T2" fmla="*/ 101 w 242"/>
                <a:gd name="T3" fmla="*/ 61 h 247"/>
                <a:gd name="T4" fmla="*/ 99 w 242"/>
                <a:gd name="T5" fmla="*/ 68 h 247"/>
                <a:gd name="T6" fmla="*/ 96 w 242"/>
                <a:gd name="T7" fmla="*/ 76 h 247"/>
                <a:gd name="T8" fmla="*/ 92 w 242"/>
                <a:gd name="T9" fmla="*/ 82 h 247"/>
                <a:gd name="T10" fmla="*/ 87 w 242"/>
                <a:gd name="T11" fmla="*/ 89 h 247"/>
                <a:gd name="T12" fmla="*/ 82 w 242"/>
                <a:gd name="T13" fmla="*/ 94 h 247"/>
                <a:gd name="T14" fmla="*/ 76 w 242"/>
                <a:gd name="T15" fmla="*/ 97 h 247"/>
                <a:gd name="T16" fmla="*/ 67 w 242"/>
                <a:gd name="T17" fmla="*/ 100 h 247"/>
                <a:gd name="T18" fmla="*/ 59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4 w 242"/>
                <a:gd name="T25" fmla="*/ 100 h 247"/>
                <a:gd name="T26" fmla="*/ 28 w 242"/>
                <a:gd name="T27" fmla="*/ 97 h 247"/>
                <a:gd name="T28" fmla="*/ 21 w 242"/>
                <a:gd name="T29" fmla="*/ 94 h 247"/>
                <a:gd name="T30" fmla="*/ 14 w 242"/>
                <a:gd name="T31" fmla="*/ 89 h 247"/>
                <a:gd name="T32" fmla="*/ 10 w 242"/>
                <a:gd name="T33" fmla="*/ 82 h 247"/>
                <a:gd name="T34" fmla="*/ 4 w 242"/>
                <a:gd name="T35" fmla="*/ 76 h 247"/>
                <a:gd name="T36" fmla="*/ 1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1 w 242"/>
                <a:gd name="T45" fmla="*/ 37 h 247"/>
                <a:gd name="T46" fmla="*/ 4 w 242"/>
                <a:gd name="T47" fmla="*/ 28 h 247"/>
                <a:gd name="T48" fmla="*/ 10 w 242"/>
                <a:gd name="T49" fmla="*/ 21 h 247"/>
                <a:gd name="T50" fmla="*/ 14 w 242"/>
                <a:gd name="T51" fmla="*/ 16 h 247"/>
                <a:gd name="T52" fmla="*/ 21 w 242"/>
                <a:gd name="T53" fmla="*/ 10 h 247"/>
                <a:gd name="T54" fmla="*/ 28 w 242"/>
                <a:gd name="T55" fmla="*/ 7 h 247"/>
                <a:gd name="T56" fmla="*/ 34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59 w 242"/>
                <a:gd name="T63" fmla="*/ 1 h 247"/>
                <a:gd name="T64" fmla="*/ 67 w 242"/>
                <a:gd name="T65" fmla="*/ 3 h 247"/>
                <a:gd name="T66" fmla="*/ 76 w 242"/>
                <a:gd name="T67" fmla="*/ 7 h 247"/>
                <a:gd name="T68" fmla="*/ 82 w 242"/>
                <a:gd name="T69" fmla="*/ 10 h 247"/>
                <a:gd name="T70" fmla="*/ 87 w 242"/>
                <a:gd name="T71" fmla="*/ 16 h 247"/>
                <a:gd name="T72" fmla="*/ 92 w 242"/>
                <a:gd name="T73" fmla="*/ 21 h 247"/>
                <a:gd name="T74" fmla="*/ 96 w 242"/>
                <a:gd name="T75" fmla="*/ 28 h 247"/>
                <a:gd name="T76" fmla="*/ 99 w 242"/>
                <a:gd name="T77" fmla="*/ 37 h 247"/>
                <a:gd name="T78" fmla="*/ 101 w 242"/>
                <a:gd name="T79" fmla="*/ 44 h 247"/>
                <a:gd name="T80" fmla="*/ 101 w 242"/>
                <a:gd name="T81" fmla="*/ 52 h 247"/>
                <a:gd name="T82" fmla="*/ 101 w 242"/>
                <a:gd name="T83" fmla="*/ 52 h 247"/>
                <a:gd name="T84" fmla="*/ 101 w 242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2"/>
                <a:gd name="T130" fmla="*/ 0 h 247"/>
                <a:gd name="T131" fmla="*/ 242 w 242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  <a:lnTo>
                    <a:pt x="242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Freeform 81"/>
            <p:cNvSpPr>
              <a:spLocks/>
            </p:cNvSpPr>
            <p:nvPr/>
          </p:nvSpPr>
          <p:spPr bwMode="auto">
            <a:xfrm>
              <a:off x="3852" y="3749"/>
              <a:ext cx="181" cy="185"/>
            </a:xfrm>
            <a:custGeom>
              <a:avLst/>
              <a:gdLst>
                <a:gd name="T0" fmla="*/ 101 w 242"/>
                <a:gd name="T1" fmla="*/ 51 h 247"/>
                <a:gd name="T2" fmla="*/ 101 w 242"/>
                <a:gd name="T3" fmla="*/ 61 h 247"/>
                <a:gd name="T4" fmla="*/ 99 w 242"/>
                <a:gd name="T5" fmla="*/ 68 h 247"/>
                <a:gd name="T6" fmla="*/ 96 w 242"/>
                <a:gd name="T7" fmla="*/ 76 h 247"/>
                <a:gd name="T8" fmla="*/ 92 w 242"/>
                <a:gd name="T9" fmla="*/ 82 h 247"/>
                <a:gd name="T10" fmla="*/ 87 w 242"/>
                <a:gd name="T11" fmla="*/ 89 h 247"/>
                <a:gd name="T12" fmla="*/ 82 w 242"/>
                <a:gd name="T13" fmla="*/ 94 h 247"/>
                <a:gd name="T14" fmla="*/ 76 w 242"/>
                <a:gd name="T15" fmla="*/ 97 h 247"/>
                <a:gd name="T16" fmla="*/ 67 w 242"/>
                <a:gd name="T17" fmla="*/ 100 h 247"/>
                <a:gd name="T18" fmla="*/ 59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4 w 242"/>
                <a:gd name="T25" fmla="*/ 100 h 247"/>
                <a:gd name="T26" fmla="*/ 28 w 242"/>
                <a:gd name="T27" fmla="*/ 97 h 247"/>
                <a:gd name="T28" fmla="*/ 21 w 242"/>
                <a:gd name="T29" fmla="*/ 94 h 247"/>
                <a:gd name="T30" fmla="*/ 14 w 242"/>
                <a:gd name="T31" fmla="*/ 89 h 247"/>
                <a:gd name="T32" fmla="*/ 10 w 242"/>
                <a:gd name="T33" fmla="*/ 82 h 247"/>
                <a:gd name="T34" fmla="*/ 4 w 242"/>
                <a:gd name="T35" fmla="*/ 76 h 247"/>
                <a:gd name="T36" fmla="*/ 1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1 w 242"/>
                <a:gd name="T45" fmla="*/ 37 h 247"/>
                <a:gd name="T46" fmla="*/ 4 w 242"/>
                <a:gd name="T47" fmla="*/ 28 h 247"/>
                <a:gd name="T48" fmla="*/ 10 w 242"/>
                <a:gd name="T49" fmla="*/ 21 h 247"/>
                <a:gd name="T50" fmla="*/ 14 w 242"/>
                <a:gd name="T51" fmla="*/ 16 h 247"/>
                <a:gd name="T52" fmla="*/ 21 w 242"/>
                <a:gd name="T53" fmla="*/ 10 h 247"/>
                <a:gd name="T54" fmla="*/ 28 w 242"/>
                <a:gd name="T55" fmla="*/ 7 h 247"/>
                <a:gd name="T56" fmla="*/ 34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59 w 242"/>
                <a:gd name="T63" fmla="*/ 1 h 247"/>
                <a:gd name="T64" fmla="*/ 67 w 242"/>
                <a:gd name="T65" fmla="*/ 3 h 247"/>
                <a:gd name="T66" fmla="*/ 76 w 242"/>
                <a:gd name="T67" fmla="*/ 7 h 247"/>
                <a:gd name="T68" fmla="*/ 82 w 242"/>
                <a:gd name="T69" fmla="*/ 10 h 247"/>
                <a:gd name="T70" fmla="*/ 87 w 242"/>
                <a:gd name="T71" fmla="*/ 16 h 247"/>
                <a:gd name="T72" fmla="*/ 92 w 242"/>
                <a:gd name="T73" fmla="*/ 21 h 247"/>
                <a:gd name="T74" fmla="*/ 96 w 242"/>
                <a:gd name="T75" fmla="*/ 28 h 247"/>
                <a:gd name="T76" fmla="*/ 99 w 242"/>
                <a:gd name="T77" fmla="*/ 37 h 247"/>
                <a:gd name="T78" fmla="*/ 101 w 242"/>
                <a:gd name="T79" fmla="*/ 44 h 247"/>
                <a:gd name="T80" fmla="*/ 101 w 242"/>
                <a:gd name="T81" fmla="*/ 52 h 247"/>
                <a:gd name="T82" fmla="*/ 101 w 242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7"/>
                <a:gd name="T128" fmla="*/ 242 w 242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Rectangle 82"/>
            <p:cNvSpPr>
              <a:spLocks noChangeArrowheads="1"/>
            </p:cNvSpPr>
            <p:nvPr/>
          </p:nvSpPr>
          <p:spPr bwMode="auto">
            <a:xfrm>
              <a:off x="3097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55" name="Rectangle 83"/>
            <p:cNvSpPr>
              <a:spLocks noChangeArrowheads="1"/>
            </p:cNvSpPr>
            <p:nvPr/>
          </p:nvSpPr>
          <p:spPr bwMode="auto">
            <a:xfrm>
              <a:off x="3502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56" name="Line 84"/>
            <p:cNvSpPr>
              <a:spLocks noChangeShapeType="1"/>
            </p:cNvSpPr>
            <p:nvPr/>
          </p:nvSpPr>
          <p:spPr bwMode="auto">
            <a:xfrm>
              <a:off x="3226" y="3439"/>
              <a:ext cx="2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85"/>
            <p:cNvSpPr>
              <a:spLocks noChangeShapeType="1"/>
            </p:cNvSpPr>
            <p:nvPr/>
          </p:nvSpPr>
          <p:spPr bwMode="auto">
            <a:xfrm>
              <a:off x="3136" y="3529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86"/>
            <p:cNvSpPr>
              <a:spLocks noChangeShapeType="1"/>
            </p:cNvSpPr>
            <p:nvPr/>
          </p:nvSpPr>
          <p:spPr bwMode="auto">
            <a:xfrm>
              <a:off x="3537" y="3529"/>
              <a:ext cx="3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Rectangle 87"/>
            <p:cNvSpPr>
              <a:spLocks noChangeArrowheads="1"/>
            </p:cNvSpPr>
            <p:nvPr/>
          </p:nvSpPr>
          <p:spPr bwMode="auto">
            <a:xfrm>
              <a:off x="3100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0" name="Rectangle 88"/>
            <p:cNvSpPr>
              <a:spLocks noChangeArrowheads="1"/>
            </p:cNvSpPr>
            <p:nvPr/>
          </p:nvSpPr>
          <p:spPr bwMode="auto">
            <a:xfrm>
              <a:off x="3508" y="3776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1" name="Rectangle 89"/>
            <p:cNvSpPr>
              <a:spLocks noChangeArrowheads="1"/>
            </p:cNvSpPr>
            <p:nvPr/>
          </p:nvSpPr>
          <p:spPr bwMode="auto">
            <a:xfrm>
              <a:off x="3904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2" name="Line 90"/>
            <p:cNvSpPr>
              <a:spLocks noChangeShapeType="1"/>
            </p:cNvSpPr>
            <p:nvPr/>
          </p:nvSpPr>
          <p:spPr bwMode="auto">
            <a:xfrm>
              <a:off x="3226" y="3840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91"/>
            <p:cNvSpPr>
              <a:spLocks noChangeShapeType="1"/>
            </p:cNvSpPr>
            <p:nvPr/>
          </p:nvSpPr>
          <p:spPr bwMode="auto">
            <a:xfrm>
              <a:off x="3669" y="3790"/>
              <a:ext cx="9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Freeform 92"/>
            <p:cNvSpPr>
              <a:spLocks/>
            </p:cNvSpPr>
            <p:nvPr/>
          </p:nvSpPr>
          <p:spPr bwMode="auto">
            <a:xfrm>
              <a:off x="3746" y="3776"/>
              <a:ext cx="67" cy="35"/>
            </a:xfrm>
            <a:custGeom>
              <a:avLst/>
              <a:gdLst>
                <a:gd name="T0" fmla="*/ 0 w 90"/>
                <a:gd name="T1" fmla="*/ 18 h 47"/>
                <a:gd name="T2" fmla="*/ 37 w 90"/>
                <a:gd name="T3" fmla="*/ 10 h 47"/>
                <a:gd name="T4" fmla="*/ 1 w 90"/>
                <a:gd name="T5" fmla="*/ 0 h 47"/>
                <a:gd name="T6" fmla="*/ 1 w 90"/>
                <a:gd name="T7" fmla="*/ 19 h 47"/>
                <a:gd name="T8" fmla="*/ 1 w 90"/>
                <a:gd name="T9" fmla="*/ 19 h 47"/>
                <a:gd name="T10" fmla="*/ 0 w 90"/>
                <a:gd name="T11" fmla="*/ 1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7"/>
                <a:gd name="T20" fmla="*/ 90 w 90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4" y="0"/>
                  </a:lnTo>
                  <a:lnTo>
                    <a:pt x="4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93"/>
            <p:cNvSpPr>
              <a:spLocks noChangeShapeType="1"/>
            </p:cNvSpPr>
            <p:nvPr/>
          </p:nvSpPr>
          <p:spPr bwMode="auto">
            <a:xfrm>
              <a:off x="3631" y="3840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Rectangle 94"/>
            <p:cNvSpPr>
              <a:spLocks noChangeArrowheads="1"/>
            </p:cNvSpPr>
            <p:nvPr/>
          </p:nvSpPr>
          <p:spPr bwMode="auto">
            <a:xfrm>
              <a:off x="3479" y="4014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(d)</a:t>
              </a:r>
              <a:endParaRPr lang="en-US" sz="2400" b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23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Flooding 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flooding</a:t>
            </a:r>
          </a:p>
          <a:p>
            <a:pPr lvl="1"/>
            <a:r>
              <a:rPr lang="en-US" dirty="0"/>
              <a:t>Ensure all nodes receive link-state information</a:t>
            </a:r>
          </a:p>
          <a:p>
            <a:pPr lvl="1"/>
            <a:r>
              <a:rPr lang="en-US" dirty="0"/>
              <a:t>Ensure all nodes use the latest version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Packet loss</a:t>
            </a:r>
          </a:p>
          <a:p>
            <a:pPr lvl="1"/>
            <a:r>
              <a:rPr lang="en-US" dirty="0"/>
              <a:t>Out-of-order arrival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Acknowledgments and retransmissions</a:t>
            </a:r>
          </a:p>
          <a:p>
            <a:pPr lvl="1"/>
            <a:r>
              <a:rPr lang="en-US" dirty="0"/>
              <a:t>Sequence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How can it still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Initiate Flood?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change</a:t>
            </a:r>
          </a:p>
          <a:p>
            <a:pPr lvl="1"/>
            <a:r>
              <a:rPr lang="en-US" dirty="0"/>
              <a:t>Link or node failure</a:t>
            </a:r>
          </a:p>
          <a:p>
            <a:pPr lvl="1"/>
            <a:r>
              <a:rPr lang="en-US" dirty="0"/>
              <a:t>Link or node recovery</a:t>
            </a:r>
          </a:p>
          <a:p>
            <a:r>
              <a:rPr lang="en-US" dirty="0"/>
              <a:t>Configuration change</a:t>
            </a:r>
          </a:p>
          <a:p>
            <a:pPr lvl="1"/>
            <a:r>
              <a:rPr lang="en-US" dirty="0"/>
              <a:t>Link cost change</a:t>
            </a:r>
          </a:p>
          <a:p>
            <a:pPr lvl="1"/>
            <a:r>
              <a:rPr lang="en-US" dirty="0"/>
              <a:t>Potential problems with making cost dynamic!</a:t>
            </a:r>
          </a:p>
          <a:p>
            <a:r>
              <a:rPr lang="en-US" dirty="0"/>
              <a:t>Periodically</a:t>
            </a:r>
          </a:p>
          <a:p>
            <a:pPr lvl="1"/>
            <a:r>
              <a:rPr lang="en-US" dirty="0"/>
              <a:t>Refresh the link-state information</a:t>
            </a:r>
          </a:p>
          <a:p>
            <a:pPr lvl="1"/>
            <a:r>
              <a:rPr lang="en-US" dirty="0"/>
              <a:t>Typically (say) 30 minutes</a:t>
            </a:r>
          </a:p>
          <a:p>
            <a:pPr lvl="1"/>
            <a:r>
              <a:rPr lang="en-US" dirty="0"/>
              <a:t>Corrects for possible corruption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F2FAFB-32D6-304D-A36A-3A6584835A94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Convergence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Getting </a:t>
            </a:r>
            <a:r>
              <a:rPr lang="en-US" dirty="0">
                <a:latin typeface="Arial" charset="0"/>
              </a:rPr>
              <a:t>consistent routing information to all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all nodes having the same link-state database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</a:t>
            </a:r>
            <a:r>
              <a:rPr lang="en-US" dirty="0" smtClean="0">
                <a:latin typeface="Arial" charset="0"/>
              </a:rPr>
              <a:t>orwarding is consistent after </a:t>
            </a:r>
            <a:r>
              <a:rPr lang="en-US" dirty="0">
                <a:latin typeface="Arial" charset="0"/>
              </a:rPr>
              <a:t>convergence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nodes have the same link-state database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nodes forward packets 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paths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3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F08470-9819-EF47-B7A3-1151B4164970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Time elapsed before every router has a consistent picture of the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Sources of convergence delay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Detection latency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Flooding of link-state information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Recomputation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forwarding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Storing forwarding tables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Performance during convergence period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Lost packets due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blackholes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TTL expiry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Looping packets consuming resources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Out-of-order packets reaching the destination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Very bad for VoIP, online gaming, and video</a:t>
            </a:r>
          </a:p>
        </p:txBody>
      </p:sp>
    </p:spTree>
    <p:extLst>
      <p:ext uri="{BB962C8B-B14F-4D97-AF65-F5344CB8AC3E}">
        <p14:creationId xmlns:p14="http://schemas.microsoft.com/office/powerpoint/2010/main" val="152961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BF40B1-B1CA-AD44-8774-7DA245F969DF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Inconsistent link-state database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 routers know about failure before others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shortest paths are no longer consistent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cause transient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forwarding loops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Transient Disruptions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838200" y="3429000"/>
            <a:ext cx="3571875" cy="2236788"/>
            <a:chOff x="528" y="2160"/>
            <a:chExt cx="2250" cy="1409"/>
          </a:xfrm>
        </p:grpSpPr>
        <p:sp>
          <p:nvSpPr>
            <p:cNvPr id="80969" name="Freeform 4"/>
            <p:cNvSpPr>
              <a:spLocks/>
            </p:cNvSpPr>
            <p:nvPr/>
          </p:nvSpPr>
          <p:spPr bwMode="auto">
            <a:xfrm>
              <a:off x="528" y="216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0" name="Freeform 5"/>
            <p:cNvSpPr>
              <a:spLocks/>
            </p:cNvSpPr>
            <p:nvPr/>
          </p:nvSpPr>
          <p:spPr bwMode="auto">
            <a:xfrm>
              <a:off x="864" y="270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1" name="Oval 6"/>
            <p:cNvSpPr>
              <a:spLocks noChangeArrowheads="1"/>
            </p:cNvSpPr>
            <p:nvPr/>
          </p:nvSpPr>
          <p:spPr bwMode="auto">
            <a:xfrm>
              <a:off x="604" y="295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>
              <a:off x="604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Line 8"/>
            <p:cNvSpPr>
              <a:spLocks noChangeShapeType="1"/>
            </p:cNvSpPr>
            <p:nvPr/>
          </p:nvSpPr>
          <p:spPr bwMode="auto">
            <a:xfrm>
              <a:off x="917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4" name="Rectangle 9"/>
            <p:cNvSpPr>
              <a:spLocks noChangeArrowheads="1"/>
            </p:cNvSpPr>
            <p:nvPr/>
          </p:nvSpPr>
          <p:spPr bwMode="auto">
            <a:xfrm>
              <a:off x="604" y="294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75" name="Oval 10"/>
            <p:cNvSpPr>
              <a:spLocks noChangeArrowheads="1"/>
            </p:cNvSpPr>
            <p:nvPr/>
          </p:nvSpPr>
          <p:spPr bwMode="auto">
            <a:xfrm>
              <a:off x="601" y="288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6" name="Oval 11"/>
            <p:cNvSpPr>
              <a:spLocks noChangeArrowheads="1"/>
            </p:cNvSpPr>
            <p:nvPr/>
          </p:nvSpPr>
          <p:spPr bwMode="auto">
            <a:xfrm>
              <a:off x="1078" y="333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Line 12"/>
            <p:cNvSpPr>
              <a:spLocks noChangeShapeType="1"/>
            </p:cNvSpPr>
            <p:nvPr/>
          </p:nvSpPr>
          <p:spPr bwMode="auto">
            <a:xfrm>
              <a:off x="1078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Line 13"/>
            <p:cNvSpPr>
              <a:spLocks noChangeShapeType="1"/>
            </p:cNvSpPr>
            <p:nvPr/>
          </p:nvSpPr>
          <p:spPr bwMode="auto">
            <a:xfrm>
              <a:off x="1391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9" name="Rectangle 14"/>
            <p:cNvSpPr>
              <a:spLocks noChangeArrowheads="1"/>
            </p:cNvSpPr>
            <p:nvPr/>
          </p:nvSpPr>
          <p:spPr bwMode="auto">
            <a:xfrm>
              <a:off x="1078" y="333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0" name="Oval 15"/>
            <p:cNvSpPr>
              <a:spLocks noChangeArrowheads="1"/>
            </p:cNvSpPr>
            <p:nvPr/>
          </p:nvSpPr>
          <p:spPr bwMode="auto">
            <a:xfrm>
              <a:off x="1075" y="327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Oval 16"/>
            <p:cNvSpPr>
              <a:spLocks noChangeArrowheads="1"/>
            </p:cNvSpPr>
            <p:nvPr/>
          </p:nvSpPr>
          <p:spPr bwMode="auto">
            <a:xfrm>
              <a:off x="1074" y="264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Line 17"/>
            <p:cNvSpPr>
              <a:spLocks noChangeShapeType="1"/>
            </p:cNvSpPr>
            <p:nvPr/>
          </p:nvSpPr>
          <p:spPr bwMode="auto">
            <a:xfrm>
              <a:off x="1074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Line 18"/>
            <p:cNvSpPr>
              <a:spLocks noChangeShapeType="1"/>
            </p:cNvSpPr>
            <p:nvPr/>
          </p:nvSpPr>
          <p:spPr bwMode="auto">
            <a:xfrm>
              <a:off x="1387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Rectangle 19"/>
            <p:cNvSpPr>
              <a:spLocks noChangeArrowheads="1"/>
            </p:cNvSpPr>
            <p:nvPr/>
          </p:nvSpPr>
          <p:spPr bwMode="auto">
            <a:xfrm>
              <a:off x="1074" y="264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5" name="Oval 20"/>
            <p:cNvSpPr>
              <a:spLocks noChangeArrowheads="1"/>
            </p:cNvSpPr>
            <p:nvPr/>
          </p:nvSpPr>
          <p:spPr bwMode="auto">
            <a:xfrm>
              <a:off x="1071" y="258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Oval 21"/>
            <p:cNvSpPr>
              <a:spLocks noChangeArrowheads="1"/>
            </p:cNvSpPr>
            <p:nvPr/>
          </p:nvSpPr>
          <p:spPr bwMode="auto">
            <a:xfrm>
              <a:off x="1757" y="264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7" name="Line 22"/>
            <p:cNvSpPr>
              <a:spLocks noChangeShapeType="1"/>
            </p:cNvSpPr>
            <p:nvPr/>
          </p:nvSpPr>
          <p:spPr bwMode="auto">
            <a:xfrm>
              <a:off x="1757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8" name="Line 23"/>
            <p:cNvSpPr>
              <a:spLocks noChangeShapeType="1"/>
            </p:cNvSpPr>
            <p:nvPr/>
          </p:nvSpPr>
          <p:spPr bwMode="auto">
            <a:xfrm>
              <a:off x="2069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9" name="Rectangle 24"/>
            <p:cNvSpPr>
              <a:spLocks noChangeArrowheads="1"/>
            </p:cNvSpPr>
            <p:nvPr/>
          </p:nvSpPr>
          <p:spPr bwMode="auto">
            <a:xfrm>
              <a:off x="1757" y="263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0" name="Oval 25"/>
            <p:cNvSpPr>
              <a:spLocks noChangeArrowheads="1"/>
            </p:cNvSpPr>
            <p:nvPr/>
          </p:nvSpPr>
          <p:spPr bwMode="auto">
            <a:xfrm>
              <a:off x="1760" y="258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1" name="Oval 26"/>
            <p:cNvSpPr>
              <a:spLocks noChangeArrowheads="1"/>
            </p:cNvSpPr>
            <p:nvPr/>
          </p:nvSpPr>
          <p:spPr bwMode="auto">
            <a:xfrm>
              <a:off x="1767" y="333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2" name="Line 27"/>
            <p:cNvSpPr>
              <a:spLocks noChangeShapeType="1"/>
            </p:cNvSpPr>
            <p:nvPr/>
          </p:nvSpPr>
          <p:spPr bwMode="auto">
            <a:xfrm>
              <a:off x="1767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3" name="Line 28"/>
            <p:cNvSpPr>
              <a:spLocks noChangeShapeType="1"/>
            </p:cNvSpPr>
            <p:nvPr/>
          </p:nvSpPr>
          <p:spPr bwMode="auto">
            <a:xfrm>
              <a:off x="2080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4" name="Rectangle 29"/>
            <p:cNvSpPr>
              <a:spLocks noChangeArrowheads="1"/>
            </p:cNvSpPr>
            <p:nvPr/>
          </p:nvSpPr>
          <p:spPr bwMode="auto">
            <a:xfrm>
              <a:off x="1767" y="332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5" name="Oval 30"/>
            <p:cNvSpPr>
              <a:spLocks noChangeArrowheads="1"/>
            </p:cNvSpPr>
            <p:nvPr/>
          </p:nvSpPr>
          <p:spPr bwMode="auto">
            <a:xfrm>
              <a:off x="1764" y="326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6" name="Oval 31"/>
            <p:cNvSpPr>
              <a:spLocks noChangeArrowheads="1"/>
            </p:cNvSpPr>
            <p:nvPr/>
          </p:nvSpPr>
          <p:spPr bwMode="auto">
            <a:xfrm>
              <a:off x="2332" y="299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7" name="Line 32"/>
            <p:cNvSpPr>
              <a:spLocks noChangeShapeType="1"/>
            </p:cNvSpPr>
            <p:nvPr/>
          </p:nvSpPr>
          <p:spPr bwMode="auto">
            <a:xfrm>
              <a:off x="2332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8" name="Line 33"/>
            <p:cNvSpPr>
              <a:spLocks noChangeShapeType="1"/>
            </p:cNvSpPr>
            <p:nvPr/>
          </p:nvSpPr>
          <p:spPr bwMode="auto">
            <a:xfrm>
              <a:off x="2645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9" name="Rectangle 34"/>
            <p:cNvSpPr>
              <a:spLocks noChangeArrowheads="1"/>
            </p:cNvSpPr>
            <p:nvPr/>
          </p:nvSpPr>
          <p:spPr bwMode="auto">
            <a:xfrm>
              <a:off x="2332" y="298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1000" name="Oval 35"/>
            <p:cNvSpPr>
              <a:spLocks noChangeArrowheads="1"/>
            </p:cNvSpPr>
            <p:nvPr/>
          </p:nvSpPr>
          <p:spPr bwMode="auto">
            <a:xfrm>
              <a:off x="2329" y="292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1" name="Freeform 36"/>
            <p:cNvSpPr>
              <a:spLocks/>
            </p:cNvSpPr>
            <p:nvPr/>
          </p:nvSpPr>
          <p:spPr bwMode="auto">
            <a:xfrm>
              <a:off x="1923" y="273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2" name="Freeform 37"/>
            <p:cNvSpPr>
              <a:spLocks/>
            </p:cNvSpPr>
            <p:nvPr/>
          </p:nvSpPr>
          <p:spPr bwMode="auto">
            <a:xfrm>
              <a:off x="1230" y="274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3" name="Freeform 38"/>
            <p:cNvSpPr>
              <a:spLocks/>
            </p:cNvSpPr>
            <p:nvPr/>
          </p:nvSpPr>
          <p:spPr bwMode="auto">
            <a:xfrm>
              <a:off x="1395" y="272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4" name="Freeform 39"/>
            <p:cNvSpPr>
              <a:spLocks/>
            </p:cNvSpPr>
            <p:nvPr/>
          </p:nvSpPr>
          <p:spPr bwMode="auto">
            <a:xfrm>
              <a:off x="2082" y="307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5" name="Freeform 40"/>
            <p:cNvSpPr>
              <a:spLocks/>
            </p:cNvSpPr>
            <p:nvPr/>
          </p:nvSpPr>
          <p:spPr bwMode="auto">
            <a:xfrm>
              <a:off x="1401" y="335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6" name="Freeform 41"/>
            <p:cNvSpPr>
              <a:spLocks/>
            </p:cNvSpPr>
            <p:nvPr/>
          </p:nvSpPr>
          <p:spPr bwMode="auto">
            <a:xfrm>
              <a:off x="810" y="303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7" name="Freeform 42"/>
            <p:cNvSpPr>
              <a:spLocks/>
            </p:cNvSpPr>
            <p:nvPr/>
          </p:nvSpPr>
          <p:spPr bwMode="auto">
            <a:xfrm>
              <a:off x="1395" y="266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8" name="Freeform 43"/>
            <p:cNvSpPr>
              <a:spLocks/>
            </p:cNvSpPr>
            <p:nvPr/>
          </p:nvSpPr>
          <p:spPr bwMode="auto">
            <a:xfrm>
              <a:off x="2070" y="266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9" name="Freeform 44"/>
            <p:cNvSpPr>
              <a:spLocks/>
            </p:cNvSpPr>
            <p:nvPr/>
          </p:nvSpPr>
          <p:spPr bwMode="auto">
            <a:xfrm>
              <a:off x="753" y="223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10" name="Group 45"/>
            <p:cNvGrpSpPr>
              <a:grpSpLocks/>
            </p:cNvGrpSpPr>
            <p:nvPr/>
          </p:nvGrpSpPr>
          <p:grpSpPr bwMode="auto">
            <a:xfrm>
              <a:off x="649" y="2849"/>
              <a:ext cx="212" cy="231"/>
              <a:chOff x="2950" y="2441"/>
              <a:chExt cx="215" cy="231"/>
            </a:xfrm>
          </p:grpSpPr>
          <p:sp>
            <p:nvSpPr>
              <p:cNvPr id="8102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8" name="Text Box 4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1011" name="Group 48"/>
            <p:cNvGrpSpPr>
              <a:grpSpLocks/>
            </p:cNvGrpSpPr>
            <p:nvPr/>
          </p:nvGrpSpPr>
          <p:grpSpPr bwMode="auto">
            <a:xfrm>
              <a:off x="1819" y="3233"/>
              <a:ext cx="212" cy="231"/>
              <a:chOff x="2950" y="2441"/>
              <a:chExt cx="215" cy="231"/>
            </a:xfrm>
          </p:grpSpPr>
          <p:sp>
            <p:nvSpPr>
              <p:cNvPr id="8102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6" name="Text Box 5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1012" name="Group 51"/>
            <p:cNvGrpSpPr>
              <a:grpSpLocks/>
            </p:cNvGrpSpPr>
            <p:nvPr/>
          </p:nvGrpSpPr>
          <p:grpSpPr bwMode="auto">
            <a:xfrm>
              <a:off x="1134" y="3230"/>
              <a:ext cx="220" cy="231"/>
              <a:chOff x="2946" y="2441"/>
              <a:chExt cx="223" cy="231"/>
            </a:xfrm>
          </p:grpSpPr>
          <p:sp>
            <p:nvSpPr>
              <p:cNvPr id="8102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4" name="Text Box 5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1013" name="Group 54"/>
            <p:cNvGrpSpPr>
              <a:grpSpLocks/>
            </p:cNvGrpSpPr>
            <p:nvPr/>
          </p:nvGrpSpPr>
          <p:grpSpPr bwMode="auto">
            <a:xfrm>
              <a:off x="1809" y="2543"/>
              <a:ext cx="220" cy="231"/>
              <a:chOff x="2946" y="2441"/>
              <a:chExt cx="223" cy="231"/>
            </a:xfrm>
          </p:grpSpPr>
          <p:sp>
            <p:nvSpPr>
              <p:cNvPr id="8102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1014" name="Group 57"/>
            <p:cNvGrpSpPr>
              <a:grpSpLocks/>
            </p:cNvGrpSpPr>
            <p:nvPr/>
          </p:nvGrpSpPr>
          <p:grpSpPr bwMode="auto">
            <a:xfrm>
              <a:off x="1130" y="2543"/>
              <a:ext cx="212" cy="231"/>
              <a:chOff x="2951" y="2441"/>
              <a:chExt cx="215" cy="231"/>
            </a:xfrm>
          </p:grpSpPr>
          <p:sp>
            <p:nvSpPr>
              <p:cNvPr id="8101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0" name="Text Box 5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1015" name="Group 60"/>
            <p:cNvGrpSpPr>
              <a:grpSpLocks/>
            </p:cNvGrpSpPr>
            <p:nvPr/>
          </p:nvGrpSpPr>
          <p:grpSpPr bwMode="auto">
            <a:xfrm>
              <a:off x="2396" y="2891"/>
              <a:ext cx="204" cy="231"/>
              <a:chOff x="2954" y="2441"/>
              <a:chExt cx="207" cy="231"/>
            </a:xfrm>
          </p:grpSpPr>
          <p:sp>
            <p:nvSpPr>
              <p:cNvPr id="8101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8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1016" name="Line 63"/>
            <p:cNvSpPr>
              <a:spLocks noChangeShapeType="1"/>
            </p:cNvSpPr>
            <p:nvPr/>
          </p:nvSpPr>
          <p:spPr bwMode="auto">
            <a:xfrm>
              <a:off x="804" y="302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2525" y="3429000"/>
            <a:ext cx="3571875" cy="2236788"/>
            <a:chOff x="4962525" y="3429000"/>
            <a:chExt cx="3571875" cy="2236788"/>
          </a:xfrm>
        </p:grpSpPr>
        <p:sp>
          <p:nvSpPr>
            <p:cNvPr id="80909" name="Freeform 64"/>
            <p:cNvSpPr>
              <a:spLocks/>
            </p:cNvSpPr>
            <p:nvPr/>
          </p:nvSpPr>
          <p:spPr bwMode="auto">
            <a:xfrm>
              <a:off x="4962525" y="3429000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Freeform 65"/>
            <p:cNvSpPr>
              <a:spLocks/>
            </p:cNvSpPr>
            <p:nvPr/>
          </p:nvSpPr>
          <p:spPr bwMode="auto">
            <a:xfrm>
              <a:off x="5495925" y="4300538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Oval 66"/>
            <p:cNvSpPr>
              <a:spLocks noChangeArrowheads="1"/>
            </p:cNvSpPr>
            <p:nvPr/>
          </p:nvSpPr>
          <p:spPr bwMode="auto">
            <a:xfrm>
              <a:off x="5083175" y="46847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67"/>
            <p:cNvSpPr>
              <a:spLocks noChangeShapeType="1"/>
            </p:cNvSpPr>
            <p:nvPr/>
          </p:nvSpPr>
          <p:spPr bwMode="auto">
            <a:xfrm>
              <a:off x="5083175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68"/>
            <p:cNvSpPr>
              <a:spLocks noChangeShapeType="1"/>
            </p:cNvSpPr>
            <p:nvPr/>
          </p:nvSpPr>
          <p:spPr bwMode="auto">
            <a:xfrm>
              <a:off x="5580063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Rectangle 69"/>
            <p:cNvSpPr>
              <a:spLocks noChangeArrowheads="1"/>
            </p:cNvSpPr>
            <p:nvPr/>
          </p:nvSpPr>
          <p:spPr bwMode="auto">
            <a:xfrm>
              <a:off x="5083175" y="46736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15" name="Oval 70"/>
            <p:cNvSpPr>
              <a:spLocks noChangeArrowheads="1"/>
            </p:cNvSpPr>
            <p:nvPr/>
          </p:nvSpPr>
          <p:spPr bwMode="auto">
            <a:xfrm>
              <a:off x="5078413" y="45799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Oval 71"/>
            <p:cNvSpPr>
              <a:spLocks noChangeArrowheads="1"/>
            </p:cNvSpPr>
            <p:nvPr/>
          </p:nvSpPr>
          <p:spPr bwMode="auto">
            <a:xfrm>
              <a:off x="5835650" y="52990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Line 72"/>
            <p:cNvSpPr>
              <a:spLocks noChangeShapeType="1"/>
            </p:cNvSpPr>
            <p:nvPr/>
          </p:nvSpPr>
          <p:spPr bwMode="auto">
            <a:xfrm>
              <a:off x="5835650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Line 73"/>
            <p:cNvSpPr>
              <a:spLocks noChangeShapeType="1"/>
            </p:cNvSpPr>
            <p:nvPr/>
          </p:nvSpPr>
          <p:spPr bwMode="auto">
            <a:xfrm>
              <a:off x="6332538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Rectangle 74"/>
            <p:cNvSpPr>
              <a:spLocks noChangeArrowheads="1"/>
            </p:cNvSpPr>
            <p:nvPr/>
          </p:nvSpPr>
          <p:spPr bwMode="auto">
            <a:xfrm>
              <a:off x="5835650" y="52879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0" name="Oval 75"/>
            <p:cNvSpPr>
              <a:spLocks noChangeArrowheads="1"/>
            </p:cNvSpPr>
            <p:nvPr/>
          </p:nvSpPr>
          <p:spPr bwMode="auto">
            <a:xfrm>
              <a:off x="5830888" y="51943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1" name="Oval 76"/>
            <p:cNvSpPr>
              <a:spLocks noChangeArrowheads="1"/>
            </p:cNvSpPr>
            <p:nvPr/>
          </p:nvSpPr>
          <p:spPr bwMode="auto">
            <a:xfrm>
              <a:off x="5829300" y="4203700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Line 77"/>
            <p:cNvSpPr>
              <a:spLocks noChangeShapeType="1"/>
            </p:cNvSpPr>
            <p:nvPr/>
          </p:nvSpPr>
          <p:spPr bwMode="auto">
            <a:xfrm>
              <a:off x="5829300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3" name="Line 78"/>
            <p:cNvSpPr>
              <a:spLocks noChangeShapeType="1"/>
            </p:cNvSpPr>
            <p:nvPr/>
          </p:nvSpPr>
          <p:spPr bwMode="auto">
            <a:xfrm>
              <a:off x="6326188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4" name="Rectangle 79"/>
            <p:cNvSpPr>
              <a:spLocks noChangeArrowheads="1"/>
            </p:cNvSpPr>
            <p:nvPr/>
          </p:nvSpPr>
          <p:spPr bwMode="auto">
            <a:xfrm>
              <a:off x="5829300" y="4192588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5" name="Oval 80"/>
            <p:cNvSpPr>
              <a:spLocks noChangeArrowheads="1"/>
            </p:cNvSpPr>
            <p:nvPr/>
          </p:nvSpPr>
          <p:spPr bwMode="auto">
            <a:xfrm>
              <a:off x="5824538" y="4098925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6" name="Oval 81"/>
            <p:cNvSpPr>
              <a:spLocks noChangeArrowheads="1"/>
            </p:cNvSpPr>
            <p:nvPr/>
          </p:nvSpPr>
          <p:spPr bwMode="auto">
            <a:xfrm>
              <a:off x="6913563" y="4197350"/>
              <a:ext cx="495300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7" name="Line 82"/>
            <p:cNvSpPr>
              <a:spLocks noChangeShapeType="1"/>
            </p:cNvSpPr>
            <p:nvPr/>
          </p:nvSpPr>
          <p:spPr bwMode="auto">
            <a:xfrm>
              <a:off x="69135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8" name="Line 83"/>
            <p:cNvSpPr>
              <a:spLocks noChangeShapeType="1"/>
            </p:cNvSpPr>
            <p:nvPr/>
          </p:nvSpPr>
          <p:spPr bwMode="auto">
            <a:xfrm>
              <a:off x="74088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9" name="Rectangle 84"/>
            <p:cNvSpPr>
              <a:spLocks noChangeArrowheads="1"/>
            </p:cNvSpPr>
            <p:nvPr/>
          </p:nvSpPr>
          <p:spPr bwMode="auto">
            <a:xfrm>
              <a:off x="6913563" y="4186238"/>
              <a:ext cx="490538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0" name="Oval 85"/>
            <p:cNvSpPr>
              <a:spLocks noChangeArrowheads="1"/>
            </p:cNvSpPr>
            <p:nvPr/>
          </p:nvSpPr>
          <p:spPr bwMode="auto">
            <a:xfrm>
              <a:off x="6918325" y="4097338"/>
              <a:ext cx="495300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1" name="Oval 86"/>
            <p:cNvSpPr>
              <a:spLocks noChangeArrowheads="1"/>
            </p:cNvSpPr>
            <p:nvPr/>
          </p:nvSpPr>
          <p:spPr bwMode="auto">
            <a:xfrm>
              <a:off x="6929438" y="52943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7"/>
            <p:cNvSpPr>
              <a:spLocks noChangeShapeType="1"/>
            </p:cNvSpPr>
            <p:nvPr/>
          </p:nvSpPr>
          <p:spPr bwMode="auto">
            <a:xfrm>
              <a:off x="6929438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3" name="Line 88"/>
            <p:cNvSpPr>
              <a:spLocks noChangeShapeType="1"/>
            </p:cNvSpPr>
            <p:nvPr/>
          </p:nvSpPr>
          <p:spPr bwMode="auto">
            <a:xfrm>
              <a:off x="7426325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Rectangle 89"/>
            <p:cNvSpPr>
              <a:spLocks noChangeArrowheads="1"/>
            </p:cNvSpPr>
            <p:nvPr/>
          </p:nvSpPr>
          <p:spPr bwMode="auto">
            <a:xfrm>
              <a:off x="6929438" y="52832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5" name="Oval 90"/>
            <p:cNvSpPr>
              <a:spLocks noChangeArrowheads="1"/>
            </p:cNvSpPr>
            <p:nvPr/>
          </p:nvSpPr>
          <p:spPr bwMode="auto">
            <a:xfrm>
              <a:off x="6924675" y="51895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Oval 91"/>
            <p:cNvSpPr>
              <a:spLocks noChangeArrowheads="1"/>
            </p:cNvSpPr>
            <p:nvPr/>
          </p:nvSpPr>
          <p:spPr bwMode="auto">
            <a:xfrm>
              <a:off x="7826375" y="47529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7" name="Line 92"/>
            <p:cNvSpPr>
              <a:spLocks noChangeShapeType="1"/>
            </p:cNvSpPr>
            <p:nvPr/>
          </p:nvSpPr>
          <p:spPr bwMode="auto">
            <a:xfrm>
              <a:off x="7826375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93"/>
            <p:cNvSpPr>
              <a:spLocks noChangeShapeType="1"/>
            </p:cNvSpPr>
            <p:nvPr/>
          </p:nvSpPr>
          <p:spPr bwMode="auto">
            <a:xfrm>
              <a:off x="8323263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9" name="Rectangle 94"/>
            <p:cNvSpPr>
              <a:spLocks noChangeArrowheads="1"/>
            </p:cNvSpPr>
            <p:nvPr/>
          </p:nvSpPr>
          <p:spPr bwMode="auto">
            <a:xfrm>
              <a:off x="7826375" y="47418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40" name="Oval 95"/>
            <p:cNvSpPr>
              <a:spLocks noChangeArrowheads="1"/>
            </p:cNvSpPr>
            <p:nvPr/>
          </p:nvSpPr>
          <p:spPr bwMode="auto">
            <a:xfrm>
              <a:off x="7821613" y="46482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2" name="Freeform 97"/>
            <p:cNvSpPr>
              <a:spLocks/>
            </p:cNvSpPr>
            <p:nvPr/>
          </p:nvSpPr>
          <p:spPr bwMode="auto">
            <a:xfrm>
              <a:off x="6076950" y="4352925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3" name="Freeform 98"/>
            <p:cNvSpPr>
              <a:spLocks/>
            </p:cNvSpPr>
            <p:nvPr/>
          </p:nvSpPr>
          <p:spPr bwMode="auto">
            <a:xfrm>
              <a:off x="6324600" y="4343400"/>
              <a:ext cx="800100" cy="9525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4" name="Freeform 99"/>
            <p:cNvSpPr>
              <a:spLocks/>
            </p:cNvSpPr>
            <p:nvPr/>
          </p:nvSpPr>
          <p:spPr bwMode="auto">
            <a:xfrm>
              <a:off x="7429500" y="487680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5" name="Freeform 100"/>
            <p:cNvSpPr>
              <a:spLocks/>
            </p:cNvSpPr>
            <p:nvPr/>
          </p:nvSpPr>
          <p:spPr bwMode="auto">
            <a:xfrm>
              <a:off x="6348413" y="5329238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Freeform 101"/>
            <p:cNvSpPr>
              <a:spLocks/>
            </p:cNvSpPr>
            <p:nvPr/>
          </p:nvSpPr>
          <p:spPr bwMode="auto">
            <a:xfrm>
              <a:off x="5410200" y="4814888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7" name="Freeform 102"/>
            <p:cNvSpPr>
              <a:spLocks/>
            </p:cNvSpPr>
            <p:nvPr/>
          </p:nvSpPr>
          <p:spPr bwMode="auto">
            <a:xfrm>
              <a:off x="6338888" y="4233863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8" name="Freeform 103"/>
            <p:cNvSpPr>
              <a:spLocks/>
            </p:cNvSpPr>
            <p:nvPr/>
          </p:nvSpPr>
          <p:spPr bwMode="auto">
            <a:xfrm>
              <a:off x="7410450" y="4229100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9" name="Freeform 104"/>
            <p:cNvSpPr>
              <a:spLocks/>
            </p:cNvSpPr>
            <p:nvPr/>
          </p:nvSpPr>
          <p:spPr bwMode="auto">
            <a:xfrm>
              <a:off x="5319713" y="3548063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50" name="Group 105"/>
            <p:cNvGrpSpPr>
              <a:grpSpLocks/>
            </p:cNvGrpSpPr>
            <p:nvPr/>
          </p:nvGrpSpPr>
          <p:grpSpPr bwMode="auto">
            <a:xfrm>
              <a:off x="5154613" y="4522788"/>
              <a:ext cx="336550" cy="366713"/>
              <a:chOff x="2950" y="2441"/>
              <a:chExt cx="215" cy="231"/>
            </a:xfrm>
          </p:grpSpPr>
          <p:sp>
            <p:nvSpPr>
              <p:cNvPr id="80967" name="Rectangle 10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8" name="Text Box 10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0951" name="Group 108"/>
            <p:cNvGrpSpPr>
              <a:grpSpLocks/>
            </p:cNvGrpSpPr>
            <p:nvPr/>
          </p:nvGrpSpPr>
          <p:grpSpPr bwMode="auto">
            <a:xfrm>
              <a:off x="7011988" y="5132388"/>
              <a:ext cx="336550" cy="366713"/>
              <a:chOff x="2950" y="2441"/>
              <a:chExt cx="215" cy="231"/>
            </a:xfrm>
          </p:grpSpPr>
          <p:sp>
            <p:nvSpPr>
              <p:cNvPr id="80965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6" name="Text Box 11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0952" name="Group 111"/>
            <p:cNvGrpSpPr>
              <a:grpSpLocks/>
            </p:cNvGrpSpPr>
            <p:nvPr/>
          </p:nvGrpSpPr>
          <p:grpSpPr bwMode="auto">
            <a:xfrm>
              <a:off x="5924550" y="5127625"/>
              <a:ext cx="349250" cy="366713"/>
              <a:chOff x="2946" y="2441"/>
              <a:chExt cx="223" cy="231"/>
            </a:xfrm>
          </p:grpSpPr>
          <p:sp>
            <p:nvSpPr>
              <p:cNvPr id="80963" name="Rectangle 11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4" name="Text Box 11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0953" name="Group 114"/>
            <p:cNvGrpSpPr>
              <a:grpSpLocks/>
            </p:cNvGrpSpPr>
            <p:nvPr/>
          </p:nvGrpSpPr>
          <p:grpSpPr bwMode="auto">
            <a:xfrm>
              <a:off x="6996113" y="4037013"/>
              <a:ext cx="349250" cy="366713"/>
              <a:chOff x="2946" y="2441"/>
              <a:chExt cx="223" cy="231"/>
            </a:xfrm>
          </p:grpSpPr>
          <p:sp>
            <p:nvSpPr>
              <p:cNvPr id="80961" name="Rectangle 1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2" name="Text Box 11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0954" name="Group 117"/>
            <p:cNvGrpSpPr>
              <a:grpSpLocks/>
            </p:cNvGrpSpPr>
            <p:nvPr/>
          </p:nvGrpSpPr>
          <p:grpSpPr bwMode="auto">
            <a:xfrm>
              <a:off x="5918200" y="4037013"/>
              <a:ext cx="336550" cy="366713"/>
              <a:chOff x="2951" y="2441"/>
              <a:chExt cx="215" cy="231"/>
            </a:xfrm>
          </p:grpSpPr>
          <p:sp>
            <p:nvSpPr>
              <p:cNvPr id="80959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0" name="Text Box 11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0955" name="Group 120"/>
            <p:cNvGrpSpPr>
              <a:grpSpLocks/>
            </p:cNvGrpSpPr>
            <p:nvPr/>
          </p:nvGrpSpPr>
          <p:grpSpPr bwMode="auto">
            <a:xfrm>
              <a:off x="7927975" y="4589463"/>
              <a:ext cx="323850" cy="366713"/>
              <a:chOff x="2954" y="2441"/>
              <a:chExt cx="207" cy="231"/>
            </a:xfrm>
          </p:grpSpPr>
          <p:sp>
            <p:nvSpPr>
              <p:cNvPr id="80957" name="Rectangle 1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8" name="Text Box 12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0956" name="Line 123"/>
            <p:cNvSpPr>
              <a:spLocks noChangeShapeType="1"/>
            </p:cNvSpPr>
            <p:nvPr/>
          </p:nvSpPr>
          <p:spPr bwMode="auto">
            <a:xfrm>
              <a:off x="5400675" y="4795838"/>
              <a:ext cx="447675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900" name="Text Box 124"/>
          <p:cNvSpPr txBox="1">
            <a:spLocks noChangeArrowheads="1"/>
          </p:cNvSpPr>
          <p:nvPr/>
        </p:nvSpPr>
        <p:spPr bwMode="auto">
          <a:xfrm>
            <a:off x="609600" y="5745163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 and D think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sp>
        <p:nvSpPr>
          <p:cNvPr id="971901" name="Text Box 125"/>
          <p:cNvSpPr txBox="1">
            <a:spLocks noChangeArrowheads="1"/>
          </p:cNvSpPr>
          <p:nvPr/>
        </p:nvSpPr>
        <p:spPr bwMode="auto">
          <a:xfrm>
            <a:off x="4953000" y="57150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E thinks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2057400" y="5105400"/>
            <a:ext cx="5029200" cy="468313"/>
            <a:chOff x="1296" y="3216"/>
            <a:chExt cx="3168" cy="295"/>
          </a:xfrm>
        </p:grpSpPr>
        <p:sp>
          <p:nvSpPr>
            <p:cNvPr id="80905" name="Oval 128"/>
            <p:cNvSpPr>
              <a:spLocks noChangeArrowheads="1"/>
            </p:cNvSpPr>
            <p:nvPr/>
          </p:nvSpPr>
          <p:spPr bwMode="auto">
            <a:xfrm>
              <a:off x="129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129"/>
            <p:cNvSpPr>
              <a:spLocks noChangeArrowheads="1"/>
            </p:cNvSpPr>
            <p:nvPr/>
          </p:nvSpPr>
          <p:spPr bwMode="auto">
            <a:xfrm>
              <a:off x="393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07" name="AutoShape 130"/>
            <p:cNvCxnSpPr>
              <a:cxnSpLocks noChangeShapeType="1"/>
              <a:stCxn id="80905" idx="5"/>
              <a:endCxn id="80906" idx="3"/>
            </p:cNvCxnSpPr>
            <p:nvPr/>
          </p:nvCxnSpPr>
          <p:spPr bwMode="auto">
            <a:xfrm rot="16200000" flipH="1">
              <a:off x="2879" y="2339"/>
              <a:ext cx="1" cy="2266"/>
            </a:xfrm>
            <a:prstGeom prst="curvedConnector3">
              <a:avLst>
                <a:gd name="adj1" fmla="val 17700000"/>
              </a:avLst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08" name="Rectangle 131"/>
            <p:cNvSpPr>
              <a:spLocks noChangeArrowheads="1"/>
            </p:cNvSpPr>
            <p:nvPr/>
          </p:nvSpPr>
          <p:spPr bwMode="auto">
            <a:xfrm>
              <a:off x="2554" y="3223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Arial" charset="0"/>
                </a:rPr>
                <a:t>Loop!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69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  <p:bldP spid="971900" grpId="0"/>
      <p:bldP spid="9719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are easy to avoid…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..if you have the whole graph</a:t>
            </a:r>
          </a:p>
          <a:p>
            <a:pPr lvl="1"/>
            <a:endParaRPr lang="en-US" dirty="0"/>
          </a:p>
          <a:p>
            <a:r>
              <a:rPr lang="en-US" dirty="0" smtClean="0"/>
              <a:t>Centralized or pseudo-centralized computation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equirement: </a:t>
            </a:r>
            <a:r>
              <a:rPr lang="en-US" b="1" i="1" dirty="0" smtClean="0"/>
              <a:t>routes computed knowing global view</a:t>
            </a:r>
          </a:p>
          <a:p>
            <a:pPr lvl="1"/>
            <a:r>
              <a:rPr lang="en-US" dirty="0" smtClean="0"/>
              <a:t>One node can do calculation for everyone</a:t>
            </a:r>
          </a:p>
          <a:p>
            <a:pPr lvl="1"/>
            <a:r>
              <a:rPr lang="en-US" dirty="0" smtClean="0"/>
              <a:t>Or each node can do calculation for themselves</a:t>
            </a:r>
          </a:p>
          <a:p>
            <a:pPr lvl="1"/>
            <a:endParaRPr lang="en-US" dirty="0"/>
          </a:p>
          <a:p>
            <a:r>
              <a:rPr lang="en-US" dirty="0" smtClean="0"/>
              <a:t>But question is: how do you construct global view?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3971D4-E4B5-5446-90B9-23A0F1236DB3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Reducing Convergence Delay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Faster detection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“hello”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Link-layer technologies that can detect failures</a:t>
            </a:r>
          </a:p>
          <a:p>
            <a:r>
              <a:rPr lang="en-US" dirty="0">
                <a:latin typeface="Arial" charset="0"/>
              </a:rPr>
              <a:t>Faster flooding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Flooding immediately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Sending link-state packets with high-priority</a:t>
            </a:r>
          </a:p>
          <a:p>
            <a:r>
              <a:rPr lang="en-US" dirty="0">
                <a:latin typeface="Arial" charset="0"/>
              </a:rPr>
              <a:t>Faster computation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Faster processors on the routers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Incremental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Dijkstra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</a:t>
            </a:r>
          </a:p>
          <a:p>
            <a:r>
              <a:rPr lang="en-US" dirty="0">
                <a:latin typeface="Arial" charset="0"/>
              </a:rPr>
              <a:t>Faster forwarding-table update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Data structures supporting incremental updates</a:t>
            </a:r>
          </a:p>
        </p:txBody>
      </p:sp>
    </p:spTree>
    <p:extLst>
      <p:ext uri="{BB962C8B-B14F-4D97-AF65-F5344CB8AC3E}">
        <p14:creationId xmlns:p14="http://schemas.microsoft.com/office/powerpoint/2010/main" val="205504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5FA8B-B482-1A4D-8C6F-6DB01C72056E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Scaling Link-State Routing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Overhead of link-state routing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Flooding link-state packets throughout the network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Running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Dijkstra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 shortest-path algorithm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Becomes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unscalable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when 100s of routers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Introducing hierarchy through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areas</a:t>
            </a:r>
            <a:r>
              <a:rPr lang="ja-JP" altLang="en-US" sz="2400" dirty="0">
                <a:latin typeface="Arial" charset="0"/>
              </a:rPr>
              <a:t>”</a:t>
            </a:r>
            <a:endParaRPr lang="en-US" sz="2400" dirty="0">
              <a:latin typeface="Arial" charset="0"/>
            </a:endParaRP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568700" y="4037013"/>
            <a:ext cx="3078163" cy="156845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0">
                <a:latin typeface="Times New Roman" charset="0"/>
              </a:rPr>
              <a:t>Area 0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1905000" y="3290888"/>
            <a:ext cx="1020763" cy="1006475"/>
          </a:xfrm>
          <a:prstGeom prst="ellipse">
            <a:avLst/>
          </a:prstGeom>
          <a:solidFill>
            <a:srgbClr val="CC33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3071813" y="4175125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3324225" y="4357688"/>
            <a:ext cx="320675" cy="18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2928938" y="3854450"/>
            <a:ext cx="274637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2655888" y="4252913"/>
            <a:ext cx="427037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838325" y="3541713"/>
            <a:ext cx="1141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b="0">
                <a:latin typeface="Times New Roman" charset="0"/>
              </a:rPr>
              <a:t>Area 1</a:t>
            </a:r>
          </a:p>
        </p:txBody>
      </p:sp>
      <p:grpSp>
        <p:nvGrpSpPr>
          <p:cNvPr id="82955" name="Group 11"/>
          <p:cNvGrpSpPr>
            <a:grpSpLocks/>
          </p:cNvGrpSpPr>
          <p:nvPr/>
        </p:nvGrpSpPr>
        <p:grpSpPr bwMode="auto">
          <a:xfrm flipH="1">
            <a:off x="6777038" y="3198813"/>
            <a:ext cx="1520825" cy="1135062"/>
            <a:chOff x="1081" y="2227"/>
            <a:chExt cx="958" cy="715"/>
          </a:xfrm>
        </p:grpSpPr>
        <p:sp>
          <p:nvSpPr>
            <p:cNvPr id="82972" name="Oval 12"/>
            <p:cNvSpPr>
              <a:spLocks noChangeArrowheads="1"/>
            </p:cNvSpPr>
            <p:nvPr/>
          </p:nvSpPr>
          <p:spPr bwMode="auto">
            <a:xfrm>
              <a:off x="1123" y="2227"/>
              <a:ext cx="643" cy="634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3" name="Oval 13"/>
            <p:cNvSpPr>
              <a:spLocks noChangeArrowheads="1"/>
            </p:cNvSpPr>
            <p:nvPr/>
          </p:nvSpPr>
          <p:spPr bwMode="auto">
            <a:xfrm>
              <a:off x="1858" y="278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4" name="Line 14"/>
            <p:cNvSpPr>
              <a:spLocks noChangeShapeType="1"/>
            </p:cNvSpPr>
            <p:nvPr/>
          </p:nvSpPr>
          <p:spPr bwMode="auto">
            <a:xfrm>
              <a:off x="1768" y="2582"/>
              <a:ext cx="17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5" name="Line 15"/>
            <p:cNvSpPr>
              <a:spLocks noChangeShapeType="1"/>
            </p:cNvSpPr>
            <p:nvPr/>
          </p:nvSpPr>
          <p:spPr bwMode="auto">
            <a:xfrm>
              <a:off x="1596" y="2833"/>
              <a:ext cx="269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6" name="Text Box 16"/>
            <p:cNvSpPr txBox="1">
              <a:spLocks noChangeArrowheads="1"/>
            </p:cNvSpPr>
            <p:nvPr/>
          </p:nvSpPr>
          <p:spPr bwMode="auto">
            <a:xfrm>
              <a:off x="1081" y="2385"/>
              <a:ext cx="7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0">
                  <a:latin typeface="Times New Roman" charset="0"/>
                </a:rPr>
                <a:t>Area 2</a:t>
              </a:r>
            </a:p>
          </p:txBody>
        </p:sp>
      </p:grpSp>
      <p:sp>
        <p:nvSpPr>
          <p:cNvPr id="82956" name="Line 17"/>
          <p:cNvSpPr>
            <a:spLocks noChangeShapeType="1"/>
          </p:cNvSpPr>
          <p:nvPr/>
        </p:nvSpPr>
        <p:spPr bwMode="auto">
          <a:xfrm flipH="1">
            <a:off x="6526213" y="4297363"/>
            <a:ext cx="273050" cy="18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57" name="Group 18"/>
          <p:cNvGrpSpPr>
            <a:grpSpLocks/>
          </p:cNvGrpSpPr>
          <p:nvPr/>
        </p:nvGrpSpPr>
        <p:grpSpPr bwMode="auto">
          <a:xfrm>
            <a:off x="1974850" y="5224463"/>
            <a:ext cx="1808163" cy="1250950"/>
            <a:chOff x="1071" y="3349"/>
            <a:chExt cx="1139" cy="788"/>
          </a:xfrm>
        </p:grpSpPr>
        <p:sp>
          <p:nvSpPr>
            <p:cNvPr id="82966" name="Oval 19"/>
            <p:cNvSpPr>
              <a:spLocks noChangeArrowheads="1"/>
            </p:cNvSpPr>
            <p:nvPr/>
          </p:nvSpPr>
          <p:spPr bwMode="auto">
            <a:xfrm flipV="1">
              <a:off x="1114" y="3503"/>
              <a:ext cx="643" cy="634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Oval 20"/>
            <p:cNvSpPr>
              <a:spLocks noChangeArrowheads="1"/>
            </p:cNvSpPr>
            <p:nvPr/>
          </p:nvSpPr>
          <p:spPr bwMode="auto">
            <a:xfrm flipV="1">
              <a:off x="1849" y="3422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Line 21"/>
            <p:cNvSpPr>
              <a:spLocks noChangeShapeType="1"/>
            </p:cNvSpPr>
            <p:nvPr/>
          </p:nvSpPr>
          <p:spPr bwMode="auto">
            <a:xfrm flipV="1">
              <a:off x="2008" y="3349"/>
              <a:ext cx="202" cy="1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9" name="Line 22"/>
            <p:cNvSpPr>
              <a:spLocks noChangeShapeType="1"/>
            </p:cNvSpPr>
            <p:nvPr/>
          </p:nvSpPr>
          <p:spPr bwMode="auto">
            <a:xfrm flipV="1">
              <a:off x="1759" y="3590"/>
              <a:ext cx="17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0" name="Line 23"/>
            <p:cNvSpPr>
              <a:spLocks noChangeShapeType="1"/>
            </p:cNvSpPr>
            <p:nvPr/>
          </p:nvSpPr>
          <p:spPr bwMode="auto">
            <a:xfrm flipV="1">
              <a:off x="1587" y="3483"/>
              <a:ext cx="269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Text Box 24"/>
            <p:cNvSpPr txBox="1">
              <a:spLocks noChangeArrowheads="1"/>
            </p:cNvSpPr>
            <p:nvPr/>
          </p:nvSpPr>
          <p:spPr bwMode="auto">
            <a:xfrm>
              <a:off x="1071" y="3652"/>
              <a:ext cx="7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0">
                  <a:latin typeface="Times New Roman" charset="0"/>
                </a:rPr>
                <a:t>Area 3</a:t>
              </a:r>
            </a:p>
          </p:txBody>
        </p:sp>
      </p:grpSp>
      <p:sp>
        <p:nvSpPr>
          <p:cNvPr id="82958" name="Oval 25"/>
          <p:cNvSpPr>
            <a:spLocks noChangeArrowheads="1"/>
          </p:cNvSpPr>
          <p:nvPr/>
        </p:nvSpPr>
        <p:spPr bwMode="auto">
          <a:xfrm flipH="1" flipV="1">
            <a:off x="7067550" y="5514975"/>
            <a:ext cx="1020763" cy="1006475"/>
          </a:xfrm>
          <a:prstGeom prst="ellipse">
            <a:avLst/>
          </a:prstGeom>
          <a:solidFill>
            <a:srgbClr val="CC33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Oval 26"/>
          <p:cNvSpPr>
            <a:spLocks noChangeArrowheads="1"/>
          </p:cNvSpPr>
          <p:nvPr/>
        </p:nvSpPr>
        <p:spPr bwMode="auto">
          <a:xfrm flipH="1" flipV="1">
            <a:off x="6634163" y="5386388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27"/>
          <p:cNvSpPr>
            <a:spLocks noChangeShapeType="1"/>
          </p:cNvSpPr>
          <p:nvPr/>
        </p:nvSpPr>
        <p:spPr bwMode="auto">
          <a:xfrm flipH="1" flipV="1">
            <a:off x="6348413" y="5270500"/>
            <a:ext cx="320675" cy="18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28"/>
          <p:cNvSpPr>
            <a:spLocks noChangeShapeType="1"/>
          </p:cNvSpPr>
          <p:nvPr/>
        </p:nvSpPr>
        <p:spPr bwMode="auto">
          <a:xfrm flipH="1" flipV="1">
            <a:off x="6789738" y="5653088"/>
            <a:ext cx="274637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29"/>
          <p:cNvSpPr>
            <a:spLocks noChangeShapeType="1"/>
          </p:cNvSpPr>
          <p:nvPr/>
        </p:nvSpPr>
        <p:spPr bwMode="auto">
          <a:xfrm flipH="1" flipV="1">
            <a:off x="6910388" y="5483225"/>
            <a:ext cx="427037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Text Box 30"/>
          <p:cNvSpPr txBox="1">
            <a:spLocks noChangeArrowheads="1"/>
          </p:cNvSpPr>
          <p:nvPr/>
        </p:nvSpPr>
        <p:spPr bwMode="auto">
          <a:xfrm flipH="1">
            <a:off x="7015163" y="5751513"/>
            <a:ext cx="1141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b="0">
                <a:latin typeface="Times New Roman" charset="0"/>
              </a:rPr>
              <a:t>Area 4</a:t>
            </a:r>
          </a:p>
        </p:txBody>
      </p:sp>
      <p:sp>
        <p:nvSpPr>
          <p:cNvPr id="82964" name="Freeform 31"/>
          <p:cNvSpPr>
            <a:spLocks/>
          </p:cNvSpPr>
          <p:nvPr/>
        </p:nvSpPr>
        <p:spPr bwMode="auto">
          <a:xfrm>
            <a:off x="1555750" y="4454525"/>
            <a:ext cx="1477963" cy="625475"/>
          </a:xfrm>
          <a:custGeom>
            <a:avLst/>
            <a:gdLst>
              <a:gd name="T0" fmla="*/ 0 w 931"/>
              <a:gd name="T1" fmla="*/ 2147483647 h 394"/>
              <a:gd name="T2" fmla="*/ 2147483647 w 931"/>
              <a:gd name="T3" fmla="*/ 2147483647 h 394"/>
              <a:gd name="T4" fmla="*/ 2147483647 w 931"/>
              <a:gd name="T5" fmla="*/ 2147483647 h 394"/>
              <a:gd name="T6" fmla="*/ 2147483647 w 931"/>
              <a:gd name="T7" fmla="*/ 0 h 394"/>
              <a:gd name="T8" fmla="*/ 0 60000 65536"/>
              <a:gd name="T9" fmla="*/ 0 60000 65536"/>
              <a:gd name="T10" fmla="*/ 0 60000 65536"/>
              <a:gd name="T11" fmla="*/ 0 60000 65536"/>
              <a:gd name="T12" fmla="*/ 0 w 931"/>
              <a:gd name="T13" fmla="*/ 0 h 394"/>
              <a:gd name="T14" fmla="*/ 931 w 931"/>
              <a:gd name="T15" fmla="*/ 394 h 3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1" h="394">
                <a:moveTo>
                  <a:pt x="0" y="394"/>
                </a:moveTo>
                <a:cubicBezTo>
                  <a:pt x="209" y="245"/>
                  <a:pt x="418" y="96"/>
                  <a:pt x="509" y="67"/>
                </a:cubicBezTo>
                <a:cubicBezTo>
                  <a:pt x="600" y="38"/>
                  <a:pt x="477" y="232"/>
                  <a:pt x="547" y="221"/>
                </a:cubicBezTo>
                <a:cubicBezTo>
                  <a:pt x="617" y="210"/>
                  <a:pt x="774" y="105"/>
                  <a:pt x="93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5" name="Text Box 32"/>
          <p:cNvSpPr txBox="1">
            <a:spLocks noChangeArrowheads="1"/>
          </p:cNvSpPr>
          <p:nvPr/>
        </p:nvSpPr>
        <p:spPr bwMode="auto">
          <a:xfrm>
            <a:off x="682625" y="4645025"/>
            <a:ext cx="11128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0">
                <a:latin typeface="Times New Roman" charset="0"/>
              </a:rPr>
              <a:t>area</a:t>
            </a:r>
          </a:p>
          <a:p>
            <a:pPr algn="ctr">
              <a:lnSpc>
                <a:spcPct val="90000"/>
              </a:lnSpc>
            </a:pPr>
            <a:r>
              <a:rPr lang="en-US" sz="2800" b="0">
                <a:latin typeface="Times New Roman" charset="0"/>
              </a:rPr>
              <a:t>border</a:t>
            </a:r>
          </a:p>
          <a:p>
            <a:pPr algn="ctr">
              <a:lnSpc>
                <a:spcPct val="90000"/>
              </a:lnSpc>
            </a:pPr>
            <a:r>
              <a:rPr lang="en-US" sz="2800" b="0">
                <a:latin typeface="Times New Roman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80346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approaches?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is essentially a centralized computation:</a:t>
            </a:r>
          </a:p>
          <a:p>
            <a:pPr lvl="1"/>
            <a:r>
              <a:rPr lang="en-US" b="1" dirty="0" smtClean="0"/>
              <a:t>Global state, local computation</a:t>
            </a:r>
          </a:p>
          <a:p>
            <a:pPr lvl="1"/>
            <a:endParaRPr lang="en-US" dirty="0"/>
          </a:p>
          <a:p>
            <a:r>
              <a:rPr lang="en-US" dirty="0" smtClean="0"/>
              <a:t>What about a more distributed approach?</a:t>
            </a:r>
          </a:p>
          <a:p>
            <a:pPr lvl="1"/>
            <a:r>
              <a:rPr lang="en-US" b="1" dirty="0" smtClean="0"/>
              <a:t>Local state, global computation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Distance-Vector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Details in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6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scalable than Link-State</a:t>
            </a:r>
          </a:p>
          <a:p>
            <a:pPr lvl="1"/>
            <a:r>
              <a:rPr lang="en-US" dirty="0" smtClean="0"/>
              <a:t>No global flooding</a:t>
            </a:r>
          </a:p>
          <a:p>
            <a:r>
              <a:rPr lang="en-US" dirty="0" smtClean="0"/>
              <a:t>Each node computing the outgoing port based on:</a:t>
            </a:r>
          </a:p>
          <a:p>
            <a:pPr lvl="1"/>
            <a:r>
              <a:rPr lang="en-US" dirty="0" smtClean="0"/>
              <a:t>Local information (who it is connected to)</a:t>
            </a:r>
          </a:p>
          <a:p>
            <a:pPr lvl="1"/>
            <a:r>
              <a:rPr lang="en-US" dirty="0" smtClean="0"/>
              <a:t>Paths advertised by neighbors</a:t>
            </a:r>
          </a:p>
          <a:p>
            <a:r>
              <a:rPr lang="en-US" dirty="0" smtClean="0"/>
              <a:t>Algorithms differ in what these exchanges contain</a:t>
            </a:r>
          </a:p>
          <a:p>
            <a:pPr lvl="1"/>
            <a:r>
              <a:rPr lang="en-US" dirty="0" smtClean="0"/>
              <a:t>Distance-vector: just the distance to each destination</a:t>
            </a:r>
          </a:p>
          <a:p>
            <a:pPr lvl="1"/>
            <a:r>
              <a:rPr lang="en-US" dirty="0" smtClean="0"/>
              <a:t>Path-vector: the entire path to each destination</a:t>
            </a:r>
          </a:p>
          <a:p>
            <a:r>
              <a:rPr lang="en-US" dirty="0" smtClean="0"/>
              <a:t>We will focus on distance-vector for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Distributed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2895600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2766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914400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0" y="4648200"/>
            <a:ext cx="2667000" cy="6858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Destination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4953000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I am three hops away</a:t>
            </a: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1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you could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stands up</a:t>
            </a:r>
          </a:p>
          <a:p>
            <a:r>
              <a:rPr lang="en-US" dirty="0" smtClean="0"/>
              <a:t>Announces neighbors</a:t>
            </a:r>
          </a:p>
          <a:p>
            <a:pPr lvl="1"/>
            <a:r>
              <a:rPr lang="en-US" dirty="0" smtClean="0"/>
              <a:t>They stand up</a:t>
            </a:r>
          </a:p>
          <a:p>
            <a:r>
              <a:rPr lang="en-US" dirty="0" smtClean="0"/>
              <a:t>They announce their neighbors</a:t>
            </a:r>
          </a:p>
          <a:p>
            <a:pPr lvl="1"/>
            <a:r>
              <a:rPr lang="en-US" dirty="0" smtClean="0"/>
              <a:t>They stand up (if they haven’t already done so)</a:t>
            </a:r>
          </a:p>
          <a:p>
            <a:pPr lvl="1"/>
            <a:r>
              <a:rPr lang="en-US" b="1" dirty="0" smtClean="0"/>
              <a:t>They remember who called them to stand</a:t>
            </a:r>
          </a:p>
          <a:p>
            <a:r>
              <a:rPr lang="en-US" dirty="0" smtClean="0"/>
              <a:t>…..and so on, until source stands</a:t>
            </a:r>
          </a:p>
          <a:p>
            <a:endParaRPr lang="en-US" dirty="0" smtClean="0"/>
          </a:p>
          <a:p>
            <a:r>
              <a:rPr lang="en-US" b="1" dirty="0" smtClean="0"/>
              <a:t>Key point: don’t stand up twice!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stands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193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Destination stands up</a:t>
            </a:r>
          </a:p>
          <a:p>
            <a:r>
              <a:rPr lang="en-US" dirty="0" smtClean="0"/>
              <a:t>Announces neighbors</a:t>
            </a:r>
          </a:p>
          <a:p>
            <a:pPr lvl="1"/>
            <a:r>
              <a:rPr lang="en-US" dirty="0" smtClean="0"/>
              <a:t>They stand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A8E05B-DB3E-3648-B6B7-8C035D96F0DB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Link-State Routing Is Conceptually Simple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Each router keeps track of its incident </a:t>
            </a:r>
            <a:r>
              <a:rPr lang="en-US" dirty="0" smtClean="0">
                <a:latin typeface="Arial" charset="0"/>
              </a:rPr>
              <a:t>links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Each </a:t>
            </a:r>
            <a:r>
              <a:rPr lang="en-US" dirty="0">
                <a:latin typeface="Arial" charset="0"/>
              </a:rPr>
              <a:t>router broadcasts the link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 give every router a complete view of the graph</a:t>
            </a:r>
          </a:p>
          <a:p>
            <a:r>
              <a:rPr lang="en-US" dirty="0">
                <a:latin typeface="Arial" charset="0"/>
              </a:rPr>
              <a:t>Each router </a:t>
            </a:r>
            <a:r>
              <a:rPr lang="en-US" dirty="0" smtClean="0">
                <a:latin typeface="Arial" charset="0"/>
              </a:rPr>
              <a:t>computes paths using same algorithm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Example protocols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Open Shortest Path First (OSPF)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Intermediate System – Intermediate System (IS-IS)</a:t>
            </a:r>
          </a:p>
          <a:p>
            <a:r>
              <a:rPr lang="en-US" dirty="0">
                <a:latin typeface="Arial" charset="0"/>
              </a:rPr>
              <a:t>Challenges: scaling, transient </a:t>
            </a:r>
            <a:r>
              <a:rPr lang="en-US" dirty="0" smtClean="0">
                <a:latin typeface="Arial" charset="0"/>
              </a:rPr>
              <a:t>disruptions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0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1905000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4876800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3657600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I am one hop away</a:t>
            </a:r>
            <a:endParaRPr lang="en-US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8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Destination stands up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Announces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neighbors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They stand up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They announce their neighbors</a:t>
            </a:r>
          </a:p>
          <a:p>
            <a:pPr lvl="1"/>
            <a:r>
              <a:rPr lang="en-US" dirty="0" smtClean="0"/>
              <a:t>They stand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ular Callout 39"/>
          <p:cNvSpPr/>
          <p:nvPr/>
        </p:nvSpPr>
        <p:spPr bwMode="auto">
          <a:xfrm>
            <a:off x="762000" y="5715000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143000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057400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381000" y="4114800"/>
            <a:ext cx="2667000" cy="685800"/>
          </a:xfrm>
          <a:prstGeom prst="wedgeRectCallout">
            <a:avLst>
              <a:gd name="adj1" fmla="val 46146"/>
              <a:gd name="adj2" fmla="val -918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 am two hops away</a:t>
            </a:r>
          </a:p>
        </p:txBody>
      </p:sp>
    </p:spTree>
    <p:extLst>
      <p:ext uri="{BB962C8B-B14F-4D97-AF65-F5344CB8AC3E}">
        <p14:creationId xmlns:p14="http://schemas.microsoft.com/office/powerpoint/2010/main" val="393193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Stand Up Twice?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called a second time means that there is a second (and longer) path to you</a:t>
            </a:r>
          </a:p>
          <a:p>
            <a:pPr lvl="1"/>
            <a:r>
              <a:rPr lang="en-US" dirty="0" smtClean="0"/>
              <a:t>You already contacted your neighbors the first time</a:t>
            </a:r>
          </a:p>
          <a:p>
            <a:pPr lvl="1"/>
            <a:r>
              <a:rPr lang="en-US" dirty="0" smtClean="0"/>
              <a:t>Your distance to destination is based on shorter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05000" y="2895600"/>
            <a:ext cx="4724400" cy="3505200"/>
            <a:chOff x="1905000" y="27432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2514600" y="2743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648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48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3528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24200" y="4038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4770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5814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362200" y="5562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95800" y="4191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943600" y="5334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5" name="Straight Connector 14"/>
            <p:cNvCxnSpPr>
              <a:stCxn id="5" idx="5"/>
              <a:endCxn id="9" idx="0"/>
            </p:cNvCxnSpPr>
            <p:nvPr/>
          </p:nvCxnSpPr>
          <p:spPr bwMode="auto">
            <a:xfrm>
              <a:off x="2644682" y="28732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5" idx="3"/>
              <a:endCxn id="37" idx="0"/>
            </p:cNvCxnSpPr>
            <p:nvPr/>
          </p:nvCxnSpPr>
          <p:spPr bwMode="auto">
            <a:xfrm flipH="1">
              <a:off x="1981200" y="28732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7" idx="5"/>
              <a:endCxn id="12" idx="1"/>
            </p:cNvCxnSpPr>
            <p:nvPr/>
          </p:nvCxnSpPr>
          <p:spPr bwMode="auto">
            <a:xfrm>
              <a:off x="2035082" y="40162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endCxn id="11" idx="1"/>
            </p:cNvCxnSpPr>
            <p:nvPr/>
          </p:nvCxnSpPr>
          <p:spPr bwMode="auto">
            <a:xfrm>
              <a:off x="3276600" y="4114800"/>
              <a:ext cx="327118" cy="555718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" name="Straight Connector 18"/>
            <p:cNvCxnSpPr>
              <a:stCxn id="13" idx="5"/>
            </p:cNvCxnSpPr>
            <p:nvPr/>
          </p:nvCxnSpPr>
          <p:spPr bwMode="auto">
            <a:xfrm>
              <a:off x="4625882" y="4321082"/>
              <a:ext cx="1362354" cy="1057554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endCxn id="13" idx="7"/>
            </p:cNvCxnSpPr>
            <p:nvPr/>
          </p:nvCxnSpPr>
          <p:spPr bwMode="auto">
            <a:xfrm flipH="1">
              <a:off x="4625882" y="30480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0" idx="4"/>
            </p:cNvCxnSpPr>
            <p:nvPr/>
          </p:nvCxnSpPr>
          <p:spPr bwMode="auto">
            <a:xfrm>
              <a:off x="4724400" y="29718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4" idx="0"/>
            </p:cNvCxnSpPr>
            <p:nvPr/>
          </p:nvCxnSpPr>
          <p:spPr bwMode="auto">
            <a:xfrm flipH="1">
              <a:off x="6019800" y="39624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8" idx="2"/>
            </p:cNvCxnSpPr>
            <p:nvPr/>
          </p:nvCxnSpPr>
          <p:spPr bwMode="auto">
            <a:xfrm>
              <a:off x="2438400" y="55626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7" idx="3"/>
            </p:cNvCxnSpPr>
            <p:nvPr/>
          </p:nvCxnSpPr>
          <p:spPr bwMode="auto">
            <a:xfrm>
              <a:off x="3657600" y="4648200"/>
              <a:ext cx="1012918" cy="739682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7" idx="5"/>
            </p:cNvCxnSpPr>
            <p:nvPr/>
          </p:nvCxnSpPr>
          <p:spPr bwMode="auto">
            <a:xfrm flipH="1">
              <a:off x="4778282" y="5334000"/>
              <a:ext cx="1241518" cy="53882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Connector 25"/>
            <p:cNvCxnSpPr>
              <a:endCxn id="7" idx="1"/>
            </p:cNvCxnSpPr>
            <p:nvPr/>
          </p:nvCxnSpPr>
          <p:spPr bwMode="auto">
            <a:xfrm>
              <a:off x="4572000" y="41910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429000" y="48006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6"/>
              <a:endCxn id="13" idx="1"/>
            </p:cNvCxnSpPr>
            <p:nvPr/>
          </p:nvCxnSpPr>
          <p:spPr bwMode="auto">
            <a:xfrm>
              <a:off x="3276600" y="4114800"/>
              <a:ext cx="1241518" cy="98518"/>
            </a:xfrm>
            <a:prstGeom prst="line">
              <a:avLst/>
            </a:prstGeom>
            <a:noFill/>
            <a:ln w="762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37" idx="6"/>
              <a:endCxn id="9" idx="2"/>
            </p:cNvCxnSpPr>
            <p:nvPr/>
          </p:nvCxnSpPr>
          <p:spPr bwMode="auto">
            <a:xfrm>
              <a:off x="2057400" y="39624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2" idx="0"/>
              <a:endCxn id="11" idx="3"/>
            </p:cNvCxnSpPr>
            <p:nvPr/>
          </p:nvCxnSpPr>
          <p:spPr bwMode="auto">
            <a:xfrm flipV="1">
              <a:off x="2438400" y="47782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8" idx="7"/>
              <a:endCxn id="7" idx="3"/>
            </p:cNvCxnSpPr>
            <p:nvPr/>
          </p:nvCxnSpPr>
          <p:spPr bwMode="auto">
            <a:xfrm flipV="1">
              <a:off x="3482882" y="53878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2" idx="0"/>
              <a:endCxn id="9" idx="3"/>
            </p:cNvCxnSpPr>
            <p:nvPr/>
          </p:nvCxnSpPr>
          <p:spPr bwMode="auto">
            <a:xfrm flipV="1">
              <a:off x="2438400" y="41686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11" idx="0"/>
              <a:endCxn id="13" idx="2"/>
            </p:cNvCxnSpPr>
            <p:nvPr/>
          </p:nvCxnSpPr>
          <p:spPr bwMode="auto">
            <a:xfrm flipV="1">
              <a:off x="3657600" y="42672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3" idx="7"/>
              <a:endCxn id="10" idx="5"/>
            </p:cNvCxnSpPr>
            <p:nvPr/>
          </p:nvCxnSpPr>
          <p:spPr bwMode="auto">
            <a:xfrm flipV="1">
              <a:off x="4625882" y="39400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5" idx="7"/>
              <a:endCxn id="6" idx="2"/>
            </p:cNvCxnSpPr>
            <p:nvPr/>
          </p:nvCxnSpPr>
          <p:spPr bwMode="auto">
            <a:xfrm>
              <a:off x="2644682" y="27655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9" idx="7"/>
              <a:endCxn id="6" idx="0"/>
            </p:cNvCxnSpPr>
            <p:nvPr/>
          </p:nvCxnSpPr>
          <p:spPr bwMode="auto">
            <a:xfrm flipV="1">
              <a:off x="3254282" y="29718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1905000" y="3886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69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“implemented” Distance-Vector routing</a:t>
            </a:r>
          </a:p>
          <a:p>
            <a:pPr lvl="1"/>
            <a:r>
              <a:rPr lang="en-US" dirty="0" smtClean="0"/>
              <a:t>For a single destination</a:t>
            </a:r>
          </a:p>
          <a:p>
            <a:pPr lvl="1"/>
            <a:r>
              <a:rPr lang="en-US" dirty="0" smtClean="0"/>
              <a:t>With the slowest code possible</a:t>
            </a:r>
          </a:p>
          <a:p>
            <a:pPr lvl="1"/>
            <a:endParaRPr lang="en-US" dirty="0"/>
          </a:p>
          <a:p>
            <a:r>
              <a:rPr lang="en-US" dirty="0" smtClean="0"/>
              <a:t>OK, so now let’s consider this more generally….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“Metrics”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finds path with smallest hop-count</a:t>
            </a:r>
          </a:p>
          <a:p>
            <a:pPr lvl="1"/>
            <a:r>
              <a:rPr lang="en-US" dirty="0" smtClean="0"/>
              <a:t>More complicated if you route with a different metric</a:t>
            </a:r>
          </a:p>
          <a:p>
            <a:pPr lvl="8"/>
            <a:endParaRPr lang="en-US" dirty="0"/>
          </a:p>
          <a:p>
            <a:r>
              <a:rPr lang="en-US" dirty="0" smtClean="0"/>
              <a:t>Other routing goals (besides hop-count)</a:t>
            </a:r>
          </a:p>
          <a:p>
            <a:pPr lvl="1"/>
            <a:r>
              <a:rPr lang="en-US" dirty="0" smtClean="0"/>
              <a:t>Path with highest capacity</a:t>
            </a:r>
          </a:p>
          <a:p>
            <a:pPr lvl="1"/>
            <a:r>
              <a:rPr lang="en-US" dirty="0" smtClean="0"/>
              <a:t>Path with lowest latency</a:t>
            </a:r>
          </a:p>
          <a:p>
            <a:pPr lvl="1"/>
            <a:r>
              <a:rPr lang="en-US" dirty="0" smtClean="0"/>
              <a:t>Path with most reliable links</a:t>
            </a:r>
          </a:p>
          <a:p>
            <a:pPr lvl="1"/>
            <a:r>
              <a:rPr lang="en-US" dirty="0" smtClean="0"/>
              <a:t>….</a:t>
            </a:r>
          </a:p>
          <a:p>
            <a:pPr lvl="7"/>
            <a:endParaRPr lang="en-US" dirty="0"/>
          </a:p>
          <a:p>
            <a:r>
              <a:rPr lang="en-US" dirty="0" smtClean="0"/>
              <a:t>Generally, assume every link has “cost” or weight associated with it, and you want to minimize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A903EB8-8AE1-454F-BD51-21915666F367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Distance Vector Routing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knows the links to its neighbors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Does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flood this information to the whole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has provisional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shortest path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E.g.:  Router A: </a:t>
            </a:r>
            <a:r>
              <a:rPr lang="ja-JP" alt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I can get to router B with cost 11 via next hop router D</a:t>
            </a:r>
            <a:r>
              <a:rPr lang="ja-JP" alt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>
              <a:solidFill>
                <a:srgbClr val="FF66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Routers exchange </a:t>
            </a:r>
            <a:r>
              <a:rPr lang="en-US" dirty="0" smtClean="0">
                <a:latin typeface="Arial" charset="0"/>
              </a:rPr>
              <a:t>this </a:t>
            </a:r>
            <a:r>
              <a:rPr lang="en-US" i="1" dirty="0" smtClean="0">
                <a:solidFill>
                  <a:srgbClr val="FF6600"/>
                </a:solidFill>
                <a:latin typeface="Arial" charset="0"/>
              </a:rPr>
              <a:t>Distance-Vector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>
                <a:latin typeface="Arial" charset="0"/>
              </a:rPr>
              <a:t>information with their neighboring routers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Vector because one entry per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Routers update their idea of the best path using info from neighbors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terative </a:t>
            </a:r>
            <a:r>
              <a:rPr lang="en-US" dirty="0">
                <a:latin typeface="Arial" charset="0"/>
              </a:rPr>
              <a:t>process converges </a:t>
            </a:r>
            <a:r>
              <a:rPr lang="en-US" dirty="0" smtClean="0">
                <a:latin typeface="Arial" charset="0"/>
              </a:rPr>
              <a:t>to set </a:t>
            </a:r>
            <a:r>
              <a:rPr lang="en-US" dirty="0">
                <a:latin typeface="Arial" charset="0"/>
              </a:rPr>
              <a:t>of shortest paths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00F95A5-9BD7-B44A-8214-2EB9269B447E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Information Flow in Distance Vector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609600" y="1981200"/>
            <a:ext cx="7824788" cy="3886200"/>
            <a:chOff x="192" y="1536"/>
            <a:chExt cx="4929" cy="2448"/>
          </a:xfrm>
        </p:grpSpPr>
        <p:sp>
          <p:nvSpPr>
            <p:cNvPr id="95254" name="Freeform 4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Line 5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Freeform 6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7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Freeform 8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9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Freeform 10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11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Freeform 12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13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Freeform 14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Line 15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Line 16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Line 17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8" name="Line 18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9" name="Line 19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0" name="Rectangle 20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1" name="Rectangle 21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2" name="Rectangle 22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3" name="Rectangle 23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4" name="Rectangle 24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5" name="Rectangle 25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5276" name="Rectangle 26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95277" name="Group 27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95356" name="Freeform 2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7" name="Line 2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8" name="Line 3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9" name="Freeform 3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0" name="Line 3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1" name="Line 3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2" name="Line 3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3" name="Rectangle 3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4" name="Freeform 3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5" name="Line 3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6" name="Line 3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7" name="Line 3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40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95344" name="Freeform 4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5" name="Line 4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6" name="Line 4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7" name="Freeform 4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8" name="Line 4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9" name="Line 4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0" name="Line 4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1" name="Rectangle 4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2" name="Freeform 4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3" name="Line 5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4" name="Line 5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5" name="Line 5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9" name="Group 53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95332" name="Freeform 54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3" name="Line 55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4" name="Line 56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" name="Freeform 57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" name="Line 58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" name="Line 59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8" name="Line 60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9" name="Rectangle 61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0" name="Freeform 62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1" name="Line 63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2" name="Line 64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3" name="Line 65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80" name="Group 66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95320" name="Freeform 67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1" name="Line 68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2" name="Line 69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3" name="Freeform 70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4" name="Line 71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5" name="Line 72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6" name="Line 73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7" name="Rectangle 74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8" name="Freeform 75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9" name="Line 76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0" name="Line 77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1" name="Line 78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81" name="Group 79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95308" name="Freeform 80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9" name="Line 81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0" name="Line 82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1" name="Freeform 83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Line 84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Line 85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4" name="Line 86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5" name="Rectangle 87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6" name="Freeform 88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7" name="Line 89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8" name="Line 90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9" name="Line 91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5282" name="AutoShape 92"/>
            <p:cNvCxnSpPr>
              <a:cxnSpLocks noChangeShapeType="1"/>
              <a:stCxn id="95270" idx="3"/>
              <a:endCxn id="95272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3" name="AutoShape 93"/>
            <p:cNvCxnSpPr>
              <a:cxnSpLocks noChangeShapeType="1"/>
              <a:stCxn id="95270" idx="3"/>
              <a:endCxn id="95273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4" name="AutoShape 94"/>
            <p:cNvCxnSpPr>
              <a:cxnSpLocks noChangeShapeType="1"/>
              <a:stCxn id="95271" idx="3"/>
              <a:endCxn id="95273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5" name="AutoShape 95"/>
            <p:cNvCxnSpPr>
              <a:cxnSpLocks noChangeShapeType="1"/>
              <a:stCxn id="95271" idx="3"/>
              <a:endCxn id="95274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6" name="AutoShape 96"/>
            <p:cNvCxnSpPr>
              <a:cxnSpLocks noChangeShapeType="1"/>
              <a:stCxn id="95273" idx="3"/>
              <a:endCxn id="95275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7" name="AutoShape 97"/>
            <p:cNvCxnSpPr>
              <a:cxnSpLocks noChangeShapeType="1"/>
              <a:stCxn id="95274" idx="3"/>
              <a:endCxn id="95276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8" name="AutoShape 98"/>
            <p:cNvCxnSpPr>
              <a:cxnSpLocks noChangeShapeType="1"/>
              <a:stCxn id="95276" idx="0"/>
              <a:endCxn id="95275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9" name="AutoShape 99"/>
            <p:cNvCxnSpPr>
              <a:cxnSpLocks noChangeShapeType="1"/>
              <a:stCxn id="95271" idx="0"/>
              <a:endCxn id="95270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0" name="AutoShape 100"/>
            <p:cNvCxnSpPr>
              <a:cxnSpLocks noChangeShapeType="1"/>
              <a:stCxn id="95272" idx="3"/>
              <a:endCxn id="95275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1" name="AutoShape 101"/>
            <p:cNvCxnSpPr>
              <a:cxnSpLocks noChangeShapeType="1"/>
              <a:stCxn id="95364" idx="35"/>
              <a:endCxn id="95270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2" name="AutoShape 102"/>
            <p:cNvCxnSpPr>
              <a:cxnSpLocks noChangeShapeType="1"/>
              <a:stCxn id="95352" idx="31"/>
              <a:endCxn id="95271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3" name="AutoShape 103"/>
            <p:cNvCxnSpPr>
              <a:cxnSpLocks noChangeShapeType="1"/>
              <a:stCxn id="95272" idx="0"/>
              <a:endCxn id="95335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4" name="AutoShape 104"/>
            <p:cNvCxnSpPr>
              <a:cxnSpLocks noChangeShapeType="1"/>
              <a:stCxn id="95276" idx="3"/>
              <a:endCxn id="95316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5" name="AutoShape 105"/>
            <p:cNvCxnSpPr>
              <a:cxnSpLocks noChangeShapeType="1"/>
              <a:stCxn id="95275" idx="3"/>
              <a:endCxn id="95320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96" name="Text Box 106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A</a:t>
              </a:r>
            </a:p>
          </p:txBody>
        </p:sp>
        <p:sp>
          <p:nvSpPr>
            <p:cNvPr id="95297" name="Text Box 107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B</a:t>
              </a:r>
            </a:p>
          </p:txBody>
        </p:sp>
        <p:sp>
          <p:nvSpPr>
            <p:cNvPr id="95298" name="Text Box 108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E</a:t>
              </a:r>
            </a:p>
          </p:txBody>
        </p:sp>
        <p:sp>
          <p:nvSpPr>
            <p:cNvPr id="95299" name="Text Box 109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D</a:t>
              </a:r>
            </a:p>
          </p:txBody>
        </p:sp>
        <p:sp>
          <p:nvSpPr>
            <p:cNvPr id="95300" name="Text Box 110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C</a:t>
              </a:r>
            </a:p>
          </p:txBody>
        </p:sp>
        <p:sp>
          <p:nvSpPr>
            <p:cNvPr id="95301" name="Text Box 111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N1</a:t>
              </a:r>
            </a:p>
          </p:txBody>
        </p:sp>
        <p:sp>
          <p:nvSpPr>
            <p:cNvPr id="95302" name="Text Box 112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N2</a:t>
              </a:r>
            </a:p>
          </p:txBody>
        </p:sp>
        <p:sp>
          <p:nvSpPr>
            <p:cNvPr id="95303" name="Text Box 113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N3</a:t>
              </a:r>
            </a:p>
          </p:txBody>
        </p:sp>
        <p:sp>
          <p:nvSpPr>
            <p:cNvPr id="95304" name="Text Box 114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N4</a:t>
              </a:r>
            </a:p>
          </p:txBody>
        </p:sp>
        <p:sp>
          <p:nvSpPr>
            <p:cNvPr id="95305" name="Text Box 115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N5</a:t>
              </a:r>
            </a:p>
          </p:txBody>
        </p:sp>
        <p:sp>
          <p:nvSpPr>
            <p:cNvPr id="95306" name="Text Box 116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N7</a:t>
              </a:r>
            </a:p>
          </p:txBody>
        </p:sp>
        <p:sp>
          <p:nvSpPr>
            <p:cNvPr id="95307" name="Text Box 117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N6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2133600" y="3276600"/>
            <a:ext cx="1981200" cy="1524000"/>
            <a:chOff x="1152" y="2304"/>
            <a:chExt cx="1248" cy="960"/>
          </a:xfrm>
        </p:grpSpPr>
        <p:sp>
          <p:nvSpPr>
            <p:cNvPr id="95251" name="Line 119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2" name="Line 120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3" name="Line 121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2286000" y="3733800"/>
            <a:ext cx="1981200" cy="1905000"/>
            <a:chOff x="1248" y="2592"/>
            <a:chExt cx="1248" cy="1200"/>
          </a:xfrm>
        </p:grpSpPr>
        <p:sp>
          <p:nvSpPr>
            <p:cNvPr id="95248" name="Line 123"/>
            <p:cNvSpPr>
              <a:spLocks noChangeShapeType="1"/>
            </p:cNvSpPr>
            <p:nvPr/>
          </p:nvSpPr>
          <p:spPr bwMode="auto">
            <a:xfrm flipV="1">
              <a:off x="1344" y="3024"/>
              <a:ext cx="1008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9" name="Line 124"/>
            <p:cNvSpPr>
              <a:spLocks noChangeShapeType="1"/>
            </p:cNvSpPr>
            <p:nvPr/>
          </p:nvSpPr>
          <p:spPr bwMode="auto">
            <a:xfrm>
              <a:off x="1344" y="3456"/>
              <a:ext cx="1152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50" name="Line 125"/>
            <p:cNvSpPr>
              <a:spLocks noChangeShapeType="1"/>
            </p:cNvSpPr>
            <p:nvPr/>
          </p:nvSpPr>
          <p:spPr bwMode="auto">
            <a:xfrm flipV="1">
              <a:off x="1248" y="2592"/>
              <a:ext cx="96" cy="72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2514600" y="3505200"/>
            <a:ext cx="4267200" cy="457200"/>
            <a:chOff x="1392" y="2448"/>
            <a:chExt cx="2688" cy="288"/>
          </a:xfrm>
        </p:grpSpPr>
        <p:sp>
          <p:nvSpPr>
            <p:cNvPr id="95246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1344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7" name="Line 128"/>
            <p:cNvSpPr>
              <a:spLocks noChangeShapeType="1"/>
            </p:cNvSpPr>
            <p:nvPr/>
          </p:nvSpPr>
          <p:spPr bwMode="auto">
            <a:xfrm flipH="1">
              <a:off x="1392" y="2448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2514600" y="3429000"/>
            <a:ext cx="4343400" cy="1752600"/>
            <a:chOff x="1392" y="2400"/>
            <a:chExt cx="2736" cy="1104"/>
          </a:xfrm>
        </p:grpSpPr>
        <p:sp>
          <p:nvSpPr>
            <p:cNvPr id="95243" name="Line 130"/>
            <p:cNvSpPr>
              <a:spLocks noChangeShapeType="1"/>
            </p:cNvSpPr>
            <p:nvPr/>
          </p:nvSpPr>
          <p:spPr bwMode="auto">
            <a:xfrm flipV="1">
              <a:off x="2736" y="2784"/>
              <a:ext cx="1392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4" name="Line 131"/>
            <p:cNvSpPr>
              <a:spLocks noChangeShapeType="1"/>
            </p:cNvSpPr>
            <p:nvPr/>
          </p:nvSpPr>
          <p:spPr bwMode="auto">
            <a:xfrm flipH="1">
              <a:off x="1392" y="3120"/>
              <a:ext cx="1104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5" name="Line 132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056" cy="52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2438400" y="5257800"/>
            <a:ext cx="4114800" cy="533400"/>
            <a:chOff x="1344" y="3552"/>
            <a:chExt cx="2592" cy="336"/>
          </a:xfrm>
        </p:grpSpPr>
        <p:sp>
          <p:nvSpPr>
            <p:cNvPr id="95241" name="Line 134"/>
            <p:cNvSpPr>
              <a:spLocks noChangeShapeType="1"/>
            </p:cNvSpPr>
            <p:nvPr/>
          </p:nvSpPr>
          <p:spPr bwMode="auto">
            <a:xfrm flipV="1">
              <a:off x="2688" y="3840"/>
              <a:ext cx="1248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5242" name="Line 135"/>
            <p:cNvSpPr>
              <a:spLocks noChangeShapeType="1"/>
            </p:cNvSpPr>
            <p:nvPr/>
          </p:nvSpPr>
          <p:spPr bwMode="auto">
            <a:xfrm flipH="1" flipV="1">
              <a:off x="1344" y="3552"/>
              <a:ext cx="1104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4C091A-07B5-2446-BB62-52CBB9F2843D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Information Flow in Distance Vector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609600" y="1981200"/>
            <a:ext cx="7824788" cy="3886200"/>
            <a:chOff x="192" y="1536"/>
            <a:chExt cx="4929" cy="2448"/>
          </a:xfrm>
        </p:grpSpPr>
        <p:sp>
          <p:nvSpPr>
            <p:cNvPr id="97302" name="Freeform 4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Line 5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Freeform 6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Line 7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Freeform 8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7" name="Line 9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Freeform 10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9" name="Line 11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0" name="Freeform 12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1" name="Line 13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2" name="Freeform 14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3" name="Line 15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4" name="Line 16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5" name="Line 17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6" name="Line 18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7" name="Line 19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18" name="Rectangle 20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19" name="Rectangle 21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20" name="Rectangle 22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21" name="Rectangle 23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22" name="Rectangle 24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23" name="Rectangle 25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7324" name="Rectangle 26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97325" name="Group 27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97404" name="Freeform 2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5" name="Line 2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6" name="Line 3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7" name="Freeform 3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8" name="Line 3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9" name="Line 3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0" name="Line 3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1" name="Rectangle 3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2" name="Freeform 3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3" name="Line 3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4" name="Line 3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5" name="Line 3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326" name="Group 40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97392" name="Freeform 4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3" name="Line 4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4" name="Line 4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5" name="Freeform 4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6" name="Line 4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7" name="Line 4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8" name="Line 4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9" name="Rectangle 4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0" name="Freeform 4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1" name="Line 5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2" name="Line 5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3" name="Line 5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327" name="Group 53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97380" name="Freeform 54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1" name="Line 55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2" name="Line 56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3" name="Freeform 57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4" name="Line 58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5" name="Line 59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6" name="Line 60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7" name="Rectangle 61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8" name="Freeform 62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9" name="Line 63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0" name="Line 64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1" name="Line 65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328" name="Group 66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97368" name="Freeform 67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9" name="Line 68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0" name="Line 69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1" name="Freeform 70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2" name="Line 71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3" name="Line 72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4" name="Line 73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5" name="Rectangle 74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6" name="Freeform 75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7" name="Line 76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8" name="Line 77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9" name="Line 78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329" name="Group 79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97356" name="Freeform 80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7" name="Line 81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8" name="Line 82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9" name="Freeform 83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0" name="Line 84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1" name="Line 85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2" name="Line 86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3" name="Rectangle 87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4" name="Freeform 88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5" name="Line 89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6" name="Line 90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7" name="Line 91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7330" name="AutoShape 92"/>
            <p:cNvCxnSpPr>
              <a:cxnSpLocks noChangeShapeType="1"/>
              <a:stCxn id="97318" idx="3"/>
              <a:endCxn id="97320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1" name="AutoShape 93"/>
            <p:cNvCxnSpPr>
              <a:cxnSpLocks noChangeShapeType="1"/>
              <a:stCxn id="97318" idx="3"/>
              <a:endCxn id="97321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2" name="AutoShape 94"/>
            <p:cNvCxnSpPr>
              <a:cxnSpLocks noChangeShapeType="1"/>
              <a:stCxn id="97319" idx="3"/>
              <a:endCxn id="97321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3" name="AutoShape 95"/>
            <p:cNvCxnSpPr>
              <a:cxnSpLocks noChangeShapeType="1"/>
              <a:stCxn id="97319" idx="3"/>
              <a:endCxn id="97322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4" name="AutoShape 96"/>
            <p:cNvCxnSpPr>
              <a:cxnSpLocks noChangeShapeType="1"/>
              <a:stCxn id="97321" idx="3"/>
              <a:endCxn id="97323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5" name="AutoShape 97"/>
            <p:cNvCxnSpPr>
              <a:cxnSpLocks noChangeShapeType="1"/>
              <a:stCxn id="97322" idx="3"/>
              <a:endCxn id="97324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6" name="AutoShape 98"/>
            <p:cNvCxnSpPr>
              <a:cxnSpLocks noChangeShapeType="1"/>
              <a:stCxn id="97324" idx="0"/>
              <a:endCxn id="97323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7" name="AutoShape 99"/>
            <p:cNvCxnSpPr>
              <a:cxnSpLocks noChangeShapeType="1"/>
              <a:stCxn id="97319" idx="0"/>
              <a:endCxn id="97318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8" name="AutoShape 100"/>
            <p:cNvCxnSpPr>
              <a:cxnSpLocks noChangeShapeType="1"/>
              <a:stCxn id="97320" idx="3"/>
              <a:endCxn id="97323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39" name="AutoShape 101"/>
            <p:cNvCxnSpPr>
              <a:cxnSpLocks noChangeShapeType="1"/>
              <a:stCxn id="97412" idx="35"/>
              <a:endCxn id="97318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40" name="AutoShape 102"/>
            <p:cNvCxnSpPr>
              <a:cxnSpLocks noChangeShapeType="1"/>
              <a:stCxn id="97400" idx="31"/>
              <a:endCxn id="97319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41" name="AutoShape 103"/>
            <p:cNvCxnSpPr>
              <a:cxnSpLocks noChangeShapeType="1"/>
              <a:stCxn id="97320" idx="0"/>
              <a:endCxn id="97383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42" name="AutoShape 104"/>
            <p:cNvCxnSpPr>
              <a:cxnSpLocks noChangeShapeType="1"/>
              <a:stCxn id="97324" idx="3"/>
              <a:endCxn id="97364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43" name="AutoShape 105"/>
            <p:cNvCxnSpPr>
              <a:cxnSpLocks noChangeShapeType="1"/>
              <a:stCxn id="97323" idx="3"/>
              <a:endCxn id="97368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44" name="Text Box 106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A</a:t>
              </a:r>
            </a:p>
          </p:txBody>
        </p:sp>
        <p:sp>
          <p:nvSpPr>
            <p:cNvPr id="97345" name="Text Box 107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B</a:t>
              </a:r>
            </a:p>
          </p:txBody>
        </p:sp>
        <p:sp>
          <p:nvSpPr>
            <p:cNvPr id="97346" name="Text Box 108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E</a:t>
              </a:r>
            </a:p>
          </p:txBody>
        </p:sp>
        <p:sp>
          <p:nvSpPr>
            <p:cNvPr id="97347" name="Text Box 109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D</a:t>
              </a:r>
            </a:p>
          </p:txBody>
        </p:sp>
        <p:sp>
          <p:nvSpPr>
            <p:cNvPr id="97348" name="Text Box 110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C</a:t>
              </a:r>
            </a:p>
          </p:txBody>
        </p:sp>
        <p:sp>
          <p:nvSpPr>
            <p:cNvPr id="97349" name="Text Box 111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N1</a:t>
              </a:r>
            </a:p>
          </p:txBody>
        </p:sp>
        <p:sp>
          <p:nvSpPr>
            <p:cNvPr id="97350" name="Text Box 112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N2</a:t>
              </a:r>
            </a:p>
          </p:txBody>
        </p:sp>
        <p:sp>
          <p:nvSpPr>
            <p:cNvPr id="97351" name="Text Box 113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N3</a:t>
              </a:r>
            </a:p>
          </p:txBody>
        </p:sp>
        <p:sp>
          <p:nvSpPr>
            <p:cNvPr id="97352" name="Text Box 114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N4</a:t>
              </a:r>
            </a:p>
          </p:txBody>
        </p:sp>
        <p:sp>
          <p:nvSpPr>
            <p:cNvPr id="97353" name="Text Box 115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N5</a:t>
              </a:r>
            </a:p>
          </p:txBody>
        </p:sp>
        <p:sp>
          <p:nvSpPr>
            <p:cNvPr id="97354" name="Text Box 116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N7</a:t>
              </a:r>
            </a:p>
          </p:txBody>
        </p:sp>
        <p:sp>
          <p:nvSpPr>
            <p:cNvPr id="97355" name="Text Box 117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N6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2133600" y="3276600"/>
            <a:ext cx="1981200" cy="1524000"/>
            <a:chOff x="1152" y="2304"/>
            <a:chExt cx="1248" cy="960"/>
          </a:xfrm>
        </p:grpSpPr>
        <p:sp>
          <p:nvSpPr>
            <p:cNvPr id="97299" name="Line 119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300" name="Line 120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301" name="Line 121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2286000" y="3733800"/>
            <a:ext cx="1981200" cy="1905000"/>
            <a:chOff x="1248" y="2592"/>
            <a:chExt cx="1248" cy="1200"/>
          </a:xfrm>
        </p:grpSpPr>
        <p:sp>
          <p:nvSpPr>
            <p:cNvPr id="97296" name="Line 123"/>
            <p:cNvSpPr>
              <a:spLocks noChangeShapeType="1"/>
            </p:cNvSpPr>
            <p:nvPr/>
          </p:nvSpPr>
          <p:spPr bwMode="auto">
            <a:xfrm flipV="1">
              <a:off x="1344" y="3024"/>
              <a:ext cx="1008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7" name="Line 124"/>
            <p:cNvSpPr>
              <a:spLocks noChangeShapeType="1"/>
            </p:cNvSpPr>
            <p:nvPr/>
          </p:nvSpPr>
          <p:spPr bwMode="auto">
            <a:xfrm>
              <a:off x="1344" y="3456"/>
              <a:ext cx="1152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8" name="Line 125"/>
            <p:cNvSpPr>
              <a:spLocks noChangeShapeType="1"/>
            </p:cNvSpPr>
            <p:nvPr/>
          </p:nvSpPr>
          <p:spPr bwMode="auto">
            <a:xfrm flipV="1">
              <a:off x="1248" y="2592"/>
              <a:ext cx="96" cy="72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2514600" y="3505200"/>
            <a:ext cx="4267200" cy="457200"/>
            <a:chOff x="1392" y="2448"/>
            <a:chExt cx="2688" cy="288"/>
          </a:xfrm>
        </p:grpSpPr>
        <p:sp>
          <p:nvSpPr>
            <p:cNvPr id="97294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1344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5" name="Line 128"/>
            <p:cNvSpPr>
              <a:spLocks noChangeShapeType="1"/>
            </p:cNvSpPr>
            <p:nvPr/>
          </p:nvSpPr>
          <p:spPr bwMode="auto">
            <a:xfrm flipH="1">
              <a:off x="1392" y="2448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2514600" y="3429000"/>
            <a:ext cx="4343400" cy="1752600"/>
            <a:chOff x="1392" y="2400"/>
            <a:chExt cx="2736" cy="1104"/>
          </a:xfrm>
        </p:grpSpPr>
        <p:sp>
          <p:nvSpPr>
            <p:cNvPr id="97291" name="Line 130"/>
            <p:cNvSpPr>
              <a:spLocks noChangeShapeType="1"/>
            </p:cNvSpPr>
            <p:nvPr/>
          </p:nvSpPr>
          <p:spPr bwMode="auto">
            <a:xfrm flipV="1">
              <a:off x="2736" y="2784"/>
              <a:ext cx="1392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2" name="Line 131"/>
            <p:cNvSpPr>
              <a:spLocks noChangeShapeType="1"/>
            </p:cNvSpPr>
            <p:nvPr/>
          </p:nvSpPr>
          <p:spPr bwMode="auto">
            <a:xfrm flipH="1">
              <a:off x="1392" y="3120"/>
              <a:ext cx="1104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3" name="Line 132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056" cy="52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2438400" y="5257800"/>
            <a:ext cx="4114800" cy="533400"/>
            <a:chOff x="1344" y="3552"/>
            <a:chExt cx="2592" cy="336"/>
          </a:xfrm>
        </p:grpSpPr>
        <p:sp>
          <p:nvSpPr>
            <p:cNvPr id="97289" name="Line 134"/>
            <p:cNvSpPr>
              <a:spLocks noChangeShapeType="1"/>
            </p:cNvSpPr>
            <p:nvPr/>
          </p:nvSpPr>
          <p:spPr bwMode="auto">
            <a:xfrm flipV="1">
              <a:off x="2688" y="3840"/>
              <a:ext cx="1248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7290" name="Line 135"/>
            <p:cNvSpPr>
              <a:spLocks noChangeShapeType="1"/>
            </p:cNvSpPr>
            <p:nvPr/>
          </p:nvSpPr>
          <p:spPr bwMode="auto">
            <a:xfrm flipH="1" flipV="1">
              <a:off x="1344" y="3552"/>
              <a:ext cx="1104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6EEA10-2086-0A4D-B066-4779127FB53A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Information Flow in Distance Vector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609600" y="1981200"/>
            <a:ext cx="7824788" cy="3886200"/>
            <a:chOff x="192" y="1536"/>
            <a:chExt cx="4929" cy="2448"/>
          </a:xfrm>
        </p:grpSpPr>
        <p:sp>
          <p:nvSpPr>
            <p:cNvPr id="99350" name="Freeform 4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1" name="Line 5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2" name="Freeform 6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3" name="Line 7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4" name="Freeform 8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5" name="Line 9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Freeform 10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Line 11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Freeform 12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9" name="Line 13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0" name="Freeform 14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1" name="Line 15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2" name="Line 16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Line 17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Line 18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Line 19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Rectangle 20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67" name="Rectangle 21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68" name="Rectangle 22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69" name="Rectangle 23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70" name="Rectangle 24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71" name="Rectangle 25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99372" name="Rectangle 26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99373" name="Group 27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99452" name="Freeform 2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3" name="Line 2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4" name="Line 3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5" name="Freeform 3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6" name="Line 3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7" name="Line 3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8" name="Line 3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9" name="Rectangle 3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0" name="Freeform 3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1" name="Line 3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2" name="Line 3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3" name="Line 3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4" name="Group 40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99440" name="Freeform 4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1" name="Line 4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2" name="Line 4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3" name="Freeform 4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4" name="Line 4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5" name="Line 4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6" name="Line 4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7" name="Rectangle 4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8" name="Freeform 4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9" name="Line 5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0" name="Line 5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1" name="Line 5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5" name="Group 53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99428" name="Freeform 54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9" name="Line 55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0" name="Line 56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1" name="Freeform 57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2" name="Line 58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3" name="Line 59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4" name="Line 60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5" name="Rectangle 61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6" name="Freeform 62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7" name="Line 63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8" name="Line 64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9" name="Line 65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6" name="Group 66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99416" name="Freeform 67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7" name="Line 68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8" name="Line 69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9" name="Freeform 70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0" name="Line 71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1" name="Line 72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2" name="Line 73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3" name="Rectangle 74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4" name="Freeform 75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5" name="Line 76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6" name="Line 77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7" name="Line 78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79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99404" name="Freeform 80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16 w 572"/>
                  <a:gd name="T1" fmla="*/ 47 h 577"/>
                  <a:gd name="T2" fmla="*/ 0 w 572"/>
                  <a:gd name="T3" fmla="*/ 47 h 577"/>
                  <a:gd name="T4" fmla="*/ 0 w 572"/>
                  <a:gd name="T5" fmla="*/ 72 h 577"/>
                  <a:gd name="T6" fmla="*/ 72 w 572"/>
                  <a:gd name="T7" fmla="*/ 72 h 577"/>
                  <a:gd name="T8" fmla="*/ 72 w 572"/>
                  <a:gd name="T9" fmla="*/ 47 h 577"/>
                  <a:gd name="T10" fmla="*/ 56 w 572"/>
                  <a:gd name="T11" fmla="*/ 47 h 577"/>
                  <a:gd name="T12" fmla="*/ 56 w 572"/>
                  <a:gd name="T13" fmla="*/ 43 h 577"/>
                  <a:gd name="T14" fmla="*/ 63 w 572"/>
                  <a:gd name="T15" fmla="*/ 43 h 577"/>
                  <a:gd name="T16" fmla="*/ 63 w 572"/>
                  <a:gd name="T17" fmla="*/ 0 h 577"/>
                  <a:gd name="T18" fmla="*/ 9 w 572"/>
                  <a:gd name="T19" fmla="*/ 0 h 577"/>
                  <a:gd name="T20" fmla="*/ 9 w 572"/>
                  <a:gd name="T21" fmla="*/ 43 h 577"/>
                  <a:gd name="T22" fmla="*/ 16 w 572"/>
                  <a:gd name="T23" fmla="*/ 43 h 577"/>
                  <a:gd name="T24" fmla="*/ 16 w 572"/>
                  <a:gd name="T25" fmla="*/ 47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5" name="Line 81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6" name="Line 82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7" name="Freeform 83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21 h 161"/>
                  <a:gd name="T2" fmla="*/ 24 w 231"/>
                  <a:gd name="T3" fmla="*/ 21 h 161"/>
                  <a:gd name="T4" fmla="*/ 24 w 231"/>
                  <a:gd name="T5" fmla="*/ 0 h 161"/>
                  <a:gd name="T6" fmla="*/ 0 w 231"/>
                  <a:gd name="T7" fmla="*/ 0 h 161"/>
                  <a:gd name="T8" fmla="*/ 0 w 231"/>
                  <a:gd name="T9" fmla="*/ 21 h 161"/>
                  <a:gd name="T10" fmla="*/ 26 w 231"/>
                  <a:gd name="T11" fmla="*/ 4 h 161"/>
                  <a:gd name="T12" fmla="*/ 29 w 231"/>
                  <a:gd name="T13" fmla="*/ 4 h 161"/>
                  <a:gd name="T14" fmla="*/ 29 w 231"/>
                  <a:gd name="T15" fmla="*/ 0 h 161"/>
                  <a:gd name="T16" fmla="*/ 26 w 231"/>
                  <a:gd name="T17" fmla="*/ 0 h 161"/>
                  <a:gd name="T18" fmla="*/ 26 w 231"/>
                  <a:gd name="T19" fmla="*/ 4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8" name="Line 84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9" name="Line 85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0" name="Line 86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1" name="Rectangle 87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2" name="Freeform 88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57 w 538"/>
                  <a:gd name="T1" fmla="*/ 34 h 387"/>
                  <a:gd name="T2" fmla="*/ 59 w 538"/>
                  <a:gd name="T3" fmla="*/ 34 h 387"/>
                  <a:gd name="T4" fmla="*/ 59 w 538"/>
                  <a:gd name="T5" fmla="*/ 33 h 387"/>
                  <a:gd name="T6" fmla="*/ 57 w 538"/>
                  <a:gd name="T7" fmla="*/ 33 h 387"/>
                  <a:gd name="T8" fmla="*/ 57 w 538"/>
                  <a:gd name="T9" fmla="*/ 34 h 387"/>
                  <a:gd name="T10" fmla="*/ 16 w 538"/>
                  <a:gd name="T11" fmla="*/ 28 h 387"/>
                  <a:gd name="T12" fmla="*/ 16 w 538"/>
                  <a:gd name="T13" fmla="*/ 3 h 387"/>
                  <a:gd name="T14" fmla="*/ 52 w 538"/>
                  <a:gd name="T15" fmla="*/ 3 h 387"/>
                  <a:gd name="T16" fmla="*/ 52 w 538"/>
                  <a:gd name="T17" fmla="*/ 28 h 387"/>
                  <a:gd name="T18" fmla="*/ 16 w 538"/>
                  <a:gd name="T19" fmla="*/ 28 h 387"/>
                  <a:gd name="T20" fmla="*/ 14 w 538"/>
                  <a:gd name="T21" fmla="*/ 30 h 387"/>
                  <a:gd name="T22" fmla="*/ 54 w 538"/>
                  <a:gd name="T23" fmla="*/ 30 h 387"/>
                  <a:gd name="T24" fmla="*/ 54 w 538"/>
                  <a:gd name="T25" fmla="*/ 1 h 387"/>
                  <a:gd name="T26" fmla="*/ 56 w 538"/>
                  <a:gd name="T27" fmla="*/ 1 h 387"/>
                  <a:gd name="T28" fmla="*/ 56 w 538"/>
                  <a:gd name="T29" fmla="*/ 0 h 387"/>
                  <a:gd name="T30" fmla="*/ 12 w 538"/>
                  <a:gd name="T31" fmla="*/ 0 h 387"/>
                  <a:gd name="T32" fmla="*/ 12 w 538"/>
                  <a:gd name="T33" fmla="*/ 32 h 387"/>
                  <a:gd name="T34" fmla="*/ 14 w 538"/>
                  <a:gd name="T35" fmla="*/ 32 h 387"/>
                  <a:gd name="T36" fmla="*/ 14 w 538"/>
                  <a:gd name="T37" fmla="*/ 30 h 387"/>
                  <a:gd name="T38" fmla="*/ 0 w 538"/>
                  <a:gd name="T39" fmla="*/ 46 h 387"/>
                  <a:gd name="T40" fmla="*/ 7 w 538"/>
                  <a:gd name="T41" fmla="*/ 46 h 387"/>
                  <a:gd name="T42" fmla="*/ 7 w 538"/>
                  <a:gd name="T43" fmla="*/ 44 h 387"/>
                  <a:gd name="T44" fmla="*/ 0 w 538"/>
                  <a:gd name="T45" fmla="*/ 44 h 387"/>
                  <a:gd name="T46" fmla="*/ 0 w 538"/>
                  <a:gd name="T47" fmla="*/ 46 h 387"/>
                  <a:gd name="T48" fmla="*/ 40 w 538"/>
                  <a:gd name="T49" fmla="*/ 48 h 387"/>
                  <a:gd name="T50" fmla="*/ 54 w 538"/>
                  <a:gd name="T51" fmla="*/ 48 h 387"/>
                  <a:gd name="T52" fmla="*/ 54 w 538"/>
                  <a:gd name="T53" fmla="*/ 47 h 387"/>
                  <a:gd name="T54" fmla="*/ 40 w 538"/>
                  <a:gd name="T55" fmla="*/ 47 h 387"/>
                  <a:gd name="T56" fmla="*/ 40 w 538"/>
                  <a:gd name="T57" fmla="*/ 48 h 387"/>
                  <a:gd name="T58" fmla="*/ 65 w 538"/>
                  <a:gd name="T59" fmla="*/ 45 h 387"/>
                  <a:gd name="T60" fmla="*/ 68 w 538"/>
                  <a:gd name="T61" fmla="*/ 45 h 387"/>
                  <a:gd name="T62" fmla="*/ 68 w 538"/>
                  <a:gd name="T63" fmla="*/ 44 h 387"/>
                  <a:gd name="T64" fmla="*/ 65 w 538"/>
                  <a:gd name="T65" fmla="*/ 44 h 387"/>
                  <a:gd name="T66" fmla="*/ 65 w 538"/>
                  <a:gd name="T67" fmla="*/ 45 h 387"/>
                  <a:gd name="T68" fmla="*/ 65 w 538"/>
                  <a:gd name="T69" fmla="*/ 47 h 387"/>
                  <a:gd name="T70" fmla="*/ 68 w 538"/>
                  <a:gd name="T71" fmla="*/ 47 h 387"/>
                  <a:gd name="T72" fmla="*/ 68 w 538"/>
                  <a:gd name="T73" fmla="*/ 46 h 387"/>
                  <a:gd name="T74" fmla="*/ 65 w 538"/>
                  <a:gd name="T75" fmla="*/ 46 h 387"/>
                  <a:gd name="T76" fmla="*/ 65 w 538"/>
                  <a:gd name="T77" fmla="*/ 47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3" name="Line 89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4" name="Line 90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5" name="Line 91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9378" name="AutoShape 92"/>
            <p:cNvCxnSpPr>
              <a:cxnSpLocks noChangeShapeType="1"/>
              <a:stCxn id="99366" idx="3"/>
              <a:endCxn id="99368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79" name="AutoShape 93"/>
            <p:cNvCxnSpPr>
              <a:cxnSpLocks noChangeShapeType="1"/>
              <a:stCxn id="99366" idx="3"/>
              <a:endCxn id="99369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0" name="AutoShape 94"/>
            <p:cNvCxnSpPr>
              <a:cxnSpLocks noChangeShapeType="1"/>
              <a:stCxn id="99367" idx="3"/>
              <a:endCxn id="99369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1" name="AutoShape 95"/>
            <p:cNvCxnSpPr>
              <a:cxnSpLocks noChangeShapeType="1"/>
              <a:stCxn id="99367" idx="3"/>
              <a:endCxn id="99370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2" name="AutoShape 96"/>
            <p:cNvCxnSpPr>
              <a:cxnSpLocks noChangeShapeType="1"/>
              <a:stCxn id="99369" idx="3"/>
              <a:endCxn id="99371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3" name="AutoShape 97"/>
            <p:cNvCxnSpPr>
              <a:cxnSpLocks noChangeShapeType="1"/>
              <a:stCxn id="99370" idx="3"/>
              <a:endCxn id="99372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4" name="AutoShape 98"/>
            <p:cNvCxnSpPr>
              <a:cxnSpLocks noChangeShapeType="1"/>
              <a:stCxn id="99372" idx="0"/>
              <a:endCxn id="99371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5" name="AutoShape 99"/>
            <p:cNvCxnSpPr>
              <a:cxnSpLocks noChangeShapeType="1"/>
              <a:stCxn id="99367" idx="0"/>
              <a:endCxn id="99366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6" name="AutoShape 100"/>
            <p:cNvCxnSpPr>
              <a:cxnSpLocks noChangeShapeType="1"/>
              <a:stCxn id="99368" idx="3"/>
              <a:endCxn id="99371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7" name="AutoShape 101"/>
            <p:cNvCxnSpPr>
              <a:cxnSpLocks noChangeShapeType="1"/>
              <a:stCxn id="99460" idx="35"/>
              <a:endCxn id="99366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8" name="AutoShape 102"/>
            <p:cNvCxnSpPr>
              <a:cxnSpLocks noChangeShapeType="1"/>
              <a:stCxn id="99448" idx="31"/>
              <a:endCxn id="99367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89" name="AutoShape 103"/>
            <p:cNvCxnSpPr>
              <a:cxnSpLocks noChangeShapeType="1"/>
              <a:stCxn id="99368" idx="0"/>
              <a:endCxn id="99431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90" name="AutoShape 104"/>
            <p:cNvCxnSpPr>
              <a:cxnSpLocks noChangeShapeType="1"/>
              <a:stCxn id="99372" idx="3"/>
              <a:endCxn id="99412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91" name="AutoShape 105"/>
            <p:cNvCxnSpPr>
              <a:cxnSpLocks noChangeShapeType="1"/>
              <a:stCxn id="99371" idx="3"/>
              <a:endCxn id="99416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92" name="Text Box 106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A</a:t>
              </a:r>
            </a:p>
          </p:txBody>
        </p:sp>
        <p:sp>
          <p:nvSpPr>
            <p:cNvPr id="99393" name="Text Box 107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B</a:t>
              </a:r>
            </a:p>
          </p:txBody>
        </p:sp>
        <p:sp>
          <p:nvSpPr>
            <p:cNvPr id="99394" name="Text Box 108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E</a:t>
              </a:r>
            </a:p>
          </p:txBody>
        </p:sp>
        <p:sp>
          <p:nvSpPr>
            <p:cNvPr id="99395" name="Text Box 109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D</a:t>
              </a:r>
            </a:p>
          </p:txBody>
        </p:sp>
        <p:sp>
          <p:nvSpPr>
            <p:cNvPr id="99396" name="Text Box 110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Host C</a:t>
              </a:r>
            </a:p>
          </p:txBody>
        </p:sp>
        <p:sp>
          <p:nvSpPr>
            <p:cNvPr id="99397" name="Text Box 111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N1</a:t>
              </a:r>
            </a:p>
          </p:txBody>
        </p:sp>
        <p:sp>
          <p:nvSpPr>
            <p:cNvPr id="99398" name="Text Box 112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N2</a:t>
              </a:r>
            </a:p>
          </p:txBody>
        </p:sp>
        <p:sp>
          <p:nvSpPr>
            <p:cNvPr id="99399" name="Text Box 113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N3</a:t>
              </a:r>
            </a:p>
          </p:txBody>
        </p:sp>
        <p:sp>
          <p:nvSpPr>
            <p:cNvPr id="99400" name="Text Box 114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N4</a:t>
              </a:r>
            </a:p>
          </p:txBody>
        </p:sp>
        <p:sp>
          <p:nvSpPr>
            <p:cNvPr id="99401" name="Text Box 115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N5</a:t>
              </a:r>
            </a:p>
          </p:txBody>
        </p:sp>
        <p:sp>
          <p:nvSpPr>
            <p:cNvPr id="99402" name="Text Box 116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N7</a:t>
              </a:r>
            </a:p>
          </p:txBody>
        </p:sp>
        <p:sp>
          <p:nvSpPr>
            <p:cNvPr id="99403" name="Text Box 117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Arial" charset="0"/>
                </a:rPr>
                <a:t>N6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2133600" y="3276600"/>
            <a:ext cx="1981200" cy="1524000"/>
            <a:chOff x="1152" y="2304"/>
            <a:chExt cx="1248" cy="960"/>
          </a:xfrm>
        </p:grpSpPr>
        <p:sp>
          <p:nvSpPr>
            <p:cNvPr id="99347" name="Line 119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8" name="Line 120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9" name="Line 121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2286000" y="3733800"/>
            <a:ext cx="1981200" cy="1905000"/>
            <a:chOff x="1248" y="2592"/>
            <a:chExt cx="1248" cy="1200"/>
          </a:xfrm>
        </p:grpSpPr>
        <p:sp>
          <p:nvSpPr>
            <p:cNvPr id="99344" name="Line 123"/>
            <p:cNvSpPr>
              <a:spLocks noChangeShapeType="1"/>
            </p:cNvSpPr>
            <p:nvPr/>
          </p:nvSpPr>
          <p:spPr bwMode="auto">
            <a:xfrm flipV="1">
              <a:off x="1344" y="3024"/>
              <a:ext cx="1008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5" name="Line 124"/>
            <p:cNvSpPr>
              <a:spLocks noChangeShapeType="1"/>
            </p:cNvSpPr>
            <p:nvPr/>
          </p:nvSpPr>
          <p:spPr bwMode="auto">
            <a:xfrm>
              <a:off x="1344" y="3456"/>
              <a:ext cx="1152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6" name="Line 125"/>
            <p:cNvSpPr>
              <a:spLocks noChangeShapeType="1"/>
            </p:cNvSpPr>
            <p:nvPr/>
          </p:nvSpPr>
          <p:spPr bwMode="auto">
            <a:xfrm flipV="1">
              <a:off x="1248" y="2592"/>
              <a:ext cx="96" cy="72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2514600" y="3505200"/>
            <a:ext cx="4267200" cy="457200"/>
            <a:chOff x="1392" y="2448"/>
            <a:chExt cx="2688" cy="288"/>
          </a:xfrm>
        </p:grpSpPr>
        <p:sp>
          <p:nvSpPr>
            <p:cNvPr id="99342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1344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3" name="Line 128"/>
            <p:cNvSpPr>
              <a:spLocks noChangeShapeType="1"/>
            </p:cNvSpPr>
            <p:nvPr/>
          </p:nvSpPr>
          <p:spPr bwMode="auto">
            <a:xfrm flipH="1">
              <a:off x="1392" y="2448"/>
              <a:ext cx="1056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2514600" y="3429000"/>
            <a:ext cx="4343400" cy="1752600"/>
            <a:chOff x="1392" y="2400"/>
            <a:chExt cx="2736" cy="1104"/>
          </a:xfrm>
        </p:grpSpPr>
        <p:sp>
          <p:nvSpPr>
            <p:cNvPr id="99339" name="Line 130"/>
            <p:cNvSpPr>
              <a:spLocks noChangeShapeType="1"/>
            </p:cNvSpPr>
            <p:nvPr/>
          </p:nvSpPr>
          <p:spPr bwMode="auto">
            <a:xfrm flipV="1">
              <a:off x="2736" y="2784"/>
              <a:ext cx="1392" cy="28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0" name="Line 131"/>
            <p:cNvSpPr>
              <a:spLocks noChangeShapeType="1"/>
            </p:cNvSpPr>
            <p:nvPr/>
          </p:nvSpPr>
          <p:spPr bwMode="auto">
            <a:xfrm flipH="1">
              <a:off x="1392" y="3120"/>
              <a:ext cx="1104" cy="38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41" name="Line 132"/>
            <p:cNvSpPr>
              <a:spLocks noChangeShapeType="1"/>
            </p:cNvSpPr>
            <p:nvPr/>
          </p:nvSpPr>
          <p:spPr bwMode="auto">
            <a:xfrm flipH="1" flipV="1">
              <a:off x="1392" y="2400"/>
              <a:ext cx="1056" cy="52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2438400" y="5257800"/>
            <a:ext cx="4114800" cy="533400"/>
            <a:chOff x="1344" y="3552"/>
            <a:chExt cx="2592" cy="336"/>
          </a:xfrm>
        </p:grpSpPr>
        <p:sp>
          <p:nvSpPr>
            <p:cNvPr id="99337" name="Line 134"/>
            <p:cNvSpPr>
              <a:spLocks noChangeShapeType="1"/>
            </p:cNvSpPr>
            <p:nvPr/>
          </p:nvSpPr>
          <p:spPr bwMode="auto">
            <a:xfrm flipV="1">
              <a:off x="2688" y="3840"/>
              <a:ext cx="1248" cy="48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9338" name="Line 135"/>
            <p:cNvSpPr>
              <a:spLocks noChangeShapeType="1"/>
            </p:cNvSpPr>
            <p:nvPr/>
          </p:nvSpPr>
          <p:spPr bwMode="auto">
            <a:xfrm flipH="1" flipV="1">
              <a:off x="1344" y="3552"/>
              <a:ext cx="1104" cy="336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7" name="AutoShape 11"/>
          <p:cNvSpPr>
            <a:spLocks noChangeArrowheads="1"/>
          </p:cNvSpPr>
          <p:nvPr/>
        </p:nvSpPr>
        <p:spPr bwMode="auto">
          <a:xfrm>
            <a:off x="2286000" y="1752600"/>
            <a:ext cx="6172200" cy="914400"/>
          </a:xfrm>
          <a:prstGeom prst="wedgeRoundRectCallout">
            <a:avLst>
              <a:gd name="adj1" fmla="val -17083"/>
              <a:gd name="adj2" fmla="val 10416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Why is this different from flooding?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24200" y="64770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707E6EF-025F-B447-9716-33F9639290F3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13716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Arial" charset="0"/>
              </a:rPr>
              <a:t>Each node floods its local information</a:t>
            </a:r>
          </a:p>
          <a:p>
            <a:pPr>
              <a:lnSpc>
                <a:spcPct val="70000"/>
              </a:lnSpc>
            </a:pPr>
            <a:r>
              <a:rPr lang="en-US" dirty="0">
                <a:latin typeface="Arial" charset="0"/>
                <a:sym typeface="Wingdings" charset="0"/>
              </a:rPr>
              <a:t>Each node </a:t>
            </a:r>
            <a:r>
              <a:rPr lang="en-US" dirty="0" smtClean="0">
                <a:latin typeface="Arial" charset="0"/>
                <a:sym typeface="Wingdings" charset="0"/>
              </a:rPr>
              <a:t>then knows </a:t>
            </a:r>
            <a:r>
              <a:rPr lang="en-US" dirty="0" smtClean="0">
                <a:solidFill>
                  <a:srgbClr val="F47A00"/>
                </a:solidFill>
                <a:latin typeface="Arial" charset="0"/>
                <a:sym typeface="Wingdings" charset="0"/>
              </a:rPr>
              <a:t>entire </a:t>
            </a:r>
            <a:r>
              <a:rPr lang="en-US" dirty="0">
                <a:latin typeface="Arial" charset="0"/>
                <a:sym typeface="Wingdings" charset="0"/>
              </a:rPr>
              <a:t>network </a:t>
            </a:r>
            <a:r>
              <a:rPr lang="en-US" dirty="0" smtClean="0">
                <a:latin typeface="Arial" charset="0"/>
                <a:sym typeface="Wingdings" charset="0"/>
              </a:rPr>
              <a:t>topology</a:t>
            </a:r>
            <a:endParaRPr lang="en-US" dirty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04800" y="2667000"/>
            <a:ext cx="7824788" cy="38862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1828800" y="3886200"/>
            <a:ext cx="1981200" cy="1524000"/>
            <a:chOff x="1152" y="2304"/>
            <a:chExt cx="1248" cy="960"/>
          </a:xfrm>
        </p:grpSpPr>
        <p:sp>
          <p:nvSpPr>
            <p:cNvPr id="35854" name="Line 120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5" name="Line 121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6" name="Line 122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057400" y="3962400"/>
            <a:ext cx="4495800" cy="2438400"/>
            <a:chOff x="1296" y="2352"/>
            <a:chExt cx="2832" cy="1536"/>
          </a:xfrm>
        </p:grpSpPr>
        <p:sp>
          <p:nvSpPr>
            <p:cNvPr id="35851" name="Line 124"/>
            <p:cNvSpPr>
              <a:spLocks noChangeShapeType="1"/>
            </p:cNvSpPr>
            <p:nvPr/>
          </p:nvSpPr>
          <p:spPr bwMode="auto">
            <a:xfrm>
              <a:off x="2736" y="2352"/>
              <a:ext cx="1344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2" name="Line 125"/>
            <p:cNvSpPr>
              <a:spLocks noChangeShapeType="1"/>
            </p:cNvSpPr>
            <p:nvPr/>
          </p:nvSpPr>
          <p:spPr bwMode="auto">
            <a:xfrm flipV="1">
              <a:off x="2736" y="2736"/>
              <a:ext cx="1392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3" name="Line 126"/>
            <p:cNvSpPr>
              <a:spLocks noChangeShapeType="1"/>
            </p:cNvSpPr>
            <p:nvPr/>
          </p:nvSpPr>
          <p:spPr bwMode="auto">
            <a:xfrm>
              <a:off x="1296" y="3552"/>
              <a:ext cx="1200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4267200" y="4724400"/>
            <a:ext cx="2590800" cy="1752600"/>
            <a:chOff x="2688" y="2832"/>
            <a:chExt cx="1632" cy="1104"/>
          </a:xfrm>
        </p:grpSpPr>
        <p:sp>
          <p:nvSpPr>
            <p:cNvPr id="35849" name="Line 128"/>
            <p:cNvSpPr>
              <a:spLocks noChangeShapeType="1"/>
            </p:cNvSpPr>
            <p:nvPr/>
          </p:nvSpPr>
          <p:spPr bwMode="auto">
            <a:xfrm flipH="1">
              <a:off x="4128" y="2832"/>
              <a:ext cx="192" cy="81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0" name="Line 129"/>
            <p:cNvSpPr>
              <a:spLocks noChangeShapeType="1"/>
            </p:cNvSpPr>
            <p:nvPr/>
          </p:nvSpPr>
          <p:spPr bwMode="auto">
            <a:xfrm flipV="1">
              <a:off x="2688" y="3888"/>
              <a:ext cx="1248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917634" name="Line 130"/>
          <p:cNvSpPr>
            <a:spLocks noChangeShapeType="1"/>
          </p:cNvSpPr>
          <p:nvPr/>
        </p:nvSpPr>
        <p:spPr bwMode="auto">
          <a:xfrm flipV="1">
            <a:off x="2133600" y="5029200"/>
            <a:ext cx="16764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9176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5555414-C3DB-904E-82F5-A88E91CB7554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1676400" y="1990725"/>
            <a:ext cx="1371600" cy="914400"/>
          </a:xfrm>
          <a:prstGeom prst="wedgeRectCallout">
            <a:avLst>
              <a:gd name="adj1" fmla="val -28704"/>
              <a:gd name="adj2" fmla="val 7482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State: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Each Node Has Global 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04800" y="1990725"/>
            <a:ext cx="7824788" cy="3886200"/>
            <a:chOff x="192" y="1536"/>
            <a:chExt cx="4929" cy="2448"/>
          </a:xfrm>
        </p:grpSpPr>
        <p:sp>
          <p:nvSpPr>
            <p:cNvPr id="37176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7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8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9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0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1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2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3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4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5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6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7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8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9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0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1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2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3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4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5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6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7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8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7199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7278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9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0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1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2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3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4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5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6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7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8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9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0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7266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7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8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9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0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1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2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3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7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1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7254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5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6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7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8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9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0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1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2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3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4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5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2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7242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3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4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5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6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7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8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9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0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1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2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3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3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7230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1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2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3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4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5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6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7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8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9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0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1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7204" name="AutoShape 93"/>
            <p:cNvCxnSpPr>
              <a:cxnSpLocks noChangeShapeType="1"/>
              <a:stCxn id="37192" idx="3"/>
              <a:endCxn id="37194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5" name="AutoShape 94"/>
            <p:cNvCxnSpPr>
              <a:cxnSpLocks noChangeShapeType="1"/>
              <a:stCxn id="37192" idx="3"/>
              <a:endCxn id="37195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6" name="AutoShape 95"/>
            <p:cNvCxnSpPr>
              <a:cxnSpLocks noChangeShapeType="1"/>
              <a:stCxn id="37193" idx="3"/>
              <a:endCxn id="37195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7" name="AutoShape 96"/>
            <p:cNvCxnSpPr>
              <a:cxnSpLocks noChangeShapeType="1"/>
              <a:stCxn id="37193" idx="3"/>
              <a:endCxn id="37196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8" name="AutoShape 97"/>
            <p:cNvCxnSpPr>
              <a:cxnSpLocks noChangeShapeType="1"/>
              <a:stCxn id="37195" idx="3"/>
              <a:endCxn id="37197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9" name="AutoShape 98"/>
            <p:cNvCxnSpPr>
              <a:cxnSpLocks noChangeShapeType="1"/>
              <a:stCxn id="37196" idx="3"/>
              <a:endCxn id="37198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0" name="AutoShape 99"/>
            <p:cNvCxnSpPr>
              <a:cxnSpLocks noChangeShapeType="1"/>
              <a:stCxn id="37198" idx="0"/>
              <a:endCxn id="37197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1" name="AutoShape 100"/>
            <p:cNvCxnSpPr>
              <a:cxnSpLocks noChangeShapeType="1"/>
              <a:stCxn id="37193" idx="0"/>
              <a:endCxn id="37192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2" name="AutoShape 101"/>
            <p:cNvCxnSpPr>
              <a:cxnSpLocks noChangeShapeType="1"/>
              <a:stCxn id="37194" idx="3"/>
              <a:endCxn id="37197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3" name="AutoShape 102"/>
            <p:cNvCxnSpPr>
              <a:cxnSpLocks noChangeShapeType="1"/>
              <a:stCxn id="37286" idx="35"/>
              <a:endCxn id="37192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4" name="AutoShape 103"/>
            <p:cNvCxnSpPr>
              <a:cxnSpLocks noChangeShapeType="1"/>
              <a:stCxn id="37274" idx="31"/>
              <a:endCxn id="37193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5" name="AutoShape 104"/>
            <p:cNvCxnSpPr>
              <a:cxnSpLocks noChangeShapeType="1"/>
              <a:stCxn id="37194" idx="0"/>
              <a:endCxn id="37257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6" name="AutoShape 105"/>
            <p:cNvCxnSpPr>
              <a:cxnSpLocks noChangeShapeType="1"/>
              <a:stCxn id="37198" idx="3"/>
              <a:endCxn id="37238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7" name="AutoShape 106"/>
            <p:cNvCxnSpPr>
              <a:cxnSpLocks noChangeShapeType="1"/>
              <a:stCxn id="37197" idx="3"/>
              <a:endCxn id="37242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18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7219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7220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7221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7222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7223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7224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7225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7226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7227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7228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7229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36869" name="Group 119"/>
          <p:cNvGrpSpPr>
            <a:grpSpLocks/>
          </p:cNvGrpSpPr>
          <p:nvPr/>
        </p:nvGrpSpPr>
        <p:grpSpPr bwMode="auto">
          <a:xfrm>
            <a:off x="1600200" y="1914525"/>
            <a:ext cx="1479550" cy="1000125"/>
            <a:chOff x="1008" y="1392"/>
            <a:chExt cx="932" cy="630"/>
          </a:xfrm>
        </p:grpSpPr>
        <p:sp>
          <p:nvSpPr>
            <p:cNvPr id="3713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57" name="AutoShape 143"/>
            <p:cNvCxnSpPr>
              <a:cxnSpLocks noChangeShapeType="1"/>
              <a:stCxn id="37150" idx="3"/>
              <a:endCxn id="3715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8" name="AutoShape 144"/>
            <p:cNvCxnSpPr>
              <a:cxnSpLocks noChangeShapeType="1"/>
              <a:stCxn id="37150" idx="3"/>
              <a:endCxn id="3715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9" name="AutoShape 145"/>
            <p:cNvCxnSpPr>
              <a:cxnSpLocks noChangeShapeType="1"/>
              <a:stCxn id="37151" idx="3"/>
              <a:endCxn id="3715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0" name="AutoShape 146"/>
            <p:cNvCxnSpPr>
              <a:cxnSpLocks noChangeShapeType="1"/>
              <a:stCxn id="37151" idx="3"/>
              <a:endCxn id="3715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1" name="AutoShape 147"/>
            <p:cNvCxnSpPr>
              <a:cxnSpLocks noChangeShapeType="1"/>
              <a:stCxn id="37153" idx="3"/>
              <a:endCxn id="3715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2" name="AutoShape 148"/>
            <p:cNvCxnSpPr>
              <a:cxnSpLocks noChangeShapeType="1"/>
              <a:stCxn id="37154" idx="3"/>
              <a:endCxn id="3715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3" name="AutoShape 149"/>
            <p:cNvCxnSpPr>
              <a:cxnSpLocks noChangeShapeType="1"/>
              <a:stCxn id="37156" idx="0"/>
              <a:endCxn id="3715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4" name="AutoShape 150"/>
            <p:cNvCxnSpPr>
              <a:cxnSpLocks noChangeShapeType="1"/>
              <a:stCxn id="37151" idx="0"/>
              <a:endCxn id="3715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5" name="AutoShape 151"/>
            <p:cNvCxnSpPr>
              <a:cxnSpLocks noChangeShapeType="1"/>
              <a:stCxn id="37152" idx="3"/>
              <a:endCxn id="3715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6" name="AutoShape 152"/>
            <p:cNvCxnSpPr>
              <a:cxnSpLocks noChangeShapeType="1"/>
              <a:endCxn id="3715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7" name="AutoShape 153"/>
            <p:cNvCxnSpPr>
              <a:cxnSpLocks noChangeShapeType="1"/>
              <a:endCxn id="3715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8" name="AutoShape 154"/>
            <p:cNvCxnSpPr>
              <a:cxnSpLocks noChangeShapeType="1"/>
              <a:stCxn id="3715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9" name="AutoShape 155"/>
            <p:cNvCxnSpPr>
              <a:cxnSpLocks noChangeShapeType="1"/>
              <a:stCxn id="37156" idx="3"/>
              <a:endCxn id="3717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0" name="AutoShape 156"/>
            <p:cNvCxnSpPr>
              <a:cxnSpLocks noChangeShapeType="1"/>
              <a:stCxn id="3715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7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7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7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7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0" name="AutoShape 162"/>
          <p:cNvSpPr>
            <a:spLocks noChangeArrowheads="1"/>
          </p:cNvSpPr>
          <p:nvPr/>
        </p:nvSpPr>
        <p:spPr bwMode="auto">
          <a:xfrm>
            <a:off x="4616450" y="2143125"/>
            <a:ext cx="1371600" cy="914400"/>
          </a:xfrm>
          <a:prstGeom prst="wedgeRectCallout">
            <a:avLst>
              <a:gd name="adj1" fmla="val -74190"/>
              <a:gd name="adj2" fmla="val 55731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1" name="Group 163"/>
          <p:cNvGrpSpPr>
            <a:grpSpLocks/>
          </p:cNvGrpSpPr>
          <p:nvPr/>
        </p:nvGrpSpPr>
        <p:grpSpPr bwMode="auto">
          <a:xfrm>
            <a:off x="4540250" y="2066925"/>
            <a:ext cx="1479550" cy="1000125"/>
            <a:chOff x="1008" y="1392"/>
            <a:chExt cx="932" cy="630"/>
          </a:xfrm>
        </p:grpSpPr>
        <p:sp>
          <p:nvSpPr>
            <p:cNvPr id="37092" name="Freeform 16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Line 16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Freeform 16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Line 16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Freeform 16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Line 16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8" name="Freeform 17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Line 17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Freeform 17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Line 17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Freeform 17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Line 17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4" name="Line 17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5" name="Line 17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6" name="Line 17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7" name="Line 17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8" name="Rectangle 18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09" name="Rectangle 18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0" name="Rectangle 18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1" name="Rectangle 18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2" name="Rectangle 18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3" name="Rectangle 18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4" name="Rectangle 18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15" name="AutoShape 187"/>
            <p:cNvCxnSpPr>
              <a:cxnSpLocks noChangeShapeType="1"/>
              <a:stCxn id="37108" idx="3"/>
              <a:endCxn id="3711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6" name="AutoShape 188"/>
            <p:cNvCxnSpPr>
              <a:cxnSpLocks noChangeShapeType="1"/>
              <a:stCxn id="37108" idx="3"/>
              <a:endCxn id="3711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7" name="AutoShape 189"/>
            <p:cNvCxnSpPr>
              <a:cxnSpLocks noChangeShapeType="1"/>
              <a:stCxn id="37109" idx="3"/>
              <a:endCxn id="3711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8" name="AutoShape 190"/>
            <p:cNvCxnSpPr>
              <a:cxnSpLocks noChangeShapeType="1"/>
              <a:stCxn id="37109" idx="3"/>
              <a:endCxn id="3711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9" name="AutoShape 191"/>
            <p:cNvCxnSpPr>
              <a:cxnSpLocks noChangeShapeType="1"/>
              <a:stCxn id="37111" idx="3"/>
              <a:endCxn id="3711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0" name="AutoShape 192"/>
            <p:cNvCxnSpPr>
              <a:cxnSpLocks noChangeShapeType="1"/>
              <a:stCxn id="37112" idx="3"/>
              <a:endCxn id="3711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1" name="AutoShape 193"/>
            <p:cNvCxnSpPr>
              <a:cxnSpLocks noChangeShapeType="1"/>
              <a:stCxn id="37114" idx="0"/>
              <a:endCxn id="3711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2" name="AutoShape 194"/>
            <p:cNvCxnSpPr>
              <a:cxnSpLocks noChangeShapeType="1"/>
              <a:stCxn id="37109" idx="0"/>
              <a:endCxn id="3710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3" name="AutoShape 195"/>
            <p:cNvCxnSpPr>
              <a:cxnSpLocks noChangeShapeType="1"/>
              <a:stCxn id="37110" idx="3"/>
              <a:endCxn id="3711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4" name="AutoShape 196"/>
            <p:cNvCxnSpPr>
              <a:cxnSpLocks noChangeShapeType="1"/>
              <a:endCxn id="3710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5" name="AutoShape 197"/>
            <p:cNvCxnSpPr>
              <a:cxnSpLocks noChangeShapeType="1"/>
              <a:endCxn id="3710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6" name="AutoShape 198"/>
            <p:cNvCxnSpPr>
              <a:cxnSpLocks noChangeShapeType="1"/>
              <a:stCxn id="3711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7" name="AutoShape 199"/>
            <p:cNvCxnSpPr>
              <a:cxnSpLocks noChangeShapeType="1"/>
              <a:stCxn id="37114" idx="3"/>
              <a:endCxn id="3713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8" name="AutoShape 200"/>
            <p:cNvCxnSpPr>
              <a:cxnSpLocks noChangeShapeType="1"/>
              <a:stCxn id="3711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29" name="Text Box 20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30" name="Text Box 20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31" name="Text Box 20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32" name="Text Box 20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33" name="Text Box 20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2" name="AutoShape 206"/>
          <p:cNvSpPr>
            <a:spLocks noChangeArrowheads="1"/>
          </p:cNvSpPr>
          <p:nvPr/>
        </p:nvSpPr>
        <p:spPr bwMode="auto">
          <a:xfrm>
            <a:off x="6369050" y="1981200"/>
            <a:ext cx="1371600" cy="914400"/>
          </a:xfrm>
          <a:prstGeom prst="wedgeRectCallout">
            <a:avLst>
              <a:gd name="adj1" fmla="val -26620"/>
              <a:gd name="adj2" fmla="val 1208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3" name="Group 207"/>
          <p:cNvGrpSpPr>
            <a:grpSpLocks/>
          </p:cNvGrpSpPr>
          <p:nvPr/>
        </p:nvGrpSpPr>
        <p:grpSpPr bwMode="auto">
          <a:xfrm>
            <a:off x="6292850" y="1905000"/>
            <a:ext cx="1479550" cy="1000125"/>
            <a:chOff x="1008" y="1392"/>
            <a:chExt cx="932" cy="630"/>
          </a:xfrm>
        </p:grpSpPr>
        <p:sp>
          <p:nvSpPr>
            <p:cNvPr id="37050" name="Freeform 208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209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210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211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212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213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214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215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216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217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218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Line 219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Line 220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Line 221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Line 222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Line 223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Rectangle 224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7" name="Rectangle 225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8" name="Rectangle 226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9" name="Rectangle 227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0" name="Rectangle 228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1" name="Rectangle 229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2" name="Rectangle 230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73" name="AutoShape 231"/>
            <p:cNvCxnSpPr>
              <a:cxnSpLocks noChangeShapeType="1"/>
              <a:stCxn id="37066" idx="3"/>
              <a:endCxn id="370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4" name="AutoShape 232"/>
            <p:cNvCxnSpPr>
              <a:cxnSpLocks noChangeShapeType="1"/>
              <a:stCxn id="37066" idx="3"/>
              <a:endCxn id="370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5" name="AutoShape 233"/>
            <p:cNvCxnSpPr>
              <a:cxnSpLocks noChangeShapeType="1"/>
              <a:stCxn id="37067" idx="3"/>
              <a:endCxn id="370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6" name="AutoShape 234"/>
            <p:cNvCxnSpPr>
              <a:cxnSpLocks noChangeShapeType="1"/>
              <a:stCxn id="37067" idx="3"/>
              <a:endCxn id="370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7" name="AutoShape 235"/>
            <p:cNvCxnSpPr>
              <a:cxnSpLocks noChangeShapeType="1"/>
              <a:stCxn id="37069" idx="3"/>
              <a:endCxn id="370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8" name="AutoShape 236"/>
            <p:cNvCxnSpPr>
              <a:cxnSpLocks noChangeShapeType="1"/>
              <a:stCxn id="37070" idx="3"/>
              <a:endCxn id="370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9" name="AutoShape 237"/>
            <p:cNvCxnSpPr>
              <a:cxnSpLocks noChangeShapeType="1"/>
              <a:stCxn id="37072" idx="0"/>
              <a:endCxn id="370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0" name="AutoShape 238"/>
            <p:cNvCxnSpPr>
              <a:cxnSpLocks noChangeShapeType="1"/>
              <a:stCxn id="37067" idx="0"/>
              <a:endCxn id="370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1" name="AutoShape 239"/>
            <p:cNvCxnSpPr>
              <a:cxnSpLocks noChangeShapeType="1"/>
              <a:stCxn id="37068" idx="3"/>
              <a:endCxn id="370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2" name="AutoShape 240"/>
            <p:cNvCxnSpPr>
              <a:cxnSpLocks noChangeShapeType="1"/>
              <a:endCxn id="370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3" name="AutoShape 241"/>
            <p:cNvCxnSpPr>
              <a:cxnSpLocks noChangeShapeType="1"/>
              <a:endCxn id="370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4" name="AutoShape 242"/>
            <p:cNvCxnSpPr>
              <a:cxnSpLocks noChangeShapeType="1"/>
              <a:stCxn id="370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5" name="AutoShape 243"/>
            <p:cNvCxnSpPr>
              <a:cxnSpLocks noChangeShapeType="1"/>
              <a:stCxn id="37072" idx="3"/>
              <a:endCxn id="370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6" name="AutoShape 244"/>
            <p:cNvCxnSpPr>
              <a:cxnSpLocks noChangeShapeType="1"/>
              <a:stCxn id="370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87" name="Text Box 245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88" name="Text Box 246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89" name="Text Box 247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90" name="Text Box 248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91" name="Text Box 249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4" name="AutoShape 250"/>
          <p:cNvSpPr>
            <a:spLocks noChangeArrowheads="1"/>
          </p:cNvSpPr>
          <p:nvPr/>
        </p:nvSpPr>
        <p:spPr bwMode="auto">
          <a:xfrm>
            <a:off x="2178050" y="40386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5" name="Group 251"/>
          <p:cNvGrpSpPr>
            <a:grpSpLocks/>
          </p:cNvGrpSpPr>
          <p:nvPr/>
        </p:nvGrpSpPr>
        <p:grpSpPr bwMode="auto">
          <a:xfrm>
            <a:off x="2101850" y="3962400"/>
            <a:ext cx="1479550" cy="1000125"/>
            <a:chOff x="1008" y="1392"/>
            <a:chExt cx="932" cy="630"/>
          </a:xfrm>
        </p:grpSpPr>
        <p:sp>
          <p:nvSpPr>
            <p:cNvPr id="37008" name="Freeform 252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Line 253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254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Line 255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256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Line 257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258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Line 259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260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Line 261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262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Line 263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Line 264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Line 265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266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Line 267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Rectangle 268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5" name="Rectangle 269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6" name="Rectangle 270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7" name="Rectangle 271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8" name="Rectangle 272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9" name="Rectangle 273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30" name="Rectangle 274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31" name="AutoShape 275"/>
            <p:cNvCxnSpPr>
              <a:cxnSpLocks noChangeShapeType="1"/>
              <a:stCxn id="37024" idx="3"/>
              <a:endCxn id="3702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2" name="AutoShape 276"/>
            <p:cNvCxnSpPr>
              <a:cxnSpLocks noChangeShapeType="1"/>
              <a:stCxn id="37024" idx="3"/>
              <a:endCxn id="3702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3" name="AutoShape 277"/>
            <p:cNvCxnSpPr>
              <a:cxnSpLocks noChangeShapeType="1"/>
              <a:stCxn id="37025" idx="3"/>
              <a:endCxn id="3702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4" name="AutoShape 278"/>
            <p:cNvCxnSpPr>
              <a:cxnSpLocks noChangeShapeType="1"/>
              <a:stCxn id="37025" idx="3"/>
              <a:endCxn id="3702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5" name="AutoShape 279"/>
            <p:cNvCxnSpPr>
              <a:cxnSpLocks noChangeShapeType="1"/>
              <a:stCxn id="37027" idx="3"/>
              <a:endCxn id="3702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6" name="AutoShape 280"/>
            <p:cNvCxnSpPr>
              <a:cxnSpLocks noChangeShapeType="1"/>
              <a:stCxn id="37028" idx="3"/>
              <a:endCxn id="3703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7" name="AutoShape 281"/>
            <p:cNvCxnSpPr>
              <a:cxnSpLocks noChangeShapeType="1"/>
              <a:stCxn id="37030" idx="0"/>
              <a:endCxn id="3702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8" name="AutoShape 282"/>
            <p:cNvCxnSpPr>
              <a:cxnSpLocks noChangeShapeType="1"/>
              <a:stCxn id="37025" idx="0"/>
              <a:endCxn id="3702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9" name="AutoShape 283"/>
            <p:cNvCxnSpPr>
              <a:cxnSpLocks noChangeShapeType="1"/>
              <a:stCxn id="37026" idx="3"/>
              <a:endCxn id="3702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0" name="AutoShape 284"/>
            <p:cNvCxnSpPr>
              <a:cxnSpLocks noChangeShapeType="1"/>
              <a:endCxn id="3702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1" name="AutoShape 285"/>
            <p:cNvCxnSpPr>
              <a:cxnSpLocks noChangeShapeType="1"/>
              <a:endCxn id="3702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2" name="AutoShape 286"/>
            <p:cNvCxnSpPr>
              <a:cxnSpLocks noChangeShapeType="1"/>
              <a:stCxn id="3702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3" name="AutoShape 287"/>
            <p:cNvCxnSpPr>
              <a:cxnSpLocks noChangeShapeType="1"/>
              <a:stCxn id="37030" idx="3"/>
              <a:endCxn id="3704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4" name="AutoShape 288"/>
            <p:cNvCxnSpPr>
              <a:cxnSpLocks noChangeShapeType="1"/>
              <a:stCxn id="3702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45" name="Text Box 289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46" name="Text Box 290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47" name="Text Box 291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48" name="Text Box 292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49" name="Text Box 293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6" name="AutoShape 294"/>
          <p:cNvSpPr>
            <a:spLocks noChangeArrowheads="1"/>
          </p:cNvSpPr>
          <p:nvPr/>
        </p:nvSpPr>
        <p:spPr bwMode="auto">
          <a:xfrm>
            <a:off x="4419600" y="3438525"/>
            <a:ext cx="1371600" cy="914400"/>
          </a:xfrm>
          <a:prstGeom prst="wedgeRectCallout">
            <a:avLst>
              <a:gd name="adj1" fmla="val -59259"/>
              <a:gd name="adj2" fmla="val 3506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7" name="Group 295"/>
          <p:cNvGrpSpPr>
            <a:grpSpLocks/>
          </p:cNvGrpSpPr>
          <p:nvPr/>
        </p:nvGrpSpPr>
        <p:grpSpPr bwMode="auto">
          <a:xfrm>
            <a:off x="4343400" y="3362325"/>
            <a:ext cx="1479550" cy="1000125"/>
            <a:chOff x="1008" y="1392"/>
            <a:chExt cx="932" cy="630"/>
          </a:xfrm>
        </p:grpSpPr>
        <p:sp>
          <p:nvSpPr>
            <p:cNvPr id="36966" name="Freeform 296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Line 297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298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299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300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Line 301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302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303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304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305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306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Line 307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Line 308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Line 309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Line 310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Line 311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Rectangle 312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3" name="Rectangle 313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4" name="Rectangle 314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5" name="Rectangle 315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6" name="Rectangle 316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7" name="Rectangle 317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8" name="Rectangle 318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89" name="AutoShape 319"/>
            <p:cNvCxnSpPr>
              <a:cxnSpLocks noChangeShapeType="1"/>
              <a:stCxn id="36982" idx="3"/>
              <a:endCxn id="3698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0" name="AutoShape 320"/>
            <p:cNvCxnSpPr>
              <a:cxnSpLocks noChangeShapeType="1"/>
              <a:stCxn id="36982" idx="3"/>
              <a:endCxn id="3698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1" name="AutoShape 321"/>
            <p:cNvCxnSpPr>
              <a:cxnSpLocks noChangeShapeType="1"/>
              <a:stCxn id="36983" idx="3"/>
              <a:endCxn id="3698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2" name="AutoShape 322"/>
            <p:cNvCxnSpPr>
              <a:cxnSpLocks noChangeShapeType="1"/>
              <a:stCxn id="36983" idx="3"/>
              <a:endCxn id="3698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3" name="AutoShape 323"/>
            <p:cNvCxnSpPr>
              <a:cxnSpLocks noChangeShapeType="1"/>
              <a:stCxn id="36985" idx="3"/>
              <a:endCxn id="3698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4" name="AutoShape 324"/>
            <p:cNvCxnSpPr>
              <a:cxnSpLocks noChangeShapeType="1"/>
              <a:stCxn id="36986" idx="3"/>
              <a:endCxn id="3698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5" name="AutoShape 325"/>
            <p:cNvCxnSpPr>
              <a:cxnSpLocks noChangeShapeType="1"/>
              <a:stCxn id="36988" idx="0"/>
              <a:endCxn id="3698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6" name="AutoShape 326"/>
            <p:cNvCxnSpPr>
              <a:cxnSpLocks noChangeShapeType="1"/>
              <a:stCxn id="36983" idx="0"/>
              <a:endCxn id="3698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7" name="AutoShape 327"/>
            <p:cNvCxnSpPr>
              <a:cxnSpLocks noChangeShapeType="1"/>
              <a:stCxn id="36984" idx="3"/>
              <a:endCxn id="3698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8" name="AutoShape 328"/>
            <p:cNvCxnSpPr>
              <a:cxnSpLocks noChangeShapeType="1"/>
              <a:endCxn id="3698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9" name="AutoShape 329"/>
            <p:cNvCxnSpPr>
              <a:cxnSpLocks noChangeShapeType="1"/>
              <a:endCxn id="3698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0" name="AutoShape 330"/>
            <p:cNvCxnSpPr>
              <a:cxnSpLocks noChangeShapeType="1"/>
              <a:stCxn id="3698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1" name="AutoShape 331"/>
            <p:cNvCxnSpPr>
              <a:cxnSpLocks noChangeShapeType="1"/>
              <a:stCxn id="36988" idx="3"/>
              <a:endCxn id="3700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2" name="AutoShape 332"/>
            <p:cNvCxnSpPr>
              <a:cxnSpLocks noChangeShapeType="1"/>
              <a:stCxn id="3698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3" name="Text Box 333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04" name="Text Box 334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05" name="Text Box 335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06" name="Text Box 336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07" name="Text Box 337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8" name="AutoShape 338"/>
          <p:cNvSpPr>
            <a:spLocks noChangeArrowheads="1"/>
          </p:cNvSpPr>
          <p:nvPr/>
        </p:nvSpPr>
        <p:spPr bwMode="auto">
          <a:xfrm>
            <a:off x="4387850" y="47244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9" name="Group 339"/>
          <p:cNvGrpSpPr>
            <a:grpSpLocks/>
          </p:cNvGrpSpPr>
          <p:nvPr/>
        </p:nvGrpSpPr>
        <p:grpSpPr bwMode="auto">
          <a:xfrm>
            <a:off x="4311650" y="4648200"/>
            <a:ext cx="1479550" cy="1000125"/>
            <a:chOff x="1008" y="1392"/>
            <a:chExt cx="932" cy="630"/>
          </a:xfrm>
        </p:grpSpPr>
        <p:sp>
          <p:nvSpPr>
            <p:cNvPr id="36924" name="Freeform 34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34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34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Line 34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34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Line 34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34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34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34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Line 34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35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35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35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35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35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Line 35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Rectangle 35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1" name="Rectangle 35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2" name="Rectangle 35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3" name="Rectangle 35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4" name="Rectangle 36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5" name="Rectangle 36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6" name="Rectangle 36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47" name="AutoShape 363"/>
            <p:cNvCxnSpPr>
              <a:cxnSpLocks noChangeShapeType="1"/>
              <a:stCxn id="36940" idx="3"/>
              <a:endCxn id="3694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8" name="AutoShape 364"/>
            <p:cNvCxnSpPr>
              <a:cxnSpLocks noChangeShapeType="1"/>
              <a:stCxn id="36940" idx="3"/>
              <a:endCxn id="3694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9" name="AutoShape 365"/>
            <p:cNvCxnSpPr>
              <a:cxnSpLocks noChangeShapeType="1"/>
              <a:stCxn id="36941" idx="3"/>
              <a:endCxn id="3694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0" name="AutoShape 366"/>
            <p:cNvCxnSpPr>
              <a:cxnSpLocks noChangeShapeType="1"/>
              <a:stCxn id="36941" idx="3"/>
              <a:endCxn id="3694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1" name="AutoShape 367"/>
            <p:cNvCxnSpPr>
              <a:cxnSpLocks noChangeShapeType="1"/>
              <a:stCxn id="36943" idx="3"/>
              <a:endCxn id="3694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2" name="AutoShape 368"/>
            <p:cNvCxnSpPr>
              <a:cxnSpLocks noChangeShapeType="1"/>
              <a:stCxn id="36944" idx="3"/>
              <a:endCxn id="3694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3" name="AutoShape 369"/>
            <p:cNvCxnSpPr>
              <a:cxnSpLocks noChangeShapeType="1"/>
              <a:stCxn id="36946" idx="0"/>
              <a:endCxn id="3694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4" name="AutoShape 370"/>
            <p:cNvCxnSpPr>
              <a:cxnSpLocks noChangeShapeType="1"/>
              <a:stCxn id="36941" idx="0"/>
              <a:endCxn id="3694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5" name="AutoShape 371"/>
            <p:cNvCxnSpPr>
              <a:cxnSpLocks noChangeShapeType="1"/>
              <a:stCxn id="36942" idx="3"/>
              <a:endCxn id="3694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6" name="AutoShape 372"/>
            <p:cNvCxnSpPr>
              <a:cxnSpLocks noChangeShapeType="1"/>
              <a:endCxn id="3694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7" name="AutoShape 373"/>
            <p:cNvCxnSpPr>
              <a:cxnSpLocks noChangeShapeType="1"/>
              <a:endCxn id="3694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8" name="AutoShape 374"/>
            <p:cNvCxnSpPr>
              <a:cxnSpLocks noChangeShapeType="1"/>
              <a:stCxn id="3694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9" name="AutoShape 375"/>
            <p:cNvCxnSpPr>
              <a:cxnSpLocks noChangeShapeType="1"/>
              <a:stCxn id="36946" idx="3"/>
              <a:endCxn id="3696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60" name="AutoShape 376"/>
            <p:cNvCxnSpPr>
              <a:cxnSpLocks noChangeShapeType="1"/>
              <a:stCxn id="3694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61" name="Text Box 37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62" name="Text Box 37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63" name="Text Box 37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64" name="Text Box 38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65" name="Text Box 38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80" name="AutoShape 382"/>
          <p:cNvSpPr>
            <a:spLocks noChangeArrowheads="1"/>
          </p:cNvSpPr>
          <p:nvPr/>
        </p:nvSpPr>
        <p:spPr bwMode="auto">
          <a:xfrm>
            <a:off x="6673850" y="4267200"/>
            <a:ext cx="1371600" cy="914400"/>
          </a:xfrm>
          <a:prstGeom prst="wedgeRectCallout">
            <a:avLst>
              <a:gd name="adj1" fmla="val -54051"/>
              <a:gd name="adj2" fmla="val 7795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81" name="Group 383"/>
          <p:cNvGrpSpPr>
            <a:grpSpLocks/>
          </p:cNvGrpSpPr>
          <p:nvPr/>
        </p:nvGrpSpPr>
        <p:grpSpPr bwMode="auto">
          <a:xfrm>
            <a:off x="6597650" y="4191000"/>
            <a:ext cx="1479550" cy="1000125"/>
            <a:chOff x="1008" y="1392"/>
            <a:chExt cx="932" cy="630"/>
          </a:xfrm>
        </p:grpSpPr>
        <p:sp>
          <p:nvSpPr>
            <p:cNvPr id="36882" name="Freeform 38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38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38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38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38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38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39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39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39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39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39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39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9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9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9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9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Rectangle 40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899" name="Rectangle 40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0" name="Rectangle 40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1" name="Rectangle 40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2" name="Rectangle 40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3" name="Rectangle 40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4" name="Rectangle 40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05" name="AutoShape 407"/>
            <p:cNvCxnSpPr>
              <a:cxnSpLocks noChangeShapeType="1"/>
              <a:stCxn id="36898" idx="3"/>
              <a:endCxn id="369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6" name="AutoShape 408"/>
            <p:cNvCxnSpPr>
              <a:cxnSpLocks noChangeShapeType="1"/>
              <a:stCxn id="36898" idx="3"/>
              <a:endCxn id="369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7" name="AutoShape 409"/>
            <p:cNvCxnSpPr>
              <a:cxnSpLocks noChangeShapeType="1"/>
              <a:stCxn id="36899" idx="3"/>
              <a:endCxn id="369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8" name="AutoShape 410"/>
            <p:cNvCxnSpPr>
              <a:cxnSpLocks noChangeShapeType="1"/>
              <a:stCxn id="36899" idx="3"/>
              <a:endCxn id="369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9" name="AutoShape 411"/>
            <p:cNvCxnSpPr>
              <a:cxnSpLocks noChangeShapeType="1"/>
              <a:stCxn id="36901" idx="3"/>
              <a:endCxn id="369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0" name="AutoShape 412"/>
            <p:cNvCxnSpPr>
              <a:cxnSpLocks noChangeShapeType="1"/>
              <a:stCxn id="36902" idx="3"/>
              <a:endCxn id="369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1" name="AutoShape 413"/>
            <p:cNvCxnSpPr>
              <a:cxnSpLocks noChangeShapeType="1"/>
              <a:stCxn id="36904" idx="0"/>
              <a:endCxn id="369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2" name="AutoShape 414"/>
            <p:cNvCxnSpPr>
              <a:cxnSpLocks noChangeShapeType="1"/>
              <a:stCxn id="36899" idx="0"/>
              <a:endCxn id="368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3" name="AutoShape 415"/>
            <p:cNvCxnSpPr>
              <a:cxnSpLocks noChangeShapeType="1"/>
              <a:stCxn id="36900" idx="3"/>
              <a:endCxn id="369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4" name="AutoShape 416"/>
            <p:cNvCxnSpPr>
              <a:cxnSpLocks noChangeShapeType="1"/>
              <a:endCxn id="368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5" name="AutoShape 417"/>
            <p:cNvCxnSpPr>
              <a:cxnSpLocks noChangeShapeType="1"/>
              <a:endCxn id="368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6" name="AutoShape 418"/>
            <p:cNvCxnSpPr>
              <a:cxnSpLocks noChangeShapeType="1"/>
              <a:stCxn id="369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7" name="AutoShape 419"/>
            <p:cNvCxnSpPr>
              <a:cxnSpLocks noChangeShapeType="1"/>
              <a:stCxn id="36904" idx="3"/>
              <a:endCxn id="369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8" name="AutoShape 420"/>
            <p:cNvCxnSpPr>
              <a:cxnSpLocks noChangeShapeType="1"/>
              <a:stCxn id="369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9" name="Text Box 42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20" name="Text Box 42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21" name="Text Box 42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22" name="Text Box 42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23" name="Text Box 42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57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should have </a:t>
            </a:r>
            <a:r>
              <a:rPr lang="en-US" b="1" dirty="0" smtClean="0">
                <a:solidFill>
                  <a:srgbClr val="F47A00"/>
                </a:solidFill>
              </a:rPr>
              <a:t>same</a:t>
            </a:r>
            <a:r>
              <a:rPr lang="en-US" dirty="0" smtClean="0"/>
              <a:t> global view</a:t>
            </a:r>
          </a:p>
          <a:p>
            <a:r>
              <a:rPr lang="en-US" dirty="0" smtClean="0"/>
              <a:t>They each compute their own routing tables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exactly</a:t>
            </a:r>
            <a:r>
              <a:rPr lang="en-US" dirty="0" smtClean="0"/>
              <a:t> the same algorithm</a:t>
            </a:r>
          </a:p>
          <a:p>
            <a:r>
              <a:rPr lang="en-US" dirty="0" smtClean="0"/>
              <a:t>Can use </a:t>
            </a:r>
            <a:r>
              <a:rPr lang="en-US" i="1" dirty="0" smtClean="0"/>
              <a:t>any</a:t>
            </a:r>
            <a:r>
              <a:rPr lang="en-US" dirty="0" smtClean="0"/>
              <a:t> algorithm that avoids loops</a:t>
            </a:r>
          </a:p>
          <a:p>
            <a:r>
              <a:rPr lang="en-US" dirty="0" smtClean="0"/>
              <a:t>Computing shortest paths is one such algorithm</a:t>
            </a:r>
          </a:p>
          <a:p>
            <a:pPr lvl="1"/>
            <a:r>
              <a:rPr lang="en-US" dirty="0" smtClean="0"/>
              <a:t>Associate “cost” with links, don’t worry what it means….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 is one way to compute shortest paths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review </a:t>
            </a:r>
            <a:r>
              <a:rPr lang="en-US" dirty="0" err="1"/>
              <a:t>Dijkstra’s</a:t>
            </a:r>
            <a:r>
              <a:rPr lang="en-US" dirty="0"/>
              <a:t> algorithm briefly</a:t>
            </a:r>
          </a:p>
          <a:p>
            <a:pPr lvl="1"/>
            <a:r>
              <a:rPr lang="en-US" dirty="0"/>
              <a:t>But that’s just because it is expected from such courses</a:t>
            </a:r>
          </a:p>
          <a:p>
            <a:pPr lvl="2"/>
            <a:r>
              <a:rPr lang="en-US" dirty="0"/>
              <a:t>Snore….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“Least Cost”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sensible cost metric will be minimized by traversing a loop</a:t>
            </a:r>
          </a:p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east cost” routes an easy way to avoid loops</a:t>
            </a:r>
          </a:p>
          <a:p>
            <a:r>
              <a:rPr lang="en-US" dirty="0"/>
              <a:t>L</a:t>
            </a:r>
            <a:r>
              <a:rPr lang="en-US" dirty="0" smtClean="0"/>
              <a:t>east cost routes are also “destination-based”</a:t>
            </a:r>
          </a:p>
          <a:p>
            <a:pPr lvl="1"/>
            <a:r>
              <a:rPr lang="en-US" dirty="0" smtClean="0"/>
              <a:t>i.e., do not depend on the source</a:t>
            </a:r>
          </a:p>
          <a:p>
            <a:pPr lvl="1"/>
            <a:r>
              <a:rPr lang="en-US" dirty="0" smtClean="0"/>
              <a:t>Why is this?</a:t>
            </a:r>
          </a:p>
          <a:p>
            <a:r>
              <a:rPr lang="en-US" dirty="0" smtClean="0"/>
              <a:t>Therefore, least-cost paths form 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53BDB2-887F-5B41-8069-9366D172768D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990600" y="1676400"/>
            <a:ext cx="7620000" cy="4343400"/>
            <a:chOff x="3066" y="1107"/>
            <a:chExt cx="2250" cy="1409"/>
          </a:xfrm>
        </p:grpSpPr>
        <p:sp>
          <p:nvSpPr>
            <p:cNvPr id="29701" name="Freeform 5"/>
            <p:cNvSpPr>
              <a:spLocks/>
            </p:cNvSpPr>
            <p:nvPr/>
          </p:nvSpPr>
          <p:spPr bwMode="auto">
            <a:xfrm>
              <a:off x="3066" y="1107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auto">
            <a:xfrm>
              <a:off x="3402" y="1656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Freeform 37"/>
            <p:cNvSpPr>
              <a:spLocks/>
            </p:cNvSpPr>
            <p:nvPr/>
          </p:nvSpPr>
          <p:spPr bwMode="auto">
            <a:xfrm>
              <a:off x="4461" y="1683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>
              <a:off x="3768" y="1689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3933" y="1674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Freeform 40"/>
            <p:cNvSpPr>
              <a:spLocks/>
            </p:cNvSpPr>
            <p:nvPr/>
          </p:nvSpPr>
          <p:spPr bwMode="auto">
            <a:xfrm>
              <a:off x="4620" y="202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Freeform 41"/>
            <p:cNvSpPr>
              <a:spLocks/>
            </p:cNvSpPr>
            <p:nvPr/>
          </p:nvSpPr>
          <p:spPr bwMode="auto">
            <a:xfrm>
              <a:off x="3939" y="230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3348" y="1980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3933" y="161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4608" y="1611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3291" y="1182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42" name="Group 46"/>
            <p:cNvGrpSpPr>
              <a:grpSpLocks/>
            </p:cNvGrpSpPr>
            <p:nvPr/>
          </p:nvGrpSpPr>
          <p:grpSpPr bwMode="auto">
            <a:xfrm>
              <a:off x="3215" y="1840"/>
              <a:ext cx="156" cy="182"/>
              <a:chOff x="2978" y="2485"/>
              <a:chExt cx="159" cy="182"/>
            </a:xfrm>
          </p:grpSpPr>
          <p:sp>
            <p:nvSpPr>
              <p:cNvPr id="29768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9" name="Text Box 48"/>
              <p:cNvSpPr txBox="1">
                <a:spLocks noChangeArrowheads="1"/>
              </p:cNvSpPr>
              <p:nvPr/>
            </p:nvSpPr>
            <p:spPr bwMode="auto">
              <a:xfrm>
                <a:off x="2978" y="2485"/>
                <a:ext cx="159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29743" name="Group 49"/>
            <p:cNvGrpSpPr>
              <a:grpSpLocks/>
            </p:cNvGrpSpPr>
            <p:nvPr/>
          </p:nvGrpSpPr>
          <p:grpSpPr bwMode="auto">
            <a:xfrm>
              <a:off x="4386" y="2229"/>
              <a:ext cx="155" cy="188"/>
              <a:chOff x="2979" y="2490"/>
              <a:chExt cx="158" cy="188"/>
            </a:xfrm>
          </p:grpSpPr>
          <p:sp>
            <p:nvSpPr>
              <p:cNvPr id="29766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7" name="Text Box 51"/>
              <p:cNvSpPr txBox="1">
                <a:spLocks noChangeArrowheads="1"/>
              </p:cNvSpPr>
              <p:nvPr/>
            </p:nvSpPr>
            <p:spPr bwMode="auto">
              <a:xfrm>
                <a:off x="2979" y="2497"/>
                <a:ext cx="15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29744" name="Group 52"/>
            <p:cNvGrpSpPr>
              <a:grpSpLocks/>
            </p:cNvGrpSpPr>
            <p:nvPr/>
          </p:nvGrpSpPr>
          <p:grpSpPr bwMode="auto">
            <a:xfrm>
              <a:off x="3702" y="2226"/>
              <a:ext cx="162" cy="191"/>
              <a:chOff x="2976" y="2490"/>
              <a:chExt cx="165" cy="191"/>
            </a:xfrm>
          </p:grpSpPr>
          <p:sp>
            <p:nvSpPr>
              <p:cNvPr id="29764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5" name="Text Box 54"/>
              <p:cNvSpPr txBox="1">
                <a:spLocks noChangeArrowheads="1"/>
              </p:cNvSpPr>
              <p:nvPr/>
            </p:nvSpPr>
            <p:spPr bwMode="auto">
              <a:xfrm>
                <a:off x="2976" y="2499"/>
                <a:ext cx="16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29745" name="Group 55"/>
            <p:cNvGrpSpPr>
              <a:grpSpLocks/>
            </p:cNvGrpSpPr>
            <p:nvPr/>
          </p:nvGrpSpPr>
          <p:grpSpPr bwMode="auto">
            <a:xfrm>
              <a:off x="4376" y="1539"/>
              <a:ext cx="161" cy="186"/>
              <a:chOff x="2975" y="2490"/>
              <a:chExt cx="164" cy="186"/>
            </a:xfrm>
          </p:grpSpPr>
          <p:sp>
            <p:nvSpPr>
              <p:cNvPr id="29762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3" name="Text Box 57"/>
              <p:cNvSpPr txBox="1">
                <a:spLocks noChangeArrowheads="1"/>
              </p:cNvSpPr>
              <p:nvPr/>
            </p:nvSpPr>
            <p:spPr bwMode="auto">
              <a:xfrm>
                <a:off x="2975" y="2495"/>
                <a:ext cx="16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29746" name="Group 58"/>
            <p:cNvGrpSpPr>
              <a:grpSpLocks/>
            </p:cNvGrpSpPr>
            <p:nvPr/>
          </p:nvGrpSpPr>
          <p:grpSpPr bwMode="auto">
            <a:xfrm>
              <a:off x="3696" y="1539"/>
              <a:ext cx="155" cy="186"/>
              <a:chOff x="2979" y="2490"/>
              <a:chExt cx="158" cy="186"/>
            </a:xfrm>
          </p:grpSpPr>
          <p:sp>
            <p:nvSpPr>
              <p:cNvPr id="29760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1" name="Text Box 60"/>
              <p:cNvSpPr txBox="1">
                <a:spLocks noChangeArrowheads="1"/>
              </p:cNvSpPr>
              <p:nvPr/>
            </p:nvSpPr>
            <p:spPr bwMode="auto">
              <a:xfrm>
                <a:off x="2979" y="2495"/>
                <a:ext cx="15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29747" name="Group 61"/>
            <p:cNvGrpSpPr>
              <a:grpSpLocks/>
            </p:cNvGrpSpPr>
            <p:nvPr/>
          </p:nvGrpSpPr>
          <p:grpSpPr bwMode="auto">
            <a:xfrm>
              <a:off x="4962" y="1887"/>
              <a:ext cx="150" cy="184"/>
              <a:chOff x="2982" y="2490"/>
              <a:chExt cx="153" cy="184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9" name="Text Box 63"/>
              <p:cNvSpPr txBox="1">
                <a:spLocks noChangeArrowheads="1"/>
              </p:cNvSpPr>
              <p:nvPr/>
            </p:nvSpPr>
            <p:spPr bwMode="auto">
              <a:xfrm>
                <a:off x="2982" y="2493"/>
                <a:ext cx="15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29748" name="Text Box 64"/>
            <p:cNvSpPr txBox="1">
              <a:spLocks noChangeArrowheads="1"/>
            </p:cNvSpPr>
            <p:nvPr/>
          </p:nvSpPr>
          <p:spPr bwMode="auto">
            <a:xfrm>
              <a:off x="3423" y="1604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29749" name="Text Box 65"/>
            <p:cNvSpPr txBox="1">
              <a:spLocks noChangeArrowheads="1"/>
            </p:cNvSpPr>
            <p:nvPr/>
          </p:nvSpPr>
          <p:spPr bwMode="auto">
            <a:xfrm>
              <a:off x="3741" y="1841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2</a:t>
              </a:r>
            </a:p>
          </p:txBody>
        </p:sp>
        <p:sp>
          <p:nvSpPr>
            <p:cNvPr id="29750" name="Text Box 66"/>
            <p:cNvSpPr txBox="1">
              <a:spLocks noChangeArrowheads="1"/>
            </p:cNvSpPr>
            <p:nvPr/>
          </p:nvSpPr>
          <p:spPr bwMode="auto">
            <a:xfrm>
              <a:off x="3336" y="2036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29751" name="Text Box 67"/>
            <p:cNvSpPr txBox="1">
              <a:spLocks noChangeArrowheads="1"/>
            </p:cNvSpPr>
            <p:nvPr/>
          </p:nvSpPr>
          <p:spPr bwMode="auto">
            <a:xfrm>
              <a:off x="4155" y="1964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3</a:t>
              </a:r>
            </a:p>
          </p:txBody>
        </p:sp>
        <p:sp>
          <p:nvSpPr>
            <p:cNvPr id="29752" name="Text Box 68"/>
            <p:cNvSpPr txBox="1">
              <a:spLocks noChangeArrowheads="1"/>
            </p:cNvSpPr>
            <p:nvPr/>
          </p:nvSpPr>
          <p:spPr bwMode="auto">
            <a:xfrm>
              <a:off x="4092" y="2309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1</a:t>
              </a:r>
            </a:p>
          </p:txBody>
        </p:sp>
        <p:sp>
          <p:nvSpPr>
            <p:cNvPr id="29753" name="Text Box 69"/>
            <p:cNvSpPr txBox="1">
              <a:spLocks noChangeArrowheads="1"/>
            </p:cNvSpPr>
            <p:nvPr/>
          </p:nvSpPr>
          <p:spPr bwMode="auto">
            <a:xfrm>
              <a:off x="4452" y="1841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29754" name="Text Box 70"/>
            <p:cNvSpPr txBox="1">
              <a:spLocks noChangeArrowheads="1"/>
            </p:cNvSpPr>
            <p:nvPr/>
          </p:nvSpPr>
          <p:spPr bwMode="auto">
            <a:xfrm>
              <a:off x="4812" y="2105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29755" name="Text Box 71"/>
            <p:cNvSpPr txBox="1">
              <a:spLocks noChangeArrowheads="1"/>
            </p:cNvSpPr>
            <p:nvPr/>
          </p:nvSpPr>
          <p:spPr bwMode="auto">
            <a:xfrm>
              <a:off x="4786" y="1617"/>
              <a:ext cx="1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5</a:t>
              </a:r>
            </a:p>
          </p:txBody>
        </p:sp>
        <p:sp>
          <p:nvSpPr>
            <p:cNvPr id="29756" name="Text Box 72"/>
            <p:cNvSpPr txBox="1">
              <a:spLocks noChangeArrowheads="1"/>
            </p:cNvSpPr>
            <p:nvPr/>
          </p:nvSpPr>
          <p:spPr bwMode="auto">
            <a:xfrm>
              <a:off x="4050" y="1494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29757" name="Text Box 73"/>
            <p:cNvSpPr txBox="1">
              <a:spLocks noChangeArrowheads="1"/>
            </p:cNvSpPr>
            <p:nvPr/>
          </p:nvSpPr>
          <p:spPr bwMode="auto">
            <a:xfrm>
              <a:off x="3700" y="1197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77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20662</TotalTime>
  <Words>3717</Words>
  <Application>Microsoft Macintosh PowerPoint</Application>
  <PresentationFormat>On-screen Show (4:3)</PresentationFormat>
  <Paragraphs>996</Paragraphs>
  <Slides>49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cs426</vt:lpstr>
      <vt:lpstr>Equation</vt:lpstr>
      <vt:lpstr>Previous Routing Lecture</vt:lpstr>
      <vt:lpstr>Other Ways to Avoid Loops?</vt:lpstr>
      <vt:lpstr>Loops are easy to avoid…</vt:lpstr>
      <vt:lpstr>Link-State Routing Is Conceptually Simple</vt:lpstr>
      <vt:lpstr>Link State Routing</vt:lpstr>
      <vt:lpstr>Link State: Each Node Has Global View</vt:lpstr>
      <vt:lpstr>How to Compute Routes</vt:lpstr>
      <vt:lpstr>“Least Cost” Routes</vt:lpstr>
      <vt:lpstr>Example</vt:lpstr>
      <vt:lpstr>Dijkstra’s Shortest Path Algorithm</vt:lpstr>
      <vt:lpstr>Notation</vt:lpstr>
      <vt:lpstr>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The Forwarding Table</vt:lpstr>
      <vt:lpstr>Complexity</vt:lpstr>
      <vt:lpstr>Flooding the Topology Information</vt:lpstr>
      <vt:lpstr>Making Flooding Reliable</vt:lpstr>
      <vt:lpstr>When to Initiate Flood?</vt:lpstr>
      <vt:lpstr>Convergence</vt:lpstr>
      <vt:lpstr>Convergence Delay</vt:lpstr>
      <vt:lpstr>Transient Disruptions</vt:lpstr>
      <vt:lpstr>Reducing Convergence Delay</vt:lpstr>
      <vt:lpstr>Scaling Link-State Routing</vt:lpstr>
      <vt:lpstr>What about other approaches?</vt:lpstr>
      <vt:lpstr>Distance-Vector</vt:lpstr>
      <vt:lpstr>Distributed Computation of Routes</vt:lpstr>
      <vt:lpstr>Example of Distributed Computation</vt:lpstr>
      <vt:lpstr>This is what you could have done</vt:lpstr>
      <vt:lpstr>Step 1</vt:lpstr>
      <vt:lpstr>Step 1</vt:lpstr>
      <vt:lpstr>Step 2</vt:lpstr>
      <vt:lpstr>Step 2</vt:lpstr>
      <vt:lpstr>Step 3</vt:lpstr>
      <vt:lpstr>Step 3</vt:lpstr>
      <vt:lpstr>Why Not Stand Up Twice?</vt:lpstr>
      <vt:lpstr>Congratulations!</vt:lpstr>
      <vt:lpstr>Routing “Metrics”</vt:lpstr>
      <vt:lpstr>Distance Vector Routing</vt:lpstr>
      <vt:lpstr>Information Flow in Distance Vector</vt:lpstr>
      <vt:lpstr>Information Flow in Distance Vector</vt:lpstr>
      <vt:lpstr>Information Flow in Distance Vector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Huzur Saran</cp:lastModifiedBy>
  <cp:revision>1093</cp:revision>
  <cp:lastPrinted>2012-09-08T21:42:36Z</cp:lastPrinted>
  <dcterms:modified xsi:type="dcterms:W3CDTF">2013-08-27T02:59:49Z</dcterms:modified>
</cp:coreProperties>
</file>