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534" r:id="rId2"/>
    <p:sldId id="535" r:id="rId3"/>
    <p:sldId id="502" r:id="rId4"/>
    <p:sldId id="503" r:id="rId5"/>
    <p:sldId id="506" r:id="rId6"/>
    <p:sldId id="507" r:id="rId7"/>
    <p:sldId id="508" r:id="rId8"/>
    <p:sldId id="509" r:id="rId9"/>
    <p:sldId id="510" r:id="rId10"/>
    <p:sldId id="538" r:id="rId11"/>
    <p:sldId id="539" r:id="rId12"/>
    <p:sldId id="511" r:id="rId13"/>
    <p:sldId id="536" r:id="rId14"/>
    <p:sldId id="512" r:id="rId15"/>
    <p:sldId id="513" r:id="rId16"/>
    <p:sldId id="514" r:id="rId17"/>
    <p:sldId id="515" r:id="rId18"/>
    <p:sldId id="516" r:id="rId19"/>
    <p:sldId id="517" r:id="rId20"/>
    <p:sldId id="540" r:id="rId21"/>
    <p:sldId id="541" r:id="rId22"/>
    <p:sldId id="542" r:id="rId23"/>
    <p:sldId id="521" r:id="rId24"/>
    <p:sldId id="522" r:id="rId25"/>
    <p:sldId id="525" r:id="rId26"/>
    <p:sldId id="526" r:id="rId27"/>
    <p:sldId id="523" r:id="rId28"/>
    <p:sldId id="524" r:id="rId29"/>
    <p:sldId id="527" r:id="rId30"/>
    <p:sldId id="531" r:id="rId31"/>
    <p:sldId id="528" r:id="rId32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99"/>
    <a:srgbClr val="FFCC99"/>
    <a:srgbClr val="FF3300"/>
    <a:srgbClr val="CCFFFF"/>
    <a:srgbClr val="FF7C8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6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4068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Arial" charset="0"/>
              </a:defRPr>
            </a:lvl1pPr>
          </a:lstStyle>
          <a:p>
            <a:pPr>
              <a:defRPr/>
            </a:pPr>
            <a:fld id="{02EF8BA3-F8A3-EA43-855D-AAC46D8EC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973AB7D2-44D9-C341-97F4-AF3A6AE0B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9CBE66-EEE1-A948-8081-22248C3B9B29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9CBE66-EEE1-A948-8081-22248C3B9B29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7D142F-8A42-0E4E-9C5C-19515EEA7A9C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1771AAA-A552-3841-9889-4C9F2E1476C8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5D1DCF-5D0C-254F-8568-7CA6E566B40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Talk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about where the 5 and 7 come from!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DC87A8-9868-9B48-8B35-53096A6C6EF9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018E835-6866-2245-B0D7-65728D0ABDB7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DC83C3-AD2C-E543-AC87-4F2679B05796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20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27" tIns="47613" rIns="95227" bIns="47613"/>
          <a:lstStyle/>
          <a:p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6B3A4A0-35D9-7B4B-814F-4F3233DB85DF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21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27" tIns="47613" rIns="95227" bIns="47613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83" indent="-28572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98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5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217" indent="-228580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7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536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9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54" indent="-228580" algn="r" defTabSz="95717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902894-9E93-C545-8527-5C63DD8F6252}" type="slidenum">
              <a:rPr lang="en-US" sz="1300" b="0">
                <a:solidFill>
                  <a:prstClr val="black"/>
                </a:solidFill>
                <a:latin typeface="Times New Roman" charset="0"/>
              </a:rPr>
              <a:pPr eaLnBrk="1" hangingPunct="1"/>
              <a:t>22</a:t>
            </a:fld>
            <a:endParaRPr lang="en-US" sz="1300" b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27" tIns="47613" rIns="95227" bIns="47613"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Explain full table version of DV in section from the other set of slides.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FDE3EEC-A7D5-3546-AE13-CE4258A270DF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Finish by replacing 100s with infinity on one side, 5 on the other, and then updating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this out.  Break into groups….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B5BBBC-7020-DA4F-A64E-342F1DBDCD45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590048-07FF-5F40-9A66-BF3DA1CA80A3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i="1">
                <a:ea typeface="ＭＳ Ｐゴシック" charset="0"/>
                <a:cs typeface="ＭＳ Ｐゴシック" charset="0"/>
              </a:rPr>
              <a:t>Note: for simplicity in this lecture examples we show only the shortest distances to each destination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1FA58D9-BE02-A344-AB9D-3C92B3DB240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35" tIns="47617" rIns="95235" bIns="47617"/>
          <a:lstStyle/>
          <a:p>
            <a:r>
              <a:rPr lang="en-US" i="1">
                <a:ea typeface="ＭＳ Ｐゴシック" charset="0"/>
                <a:cs typeface="ＭＳ Ｐゴシック" charset="0"/>
              </a:rPr>
              <a:t>Note: for simplicity in this lecture examples we show only the shortest distances to each destination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D67CEE0-CC8B-8A45-BFDD-09F7B3F84C79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35" tIns="47617" rIns="95235" bIns="47617"/>
          <a:lstStyle/>
          <a:p>
            <a:r>
              <a:rPr lang="en-US" i="1">
                <a:ea typeface="ＭＳ Ｐゴシック" charset="0"/>
                <a:cs typeface="ＭＳ Ｐゴシック" charset="0"/>
              </a:rPr>
              <a:t>Note: for simplicity in this lecture examples we show only the shortest distances to each destination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425E6D-F191-AD48-862F-650E979A6019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425E6D-F191-AD48-862F-650E979A6019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425E6D-F191-AD48-862F-650E979A6019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BFFA4-4FB4-034B-8719-BC8965F48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6BE0B-F8F2-2741-8753-F2B92EC5A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4A625-DC3D-FA49-90C5-8EEE931F0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8D89-58AB-BC45-AE0C-6A5235B6E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264DD-BEA0-4A47-8FBC-F1EED05C0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CFE19-E9AE-8742-BA53-04A34F84B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CCF3F-2856-504C-AF99-1FFFA3E72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F345-A112-9B4C-A479-A4BF0682F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0007F-CFE9-BC4F-8510-1D2748A43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3E9D-A524-7448-B3F0-72FE780A2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0310-5AEE-8F4B-9413-50659C461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C88AE5CC-9666-4443-A152-0D9C75053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9pPr>
    </p:titleStyle>
    <p:bodyStyle>
      <a:lvl1pPr marL="223838" indent="-223838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63563" indent="-223838" algn="l" rtl="0" eaLnBrk="0" fontAlgn="base" hangingPunct="0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11225" indent="-233363" algn="l" rtl="0" eaLnBrk="0" fontAlgn="base" hangingPunct="0">
        <a:spcBef>
          <a:spcPct val="1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333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+mn-ea"/>
          <a:cs typeface="+mn-cs"/>
        </a:defRPr>
      </a:lvl4pPr>
      <a:lvl5pPr marL="15970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5pPr>
      <a:lvl6pPr marL="20542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Lecture: A little of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Finishing up distance vector routing</a:t>
            </a:r>
          </a:p>
          <a:p>
            <a:pPr lvl="1"/>
            <a:r>
              <a:rPr lang="en-US" dirty="0" smtClean="0"/>
              <a:t>Last time we covered the </a:t>
            </a:r>
            <a:r>
              <a:rPr lang="en-US" b="1" i="1" dirty="0" smtClean="0"/>
              <a:t>good</a:t>
            </a:r>
          </a:p>
          <a:p>
            <a:pPr lvl="1"/>
            <a:r>
              <a:rPr lang="en-US" dirty="0" smtClean="0"/>
              <a:t>This time we cover the </a:t>
            </a:r>
            <a:r>
              <a:rPr lang="en-US" b="1" i="1" dirty="0" smtClean="0"/>
              <a:t>bad</a:t>
            </a:r>
            <a:r>
              <a:rPr lang="en-US" dirty="0" smtClean="0"/>
              <a:t> and the </a:t>
            </a:r>
            <a:r>
              <a:rPr lang="en-US" b="1" i="1" dirty="0" smtClean="0"/>
              <a:t>ugly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Covering some “missing pieces”</a:t>
            </a:r>
          </a:p>
          <a:p>
            <a:pPr lvl="1"/>
            <a:r>
              <a:rPr lang="en-US" dirty="0" smtClean="0"/>
              <a:t>Maybe networking isn’t as simple as I said….</a:t>
            </a:r>
          </a:p>
          <a:p>
            <a:pPr lvl="1"/>
            <a:endParaRPr lang="en-US" dirty="0"/>
          </a:p>
          <a:p>
            <a:r>
              <a:rPr lang="en-US" dirty="0" smtClean="0"/>
              <a:t>Lots of details today…</a:t>
            </a:r>
          </a:p>
          <a:p>
            <a:pPr lvl="1"/>
            <a:r>
              <a:rPr lang="en-US" dirty="0" smtClean="0"/>
              <a:t>So I will go slowly and ask you to do the computations</a:t>
            </a:r>
          </a:p>
          <a:p>
            <a:pPr lvl="1"/>
            <a:r>
              <a:rPr lang="en-US" dirty="0" smtClean="0"/>
              <a:t>Will have you ask your neighbors if you can’t figure it out</a:t>
            </a:r>
          </a:p>
          <a:p>
            <a:pPr lvl="2"/>
            <a:r>
              <a:rPr lang="en-US" dirty="0" smtClean="0"/>
              <a:t>If they can’t figure it out, sit next to smarter people next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97D1AB-5832-2448-8F21-5822EB400103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Algorithm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057400" y="1752600"/>
            <a:ext cx="4038600" cy="4605338"/>
            <a:chOff x="3238" y="956"/>
            <a:chExt cx="2544" cy="2901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522" y="1056"/>
              <a:ext cx="2238" cy="2801"/>
              <a:chOff x="3354" y="954"/>
              <a:chExt cx="2238" cy="2801"/>
            </a:xfrm>
          </p:grpSpPr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372" y="954"/>
                <a:ext cx="2220" cy="2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2400" b="0" dirty="0">
                  <a:latin typeface="Times New Roman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 dirty="0">
                    <a:solidFill>
                      <a:schemeClr val="accent2"/>
                    </a:solidFill>
                    <a:latin typeface="Arial" charset="0"/>
                  </a:rPr>
                  <a:t>wait</a:t>
                </a:r>
                <a:r>
                  <a:rPr lang="en-US" b="0" dirty="0">
                    <a:latin typeface="Arial" charset="0"/>
                  </a:rPr>
                  <a:t> for (change in local link cost or </a:t>
                </a:r>
                <a:r>
                  <a:rPr lang="en-US" b="0" dirty="0" err="1">
                    <a:latin typeface="Arial" charset="0"/>
                  </a:rPr>
                  <a:t>msg</a:t>
                </a:r>
                <a:r>
                  <a:rPr lang="en-US" b="0" dirty="0">
                    <a:latin typeface="Arial" charset="0"/>
                  </a:rPr>
                  <a:t> from neighbor)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 dirty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 dirty="0" err="1">
                    <a:solidFill>
                      <a:schemeClr val="accent2"/>
                    </a:solidFill>
                    <a:latin typeface="Arial" charset="0"/>
                  </a:rPr>
                  <a:t>recompute</a:t>
                </a:r>
                <a:r>
                  <a:rPr lang="en-US" b="0" dirty="0">
                    <a:latin typeface="Arial" charset="0"/>
                  </a:rPr>
                  <a:t> distance table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 dirty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b="0" dirty="0">
                    <a:latin typeface="Arial" charset="0"/>
                  </a:rPr>
                  <a:t>if least cost path to any </a:t>
                </a:r>
                <a:r>
                  <a:rPr lang="en-US" b="0" dirty="0" err="1">
                    <a:latin typeface="Arial" charset="0"/>
                  </a:rPr>
                  <a:t>dest</a:t>
                </a:r>
                <a:r>
                  <a:rPr lang="en-US" b="0" dirty="0">
                    <a:latin typeface="Arial" charset="0"/>
                  </a:rPr>
                  <a:t> has changed, </a:t>
                </a:r>
                <a:r>
                  <a:rPr lang="en-US" sz="2400" b="0" i="1" dirty="0">
                    <a:solidFill>
                      <a:schemeClr val="accent2"/>
                    </a:solidFill>
                    <a:latin typeface="Arial" charset="0"/>
                  </a:rPr>
                  <a:t>notify</a:t>
                </a:r>
                <a:r>
                  <a:rPr lang="en-US" b="0" dirty="0">
                    <a:latin typeface="Arial" charset="0"/>
                  </a:rPr>
                  <a:t> neighbors </a:t>
                </a:r>
                <a:endParaRPr lang="en-US" sz="2400" b="0" dirty="0">
                  <a:latin typeface="Arial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4344" y="1776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4338" y="2418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3354" y="1212"/>
                <a:ext cx="978" cy="2256"/>
              </a:xfrm>
              <a:custGeom>
                <a:avLst/>
                <a:gdLst>
                  <a:gd name="T0" fmla="*/ 960 w 978"/>
                  <a:gd name="T1" fmla="*/ 2010 h 2256"/>
                  <a:gd name="T2" fmla="*/ 961 w 978"/>
                  <a:gd name="T3" fmla="*/ 2256 h 2256"/>
                  <a:gd name="T4" fmla="*/ 0 w 978"/>
                  <a:gd name="T5" fmla="*/ 2256 h 2256"/>
                  <a:gd name="T6" fmla="*/ 0 w 978"/>
                  <a:gd name="T7" fmla="*/ 0 h 2256"/>
                  <a:gd name="T8" fmla="*/ 978 w 978"/>
                  <a:gd name="T9" fmla="*/ 0 h 2256"/>
                  <a:gd name="T10" fmla="*/ 978 w 978"/>
                  <a:gd name="T11" fmla="*/ 155 h 2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8"/>
                  <a:gd name="T19" fmla="*/ 0 h 2256"/>
                  <a:gd name="T20" fmla="*/ 978 w 978"/>
                  <a:gd name="T21" fmla="*/ 2256 h 2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8" h="2256">
                    <a:moveTo>
                      <a:pt x="960" y="2010"/>
                    </a:moveTo>
                    <a:lnTo>
                      <a:pt x="961" y="2256"/>
                    </a:lnTo>
                    <a:lnTo>
                      <a:pt x="0" y="2256"/>
                    </a:lnTo>
                    <a:lnTo>
                      <a:pt x="0" y="0"/>
                    </a:lnTo>
                    <a:lnTo>
                      <a:pt x="978" y="0"/>
                    </a:lnTo>
                    <a:lnTo>
                      <a:pt x="978" y="155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38" y="956"/>
              <a:ext cx="25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Arial" charset="0"/>
                </a:rPr>
                <a:t>Each node</a:t>
              </a:r>
              <a:r>
                <a:rPr lang="en-US" sz="2400" b="0" dirty="0" smtClean="0">
                  <a:solidFill>
                    <a:srgbClr val="FF0000"/>
                  </a:solidFill>
                  <a:latin typeface="Arial" charset="0"/>
                </a:rPr>
                <a:t>: initialize, then</a:t>
              </a:r>
              <a:endParaRPr lang="en-US" sz="2400" b="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63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97D1AB-5832-2448-8F21-5822EB400103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Algorithm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6115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73914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</a:rPr>
              <a:t>1 </a:t>
            </a:r>
            <a:r>
              <a:rPr lang="en-US" sz="1800" i="1" dirty="0">
                <a:latin typeface="Arial" charset="0"/>
              </a:rPr>
              <a:t>Initialization: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2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neighbors </a:t>
            </a:r>
            <a:r>
              <a:rPr lang="en-US" sz="1800" b="0" i="1" dirty="0">
                <a:latin typeface="Arial" charset="0"/>
              </a:rPr>
              <a:t>V 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</a:p>
          <a:p>
            <a:pPr algn="l"/>
            <a:r>
              <a:rPr lang="en-US" sz="1800" b="0" dirty="0">
                <a:latin typeface="Arial" charset="0"/>
              </a:rPr>
              <a:t>3       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adjacent to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4     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c(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);</a:t>
            </a:r>
            <a:endParaRPr lang="en-US" sz="1800" dirty="0">
              <a:latin typeface="Arial" charset="0"/>
            </a:endParaRP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</a:t>
            </a:r>
            <a:r>
              <a:rPr lang="en-US" sz="1800" dirty="0">
                <a:latin typeface="Arial" charset="0"/>
              </a:rPr>
              <a:t>else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∞;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</a:t>
            </a:r>
          </a:p>
          <a:p>
            <a:pPr algn="l"/>
            <a:r>
              <a:rPr lang="en-US" sz="1800" b="0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loop: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8    </a:t>
            </a:r>
            <a:r>
              <a:rPr lang="en-US" sz="1800" dirty="0">
                <a:latin typeface="Arial" charset="0"/>
              </a:rPr>
              <a:t>wait</a:t>
            </a:r>
            <a:r>
              <a:rPr lang="en-US" sz="1800" b="0" dirty="0">
                <a:latin typeface="Arial" charset="0"/>
              </a:rPr>
              <a:t> (until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sees a link cost change to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 /* </a:t>
            </a:r>
            <a:r>
              <a:rPr lang="en-US" sz="1800" dirty="0">
                <a:solidFill>
                  <a:schemeClr val="folHlink"/>
                </a:solidFill>
                <a:latin typeface="Arial" charset="0"/>
              </a:rPr>
              <a:t>case 1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9             or 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receives update from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   /* 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case 2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10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(c(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,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changes by ±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) 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chemeClr val="folHlink"/>
                </a:solidFill>
                <a:latin typeface="Arial" charset="0"/>
                <a:sym typeface="Symbol" charset="0"/>
              </a:rPr>
              <a:t>case 1</a:t>
            </a:r>
            <a:r>
              <a:rPr lang="en-US" sz="1800" b="0" dirty="0">
                <a:latin typeface="Arial" charset="0"/>
                <a:sym typeface="Symbol" charset="0"/>
              </a:rPr>
              <a:t> 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11       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destinations </a:t>
            </a:r>
            <a:r>
              <a:rPr lang="en-US" sz="1800" b="0" i="1" dirty="0">
                <a:latin typeface="Arial" charset="0"/>
              </a:rPr>
              <a:t>Y</a:t>
            </a:r>
            <a:r>
              <a:rPr lang="en-US" sz="1800" b="0" dirty="0">
                <a:latin typeface="Arial" charset="0"/>
              </a:rPr>
              <a:t> that go through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  <a:r>
              <a:rPr lang="en-US" sz="1800" b="0" dirty="0">
                <a:latin typeface="Arial" charset="0"/>
              </a:rPr>
              <a:t>   </a:t>
            </a:r>
          </a:p>
          <a:p>
            <a:pPr algn="l"/>
            <a:r>
              <a:rPr lang="en-US" sz="1800" b="0" dirty="0">
                <a:latin typeface="Arial" charset="0"/>
              </a:rPr>
              <a:t>12      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=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± 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13   </a:t>
            </a:r>
            <a:r>
              <a:rPr lang="en-US" sz="1800" dirty="0">
                <a:latin typeface="Arial" charset="0"/>
              </a:rPr>
              <a:t>else if</a:t>
            </a:r>
            <a:r>
              <a:rPr lang="en-US" sz="1800" b="0" dirty="0">
                <a:latin typeface="Arial" charset="0"/>
              </a:rPr>
              <a:t> (update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 received from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case 2</a:t>
            </a:r>
            <a:r>
              <a:rPr lang="en-US" sz="1800" b="0" dirty="0">
                <a:latin typeface="Arial" charset="0"/>
                <a:sym typeface="Symbol" charset="0"/>
              </a:rPr>
              <a:t> 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               </a:t>
            </a:r>
            <a:r>
              <a:rPr lang="en-US" sz="1800" b="0" i="1" dirty="0">
                <a:solidFill>
                  <a:schemeClr val="accent2"/>
                </a:solidFill>
                <a:latin typeface="Arial" charset="0"/>
              </a:rPr>
              <a:t>/* shortest path from V to some Y has changed  */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14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(A,Y) =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 +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);    /* </a:t>
            </a:r>
            <a:r>
              <a:rPr lang="en-US" sz="1800" i="1" dirty="0">
                <a:latin typeface="Arial" charset="0"/>
              </a:rPr>
              <a:t>may</a:t>
            </a:r>
            <a:r>
              <a:rPr lang="en-US" sz="1800" b="0" dirty="0">
                <a:latin typeface="Arial" charset="0"/>
              </a:rPr>
              <a:t> also change D(A,Y) */</a:t>
            </a:r>
          </a:p>
          <a:p>
            <a:pPr algn="l"/>
            <a:r>
              <a:rPr lang="en-US" sz="1800" b="0" dirty="0">
                <a:latin typeface="Arial" charset="0"/>
              </a:rPr>
              <a:t>15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(there is a new minimum for destination Y)</a:t>
            </a:r>
          </a:p>
          <a:p>
            <a:pPr algn="l"/>
            <a:r>
              <a:rPr lang="en-US" sz="1800" b="0" dirty="0">
                <a:latin typeface="Arial" charset="0"/>
              </a:rPr>
              <a:t>16          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 </a:t>
            </a:r>
          </a:p>
          <a:p>
            <a:pPr algn="l"/>
            <a:r>
              <a:rPr lang="en-US" sz="1800" b="0" dirty="0">
                <a:latin typeface="Arial" charset="0"/>
              </a:rPr>
              <a:t>17  </a:t>
            </a:r>
            <a:r>
              <a:rPr lang="en-US" sz="1800" dirty="0">
                <a:latin typeface="Arial" charset="0"/>
              </a:rPr>
              <a:t>forever</a:t>
            </a:r>
            <a:r>
              <a:rPr lang="en-US" sz="1800" b="0" dirty="0">
                <a:latin typeface="Arial" charset="0"/>
              </a:rPr>
              <a:t> </a:t>
            </a:r>
          </a:p>
        </p:txBody>
      </p:sp>
      <p:sp>
        <p:nvSpPr>
          <p:cNvPr id="986116" name="Freeform 4"/>
          <p:cNvSpPr>
            <a:spLocks/>
          </p:cNvSpPr>
          <p:nvPr/>
        </p:nvSpPr>
        <p:spPr bwMode="auto">
          <a:xfrm>
            <a:off x="1066800" y="3810000"/>
            <a:ext cx="476250" cy="2724150"/>
          </a:xfrm>
          <a:custGeom>
            <a:avLst/>
            <a:gdLst>
              <a:gd name="T0" fmla="*/ 2147483647 w 300"/>
              <a:gd name="T1" fmla="*/ 2147483647 h 3600"/>
              <a:gd name="T2" fmla="*/ 2147483647 w 300"/>
              <a:gd name="T3" fmla="*/ 2147483647 h 3600"/>
              <a:gd name="T4" fmla="*/ 0 w 300"/>
              <a:gd name="T5" fmla="*/ 2147483647 h 3600"/>
              <a:gd name="T6" fmla="*/ 0 w 300"/>
              <a:gd name="T7" fmla="*/ 0 h 3600"/>
              <a:gd name="T8" fmla="*/ 2147483647 w 300"/>
              <a:gd name="T9" fmla="*/ 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3600"/>
              <a:gd name="T17" fmla="*/ 300 w 300"/>
              <a:gd name="T18" fmla="*/ 3600 h 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3600">
                <a:moveTo>
                  <a:pt x="300" y="3546"/>
                </a:moveTo>
                <a:lnTo>
                  <a:pt x="300" y="3600"/>
                </a:lnTo>
                <a:lnTo>
                  <a:pt x="0" y="359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6"/>
          <p:cNvSpPr>
            <a:spLocks noChangeArrowheads="1"/>
          </p:cNvSpPr>
          <p:nvPr/>
        </p:nvSpPr>
        <p:spPr bwMode="auto">
          <a:xfrm>
            <a:off x="4648200" y="17526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i,j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1800" dirty="0">
                <a:latin typeface="Arial" charset="0"/>
              </a:rPr>
              <a:t> link cost from node </a:t>
            </a:r>
            <a:r>
              <a:rPr lang="en-US" sz="1800" i="1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to </a:t>
            </a:r>
            <a:r>
              <a:rPr lang="en-US" sz="1800" i="1" dirty="0">
                <a:latin typeface="Arial" charset="0"/>
              </a:rPr>
              <a:t>j</a:t>
            </a:r>
            <a:endParaRPr lang="en-US" sz="1800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D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</a:rPr>
              <a:t>Z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(A,V):</a:t>
            </a:r>
            <a:r>
              <a:rPr lang="en-US" sz="1800" dirty="0">
                <a:latin typeface="Arial" charset="0"/>
              </a:rPr>
              <a:t> cost from A to V via Z</a:t>
            </a:r>
            <a:endParaRPr lang="en-US" sz="1800" i="1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D(A,V): </a:t>
            </a:r>
            <a:r>
              <a:rPr lang="en-US" sz="1800" dirty="0">
                <a:latin typeface="Arial" charset="0"/>
              </a:rPr>
              <a:t>cost of </a:t>
            </a:r>
            <a:r>
              <a:rPr lang="en-US" sz="1800" dirty="0" smtClean="0">
                <a:latin typeface="Arial" charset="0"/>
              </a:rPr>
              <a:t>A’</a:t>
            </a:r>
            <a:r>
              <a:rPr lang="en-US" altLang="ja-JP" sz="1800" dirty="0" smtClean="0">
                <a:latin typeface="Arial" charset="0"/>
              </a:rPr>
              <a:t>s </a:t>
            </a:r>
            <a:r>
              <a:rPr lang="en-US" altLang="ja-JP" sz="1800" dirty="0">
                <a:latin typeface="Arial" charset="0"/>
              </a:rPr>
              <a:t>best path to V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1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Initialization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2793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4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265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2785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6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7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8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9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90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91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2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265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265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265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265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2777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8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9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0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1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2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2783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4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265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276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7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7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7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265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266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6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485166"/>
              </p:ext>
            </p:extLst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8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1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 dirty="0"/>
              <a:t>Node B</a:t>
            </a:r>
          </a:p>
        </p:txBody>
      </p:sp>
      <p:sp>
        <p:nvSpPr>
          <p:cNvPr id="11271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6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2764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957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</a:rPr>
              <a:t>1 </a:t>
            </a:r>
            <a:r>
              <a:rPr lang="en-US" sz="1800" i="1" dirty="0">
                <a:latin typeface="Arial" charset="0"/>
              </a:rPr>
              <a:t>Initialization: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2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neighbors </a:t>
            </a:r>
            <a:r>
              <a:rPr lang="en-US" sz="1800" b="0" i="1" dirty="0">
                <a:latin typeface="Arial" charset="0"/>
              </a:rPr>
              <a:t>V 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</a:p>
          <a:p>
            <a:pPr algn="l"/>
            <a:r>
              <a:rPr lang="en-US" sz="1800" b="0" dirty="0">
                <a:latin typeface="Arial" charset="0"/>
              </a:rPr>
              <a:t>3       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adjacent to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4     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c(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);</a:t>
            </a:r>
            <a:endParaRPr lang="en-US" sz="1800" dirty="0">
              <a:latin typeface="Arial" charset="0"/>
            </a:endParaRP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</a:t>
            </a:r>
            <a:r>
              <a:rPr lang="en-US" sz="1800" dirty="0">
                <a:latin typeface="Arial" charset="0"/>
              </a:rPr>
              <a:t>else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∞;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</a:t>
            </a:r>
          </a:p>
        </p:txBody>
      </p:sp>
    </p:spTree>
    <p:extLst>
      <p:ext uri="{BB962C8B-B14F-4D97-AF65-F5344CB8AC3E}">
        <p14:creationId xmlns:p14="http://schemas.microsoft.com/office/powerpoint/2010/main" val="386541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2793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4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265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2785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6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7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8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9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90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91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2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265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265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265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265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2777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8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9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0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81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2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2783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4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265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276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277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7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277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265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266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6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68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1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271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276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2764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957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A,C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C,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2765" name="Line 141"/>
          <p:cNvSpPr>
            <a:spLocks noChangeShapeType="1"/>
          </p:cNvSpPr>
          <p:nvPr/>
        </p:nvSpPr>
        <p:spPr bwMode="auto">
          <a:xfrm flipV="1">
            <a:off x="4572000" y="3352800"/>
            <a:ext cx="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66" name="Line 145"/>
          <p:cNvSpPr>
            <a:spLocks noChangeShapeType="1"/>
          </p:cNvSpPr>
          <p:nvPr/>
        </p:nvSpPr>
        <p:spPr bwMode="auto">
          <a:xfrm flipH="1" flipV="1">
            <a:off x="990600" y="29718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67" name="TextBox 67"/>
          <p:cNvSpPr txBox="1">
            <a:spLocks noChangeArrowheads="1"/>
          </p:cNvSpPr>
          <p:nvPr/>
        </p:nvSpPr>
        <p:spPr bwMode="auto">
          <a:xfrm>
            <a:off x="4602163" y="3440113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 B)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(A,C) + D(C, B)  = 7 + 1 = 8</a:t>
            </a:r>
          </a:p>
        </p:txBody>
      </p:sp>
      <p:sp>
        <p:nvSpPr>
          <p:cNvPr id="112768" name="TextBox 68"/>
          <p:cNvSpPr txBox="1">
            <a:spLocks noChangeArrowheads="1"/>
          </p:cNvSpPr>
          <p:nvPr/>
        </p:nvSpPr>
        <p:spPr bwMode="auto">
          <a:xfrm>
            <a:off x="4572000" y="3810000"/>
            <a:ext cx="442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 D) = D</a:t>
            </a:r>
            <a:r>
              <a:rPr lang="en-US" sz="1800" b="0" baseline="-25000">
                <a:latin typeface="Arial" charset="0"/>
              </a:rPr>
              <a:t>C</a:t>
            </a:r>
            <a:r>
              <a:rPr lang="en-US" sz="1800" b="0">
                <a:latin typeface="Arial" charset="0"/>
              </a:rPr>
              <a:t>(A,C) + D(C, D)  = 7 + 1 = 8</a:t>
            </a:r>
          </a:p>
        </p:txBody>
      </p:sp>
    </p:spTree>
    <p:extLst>
      <p:ext uri="{BB962C8B-B14F-4D97-AF65-F5344CB8AC3E}">
        <p14:creationId xmlns:p14="http://schemas.microsoft.com/office/powerpoint/2010/main" val="312619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Now B sends update to 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4696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9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4841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42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4700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4833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4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5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6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37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8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39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40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4701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4702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4703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4704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4825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6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7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8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9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30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48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2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4705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4817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8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9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0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4821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22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4823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24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4706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4708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732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/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60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4761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4789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4790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830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>
                <a:latin typeface="Arial" charset="0"/>
              </a:rPr>
              <a:t>loop:</a:t>
            </a:r>
          </a:p>
          <a:p>
            <a:pPr algn="l"/>
            <a:r>
              <a:rPr lang="en-US" sz="1800" i="1">
                <a:latin typeface="Arial" charset="0"/>
              </a:rPr>
              <a:t>    </a:t>
            </a:r>
            <a:r>
              <a:rPr lang="en-US" sz="1800" b="0" i="1">
                <a:latin typeface="Arial" charset="0"/>
              </a:rPr>
              <a:t> …</a:t>
            </a:r>
          </a:p>
          <a:p>
            <a:pPr algn="l"/>
            <a:r>
              <a:rPr lang="en-US" sz="1800" b="0">
                <a:latin typeface="Arial" charset="0"/>
              </a:rPr>
              <a:t>13   </a:t>
            </a:r>
            <a:r>
              <a:rPr lang="en-US" sz="1800">
                <a:latin typeface="Arial" charset="0"/>
              </a:rPr>
              <a:t>else if</a:t>
            </a:r>
            <a:r>
              <a:rPr lang="en-US" sz="1800" b="0">
                <a:latin typeface="Arial" charset="0"/>
              </a:rPr>
              <a:t> (update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from </a:t>
            </a:r>
            <a:r>
              <a:rPr lang="en-US" sz="1800" b="0" i="1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) </a:t>
            </a:r>
          </a:p>
          <a:p>
            <a:pPr algn="l"/>
            <a:r>
              <a:rPr lang="en-US" sz="1800" b="0">
                <a:latin typeface="Arial" charset="0"/>
              </a:rPr>
              <a:t>14    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A,Y</a:t>
            </a:r>
            <a:r>
              <a:rPr lang="en-US" sz="1800" b="0">
                <a:latin typeface="Arial" charset="0"/>
              </a:rPr>
              <a:t>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</a:t>
            </a:r>
            <a:r>
              <a:rPr lang="en-US" sz="1800" b="0" i="1">
                <a:latin typeface="Arial" charset="0"/>
              </a:rPr>
              <a:t>A,B</a:t>
            </a:r>
            <a:r>
              <a:rPr lang="en-US" sz="1800" b="0">
                <a:latin typeface="Arial" charset="0"/>
              </a:rPr>
              <a:t>) + D(</a:t>
            </a:r>
            <a:r>
              <a:rPr lang="en-US" sz="1800" b="0" i="1">
                <a:latin typeface="Arial" charset="0"/>
              </a:rPr>
              <a:t>B, Y</a:t>
            </a:r>
            <a:r>
              <a:rPr lang="en-US" sz="1800" b="0">
                <a:latin typeface="Arial" charset="0"/>
              </a:rPr>
              <a:t>);</a:t>
            </a:r>
          </a:p>
          <a:p>
            <a:pPr algn="l"/>
            <a:r>
              <a:rPr lang="en-US" sz="1800" b="0">
                <a:latin typeface="Arial" charset="0"/>
              </a:rPr>
              <a:t>15   </a:t>
            </a:r>
            <a:r>
              <a:rPr lang="en-US" sz="1800">
                <a:latin typeface="Arial" charset="0"/>
              </a:rPr>
              <a:t>if</a:t>
            </a:r>
            <a:r>
              <a:rPr lang="en-US" sz="1800" b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>
                <a:latin typeface="Arial" charset="0"/>
              </a:rPr>
              <a:t>16     </a:t>
            </a:r>
            <a:r>
              <a:rPr lang="en-US" sz="1800">
                <a:latin typeface="Arial" charset="0"/>
              </a:rPr>
              <a:t>send</a:t>
            </a:r>
            <a:r>
              <a:rPr lang="en-US" sz="1800" b="0">
                <a:latin typeface="Arial" charset="0"/>
              </a:rPr>
              <a:t> D(</a:t>
            </a:r>
            <a:r>
              <a:rPr lang="en-US" sz="1800" b="0" i="1">
                <a:latin typeface="Arial" charset="0"/>
              </a:rPr>
              <a:t>A, Y</a:t>
            </a:r>
            <a:r>
              <a:rPr lang="en-US" sz="1800" b="0">
                <a:latin typeface="Arial" charset="0"/>
              </a:rPr>
              <a:t>) to all neighbors </a:t>
            </a:r>
          </a:p>
          <a:p>
            <a:pPr algn="l"/>
            <a:r>
              <a:rPr lang="en-US" sz="1800" b="0">
                <a:latin typeface="Arial" charset="0"/>
              </a:rPr>
              <a:t>17  </a:t>
            </a:r>
            <a:r>
              <a:rPr lang="en-US" sz="1800">
                <a:latin typeface="Arial" charset="0"/>
              </a:rPr>
              <a:t>forever</a:t>
            </a:r>
            <a:r>
              <a:rPr lang="en-US" sz="1800" b="0">
                <a:latin typeface="Arial" charset="0"/>
              </a:rPr>
              <a:t> </a:t>
            </a:r>
          </a:p>
        </p:txBody>
      </p:sp>
      <p:sp>
        <p:nvSpPr>
          <p:cNvPr id="114791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92" name="Line 145"/>
          <p:cNvSpPr>
            <a:spLocks noChangeShapeType="1"/>
          </p:cNvSpPr>
          <p:nvPr/>
        </p:nvSpPr>
        <p:spPr bwMode="auto">
          <a:xfrm flipH="1">
            <a:off x="990600" y="2713038"/>
            <a:ext cx="336550" cy="2587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93" name="TextBox 67"/>
          <p:cNvSpPr txBox="1">
            <a:spLocks noChangeArrowheads="1"/>
          </p:cNvSpPr>
          <p:nvPr/>
        </p:nvSpPr>
        <p:spPr bwMode="auto">
          <a:xfrm>
            <a:off x="4602163" y="3429000"/>
            <a:ext cx="438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 C)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(A,B) + D(B, C)  = 2 + 1 = 3</a:t>
            </a:r>
          </a:p>
        </p:txBody>
      </p:sp>
      <p:sp>
        <p:nvSpPr>
          <p:cNvPr id="114794" name="TextBox 68"/>
          <p:cNvSpPr txBox="1">
            <a:spLocks noChangeArrowheads="1"/>
          </p:cNvSpPr>
          <p:nvPr/>
        </p:nvSpPr>
        <p:spPr bwMode="auto">
          <a:xfrm>
            <a:off x="4572000" y="3810000"/>
            <a:ext cx="438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 D) = D</a:t>
            </a:r>
            <a:r>
              <a:rPr lang="en-US" sz="1800" b="0" baseline="-25000">
                <a:latin typeface="Arial" charset="0"/>
              </a:rPr>
              <a:t>B</a:t>
            </a:r>
            <a:r>
              <a:rPr lang="en-US" sz="1800" b="0">
                <a:latin typeface="Arial" charset="0"/>
              </a:rPr>
              <a:t>(A,B) + D(B, D)  = 2 + 3 = 5</a:t>
            </a:r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52400" y="4038600"/>
            <a:ext cx="7239000" cy="838200"/>
          </a:xfrm>
          <a:prstGeom prst="wedgeRoundRectCallout">
            <a:avLst>
              <a:gd name="adj1" fmla="val 11044"/>
              <a:gd name="adj2" fmla="val -160211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Make sure you know why this is 5, not 4!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72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After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aseline="30000" dirty="0">
                <a:latin typeface="Helvetica" charset="0"/>
                <a:ea typeface="ＭＳ Ｐゴシック" charset="0"/>
                <a:cs typeface="ＭＳ Ｐゴシック" charset="0"/>
              </a:rPr>
              <a:t>st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Full Exchange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6744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47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6891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92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6748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6883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84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85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86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6887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88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6889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90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6749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6750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6751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6752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6875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6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7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8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6879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80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688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82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6753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6867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68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69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70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6871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72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6873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74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6754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6756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757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6780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sp>
        <p:nvSpPr>
          <p:cNvPr id="116781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6782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6810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16811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6834" name="Line 141"/>
          <p:cNvSpPr>
            <a:spLocks noChangeShapeType="1"/>
          </p:cNvSpPr>
          <p:nvPr/>
        </p:nvSpPr>
        <p:spPr bwMode="auto">
          <a:xfrm flipH="1">
            <a:off x="48006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835" name="Line 141"/>
          <p:cNvSpPr>
            <a:spLocks noChangeShapeType="1"/>
          </p:cNvSpPr>
          <p:nvPr/>
        </p:nvSpPr>
        <p:spPr bwMode="auto">
          <a:xfrm flipH="1">
            <a:off x="71628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836" name="Line 141"/>
          <p:cNvSpPr>
            <a:spLocks noChangeShapeType="1"/>
          </p:cNvSpPr>
          <p:nvPr/>
        </p:nvSpPr>
        <p:spPr bwMode="auto">
          <a:xfrm>
            <a:off x="5638800" y="3352800"/>
            <a:ext cx="914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837" name="Line 141"/>
          <p:cNvSpPr>
            <a:spLocks noChangeShapeType="1"/>
          </p:cNvSpPr>
          <p:nvPr/>
        </p:nvSpPr>
        <p:spPr bwMode="auto">
          <a:xfrm flipH="1">
            <a:off x="5867400" y="5257800"/>
            <a:ext cx="381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>
            <a:off x="0" y="4449763"/>
            <a:ext cx="3429000" cy="157003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>
                <a:latin typeface="Times New Roman" charset="0"/>
              </a:rPr>
              <a:t>End of 1</a:t>
            </a:r>
            <a:r>
              <a:rPr lang="en-US" sz="3200" b="0" i="1" baseline="30000" dirty="0">
                <a:latin typeface="Times New Roman" charset="0"/>
              </a:rPr>
              <a:t>st</a:t>
            </a:r>
            <a:r>
              <a:rPr lang="en-US" sz="3200" b="0" i="1" dirty="0">
                <a:latin typeface="Times New Roman" charset="0"/>
              </a:rPr>
              <a:t> Iteration All nodes knows the best </a:t>
            </a:r>
            <a:r>
              <a:rPr lang="en-US" sz="3200" b="0" i="1" dirty="0">
                <a:solidFill>
                  <a:srgbClr val="FF0000"/>
                </a:solidFill>
                <a:latin typeface="Times New Roman" charset="0"/>
              </a:rPr>
              <a:t>two</a:t>
            </a:r>
            <a:r>
              <a:rPr lang="en-US" sz="3200" b="0" i="1" dirty="0">
                <a:latin typeface="Times New Roman" charset="0"/>
              </a:rPr>
              <a:t>-hop paths </a:t>
            </a:r>
          </a:p>
        </p:txBody>
      </p:sp>
      <p:graphicFrame>
        <p:nvGraphicFramePr>
          <p:cNvPr id="6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3846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866" name="Line 141"/>
          <p:cNvSpPr>
            <a:spLocks noChangeShapeType="1"/>
          </p:cNvSpPr>
          <p:nvPr/>
        </p:nvSpPr>
        <p:spPr bwMode="auto">
          <a:xfrm flipH="1">
            <a:off x="5562600" y="33528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0" y="3505200"/>
            <a:ext cx="5943600" cy="838200"/>
          </a:xfrm>
          <a:prstGeom prst="wedgeRoundRectCallout">
            <a:avLst>
              <a:gd name="adj1" fmla="val 30873"/>
              <a:gd name="adj2" fmla="val 122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Make sure you know why this is 3</a:t>
            </a:r>
            <a:endParaRPr lang="en-US" sz="2800" dirty="0">
              <a:latin typeface="+mn-lt"/>
            </a:endParaRPr>
          </a:p>
        </p:txBody>
      </p:sp>
      <p:sp>
        <p:nvSpPr>
          <p:cNvPr id="67" name="Text Box 143"/>
          <p:cNvSpPr txBox="1">
            <a:spLocks noChangeArrowheads="1"/>
          </p:cNvSpPr>
          <p:nvPr/>
        </p:nvSpPr>
        <p:spPr bwMode="auto">
          <a:xfrm>
            <a:off x="0" y="4450140"/>
            <a:ext cx="3581400" cy="156966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Assume all send messages at same time</a:t>
            </a:r>
            <a:endParaRPr lang="en-US" sz="3200" b="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2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4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Example: Now A sends update to B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87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18792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795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1893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7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18796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1892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3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3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33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893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3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18797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18798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18799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18800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1892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2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2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25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1892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2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18801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1891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1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1891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17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8918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19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18802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18804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8805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828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sp>
        <p:nvSpPr>
          <p:cNvPr id="118829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18830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/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8858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8881" name="Line 141"/>
          <p:cNvSpPr>
            <a:spLocks noChangeShapeType="1"/>
          </p:cNvSpPr>
          <p:nvPr/>
        </p:nvSpPr>
        <p:spPr bwMode="auto">
          <a:xfrm flipH="1" flipV="1">
            <a:off x="5486400" y="2362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6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1905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909" name="Text Box 144"/>
          <p:cNvSpPr txBox="1">
            <a:spLocks noChangeArrowheads="1"/>
          </p:cNvSpPr>
          <p:nvPr/>
        </p:nvSpPr>
        <p:spPr bwMode="auto">
          <a:xfrm>
            <a:off x="-76200" y="4292600"/>
            <a:ext cx="37830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FontTx/>
              <a:buAutoNum type="arabicPlain" startAt="7"/>
            </a:pPr>
            <a:r>
              <a:rPr lang="en-US" sz="1800" i="1" dirty="0">
                <a:latin typeface="Arial" charset="0"/>
              </a:rPr>
              <a:t>loop:</a:t>
            </a:r>
          </a:p>
          <a:p>
            <a:pPr algn="l"/>
            <a:r>
              <a:rPr lang="en-US" sz="1800" i="1" dirty="0">
                <a:latin typeface="Arial" charset="0"/>
              </a:rPr>
              <a:t>    </a:t>
            </a:r>
            <a:r>
              <a:rPr lang="en-US" sz="1800" b="0" i="1" dirty="0">
                <a:latin typeface="Arial" charset="0"/>
              </a:rPr>
              <a:t> …</a:t>
            </a:r>
          </a:p>
          <a:p>
            <a:pPr algn="l"/>
            <a:r>
              <a:rPr lang="en-US" sz="1800" b="0" dirty="0">
                <a:latin typeface="Arial" charset="0"/>
              </a:rPr>
              <a:t>13   </a:t>
            </a:r>
            <a:r>
              <a:rPr lang="en-US" sz="1800" dirty="0">
                <a:latin typeface="Arial" charset="0"/>
              </a:rPr>
              <a:t>else if</a:t>
            </a:r>
            <a:r>
              <a:rPr lang="en-US" sz="1800" b="0" dirty="0">
                <a:latin typeface="Arial" charset="0"/>
              </a:rPr>
              <a:t> (update D(</a:t>
            </a:r>
            <a:r>
              <a:rPr lang="en-US" sz="1800" b="0" i="1" dirty="0">
                <a:latin typeface="Arial" charset="0"/>
              </a:rPr>
              <a:t>B, Y</a:t>
            </a:r>
            <a:r>
              <a:rPr lang="en-US" sz="1800" b="0" dirty="0">
                <a:latin typeface="Arial" charset="0"/>
              </a:rPr>
              <a:t>) from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) </a:t>
            </a:r>
          </a:p>
          <a:p>
            <a:pPr algn="l"/>
            <a:r>
              <a:rPr lang="en-US" sz="1800" b="0" dirty="0">
                <a:latin typeface="Arial" charset="0"/>
              </a:rPr>
              <a:t>14     D</a:t>
            </a:r>
            <a:r>
              <a:rPr lang="en-US" sz="1800" b="0" baseline="-25000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B,Y</a:t>
            </a:r>
            <a:r>
              <a:rPr lang="en-US" sz="1800" b="0" dirty="0">
                <a:latin typeface="Arial" charset="0"/>
              </a:rPr>
              <a:t>) = D</a:t>
            </a:r>
            <a:r>
              <a:rPr lang="en-US" sz="1800" b="0" baseline="-25000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B,A</a:t>
            </a:r>
            <a:r>
              <a:rPr lang="en-US" sz="1800" b="0" dirty="0">
                <a:latin typeface="Arial" charset="0"/>
              </a:rPr>
              <a:t>) +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);</a:t>
            </a:r>
          </a:p>
          <a:p>
            <a:pPr algn="l"/>
            <a:r>
              <a:rPr lang="en-US" sz="1800" b="0" dirty="0">
                <a:latin typeface="Arial" charset="0"/>
              </a:rPr>
              <a:t>15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(new min. for destination Y)</a:t>
            </a:r>
          </a:p>
          <a:p>
            <a:pPr algn="l"/>
            <a:r>
              <a:rPr lang="en-US" sz="1800" b="0" dirty="0">
                <a:latin typeface="Arial" charset="0"/>
              </a:rPr>
              <a:t>16    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B, Y</a:t>
            </a:r>
            <a:r>
              <a:rPr lang="en-US" sz="1800" b="0" dirty="0">
                <a:latin typeface="Arial" charset="0"/>
              </a:rPr>
              <a:t>) to all neighbors </a:t>
            </a:r>
          </a:p>
          <a:p>
            <a:pPr algn="l"/>
            <a:r>
              <a:rPr lang="en-US" sz="1800" b="0" dirty="0">
                <a:latin typeface="Arial" charset="0"/>
              </a:rPr>
              <a:t>17  </a:t>
            </a:r>
            <a:r>
              <a:rPr lang="en-US" sz="1800" dirty="0">
                <a:latin typeface="Arial" charset="0"/>
              </a:rPr>
              <a:t>forever</a:t>
            </a:r>
            <a:r>
              <a:rPr lang="en-US" sz="1800" b="0" dirty="0">
                <a:latin typeface="Arial" charset="0"/>
              </a:rPr>
              <a:t> </a:t>
            </a:r>
          </a:p>
        </p:txBody>
      </p:sp>
      <p:sp>
        <p:nvSpPr>
          <p:cNvPr id="118910" name="TextBox 69"/>
          <p:cNvSpPr txBox="1">
            <a:spLocks noChangeArrowheads="1"/>
          </p:cNvSpPr>
          <p:nvPr/>
        </p:nvSpPr>
        <p:spPr bwMode="auto">
          <a:xfrm>
            <a:off x="4602163" y="3429000"/>
            <a:ext cx="438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 C) = 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(B,A) + D(A, C)  = 2 + 3 = 5</a:t>
            </a:r>
          </a:p>
        </p:txBody>
      </p:sp>
      <p:sp>
        <p:nvSpPr>
          <p:cNvPr id="118911" name="TextBox 74"/>
          <p:cNvSpPr txBox="1">
            <a:spLocks noChangeArrowheads="1"/>
          </p:cNvSpPr>
          <p:nvPr/>
        </p:nvSpPr>
        <p:spPr bwMode="auto">
          <a:xfrm>
            <a:off x="4572000" y="3821113"/>
            <a:ext cx="438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b="0">
                <a:latin typeface="Arial" charset="0"/>
              </a:rPr>
              <a:t>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 D) = D</a:t>
            </a:r>
            <a:r>
              <a:rPr lang="en-US" sz="1800" b="0" baseline="-25000">
                <a:latin typeface="Arial" charset="0"/>
              </a:rPr>
              <a:t>A</a:t>
            </a:r>
            <a:r>
              <a:rPr lang="en-US" sz="1800" b="0">
                <a:latin typeface="Arial" charset="0"/>
              </a:rPr>
              <a:t>(B,A) + D(A, D)  = 2 + 5 = 7</a:t>
            </a:r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auto">
          <a:xfrm>
            <a:off x="2895600" y="304800"/>
            <a:ext cx="5410200" cy="838200"/>
          </a:xfrm>
          <a:prstGeom prst="wedgeRoundRectCallout">
            <a:avLst>
              <a:gd name="adj1" fmla="val 26483"/>
              <a:gd name="adj2" fmla="val 20971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Where does this 5 come from?</a:t>
            </a:r>
            <a:endParaRPr lang="en-US" sz="2800" dirty="0">
              <a:latin typeface="+mn-lt"/>
            </a:endParaRP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2895600" y="304800"/>
            <a:ext cx="5410200" cy="838200"/>
          </a:xfrm>
          <a:prstGeom prst="wedgeRoundRectCallout">
            <a:avLst>
              <a:gd name="adj1" fmla="val 25309"/>
              <a:gd name="adj2" fmla="val 25668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Where does this 7 come from?</a:t>
            </a:r>
            <a:endParaRPr lang="en-US" sz="2800" dirty="0">
              <a:latin typeface="+mn-lt"/>
            </a:endParaRP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auto">
          <a:xfrm>
            <a:off x="2895600" y="304800"/>
            <a:ext cx="5410200" cy="838200"/>
          </a:xfrm>
          <a:prstGeom prst="wedgeRoundRectCallout">
            <a:avLst>
              <a:gd name="adj1" fmla="val 25309"/>
              <a:gd name="adj2" fmla="val 25668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What harm does this cause?</a:t>
            </a:r>
            <a:endParaRPr lang="en-US" sz="2800" dirty="0">
              <a:latin typeface="+mn-lt"/>
            </a:endParaRP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2895600" y="304800"/>
            <a:ext cx="5410200" cy="838200"/>
          </a:xfrm>
          <a:prstGeom prst="wedgeRoundRectCallout">
            <a:avLst>
              <a:gd name="adj1" fmla="val 25309"/>
              <a:gd name="adj2" fmla="val 25668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How could we fix this?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222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End of 2</a:t>
            </a:r>
            <a:r>
              <a:rPr lang="en-US" baseline="30000" dirty="0">
                <a:latin typeface="Helvetica" charset="0"/>
                <a:ea typeface="ＭＳ Ｐゴシック" charset="0"/>
                <a:cs typeface="ＭＳ Ｐゴシック" charset="0"/>
              </a:rPr>
              <a:t>nd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Full Exchange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5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6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7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20840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43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20987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8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20844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20979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0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1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2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0983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84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0985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86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20845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20846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20847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20848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20971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2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3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4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0975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76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20977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78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20849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20963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4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5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6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0967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68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0969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70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20850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1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20852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853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876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36247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904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20905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91003"/>
              </p:ext>
            </p:extLst>
          </p:nvPr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0933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20934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0957" name="Line 141"/>
          <p:cNvSpPr>
            <a:spLocks noChangeShapeType="1"/>
          </p:cNvSpPr>
          <p:nvPr/>
        </p:nvSpPr>
        <p:spPr bwMode="auto">
          <a:xfrm flipH="1">
            <a:off x="48006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58" name="Line 141"/>
          <p:cNvSpPr>
            <a:spLocks noChangeShapeType="1"/>
          </p:cNvSpPr>
          <p:nvPr/>
        </p:nvSpPr>
        <p:spPr bwMode="auto">
          <a:xfrm flipH="1">
            <a:off x="71628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59" name="Line 141"/>
          <p:cNvSpPr>
            <a:spLocks noChangeShapeType="1"/>
          </p:cNvSpPr>
          <p:nvPr/>
        </p:nvSpPr>
        <p:spPr bwMode="auto">
          <a:xfrm>
            <a:off x="5638800" y="3352800"/>
            <a:ext cx="914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60" name="Line 141"/>
          <p:cNvSpPr>
            <a:spLocks noChangeShapeType="1"/>
          </p:cNvSpPr>
          <p:nvPr/>
        </p:nvSpPr>
        <p:spPr bwMode="auto">
          <a:xfrm flipH="1">
            <a:off x="5562600" y="33528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961" name="Line 141"/>
          <p:cNvSpPr>
            <a:spLocks noChangeShapeType="1"/>
          </p:cNvSpPr>
          <p:nvPr/>
        </p:nvSpPr>
        <p:spPr bwMode="auto">
          <a:xfrm flipH="1">
            <a:off x="5867400" y="5257800"/>
            <a:ext cx="381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>
            <a:off x="0" y="4449763"/>
            <a:ext cx="3505200" cy="157003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End of 2</a:t>
            </a:r>
            <a:r>
              <a:rPr lang="en-US" sz="3200" b="0" i="1" baseline="30000" dirty="0" smtClean="0">
                <a:latin typeface="Times New Roman" charset="0"/>
              </a:rPr>
              <a:t>nd</a:t>
            </a:r>
            <a:r>
              <a:rPr lang="en-US" sz="3200" b="0" i="1" dirty="0" smtClean="0">
                <a:latin typeface="Times New Roman" charset="0"/>
              </a:rPr>
              <a:t> Iteration All nodes knows the best </a:t>
            </a:r>
            <a:r>
              <a:rPr lang="en-US" sz="3200" b="0" i="1" dirty="0" smtClean="0">
                <a:solidFill>
                  <a:srgbClr val="FF0000"/>
                </a:solidFill>
                <a:latin typeface="Times New Roman" charset="0"/>
              </a:rPr>
              <a:t>three</a:t>
            </a:r>
            <a:r>
              <a:rPr lang="en-US" sz="3200" b="0" i="1" dirty="0" smtClean="0">
                <a:latin typeface="Times New Roman" charset="0"/>
              </a:rPr>
              <a:t>-hop paths </a:t>
            </a:r>
            <a:endParaRPr lang="en-US" sz="3200" b="0" i="1" dirty="0">
              <a:latin typeface="Times New Roman" charset="0"/>
            </a:endParaRPr>
          </a:p>
        </p:txBody>
      </p:sp>
      <p:sp>
        <p:nvSpPr>
          <p:cNvPr id="64" name="Text Box 143"/>
          <p:cNvSpPr txBox="1">
            <a:spLocks noChangeArrowheads="1"/>
          </p:cNvSpPr>
          <p:nvPr/>
        </p:nvSpPr>
        <p:spPr bwMode="auto">
          <a:xfrm>
            <a:off x="0" y="4450140"/>
            <a:ext cx="3581400" cy="156966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Assume all send messages at same time</a:t>
            </a:r>
            <a:endParaRPr lang="en-US" sz="3200" b="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8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reeform 2"/>
          <p:cNvSpPr>
            <a:spLocks/>
          </p:cNvSpPr>
          <p:nvPr/>
        </p:nvSpPr>
        <p:spPr bwMode="auto">
          <a:xfrm>
            <a:off x="304800" y="19812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End of 3rd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Full Exchange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Freeform 4"/>
          <p:cNvSpPr>
            <a:spLocks/>
          </p:cNvSpPr>
          <p:nvPr/>
        </p:nvSpPr>
        <p:spPr bwMode="auto">
          <a:xfrm>
            <a:off x="838200" y="26098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Oval 5"/>
          <p:cNvSpPr>
            <a:spLocks noChangeArrowheads="1"/>
          </p:cNvSpPr>
          <p:nvPr/>
        </p:nvSpPr>
        <p:spPr bwMode="auto">
          <a:xfrm>
            <a:off x="425450" y="29845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425450" y="297338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Line 7"/>
          <p:cNvSpPr>
            <a:spLocks noChangeShapeType="1"/>
          </p:cNvSpPr>
          <p:nvPr/>
        </p:nvSpPr>
        <p:spPr bwMode="auto">
          <a:xfrm>
            <a:off x="922338" y="29733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Rectangle 8"/>
          <p:cNvSpPr>
            <a:spLocks noChangeArrowheads="1"/>
          </p:cNvSpPr>
          <p:nvPr/>
        </p:nvSpPr>
        <p:spPr bwMode="auto">
          <a:xfrm>
            <a:off x="425450" y="29733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22888" name="Oval 9"/>
          <p:cNvSpPr>
            <a:spLocks noChangeArrowheads="1"/>
          </p:cNvSpPr>
          <p:nvPr/>
        </p:nvSpPr>
        <p:spPr bwMode="auto">
          <a:xfrm>
            <a:off x="420688" y="28797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Freeform 10"/>
          <p:cNvSpPr>
            <a:spLocks/>
          </p:cNvSpPr>
          <p:nvPr/>
        </p:nvSpPr>
        <p:spPr bwMode="auto">
          <a:xfrm>
            <a:off x="1481138" y="26098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Freeform 11"/>
          <p:cNvSpPr>
            <a:spLocks/>
          </p:cNvSpPr>
          <p:nvPr/>
        </p:nvSpPr>
        <p:spPr bwMode="auto">
          <a:xfrm>
            <a:off x="928688" y="3028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891" name="Group 12"/>
          <p:cNvGrpSpPr>
            <a:grpSpLocks/>
          </p:cNvGrpSpPr>
          <p:nvPr/>
        </p:nvGrpSpPr>
        <p:grpSpPr bwMode="auto">
          <a:xfrm>
            <a:off x="487363" y="2797175"/>
            <a:ext cx="354012" cy="396875"/>
            <a:chOff x="2945" y="2425"/>
            <a:chExt cx="224" cy="250"/>
          </a:xfrm>
        </p:grpSpPr>
        <p:sp>
          <p:nvSpPr>
            <p:cNvPr id="123035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6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22892" name="Group 15"/>
          <p:cNvGrpSpPr>
            <a:grpSpLocks/>
          </p:cNvGrpSpPr>
          <p:nvPr/>
        </p:nvGrpSpPr>
        <p:grpSpPr bwMode="auto">
          <a:xfrm>
            <a:off x="1762125" y="2816225"/>
            <a:ext cx="501650" cy="396875"/>
            <a:chOff x="1740" y="2302"/>
            <a:chExt cx="316" cy="250"/>
          </a:xfrm>
        </p:grpSpPr>
        <p:sp>
          <p:nvSpPr>
            <p:cNvPr id="123027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8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9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0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3031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32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3033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4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22893" name="Text Box 24"/>
          <p:cNvSpPr txBox="1">
            <a:spLocks noChangeArrowheads="1"/>
          </p:cNvSpPr>
          <p:nvPr/>
        </p:nvSpPr>
        <p:spPr bwMode="auto">
          <a:xfrm>
            <a:off x="15938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22894" name="Text Box 25"/>
          <p:cNvSpPr txBox="1">
            <a:spLocks noChangeArrowheads="1"/>
          </p:cNvSpPr>
          <p:nvPr/>
        </p:nvSpPr>
        <p:spPr bwMode="auto">
          <a:xfrm>
            <a:off x="758825" y="2479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22895" name="Text Box 26"/>
          <p:cNvSpPr txBox="1">
            <a:spLocks noChangeArrowheads="1"/>
          </p:cNvSpPr>
          <p:nvPr/>
        </p:nvSpPr>
        <p:spPr bwMode="auto">
          <a:xfrm>
            <a:off x="1211263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22896" name="Group 27"/>
          <p:cNvGrpSpPr>
            <a:grpSpLocks/>
          </p:cNvGrpSpPr>
          <p:nvPr/>
        </p:nvGrpSpPr>
        <p:grpSpPr bwMode="auto">
          <a:xfrm>
            <a:off x="1095375" y="2301875"/>
            <a:ext cx="501650" cy="396875"/>
            <a:chOff x="1740" y="2302"/>
            <a:chExt cx="316" cy="250"/>
          </a:xfrm>
        </p:grpSpPr>
        <p:sp>
          <p:nvSpPr>
            <p:cNvPr id="123019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0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1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2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3023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24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23025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6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22897" name="Group 36"/>
          <p:cNvGrpSpPr>
            <a:grpSpLocks/>
          </p:cNvGrpSpPr>
          <p:nvPr/>
        </p:nvGrpSpPr>
        <p:grpSpPr bwMode="auto">
          <a:xfrm>
            <a:off x="2438400" y="2270125"/>
            <a:ext cx="501650" cy="396875"/>
            <a:chOff x="1740" y="2302"/>
            <a:chExt cx="316" cy="250"/>
          </a:xfrm>
        </p:grpSpPr>
        <p:sp>
          <p:nvSpPr>
            <p:cNvPr id="123011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2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3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4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23015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16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23017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8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22898" name="Freeform 45"/>
          <p:cNvSpPr>
            <a:spLocks/>
          </p:cNvSpPr>
          <p:nvPr/>
        </p:nvSpPr>
        <p:spPr bwMode="auto">
          <a:xfrm>
            <a:off x="1581150" y="25146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Text Box 46"/>
          <p:cNvSpPr txBox="1">
            <a:spLocks noChangeArrowheads="1"/>
          </p:cNvSpPr>
          <p:nvPr/>
        </p:nvSpPr>
        <p:spPr bwMode="auto">
          <a:xfrm>
            <a:off x="18224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22900" name="Line 47"/>
          <p:cNvSpPr>
            <a:spLocks noChangeShapeType="1"/>
          </p:cNvSpPr>
          <p:nvPr/>
        </p:nvSpPr>
        <p:spPr bwMode="auto">
          <a:xfrm flipV="1">
            <a:off x="213360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2901" name="Text Box 48"/>
          <p:cNvSpPr txBox="1">
            <a:spLocks noChangeArrowheads="1"/>
          </p:cNvSpPr>
          <p:nvPr/>
        </p:nvSpPr>
        <p:spPr bwMode="auto">
          <a:xfrm>
            <a:off x="2286000" y="268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2511921" name="Group 49"/>
          <p:cNvGraphicFramePr>
            <a:graphicFrameLocks noGrp="1"/>
          </p:cNvGraphicFramePr>
          <p:nvPr>
            <p:ph idx="1"/>
          </p:nvPr>
        </p:nvGraphicFramePr>
        <p:xfrm>
          <a:off x="3657600" y="1719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24" name="Text Box 71"/>
          <p:cNvSpPr txBox="1">
            <a:spLocks noChangeArrowheads="1"/>
          </p:cNvSpPr>
          <p:nvPr/>
        </p:nvSpPr>
        <p:spPr bwMode="auto">
          <a:xfrm>
            <a:off x="3560763" y="13716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A</a:t>
            </a:r>
          </a:p>
        </p:txBody>
      </p:sp>
      <p:graphicFrame>
        <p:nvGraphicFramePr>
          <p:cNvPr id="6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6109"/>
              </p:ext>
            </p:extLst>
          </p:nvPr>
        </p:nvGraphicFramePr>
        <p:xfrm>
          <a:off x="6248400" y="1704975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52" name="Text Box 71"/>
          <p:cNvSpPr txBox="1">
            <a:spLocks noChangeArrowheads="1"/>
          </p:cNvSpPr>
          <p:nvPr/>
        </p:nvSpPr>
        <p:spPr bwMode="auto">
          <a:xfrm>
            <a:off x="6151563" y="14001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B</a:t>
            </a:r>
          </a:p>
        </p:txBody>
      </p:sp>
      <p:sp>
        <p:nvSpPr>
          <p:cNvPr id="122953" name="Text Box 71"/>
          <p:cNvSpPr txBox="1">
            <a:spLocks noChangeArrowheads="1"/>
          </p:cNvSpPr>
          <p:nvPr/>
        </p:nvSpPr>
        <p:spPr bwMode="auto">
          <a:xfrm>
            <a:off x="35814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C</a:t>
            </a:r>
          </a:p>
        </p:txBody>
      </p:sp>
      <p:graphicFrame>
        <p:nvGraphicFramePr>
          <p:cNvPr id="6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86477"/>
              </p:ext>
            </p:extLst>
          </p:nvPr>
        </p:nvGraphicFramePr>
        <p:xfrm>
          <a:off x="3657600" y="4567238"/>
          <a:ext cx="2209800" cy="1452800"/>
        </p:xfrm>
        <a:graphic>
          <a:graphicData uri="http://schemas.openxmlformats.org/drawingml/2006/table">
            <a:tbl>
              <a:tblPr/>
              <a:tblGrid>
                <a:gridCol w="590550"/>
                <a:gridCol w="536575"/>
                <a:gridCol w="541338"/>
                <a:gridCol w="541337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3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2981" name="Text Box 71"/>
          <p:cNvSpPr txBox="1">
            <a:spLocks noChangeArrowheads="1"/>
          </p:cNvSpPr>
          <p:nvPr/>
        </p:nvSpPr>
        <p:spPr bwMode="auto">
          <a:xfrm>
            <a:off x="6172200" y="4186238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Node D</a:t>
            </a:r>
          </a:p>
        </p:txBody>
      </p:sp>
      <p:sp>
        <p:nvSpPr>
          <p:cNvPr id="122982" name="Line 141"/>
          <p:cNvSpPr>
            <a:spLocks noChangeShapeType="1"/>
          </p:cNvSpPr>
          <p:nvPr/>
        </p:nvSpPr>
        <p:spPr bwMode="auto">
          <a:xfrm flipH="1">
            <a:off x="5486400" y="2514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aphicFrame>
        <p:nvGraphicFramePr>
          <p:cNvPr id="71" name="Group 49"/>
          <p:cNvGraphicFramePr>
            <a:graphicFrameLocks noGrp="1"/>
          </p:cNvGraphicFramePr>
          <p:nvPr/>
        </p:nvGraphicFramePr>
        <p:xfrm>
          <a:off x="6248400" y="4567238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3005" name="Line 141"/>
          <p:cNvSpPr>
            <a:spLocks noChangeShapeType="1"/>
          </p:cNvSpPr>
          <p:nvPr/>
        </p:nvSpPr>
        <p:spPr bwMode="auto">
          <a:xfrm flipH="1">
            <a:off x="48006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6" name="Line 141"/>
          <p:cNvSpPr>
            <a:spLocks noChangeShapeType="1"/>
          </p:cNvSpPr>
          <p:nvPr/>
        </p:nvSpPr>
        <p:spPr bwMode="auto">
          <a:xfrm flipH="1">
            <a:off x="7162800" y="3429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7" name="Line 141"/>
          <p:cNvSpPr>
            <a:spLocks noChangeShapeType="1"/>
          </p:cNvSpPr>
          <p:nvPr/>
        </p:nvSpPr>
        <p:spPr bwMode="auto">
          <a:xfrm>
            <a:off x="5638800" y="3352800"/>
            <a:ext cx="914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8" name="Line 141"/>
          <p:cNvSpPr>
            <a:spLocks noChangeShapeType="1"/>
          </p:cNvSpPr>
          <p:nvPr/>
        </p:nvSpPr>
        <p:spPr bwMode="auto">
          <a:xfrm flipH="1">
            <a:off x="5562600" y="33528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3009" name="Line 141"/>
          <p:cNvSpPr>
            <a:spLocks noChangeShapeType="1"/>
          </p:cNvSpPr>
          <p:nvPr/>
        </p:nvSpPr>
        <p:spPr bwMode="auto">
          <a:xfrm flipH="1">
            <a:off x="5867400" y="5257800"/>
            <a:ext cx="381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>
            <a:off x="0" y="4449763"/>
            <a:ext cx="3505200" cy="1570037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>
                <a:latin typeface="Times New Roman" charset="0"/>
              </a:rPr>
              <a:t>End of </a:t>
            </a:r>
            <a:r>
              <a:rPr lang="en-US" sz="3200" b="0" i="1" dirty="0" smtClean="0">
                <a:latin typeface="Times New Roman" charset="0"/>
              </a:rPr>
              <a:t>3</a:t>
            </a:r>
            <a:r>
              <a:rPr lang="en-US" sz="3200" b="0" i="1" baseline="30000" dirty="0" smtClean="0">
                <a:latin typeface="Times New Roman" charset="0"/>
              </a:rPr>
              <a:t>rd</a:t>
            </a:r>
            <a:r>
              <a:rPr lang="en-US" sz="3200" b="0" i="1" dirty="0" smtClean="0">
                <a:latin typeface="Times New Roman" charset="0"/>
              </a:rPr>
              <a:t> </a:t>
            </a:r>
            <a:r>
              <a:rPr lang="en-US" sz="3200" b="0" i="1" dirty="0">
                <a:latin typeface="Times New Roman" charset="0"/>
              </a:rPr>
              <a:t>Iteration: Algorithm Converges!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2590800" y="6324600"/>
            <a:ext cx="6324600" cy="457200"/>
          </a:xfrm>
          <a:prstGeom prst="wedgeRoundRectCallout">
            <a:avLst>
              <a:gd name="adj1" fmla="val -19718"/>
              <a:gd name="adj2" fmla="val -106105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What route does this 11 represent?</a:t>
            </a:r>
            <a:endParaRPr lang="en-US" sz="2800" dirty="0">
              <a:latin typeface="+mn-lt"/>
            </a:endParaRPr>
          </a:p>
        </p:txBody>
      </p:sp>
      <p:sp>
        <p:nvSpPr>
          <p:cNvPr id="66" name="Text Box 143"/>
          <p:cNvSpPr txBox="1">
            <a:spLocks noChangeArrowheads="1"/>
          </p:cNvSpPr>
          <p:nvPr/>
        </p:nvSpPr>
        <p:spPr bwMode="auto">
          <a:xfrm>
            <a:off x="0" y="4450140"/>
            <a:ext cx="3581400" cy="156966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Assume all send messages at same time</a:t>
            </a:r>
            <a:endParaRPr lang="en-US" sz="3200" b="0" i="1" dirty="0">
              <a:latin typeface="Times New Roman" charset="0"/>
            </a:endParaRPr>
          </a:p>
        </p:txBody>
      </p:sp>
      <p:sp>
        <p:nvSpPr>
          <p:cNvPr id="68" name="Text Box 143"/>
          <p:cNvSpPr txBox="1">
            <a:spLocks noChangeArrowheads="1"/>
          </p:cNvSpPr>
          <p:nvPr/>
        </p:nvSpPr>
        <p:spPr bwMode="auto">
          <a:xfrm>
            <a:off x="0" y="4191000"/>
            <a:ext cx="3581400" cy="1815882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+mn-lt"/>
              </a:rPr>
              <a:t>If you can’t figure it out after three minutes, ask your neighbor</a:t>
            </a:r>
          </a:p>
        </p:txBody>
      </p:sp>
    </p:spTree>
    <p:extLst>
      <p:ext uri="{BB962C8B-B14F-4D97-AF65-F5344CB8AC3E}">
        <p14:creationId xmlns:p14="http://schemas.microsoft.com/office/powerpoint/2010/main" val="289978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4" grpId="0" animBg="1"/>
      <p:bldP spid="66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state: best one-hop paths</a:t>
            </a:r>
          </a:p>
          <a:p>
            <a:r>
              <a:rPr lang="en-US" dirty="0" smtClean="0"/>
              <a:t>One simultaneous round: best two-hop paths</a:t>
            </a:r>
          </a:p>
          <a:p>
            <a:r>
              <a:rPr lang="en-US" dirty="0" smtClean="0"/>
              <a:t>Two simultaneous rounds: best three-hop paths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Kth</a:t>
            </a:r>
            <a:r>
              <a:rPr lang="en-US" dirty="0" smtClean="0"/>
              <a:t> simultaneous round: best (k+1) hop paths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ust eventually converge</a:t>
            </a:r>
          </a:p>
          <a:p>
            <a:pPr lvl="1"/>
            <a:r>
              <a:rPr lang="en-US" dirty="0" smtClean="0"/>
              <a:t>as soon as it reaches longest best path </a:t>
            </a:r>
          </a:p>
          <a:p>
            <a:r>
              <a:rPr lang="en-US" dirty="0" smtClean="0"/>
              <a:t>…..but how does it respond to changes in cost?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762000" y="3124200"/>
            <a:ext cx="7467600" cy="1524000"/>
          </a:xfrm>
          <a:prstGeom prst="wedgeRoundRectCallout">
            <a:avLst>
              <a:gd name="adj1" fmla="val 16010"/>
              <a:gd name="adj2" fmla="val 149788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The key here is that the starting point is </a:t>
            </a:r>
          </a:p>
          <a:p>
            <a:pPr algn="ctr"/>
            <a:r>
              <a:rPr lang="en-US" sz="2800" dirty="0" smtClean="0">
                <a:latin typeface="+mn-lt"/>
              </a:rPr>
              <a:t>not the initialization, but some other set of </a:t>
            </a:r>
          </a:p>
          <a:p>
            <a:pPr algn="ctr"/>
            <a:r>
              <a:rPr lang="en-US" sz="2800" dirty="0" smtClean="0">
                <a:latin typeface="+mn-lt"/>
              </a:rPr>
              <a:t>entries.  Convergence could be different!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8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state, local computation</a:t>
            </a:r>
          </a:p>
          <a:p>
            <a:pPr lvl="1"/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Broadcast local information, construct network map</a:t>
            </a:r>
          </a:p>
          <a:p>
            <a:pPr lvl="1"/>
            <a:endParaRPr lang="en-US" dirty="0"/>
          </a:p>
          <a:p>
            <a:r>
              <a:rPr lang="en-US" b="1" dirty="0" smtClean="0"/>
              <a:t>Local state, global computation</a:t>
            </a:r>
          </a:p>
          <a:p>
            <a:pPr lvl="1"/>
            <a:r>
              <a:rPr lang="en-US" dirty="0"/>
              <a:t>Distance-</a:t>
            </a:r>
            <a:r>
              <a:rPr lang="en-US" dirty="0" smtClean="0"/>
              <a:t>Vector </a:t>
            </a:r>
          </a:p>
          <a:p>
            <a:pPr lvl="1"/>
            <a:r>
              <a:rPr lang="en-US" dirty="0" smtClean="0"/>
              <a:t>Minimizing “cost” will produce loop-free routes</a:t>
            </a:r>
          </a:p>
          <a:p>
            <a:pPr lvl="1"/>
            <a:r>
              <a:rPr lang="en-US" dirty="0" smtClean="0"/>
              <a:t>Iterative computation: no one knows the topology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8A087E-AF4F-EC41-8837-F7964E5A1F4C}" type="slidenum">
              <a:rPr lang="en-US" sz="1400" b="0">
                <a:solidFill>
                  <a:srgbClr val="000000"/>
                </a:solidFill>
                <a:latin typeface="Times New Roman" charset="0"/>
              </a:rPr>
              <a:pPr eaLnBrk="1" hangingPunct="1"/>
              <a:t>20</a:t>
            </a:fld>
            <a:endParaRPr lang="en-US" sz="14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DV: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Cost Changes</a:t>
            </a:r>
          </a:p>
        </p:txBody>
      </p:sp>
      <p:graphicFrame>
        <p:nvGraphicFramePr>
          <p:cNvPr id="25405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66196"/>
              </p:ext>
            </p:extLst>
          </p:nvPr>
        </p:nvGraphicFramePr>
        <p:xfrm>
          <a:off x="838200" y="33620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4967" name="Text Box 57"/>
          <p:cNvSpPr txBox="1">
            <a:spLocks noChangeArrowheads="1"/>
          </p:cNvSpPr>
          <p:nvPr/>
        </p:nvSpPr>
        <p:spPr bwMode="auto">
          <a:xfrm>
            <a:off x="0" y="341921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B</a:t>
            </a:r>
          </a:p>
        </p:txBody>
      </p:sp>
      <p:graphicFrame>
        <p:nvGraphicFramePr>
          <p:cNvPr id="254060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18709"/>
              </p:ext>
            </p:extLst>
          </p:nvPr>
        </p:nvGraphicFramePr>
        <p:xfrm>
          <a:off x="8382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24986" name="Text Box 76"/>
          <p:cNvSpPr txBox="1">
            <a:spLocks noChangeArrowheads="1"/>
          </p:cNvSpPr>
          <p:nvPr/>
        </p:nvSpPr>
        <p:spPr bwMode="auto">
          <a:xfrm>
            <a:off x="0" y="4566981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C</a:t>
            </a:r>
          </a:p>
        </p:txBody>
      </p:sp>
      <p:sp>
        <p:nvSpPr>
          <p:cNvPr id="124989" name="Line 187"/>
          <p:cNvSpPr>
            <a:spLocks noChangeShapeType="1"/>
          </p:cNvSpPr>
          <p:nvPr/>
        </p:nvSpPr>
        <p:spPr bwMode="auto">
          <a:xfrm>
            <a:off x="761999" y="5800468"/>
            <a:ext cx="804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7" name="Group 188"/>
          <p:cNvGrpSpPr>
            <a:grpSpLocks/>
          </p:cNvGrpSpPr>
          <p:nvPr/>
        </p:nvGrpSpPr>
        <p:grpSpPr bwMode="auto">
          <a:xfrm>
            <a:off x="1295400" y="5800468"/>
            <a:ext cx="2439992" cy="533400"/>
            <a:chOff x="816" y="3936"/>
            <a:chExt cx="1537" cy="336"/>
          </a:xfrm>
        </p:grpSpPr>
        <p:sp>
          <p:nvSpPr>
            <p:cNvPr id="115889" name="Text Box 189"/>
            <p:cNvSpPr txBox="1">
              <a:spLocks noChangeArrowheads="1"/>
            </p:cNvSpPr>
            <p:nvPr/>
          </p:nvSpPr>
          <p:spPr bwMode="auto">
            <a:xfrm>
              <a:off x="816" y="4062"/>
              <a:ext cx="153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Link cost changes here</a:t>
              </a:r>
            </a:p>
          </p:txBody>
        </p:sp>
        <p:sp>
          <p:nvSpPr>
            <p:cNvPr id="125105" name="Line 190"/>
            <p:cNvSpPr>
              <a:spLocks noChangeShapeType="1"/>
            </p:cNvSpPr>
            <p:nvPr/>
          </p:nvSpPr>
          <p:spPr bwMode="auto">
            <a:xfrm flipV="1">
              <a:off x="1392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02888"/>
              </p:ext>
            </p:extLst>
          </p:nvPr>
        </p:nvGraphicFramePr>
        <p:xfrm>
          <a:off x="2362200" y="33620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4094"/>
              </p:ext>
            </p:extLst>
          </p:nvPr>
        </p:nvGraphicFramePr>
        <p:xfrm>
          <a:off x="23622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04191"/>
              </p:ext>
            </p:extLst>
          </p:nvPr>
        </p:nvGraphicFramePr>
        <p:xfrm>
          <a:off x="4114800" y="33398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66652"/>
              </p:ext>
            </p:extLst>
          </p:nvPr>
        </p:nvGraphicFramePr>
        <p:xfrm>
          <a:off x="41148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15417"/>
              </p:ext>
            </p:extLst>
          </p:nvPr>
        </p:nvGraphicFramePr>
        <p:xfrm>
          <a:off x="5943600" y="33398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72234"/>
              </p:ext>
            </p:extLst>
          </p:nvPr>
        </p:nvGraphicFramePr>
        <p:xfrm>
          <a:off x="5943600" y="4581268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65501"/>
              </p:ext>
            </p:extLst>
          </p:nvPr>
        </p:nvGraphicFramePr>
        <p:xfrm>
          <a:off x="808038" y="21428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Text Box 57"/>
          <p:cNvSpPr txBox="1">
            <a:spLocks noChangeArrowheads="1"/>
          </p:cNvSpPr>
          <p:nvPr/>
        </p:nvSpPr>
        <p:spPr bwMode="auto">
          <a:xfrm>
            <a:off x="-30162" y="2200018"/>
            <a:ext cx="9233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>
                <a:solidFill>
                  <a:srgbClr val="000000"/>
                </a:solidFill>
              </a:rPr>
              <a:t>Node </a:t>
            </a:r>
            <a:r>
              <a:rPr lang="en-US" sz="1600" b="0" dirty="0" smtClean="0">
                <a:solidFill>
                  <a:srgbClr val="000000"/>
                </a:solidFill>
              </a:rPr>
              <a:t>A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7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13759"/>
              </p:ext>
            </p:extLst>
          </p:nvPr>
        </p:nvGraphicFramePr>
        <p:xfrm>
          <a:off x="2332038" y="21428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26546"/>
              </p:ext>
            </p:extLst>
          </p:nvPr>
        </p:nvGraphicFramePr>
        <p:xfrm>
          <a:off x="4084638" y="21206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32801"/>
              </p:ext>
            </p:extLst>
          </p:nvPr>
        </p:nvGraphicFramePr>
        <p:xfrm>
          <a:off x="5913438" y="2120643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56896"/>
              </p:ext>
            </p:extLst>
          </p:nvPr>
        </p:nvGraphicFramePr>
        <p:xfrm>
          <a:off x="7497762" y="33366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67432"/>
              </p:ext>
            </p:extLst>
          </p:nvPr>
        </p:nvGraphicFramePr>
        <p:xfrm>
          <a:off x="7497762" y="4578093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60534"/>
              </p:ext>
            </p:extLst>
          </p:nvPr>
        </p:nvGraphicFramePr>
        <p:xfrm>
          <a:off x="7467600" y="2117468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 Box 57"/>
          <p:cNvSpPr txBox="1">
            <a:spLocks noChangeArrowheads="1"/>
          </p:cNvSpPr>
          <p:nvPr/>
        </p:nvSpPr>
        <p:spPr bwMode="auto">
          <a:xfrm>
            <a:off x="808037" y="1457068"/>
            <a:ext cx="124936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Stable state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57"/>
          <p:cNvSpPr txBox="1">
            <a:spLocks noChangeArrowheads="1"/>
          </p:cNvSpPr>
          <p:nvPr/>
        </p:nvSpPr>
        <p:spPr bwMode="auto">
          <a:xfrm>
            <a:off x="2246312" y="1457067"/>
            <a:ext cx="141128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A-B changed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57"/>
          <p:cNvSpPr txBox="1">
            <a:spLocks noChangeArrowheads="1"/>
          </p:cNvSpPr>
          <p:nvPr/>
        </p:nvSpPr>
        <p:spPr bwMode="auto">
          <a:xfrm>
            <a:off x="4013200" y="1459961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sends tables to B,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57"/>
          <p:cNvSpPr txBox="1">
            <a:spLocks noChangeArrowheads="1"/>
          </p:cNvSpPr>
          <p:nvPr/>
        </p:nvSpPr>
        <p:spPr bwMode="auto">
          <a:xfrm>
            <a:off x="5827713" y="1457067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 sends tables to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7391400" y="1457066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sends tables to B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reeform 3"/>
          <p:cNvSpPr>
            <a:spLocks/>
          </p:cNvSpPr>
          <p:nvPr/>
        </p:nvSpPr>
        <p:spPr bwMode="auto">
          <a:xfrm>
            <a:off x="6781800" y="242887"/>
            <a:ext cx="2184400" cy="1212850"/>
          </a:xfrm>
          <a:custGeom>
            <a:avLst/>
            <a:gdLst>
              <a:gd name="T0" fmla="*/ 2147483647 w 1376"/>
              <a:gd name="T1" fmla="*/ 2147483647 h 764"/>
              <a:gd name="T2" fmla="*/ 2147483647 w 1376"/>
              <a:gd name="T3" fmla="*/ 2147483647 h 764"/>
              <a:gd name="T4" fmla="*/ 2147483647 w 1376"/>
              <a:gd name="T5" fmla="*/ 2147483647 h 764"/>
              <a:gd name="T6" fmla="*/ 2147483647 w 1376"/>
              <a:gd name="T7" fmla="*/ 2147483647 h 764"/>
              <a:gd name="T8" fmla="*/ 2147483647 w 1376"/>
              <a:gd name="T9" fmla="*/ 2147483647 h 764"/>
              <a:gd name="T10" fmla="*/ 2147483647 w 1376"/>
              <a:gd name="T11" fmla="*/ 2147483647 h 764"/>
              <a:gd name="T12" fmla="*/ 2147483647 w 1376"/>
              <a:gd name="T13" fmla="*/ 2147483647 h 764"/>
              <a:gd name="T14" fmla="*/ 2147483647 w 1376"/>
              <a:gd name="T15" fmla="*/ 2147483647 h 764"/>
              <a:gd name="T16" fmla="*/ 2147483647 w 1376"/>
              <a:gd name="T17" fmla="*/ 2147483647 h 7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6"/>
              <a:gd name="T28" fmla="*/ 0 h 764"/>
              <a:gd name="T29" fmla="*/ 1376 w 1376"/>
              <a:gd name="T30" fmla="*/ 764 h 7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6" h="764">
                <a:moveTo>
                  <a:pt x="113" y="348"/>
                </a:moveTo>
                <a:cubicBezTo>
                  <a:pt x="166" y="270"/>
                  <a:pt x="296" y="218"/>
                  <a:pt x="395" y="162"/>
                </a:cubicBezTo>
                <a:cubicBezTo>
                  <a:pt x="494" y="106"/>
                  <a:pt x="583" y="0"/>
                  <a:pt x="710" y="9"/>
                </a:cubicBezTo>
                <a:cubicBezTo>
                  <a:pt x="837" y="18"/>
                  <a:pt x="1051" y="136"/>
                  <a:pt x="1160" y="219"/>
                </a:cubicBezTo>
                <a:cubicBezTo>
                  <a:pt x="1269" y="302"/>
                  <a:pt x="1376" y="426"/>
                  <a:pt x="1367" y="510"/>
                </a:cubicBezTo>
                <a:cubicBezTo>
                  <a:pt x="1358" y="594"/>
                  <a:pt x="1234" y="688"/>
                  <a:pt x="1103" y="726"/>
                </a:cubicBezTo>
                <a:cubicBezTo>
                  <a:pt x="972" y="764"/>
                  <a:pt x="749" y="754"/>
                  <a:pt x="578" y="738"/>
                </a:cubicBezTo>
                <a:cubicBezTo>
                  <a:pt x="407" y="722"/>
                  <a:pt x="154" y="695"/>
                  <a:pt x="77" y="630"/>
                </a:cubicBezTo>
                <a:cubicBezTo>
                  <a:pt x="0" y="565"/>
                  <a:pt x="60" y="426"/>
                  <a:pt x="113" y="348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7" name="Freeform 4"/>
          <p:cNvSpPr>
            <a:spLocks/>
          </p:cNvSpPr>
          <p:nvPr/>
        </p:nvSpPr>
        <p:spPr bwMode="auto">
          <a:xfrm>
            <a:off x="7351713" y="661987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8" name="Oval 5"/>
          <p:cNvSpPr>
            <a:spLocks noChangeArrowheads="1"/>
          </p:cNvSpPr>
          <p:nvPr/>
        </p:nvSpPr>
        <p:spPr bwMode="auto">
          <a:xfrm>
            <a:off x="6938963" y="1036637"/>
            <a:ext cx="496887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9" name="Line 6"/>
          <p:cNvSpPr>
            <a:spLocks noChangeShapeType="1"/>
          </p:cNvSpPr>
          <p:nvPr/>
        </p:nvSpPr>
        <p:spPr bwMode="auto">
          <a:xfrm>
            <a:off x="6938963" y="1025525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>
            <a:off x="7435850" y="1025525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1" name="Rectangle 8"/>
          <p:cNvSpPr>
            <a:spLocks noChangeArrowheads="1"/>
          </p:cNvSpPr>
          <p:nvPr/>
        </p:nvSpPr>
        <p:spPr bwMode="auto">
          <a:xfrm>
            <a:off x="6938963" y="1025525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6934200" y="93186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3" name="Freeform 10"/>
          <p:cNvSpPr>
            <a:spLocks/>
          </p:cNvSpPr>
          <p:nvPr/>
        </p:nvSpPr>
        <p:spPr bwMode="auto">
          <a:xfrm>
            <a:off x="7994650" y="661987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4" name="Freeform 11"/>
          <p:cNvSpPr>
            <a:spLocks/>
          </p:cNvSpPr>
          <p:nvPr/>
        </p:nvSpPr>
        <p:spPr bwMode="auto">
          <a:xfrm>
            <a:off x="7442200" y="1081087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125" name="Group 12"/>
          <p:cNvGrpSpPr>
            <a:grpSpLocks/>
          </p:cNvGrpSpPr>
          <p:nvPr/>
        </p:nvGrpSpPr>
        <p:grpSpPr bwMode="auto">
          <a:xfrm>
            <a:off x="7000875" y="849312"/>
            <a:ext cx="354013" cy="396875"/>
            <a:chOff x="2944" y="2425"/>
            <a:chExt cx="226" cy="250"/>
          </a:xfrm>
        </p:grpSpPr>
        <p:sp>
          <p:nvSpPr>
            <p:cNvPr id="12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2944" y="242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0">
                  <a:solidFill>
                    <a:srgbClr val="000000"/>
                  </a:solidFill>
                </a:rPr>
                <a:t>A</a:t>
              </a:r>
              <a:endParaRPr lang="en-US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28" name="Group 15"/>
          <p:cNvGrpSpPr>
            <a:grpSpLocks/>
          </p:cNvGrpSpPr>
          <p:nvPr/>
        </p:nvGrpSpPr>
        <p:grpSpPr bwMode="auto">
          <a:xfrm>
            <a:off x="8275638" y="868362"/>
            <a:ext cx="501650" cy="396875"/>
            <a:chOff x="1740" y="2302"/>
            <a:chExt cx="316" cy="250"/>
          </a:xfrm>
        </p:grpSpPr>
        <p:sp>
          <p:nvSpPr>
            <p:cNvPr id="129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0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1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2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33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34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35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36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C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7" name="Text Box 24"/>
          <p:cNvSpPr txBox="1">
            <a:spLocks noChangeArrowheads="1"/>
          </p:cNvSpPr>
          <p:nvPr/>
        </p:nvSpPr>
        <p:spPr bwMode="auto">
          <a:xfrm>
            <a:off x="8110538" y="53657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1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38" name="Text Box 25"/>
          <p:cNvSpPr txBox="1">
            <a:spLocks noChangeArrowheads="1"/>
          </p:cNvSpPr>
          <p:nvPr/>
        </p:nvSpPr>
        <p:spPr bwMode="auto">
          <a:xfrm>
            <a:off x="7272338" y="53181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4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7661275" y="106045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50</a:t>
            </a:r>
            <a:endParaRPr lang="en-US" sz="2400" b="0">
              <a:solidFill>
                <a:srgbClr val="000000"/>
              </a:solidFill>
            </a:endParaRPr>
          </a:p>
        </p:txBody>
      </p:sp>
      <p:grpSp>
        <p:nvGrpSpPr>
          <p:cNvPr id="140" name="Group 27"/>
          <p:cNvGrpSpPr>
            <a:grpSpLocks/>
          </p:cNvGrpSpPr>
          <p:nvPr/>
        </p:nvGrpSpPr>
        <p:grpSpPr bwMode="auto">
          <a:xfrm>
            <a:off x="7608888" y="354012"/>
            <a:ext cx="501650" cy="396875"/>
            <a:chOff x="1740" y="2302"/>
            <a:chExt cx="316" cy="250"/>
          </a:xfrm>
        </p:grpSpPr>
        <p:sp>
          <p:nvSpPr>
            <p:cNvPr id="141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3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4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5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46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47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48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B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7096711" y="136525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 dirty="0" smtClean="0">
                <a:solidFill>
                  <a:srgbClr val="FF0000"/>
                </a:solidFill>
              </a:rPr>
              <a:t>1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50" name="Line 37"/>
          <p:cNvSpPr>
            <a:spLocks noChangeShapeType="1"/>
          </p:cNvSpPr>
          <p:nvPr/>
        </p:nvSpPr>
        <p:spPr bwMode="auto">
          <a:xfrm flipH="1" flipV="1">
            <a:off x="7294563" y="452437"/>
            <a:ext cx="209550" cy="361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51" name="Text Box 38"/>
          <p:cNvSpPr txBox="1">
            <a:spLocks noChangeArrowheads="1"/>
          </p:cNvSpPr>
          <p:nvPr/>
        </p:nvSpPr>
        <p:spPr bwMode="auto">
          <a:xfrm>
            <a:off x="4051804" y="5872203"/>
            <a:ext cx="4720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ja-JP" altLang="en-US" sz="2400" b="0" dirty="0">
                <a:solidFill>
                  <a:schemeClr val="accent2"/>
                </a:solidFill>
                <a:latin typeface="Arial" charset="0"/>
              </a:rPr>
              <a:t>“</a:t>
            </a:r>
            <a:r>
              <a:rPr lang="en-US" altLang="ja-JP" sz="2400" b="0" dirty="0" smtClean="0">
                <a:solidFill>
                  <a:schemeClr val="accent2"/>
                </a:solidFill>
                <a:latin typeface="Arial" charset="0"/>
              </a:rPr>
              <a:t>good </a:t>
            </a:r>
            <a:r>
              <a:rPr lang="en-US" sz="2400" b="0" dirty="0" smtClean="0">
                <a:solidFill>
                  <a:schemeClr val="accent2"/>
                </a:solidFill>
                <a:latin typeface="Arial" charset="0"/>
              </a:rPr>
              <a:t>news  travels fast</a:t>
            </a:r>
            <a:r>
              <a:rPr lang="ja-JP" altLang="en-US" sz="2400" b="0" dirty="0">
                <a:solidFill>
                  <a:schemeClr val="accent2"/>
                </a:solidFill>
                <a:latin typeface="Arial" charset="0"/>
              </a:rPr>
              <a:t>”</a:t>
            </a:r>
            <a:endParaRPr lang="en-US" sz="1600" b="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utoUpdateAnimBg="0"/>
      <p:bldP spid="150" grpId="0" animBg="1"/>
      <p:bldP spid="1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DV: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Count to Infinity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Problem 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8A087E-AF4F-EC41-8837-F7964E5A1F4C}" type="slidenum">
              <a:rPr lang="en-US" sz="1400" b="0">
                <a:solidFill>
                  <a:srgbClr val="000000"/>
                </a:solidFill>
                <a:latin typeface="Times New Roman" charset="0"/>
              </a:rPr>
              <a:pPr eaLnBrk="1" hangingPunct="1"/>
              <a:t>21</a:t>
            </a:fld>
            <a:endParaRPr lang="en-US" sz="1400" b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7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5986"/>
              </p:ext>
            </p:extLst>
          </p:nvPr>
        </p:nvGraphicFramePr>
        <p:xfrm>
          <a:off x="838200" y="33565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57"/>
          <p:cNvSpPr txBox="1">
            <a:spLocks noChangeArrowheads="1"/>
          </p:cNvSpPr>
          <p:nvPr/>
        </p:nvSpPr>
        <p:spPr bwMode="auto">
          <a:xfrm>
            <a:off x="0" y="3413729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B</a:t>
            </a:r>
          </a:p>
        </p:txBody>
      </p:sp>
      <p:graphicFrame>
        <p:nvGraphicFramePr>
          <p:cNvPr id="7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2098"/>
              </p:ext>
            </p:extLst>
          </p:nvPr>
        </p:nvGraphicFramePr>
        <p:xfrm>
          <a:off x="8382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7" name="Text Box 76"/>
          <p:cNvSpPr txBox="1">
            <a:spLocks noChangeArrowheads="1"/>
          </p:cNvSpPr>
          <p:nvPr/>
        </p:nvSpPr>
        <p:spPr bwMode="auto">
          <a:xfrm>
            <a:off x="0" y="4561492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C</a:t>
            </a:r>
          </a:p>
        </p:txBody>
      </p:sp>
      <p:sp>
        <p:nvSpPr>
          <p:cNvPr id="78" name="Line 187"/>
          <p:cNvSpPr>
            <a:spLocks noChangeShapeType="1"/>
          </p:cNvSpPr>
          <p:nvPr/>
        </p:nvSpPr>
        <p:spPr bwMode="auto">
          <a:xfrm>
            <a:off x="761999" y="5794979"/>
            <a:ext cx="804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79" name="Group 188"/>
          <p:cNvGrpSpPr>
            <a:grpSpLocks/>
          </p:cNvGrpSpPr>
          <p:nvPr/>
        </p:nvGrpSpPr>
        <p:grpSpPr bwMode="auto">
          <a:xfrm>
            <a:off x="1295400" y="5794979"/>
            <a:ext cx="2439992" cy="533400"/>
            <a:chOff x="816" y="3936"/>
            <a:chExt cx="1537" cy="336"/>
          </a:xfrm>
        </p:grpSpPr>
        <p:sp>
          <p:nvSpPr>
            <p:cNvPr id="80" name="Text Box 189"/>
            <p:cNvSpPr txBox="1">
              <a:spLocks noChangeArrowheads="1"/>
            </p:cNvSpPr>
            <p:nvPr/>
          </p:nvSpPr>
          <p:spPr bwMode="auto">
            <a:xfrm>
              <a:off x="816" y="4062"/>
              <a:ext cx="153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Link cost changes here</a:t>
              </a:r>
            </a:p>
          </p:txBody>
        </p:sp>
        <p:sp>
          <p:nvSpPr>
            <p:cNvPr id="81" name="Line 190"/>
            <p:cNvSpPr>
              <a:spLocks noChangeShapeType="1"/>
            </p:cNvSpPr>
            <p:nvPr/>
          </p:nvSpPr>
          <p:spPr bwMode="auto">
            <a:xfrm flipV="1">
              <a:off x="1392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graphicFrame>
        <p:nvGraphicFramePr>
          <p:cNvPr id="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15968"/>
              </p:ext>
            </p:extLst>
          </p:nvPr>
        </p:nvGraphicFramePr>
        <p:xfrm>
          <a:off x="2362200" y="33565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1303"/>
              </p:ext>
            </p:extLst>
          </p:nvPr>
        </p:nvGraphicFramePr>
        <p:xfrm>
          <a:off x="23622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02118"/>
              </p:ext>
            </p:extLst>
          </p:nvPr>
        </p:nvGraphicFramePr>
        <p:xfrm>
          <a:off x="4114800" y="33343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9197"/>
              </p:ext>
            </p:extLst>
          </p:nvPr>
        </p:nvGraphicFramePr>
        <p:xfrm>
          <a:off x="41148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60996"/>
              </p:ext>
            </p:extLst>
          </p:nvPr>
        </p:nvGraphicFramePr>
        <p:xfrm>
          <a:off x="5943600" y="33343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92622"/>
              </p:ext>
            </p:extLst>
          </p:nvPr>
        </p:nvGraphicFramePr>
        <p:xfrm>
          <a:off x="5943600" y="4575779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33692"/>
              </p:ext>
            </p:extLst>
          </p:nvPr>
        </p:nvGraphicFramePr>
        <p:xfrm>
          <a:off x="808038" y="21373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" name="Text Box 57"/>
          <p:cNvSpPr txBox="1">
            <a:spLocks noChangeArrowheads="1"/>
          </p:cNvSpPr>
          <p:nvPr/>
        </p:nvSpPr>
        <p:spPr bwMode="auto">
          <a:xfrm>
            <a:off x="-30162" y="2194529"/>
            <a:ext cx="9233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>
                <a:solidFill>
                  <a:srgbClr val="000000"/>
                </a:solidFill>
              </a:rPr>
              <a:t>Node </a:t>
            </a:r>
            <a:r>
              <a:rPr lang="en-US" sz="1600" b="0" dirty="0" smtClean="0">
                <a:solidFill>
                  <a:srgbClr val="000000"/>
                </a:solidFill>
              </a:rPr>
              <a:t>A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9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24199"/>
              </p:ext>
            </p:extLst>
          </p:nvPr>
        </p:nvGraphicFramePr>
        <p:xfrm>
          <a:off x="2332038" y="21373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89144"/>
              </p:ext>
            </p:extLst>
          </p:nvPr>
        </p:nvGraphicFramePr>
        <p:xfrm>
          <a:off x="4084638" y="21151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09805"/>
              </p:ext>
            </p:extLst>
          </p:nvPr>
        </p:nvGraphicFramePr>
        <p:xfrm>
          <a:off x="5913438" y="2115154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07562"/>
              </p:ext>
            </p:extLst>
          </p:nvPr>
        </p:nvGraphicFramePr>
        <p:xfrm>
          <a:off x="7497762" y="33311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25566"/>
              </p:ext>
            </p:extLst>
          </p:nvPr>
        </p:nvGraphicFramePr>
        <p:xfrm>
          <a:off x="7497762" y="4572604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08251"/>
              </p:ext>
            </p:extLst>
          </p:nvPr>
        </p:nvGraphicFramePr>
        <p:xfrm>
          <a:off x="7467600" y="2111979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97" name="Text Box 57"/>
          <p:cNvSpPr txBox="1">
            <a:spLocks noChangeArrowheads="1"/>
          </p:cNvSpPr>
          <p:nvPr/>
        </p:nvSpPr>
        <p:spPr bwMode="auto">
          <a:xfrm>
            <a:off x="808037" y="1451579"/>
            <a:ext cx="124936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Stable state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2246312" y="1451578"/>
            <a:ext cx="141128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A-B changed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57"/>
          <p:cNvSpPr txBox="1">
            <a:spLocks noChangeArrowheads="1"/>
          </p:cNvSpPr>
          <p:nvPr/>
        </p:nvSpPr>
        <p:spPr bwMode="auto">
          <a:xfrm>
            <a:off x="4013200" y="1454472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sends tables to B,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 Box 57"/>
          <p:cNvSpPr txBox="1">
            <a:spLocks noChangeArrowheads="1"/>
          </p:cNvSpPr>
          <p:nvPr/>
        </p:nvSpPr>
        <p:spPr bwMode="auto">
          <a:xfrm>
            <a:off x="5827713" y="1451578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 sends tables to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57"/>
          <p:cNvSpPr txBox="1">
            <a:spLocks noChangeArrowheads="1"/>
          </p:cNvSpPr>
          <p:nvPr/>
        </p:nvSpPr>
        <p:spPr bwMode="auto">
          <a:xfrm>
            <a:off x="7391400" y="1451577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sends tables to B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Freeform 3"/>
          <p:cNvSpPr>
            <a:spLocks/>
          </p:cNvSpPr>
          <p:nvPr/>
        </p:nvSpPr>
        <p:spPr bwMode="auto">
          <a:xfrm>
            <a:off x="6781800" y="242887"/>
            <a:ext cx="2184400" cy="1212850"/>
          </a:xfrm>
          <a:custGeom>
            <a:avLst/>
            <a:gdLst>
              <a:gd name="T0" fmla="*/ 2147483647 w 1376"/>
              <a:gd name="T1" fmla="*/ 2147483647 h 764"/>
              <a:gd name="T2" fmla="*/ 2147483647 w 1376"/>
              <a:gd name="T3" fmla="*/ 2147483647 h 764"/>
              <a:gd name="T4" fmla="*/ 2147483647 w 1376"/>
              <a:gd name="T5" fmla="*/ 2147483647 h 764"/>
              <a:gd name="T6" fmla="*/ 2147483647 w 1376"/>
              <a:gd name="T7" fmla="*/ 2147483647 h 764"/>
              <a:gd name="T8" fmla="*/ 2147483647 w 1376"/>
              <a:gd name="T9" fmla="*/ 2147483647 h 764"/>
              <a:gd name="T10" fmla="*/ 2147483647 w 1376"/>
              <a:gd name="T11" fmla="*/ 2147483647 h 764"/>
              <a:gd name="T12" fmla="*/ 2147483647 w 1376"/>
              <a:gd name="T13" fmla="*/ 2147483647 h 764"/>
              <a:gd name="T14" fmla="*/ 2147483647 w 1376"/>
              <a:gd name="T15" fmla="*/ 2147483647 h 764"/>
              <a:gd name="T16" fmla="*/ 2147483647 w 1376"/>
              <a:gd name="T17" fmla="*/ 2147483647 h 7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6"/>
              <a:gd name="T28" fmla="*/ 0 h 764"/>
              <a:gd name="T29" fmla="*/ 1376 w 1376"/>
              <a:gd name="T30" fmla="*/ 764 h 7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6" h="764">
                <a:moveTo>
                  <a:pt x="113" y="348"/>
                </a:moveTo>
                <a:cubicBezTo>
                  <a:pt x="166" y="270"/>
                  <a:pt x="296" y="218"/>
                  <a:pt x="395" y="162"/>
                </a:cubicBezTo>
                <a:cubicBezTo>
                  <a:pt x="494" y="106"/>
                  <a:pt x="583" y="0"/>
                  <a:pt x="710" y="9"/>
                </a:cubicBezTo>
                <a:cubicBezTo>
                  <a:pt x="837" y="18"/>
                  <a:pt x="1051" y="136"/>
                  <a:pt x="1160" y="219"/>
                </a:cubicBezTo>
                <a:cubicBezTo>
                  <a:pt x="1269" y="302"/>
                  <a:pt x="1376" y="426"/>
                  <a:pt x="1367" y="510"/>
                </a:cubicBezTo>
                <a:cubicBezTo>
                  <a:pt x="1358" y="594"/>
                  <a:pt x="1234" y="688"/>
                  <a:pt x="1103" y="726"/>
                </a:cubicBezTo>
                <a:cubicBezTo>
                  <a:pt x="972" y="764"/>
                  <a:pt x="749" y="754"/>
                  <a:pt x="578" y="738"/>
                </a:cubicBezTo>
                <a:cubicBezTo>
                  <a:pt x="407" y="722"/>
                  <a:pt x="154" y="695"/>
                  <a:pt x="77" y="630"/>
                </a:cubicBezTo>
                <a:cubicBezTo>
                  <a:pt x="0" y="565"/>
                  <a:pt x="60" y="426"/>
                  <a:pt x="113" y="348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" name="Freeform 4"/>
          <p:cNvSpPr>
            <a:spLocks/>
          </p:cNvSpPr>
          <p:nvPr/>
        </p:nvSpPr>
        <p:spPr bwMode="auto">
          <a:xfrm>
            <a:off x="7351713" y="661987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6938963" y="1036637"/>
            <a:ext cx="496887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1" name="Line 6"/>
          <p:cNvSpPr>
            <a:spLocks noChangeShapeType="1"/>
          </p:cNvSpPr>
          <p:nvPr/>
        </p:nvSpPr>
        <p:spPr bwMode="auto">
          <a:xfrm>
            <a:off x="6938963" y="1025525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2" name="Line 7"/>
          <p:cNvSpPr>
            <a:spLocks noChangeShapeType="1"/>
          </p:cNvSpPr>
          <p:nvPr/>
        </p:nvSpPr>
        <p:spPr bwMode="auto">
          <a:xfrm>
            <a:off x="7435850" y="1025525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6938963" y="1025525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2" name="Oval 9"/>
          <p:cNvSpPr>
            <a:spLocks noChangeArrowheads="1"/>
          </p:cNvSpPr>
          <p:nvPr/>
        </p:nvSpPr>
        <p:spPr bwMode="auto">
          <a:xfrm>
            <a:off x="6934200" y="93186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3" name="Freeform 10"/>
          <p:cNvSpPr>
            <a:spLocks/>
          </p:cNvSpPr>
          <p:nvPr/>
        </p:nvSpPr>
        <p:spPr bwMode="auto">
          <a:xfrm>
            <a:off x="7994650" y="661987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4" name="Freeform 11"/>
          <p:cNvSpPr>
            <a:spLocks/>
          </p:cNvSpPr>
          <p:nvPr/>
        </p:nvSpPr>
        <p:spPr bwMode="auto">
          <a:xfrm>
            <a:off x="7442200" y="1081087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000875" y="849312"/>
            <a:ext cx="354013" cy="396875"/>
            <a:chOff x="2944" y="2425"/>
            <a:chExt cx="226" cy="250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07" name="Text Box 14"/>
            <p:cNvSpPr txBox="1">
              <a:spLocks noChangeArrowheads="1"/>
            </p:cNvSpPr>
            <p:nvPr/>
          </p:nvSpPr>
          <p:spPr bwMode="auto">
            <a:xfrm>
              <a:off x="2944" y="242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0">
                  <a:solidFill>
                    <a:srgbClr val="000000"/>
                  </a:solidFill>
                </a:rPr>
                <a:t>A</a:t>
              </a:r>
              <a:endParaRPr lang="en-US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Group 15"/>
          <p:cNvGrpSpPr>
            <a:grpSpLocks/>
          </p:cNvGrpSpPr>
          <p:nvPr/>
        </p:nvGrpSpPr>
        <p:grpSpPr bwMode="auto">
          <a:xfrm>
            <a:off x="8275638" y="868362"/>
            <a:ext cx="501650" cy="396875"/>
            <a:chOff x="1740" y="2302"/>
            <a:chExt cx="316" cy="250"/>
          </a:xfrm>
        </p:grpSpPr>
        <p:sp>
          <p:nvSpPr>
            <p:cNvPr id="109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1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13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14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15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16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C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8110538" y="53657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1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272338" y="53181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4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7661275" y="106045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50</a:t>
            </a:r>
            <a:endParaRPr lang="en-US" sz="2400" b="0">
              <a:solidFill>
                <a:srgbClr val="000000"/>
              </a:solidFill>
            </a:endParaRPr>
          </a:p>
        </p:txBody>
      </p:sp>
      <p:grpSp>
        <p:nvGrpSpPr>
          <p:cNvPr id="120" name="Group 27"/>
          <p:cNvGrpSpPr>
            <a:grpSpLocks/>
          </p:cNvGrpSpPr>
          <p:nvPr/>
        </p:nvGrpSpPr>
        <p:grpSpPr bwMode="auto">
          <a:xfrm>
            <a:off x="7608888" y="354012"/>
            <a:ext cx="501650" cy="396875"/>
            <a:chOff x="1740" y="2302"/>
            <a:chExt cx="316" cy="250"/>
          </a:xfrm>
        </p:grpSpPr>
        <p:sp>
          <p:nvSpPr>
            <p:cNvPr id="121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2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3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4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25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26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27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28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B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7019766" y="136525"/>
            <a:ext cx="492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 dirty="0" smtClean="0">
                <a:solidFill>
                  <a:srgbClr val="FF0000"/>
                </a:solidFill>
              </a:rPr>
              <a:t>60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0" name="Line 37"/>
          <p:cNvSpPr>
            <a:spLocks noChangeShapeType="1"/>
          </p:cNvSpPr>
          <p:nvPr/>
        </p:nvSpPr>
        <p:spPr bwMode="auto">
          <a:xfrm flipH="1" flipV="1">
            <a:off x="7294563" y="452437"/>
            <a:ext cx="209550" cy="361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3" name="Text Box 38"/>
          <p:cNvSpPr txBox="1">
            <a:spLocks noChangeArrowheads="1"/>
          </p:cNvSpPr>
          <p:nvPr/>
        </p:nvSpPr>
        <p:spPr bwMode="auto">
          <a:xfrm>
            <a:off x="4051804" y="5872203"/>
            <a:ext cx="4720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altLang="ja-JP" sz="2400" b="0" dirty="0">
                <a:solidFill>
                  <a:schemeClr val="accent2"/>
                </a:solidFill>
                <a:latin typeface="Arial" charset="0"/>
              </a:rPr>
              <a:t>“bad news travels slowly”</a:t>
            </a:r>
          </a:p>
          <a:p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(not yet converged)</a:t>
            </a:r>
            <a:endParaRPr lang="en-US" sz="1600" b="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8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utoUpdateAnimBg="0"/>
      <p:bldP spid="130" grpId="0" animBg="1"/>
      <p:bldP spid="1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DV: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Poisoned Reverse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8A087E-AF4F-EC41-8837-F7964E5A1F4C}" type="slidenum">
              <a:rPr lang="en-US" sz="1400" b="0">
                <a:solidFill>
                  <a:srgbClr val="000000"/>
                </a:solidFill>
                <a:latin typeface="Times New Roman" charset="0"/>
              </a:rPr>
              <a:pPr eaLnBrk="1" hangingPunct="1"/>
              <a:t>22</a:t>
            </a:fld>
            <a:endParaRPr lang="en-US" sz="1400" b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7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09571"/>
              </p:ext>
            </p:extLst>
          </p:nvPr>
        </p:nvGraphicFramePr>
        <p:xfrm>
          <a:off x="838200" y="37093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3" name="Text Box 57"/>
          <p:cNvSpPr txBox="1">
            <a:spLocks noChangeArrowheads="1"/>
          </p:cNvSpPr>
          <p:nvPr/>
        </p:nvSpPr>
        <p:spPr bwMode="auto">
          <a:xfrm>
            <a:off x="0" y="3766452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B</a:t>
            </a:r>
          </a:p>
        </p:txBody>
      </p:sp>
      <p:graphicFrame>
        <p:nvGraphicFramePr>
          <p:cNvPr id="7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42899"/>
              </p:ext>
            </p:extLst>
          </p:nvPr>
        </p:nvGraphicFramePr>
        <p:xfrm>
          <a:off x="8382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0" y="4914215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>
                <a:solidFill>
                  <a:srgbClr val="000000"/>
                </a:solidFill>
              </a:rPr>
              <a:t>Node C</a:t>
            </a:r>
          </a:p>
        </p:txBody>
      </p:sp>
      <p:sp>
        <p:nvSpPr>
          <p:cNvPr id="76" name="Line 187"/>
          <p:cNvSpPr>
            <a:spLocks noChangeShapeType="1"/>
          </p:cNvSpPr>
          <p:nvPr/>
        </p:nvSpPr>
        <p:spPr bwMode="auto">
          <a:xfrm>
            <a:off x="761999" y="6147702"/>
            <a:ext cx="8040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77" name="Group 188"/>
          <p:cNvGrpSpPr>
            <a:grpSpLocks/>
          </p:cNvGrpSpPr>
          <p:nvPr/>
        </p:nvGrpSpPr>
        <p:grpSpPr bwMode="auto">
          <a:xfrm>
            <a:off x="1295400" y="6147702"/>
            <a:ext cx="2439992" cy="533400"/>
            <a:chOff x="816" y="3936"/>
            <a:chExt cx="1537" cy="336"/>
          </a:xfrm>
        </p:grpSpPr>
        <p:sp>
          <p:nvSpPr>
            <p:cNvPr id="78" name="Text Box 189"/>
            <p:cNvSpPr txBox="1">
              <a:spLocks noChangeArrowheads="1"/>
            </p:cNvSpPr>
            <p:nvPr/>
          </p:nvSpPr>
          <p:spPr bwMode="auto">
            <a:xfrm>
              <a:off x="816" y="4062"/>
              <a:ext cx="153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</a:rPr>
                <a:t>Link cost changes here</a:t>
              </a:r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 bwMode="auto">
            <a:xfrm flipV="1">
              <a:off x="1392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graphicFrame>
        <p:nvGraphicFramePr>
          <p:cNvPr id="8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1411"/>
              </p:ext>
            </p:extLst>
          </p:nvPr>
        </p:nvGraphicFramePr>
        <p:xfrm>
          <a:off x="2362200" y="37093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26242"/>
              </p:ext>
            </p:extLst>
          </p:nvPr>
        </p:nvGraphicFramePr>
        <p:xfrm>
          <a:off x="23622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29447"/>
              </p:ext>
            </p:extLst>
          </p:nvPr>
        </p:nvGraphicFramePr>
        <p:xfrm>
          <a:off x="4114800" y="36870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52610"/>
              </p:ext>
            </p:extLst>
          </p:nvPr>
        </p:nvGraphicFramePr>
        <p:xfrm>
          <a:off x="41148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70542"/>
              </p:ext>
            </p:extLst>
          </p:nvPr>
        </p:nvGraphicFramePr>
        <p:xfrm>
          <a:off x="5943600" y="36870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28592"/>
              </p:ext>
            </p:extLst>
          </p:nvPr>
        </p:nvGraphicFramePr>
        <p:xfrm>
          <a:off x="5943600" y="4928502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95955"/>
              </p:ext>
            </p:extLst>
          </p:nvPr>
        </p:nvGraphicFramePr>
        <p:xfrm>
          <a:off x="808038" y="24901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Text Box 57"/>
          <p:cNvSpPr txBox="1">
            <a:spLocks noChangeArrowheads="1"/>
          </p:cNvSpPr>
          <p:nvPr/>
        </p:nvSpPr>
        <p:spPr bwMode="auto">
          <a:xfrm>
            <a:off x="-30162" y="2547252"/>
            <a:ext cx="9233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>
                <a:solidFill>
                  <a:srgbClr val="000000"/>
                </a:solidFill>
              </a:rPr>
              <a:t>Node </a:t>
            </a:r>
            <a:r>
              <a:rPr lang="en-US" sz="1600" b="0" dirty="0" smtClean="0">
                <a:solidFill>
                  <a:srgbClr val="000000"/>
                </a:solidFill>
              </a:rPr>
              <a:t>A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8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12153"/>
              </p:ext>
            </p:extLst>
          </p:nvPr>
        </p:nvGraphicFramePr>
        <p:xfrm>
          <a:off x="2332038" y="24901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48089"/>
              </p:ext>
            </p:extLst>
          </p:nvPr>
        </p:nvGraphicFramePr>
        <p:xfrm>
          <a:off x="4084638" y="24678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8100"/>
              </p:ext>
            </p:extLst>
          </p:nvPr>
        </p:nvGraphicFramePr>
        <p:xfrm>
          <a:off x="5913438" y="2467877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51670"/>
              </p:ext>
            </p:extLst>
          </p:nvPr>
        </p:nvGraphicFramePr>
        <p:xfrm>
          <a:off x="7497762" y="36839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94001"/>
              </p:ext>
            </p:extLst>
          </p:nvPr>
        </p:nvGraphicFramePr>
        <p:xfrm>
          <a:off x="7497762" y="4925327"/>
          <a:ext cx="1295400" cy="1089504"/>
        </p:xfrm>
        <a:graphic>
          <a:graphicData uri="http://schemas.openxmlformats.org/drawingml/2006/table">
            <a:tbl>
              <a:tblPr/>
              <a:tblGrid>
                <a:gridCol w="387350"/>
                <a:gridCol w="450850"/>
                <a:gridCol w="457200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∞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13963"/>
              </p:ext>
            </p:extLst>
          </p:nvPr>
        </p:nvGraphicFramePr>
        <p:xfrm>
          <a:off x="7467600" y="2464702"/>
          <a:ext cx="1295400" cy="1089504"/>
        </p:xfrm>
        <a:graphic>
          <a:graphicData uri="http://schemas.openxmlformats.org/drawingml/2006/table">
            <a:tbl>
              <a:tblPr/>
              <a:tblGrid>
                <a:gridCol w="384175"/>
                <a:gridCol w="430213"/>
                <a:gridCol w="481012"/>
              </a:tblGrid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6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24" marB="44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24" marB="44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95" name="Text Box 57"/>
          <p:cNvSpPr txBox="1">
            <a:spLocks noChangeArrowheads="1"/>
          </p:cNvSpPr>
          <p:nvPr/>
        </p:nvSpPr>
        <p:spPr bwMode="auto">
          <a:xfrm>
            <a:off x="808037" y="1804302"/>
            <a:ext cx="124936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Stable state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 Box 57"/>
          <p:cNvSpPr txBox="1">
            <a:spLocks noChangeArrowheads="1"/>
          </p:cNvSpPr>
          <p:nvPr/>
        </p:nvSpPr>
        <p:spPr bwMode="auto">
          <a:xfrm>
            <a:off x="2246312" y="1804301"/>
            <a:ext cx="141128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A-B changed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 Box 57"/>
          <p:cNvSpPr txBox="1">
            <a:spLocks noChangeArrowheads="1"/>
          </p:cNvSpPr>
          <p:nvPr/>
        </p:nvSpPr>
        <p:spPr bwMode="auto">
          <a:xfrm>
            <a:off x="4013200" y="1807195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sends tables to B,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5827713" y="1804301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 sends tables to C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57"/>
          <p:cNvSpPr txBox="1">
            <a:spLocks noChangeArrowheads="1"/>
          </p:cNvSpPr>
          <p:nvPr/>
        </p:nvSpPr>
        <p:spPr bwMode="auto">
          <a:xfrm>
            <a:off x="7391400" y="1804300"/>
            <a:ext cx="141128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 sends tables to B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Freeform 3"/>
          <p:cNvSpPr>
            <a:spLocks/>
          </p:cNvSpPr>
          <p:nvPr/>
        </p:nvSpPr>
        <p:spPr bwMode="auto">
          <a:xfrm>
            <a:off x="6781800" y="242887"/>
            <a:ext cx="2184400" cy="1212850"/>
          </a:xfrm>
          <a:custGeom>
            <a:avLst/>
            <a:gdLst>
              <a:gd name="T0" fmla="*/ 2147483647 w 1376"/>
              <a:gd name="T1" fmla="*/ 2147483647 h 764"/>
              <a:gd name="T2" fmla="*/ 2147483647 w 1376"/>
              <a:gd name="T3" fmla="*/ 2147483647 h 764"/>
              <a:gd name="T4" fmla="*/ 2147483647 w 1376"/>
              <a:gd name="T5" fmla="*/ 2147483647 h 764"/>
              <a:gd name="T6" fmla="*/ 2147483647 w 1376"/>
              <a:gd name="T7" fmla="*/ 2147483647 h 764"/>
              <a:gd name="T8" fmla="*/ 2147483647 w 1376"/>
              <a:gd name="T9" fmla="*/ 2147483647 h 764"/>
              <a:gd name="T10" fmla="*/ 2147483647 w 1376"/>
              <a:gd name="T11" fmla="*/ 2147483647 h 764"/>
              <a:gd name="T12" fmla="*/ 2147483647 w 1376"/>
              <a:gd name="T13" fmla="*/ 2147483647 h 764"/>
              <a:gd name="T14" fmla="*/ 2147483647 w 1376"/>
              <a:gd name="T15" fmla="*/ 2147483647 h 764"/>
              <a:gd name="T16" fmla="*/ 2147483647 w 1376"/>
              <a:gd name="T17" fmla="*/ 2147483647 h 7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6"/>
              <a:gd name="T28" fmla="*/ 0 h 764"/>
              <a:gd name="T29" fmla="*/ 1376 w 1376"/>
              <a:gd name="T30" fmla="*/ 764 h 7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6" h="764">
                <a:moveTo>
                  <a:pt x="113" y="348"/>
                </a:moveTo>
                <a:cubicBezTo>
                  <a:pt x="166" y="270"/>
                  <a:pt x="296" y="218"/>
                  <a:pt x="395" y="162"/>
                </a:cubicBezTo>
                <a:cubicBezTo>
                  <a:pt x="494" y="106"/>
                  <a:pt x="583" y="0"/>
                  <a:pt x="710" y="9"/>
                </a:cubicBezTo>
                <a:cubicBezTo>
                  <a:pt x="837" y="18"/>
                  <a:pt x="1051" y="136"/>
                  <a:pt x="1160" y="219"/>
                </a:cubicBezTo>
                <a:cubicBezTo>
                  <a:pt x="1269" y="302"/>
                  <a:pt x="1376" y="426"/>
                  <a:pt x="1367" y="510"/>
                </a:cubicBezTo>
                <a:cubicBezTo>
                  <a:pt x="1358" y="594"/>
                  <a:pt x="1234" y="688"/>
                  <a:pt x="1103" y="726"/>
                </a:cubicBezTo>
                <a:cubicBezTo>
                  <a:pt x="972" y="764"/>
                  <a:pt x="749" y="754"/>
                  <a:pt x="578" y="738"/>
                </a:cubicBezTo>
                <a:cubicBezTo>
                  <a:pt x="407" y="722"/>
                  <a:pt x="154" y="695"/>
                  <a:pt x="77" y="630"/>
                </a:cubicBezTo>
                <a:cubicBezTo>
                  <a:pt x="0" y="565"/>
                  <a:pt x="60" y="426"/>
                  <a:pt x="113" y="348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0" name="Freeform 4"/>
          <p:cNvSpPr>
            <a:spLocks/>
          </p:cNvSpPr>
          <p:nvPr/>
        </p:nvSpPr>
        <p:spPr bwMode="auto">
          <a:xfrm>
            <a:off x="7351713" y="661987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6938963" y="1036637"/>
            <a:ext cx="496887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7" name="Line 6"/>
          <p:cNvSpPr>
            <a:spLocks noChangeShapeType="1"/>
          </p:cNvSpPr>
          <p:nvPr/>
        </p:nvSpPr>
        <p:spPr bwMode="auto">
          <a:xfrm>
            <a:off x="6938963" y="1025525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8" name="Line 7"/>
          <p:cNvSpPr>
            <a:spLocks noChangeShapeType="1"/>
          </p:cNvSpPr>
          <p:nvPr/>
        </p:nvSpPr>
        <p:spPr bwMode="auto">
          <a:xfrm>
            <a:off x="7435850" y="1025525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9" name="Rectangle 8"/>
          <p:cNvSpPr>
            <a:spLocks noChangeArrowheads="1"/>
          </p:cNvSpPr>
          <p:nvPr/>
        </p:nvSpPr>
        <p:spPr bwMode="auto">
          <a:xfrm>
            <a:off x="6938963" y="1025525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40" name="Oval 9"/>
          <p:cNvSpPr>
            <a:spLocks noChangeArrowheads="1"/>
          </p:cNvSpPr>
          <p:nvPr/>
        </p:nvSpPr>
        <p:spPr bwMode="auto">
          <a:xfrm>
            <a:off x="6934200" y="93186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41" name="Freeform 10"/>
          <p:cNvSpPr>
            <a:spLocks/>
          </p:cNvSpPr>
          <p:nvPr/>
        </p:nvSpPr>
        <p:spPr bwMode="auto">
          <a:xfrm>
            <a:off x="7994650" y="661987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42" name="Freeform 11"/>
          <p:cNvSpPr>
            <a:spLocks/>
          </p:cNvSpPr>
          <p:nvPr/>
        </p:nvSpPr>
        <p:spPr bwMode="auto">
          <a:xfrm>
            <a:off x="7442200" y="1081087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143" name="Group 12"/>
          <p:cNvGrpSpPr>
            <a:grpSpLocks/>
          </p:cNvGrpSpPr>
          <p:nvPr/>
        </p:nvGrpSpPr>
        <p:grpSpPr bwMode="auto">
          <a:xfrm>
            <a:off x="7000875" y="849312"/>
            <a:ext cx="354013" cy="396875"/>
            <a:chOff x="2944" y="2425"/>
            <a:chExt cx="226" cy="250"/>
          </a:xfrm>
        </p:grpSpPr>
        <p:sp>
          <p:nvSpPr>
            <p:cNvPr id="144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5" name="Text Box 14"/>
            <p:cNvSpPr txBox="1">
              <a:spLocks noChangeArrowheads="1"/>
            </p:cNvSpPr>
            <p:nvPr/>
          </p:nvSpPr>
          <p:spPr bwMode="auto">
            <a:xfrm>
              <a:off x="2944" y="242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0">
                  <a:solidFill>
                    <a:srgbClr val="000000"/>
                  </a:solidFill>
                </a:rPr>
                <a:t>A</a:t>
              </a:r>
              <a:endParaRPr lang="en-US" sz="2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46" name="Group 15"/>
          <p:cNvGrpSpPr>
            <a:grpSpLocks/>
          </p:cNvGrpSpPr>
          <p:nvPr/>
        </p:nvGrpSpPr>
        <p:grpSpPr bwMode="auto">
          <a:xfrm>
            <a:off x="8275638" y="868362"/>
            <a:ext cx="501650" cy="396875"/>
            <a:chOff x="1740" y="2302"/>
            <a:chExt cx="316" cy="250"/>
          </a:xfrm>
        </p:grpSpPr>
        <p:sp>
          <p:nvSpPr>
            <p:cNvPr id="147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51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52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153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54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C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5" name="Text Box 24"/>
          <p:cNvSpPr txBox="1">
            <a:spLocks noChangeArrowheads="1"/>
          </p:cNvSpPr>
          <p:nvPr/>
        </p:nvSpPr>
        <p:spPr bwMode="auto">
          <a:xfrm>
            <a:off x="8110538" y="53657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1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56" name="Text Box 25"/>
          <p:cNvSpPr txBox="1">
            <a:spLocks noChangeArrowheads="1"/>
          </p:cNvSpPr>
          <p:nvPr/>
        </p:nvSpPr>
        <p:spPr bwMode="auto">
          <a:xfrm>
            <a:off x="7272338" y="53181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4</a:t>
            </a: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7661275" y="106045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50</a:t>
            </a:r>
            <a:endParaRPr lang="en-US" sz="2400" b="0">
              <a:solidFill>
                <a:srgbClr val="000000"/>
              </a:solidFill>
            </a:endParaRPr>
          </a:p>
        </p:txBody>
      </p:sp>
      <p:grpSp>
        <p:nvGrpSpPr>
          <p:cNvPr id="158" name="Group 27"/>
          <p:cNvGrpSpPr>
            <a:grpSpLocks/>
          </p:cNvGrpSpPr>
          <p:nvPr/>
        </p:nvGrpSpPr>
        <p:grpSpPr bwMode="auto">
          <a:xfrm>
            <a:off x="7608888" y="354012"/>
            <a:ext cx="501650" cy="396875"/>
            <a:chOff x="1740" y="2302"/>
            <a:chExt cx="316" cy="250"/>
          </a:xfrm>
        </p:grpSpPr>
        <p:sp>
          <p:nvSpPr>
            <p:cNvPr id="159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0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1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2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63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grpSp>
          <p:nvGrpSpPr>
            <p:cNvPr id="164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165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66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>
                    <a:solidFill>
                      <a:srgbClr val="000000"/>
                    </a:solidFill>
                  </a:rPr>
                  <a:t>B</a:t>
                </a:r>
                <a:endParaRPr lang="en-US" sz="2400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67" name="Text Box 36"/>
          <p:cNvSpPr txBox="1">
            <a:spLocks noChangeArrowheads="1"/>
          </p:cNvSpPr>
          <p:nvPr/>
        </p:nvSpPr>
        <p:spPr bwMode="auto">
          <a:xfrm>
            <a:off x="7019766" y="136525"/>
            <a:ext cx="492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0" dirty="0" smtClean="0">
                <a:solidFill>
                  <a:srgbClr val="FF0000"/>
                </a:solidFill>
              </a:rPr>
              <a:t>60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68" name="Line 37"/>
          <p:cNvSpPr>
            <a:spLocks noChangeShapeType="1"/>
          </p:cNvSpPr>
          <p:nvPr/>
        </p:nvSpPr>
        <p:spPr bwMode="auto">
          <a:xfrm flipH="1" flipV="1">
            <a:off x="7294563" y="452437"/>
            <a:ext cx="209550" cy="361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69" name="Rectangle 39"/>
          <p:cNvSpPr>
            <a:spLocks noChangeArrowheads="1"/>
          </p:cNvSpPr>
          <p:nvPr/>
        </p:nvSpPr>
        <p:spPr bwMode="auto">
          <a:xfrm>
            <a:off x="352168" y="1164109"/>
            <a:ext cx="7772400" cy="80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Times" charset="0"/>
              <a:buChar char="•"/>
            </a:pPr>
            <a:r>
              <a:rPr lang="en-US" b="0" dirty="0">
                <a:latin typeface="Arial" charset="0"/>
              </a:rPr>
              <a:t>If B routes through C to get to A:</a:t>
            </a:r>
            <a:endParaRPr lang="en-US" sz="1800" b="0" dirty="0">
              <a:latin typeface="Arial" charset="0"/>
            </a:endParaRPr>
          </a:p>
          <a:p>
            <a:pPr marL="685800" lvl="1" indent="-2286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-"/>
            </a:pPr>
            <a:r>
              <a:rPr lang="en-US" sz="1600" b="0" dirty="0">
                <a:latin typeface="Arial" charset="0"/>
              </a:rPr>
              <a:t>B tells C its (</a:t>
            </a:r>
            <a:r>
              <a:rPr lang="en-US" sz="1600" b="0" dirty="0" smtClean="0">
                <a:latin typeface="Arial" charset="0"/>
              </a:rPr>
              <a:t>B’</a:t>
            </a:r>
            <a:r>
              <a:rPr lang="en-US" altLang="ja-JP" sz="1600" b="0" dirty="0" smtClean="0">
                <a:latin typeface="Arial" charset="0"/>
              </a:rPr>
              <a:t>s</a:t>
            </a:r>
            <a:r>
              <a:rPr lang="en-US" altLang="ja-JP" sz="1600" b="0" dirty="0">
                <a:latin typeface="Arial" charset="0"/>
              </a:rPr>
              <a:t>) distance to A is </a:t>
            </a:r>
            <a:r>
              <a:rPr lang="en-US" altLang="ja-JP" sz="1600" b="0" dirty="0" smtClean="0">
                <a:latin typeface="Arial" charset="0"/>
              </a:rPr>
              <a:t>infinite (so </a:t>
            </a:r>
            <a:r>
              <a:rPr lang="en-US" altLang="ja-JP" sz="1600" b="0" dirty="0">
                <a:latin typeface="Arial" charset="0"/>
              </a:rPr>
              <a:t>C </a:t>
            </a:r>
            <a:r>
              <a:rPr lang="en-US" altLang="ja-JP" sz="1600" b="0" dirty="0" smtClean="0">
                <a:latin typeface="Arial" charset="0"/>
              </a:rPr>
              <a:t>won’t </a:t>
            </a:r>
            <a:r>
              <a:rPr lang="en-US" altLang="ja-JP" sz="1600" b="0" dirty="0">
                <a:latin typeface="Arial" charset="0"/>
              </a:rPr>
              <a:t>route to A via B</a:t>
            </a:r>
            <a:r>
              <a:rPr lang="en-US" altLang="ja-JP" sz="1600" b="0" dirty="0" smtClean="0">
                <a:latin typeface="Arial" charset="0"/>
              </a:rPr>
              <a:t>)</a:t>
            </a:r>
            <a:endParaRPr lang="en-US" altLang="ja-JP" b="0" dirty="0"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29419" y="1807195"/>
            <a:ext cx="853678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1" name="Text Box 38"/>
          <p:cNvSpPr txBox="1">
            <a:spLocks noChangeArrowheads="1"/>
          </p:cNvSpPr>
          <p:nvPr/>
        </p:nvSpPr>
        <p:spPr bwMode="auto">
          <a:xfrm>
            <a:off x="4081965" y="6138089"/>
            <a:ext cx="47207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altLang="ja-JP" sz="1800" b="0" dirty="0" smtClean="0">
                <a:solidFill>
                  <a:schemeClr val="accent2"/>
                </a:solidFill>
                <a:latin typeface="Arial" charset="0"/>
              </a:rPr>
              <a:t>Note: this converges after C receives another update from B</a:t>
            </a:r>
            <a:endParaRPr lang="en-US" sz="1200" b="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utoUpdateAnimBg="0"/>
      <p:bldP spid="168" grpId="0" animBg="1"/>
      <p:bldP spid="1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dirty="0" smtClean="0"/>
              <a:t>Will PR Solve C2I Problem Completely?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831708" y="4174071"/>
            <a:ext cx="540931" cy="632364"/>
          </a:xfrm>
          <a:custGeom>
            <a:avLst/>
            <a:gdLst>
              <a:gd name="T0" fmla="*/ 0 w 222"/>
              <a:gd name="T1" fmla="*/ 180 h 180"/>
              <a:gd name="T2" fmla="*/ 222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198185" y="5003170"/>
            <a:ext cx="762665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198185" y="4978578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960850" y="4978578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98185" y="4978578"/>
            <a:ext cx="755355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190875" y="4771304"/>
            <a:ext cx="762665" cy="33374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818543" y="4174071"/>
            <a:ext cx="526312" cy="663982"/>
          </a:xfrm>
          <a:custGeom>
            <a:avLst/>
            <a:gdLst>
              <a:gd name="T0" fmla="*/ 0 w 216"/>
              <a:gd name="T1" fmla="*/ 0 h 189"/>
              <a:gd name="T2" fmla="*/ 216 w 216"/>
              <a:gd name="T3" fmla="*/ 189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970596" y="5101538"/>
            <a:ext cx="1315779" cy="1053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384577" y="4816975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3293214" y="4840025"/>
            <a:ext cx="543368" cy="87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/>
              <a:t>A</a:t>
            </a:r>
            <a:endParaRPr lang="en-US" sz="2400" b="0" dirty="0"/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5257136" y="5045328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5257136" y="5020736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6019800" y="5020736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5257136" y="5020736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5249826" y="4813461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460506" y="4859132"/>
            <a:ext cx="346395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5359474" y="4876142"/>
            <a:ext cx="565297" cy="87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/>
              <a:t>C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473816" y="5055867"/>
            <a:ext cx="338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/>
              <a:t>1</a:t>
            </a:r>
            <a:endParaRPr lang="en-US" sz="2400" b="0" dirty="0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4233752" y="3907074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4233752" y="3882482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4996416" y="3882482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4233752" y="3882482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226442" y="3675207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4437231" y="3720878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348273" y="3809342"/>
            <a:ext cx="543368" cy="87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/>
              <a:t>B</a:t>
            </a:r>
            <a:endParaRPr lang="en-US" sz="2400" b="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190336" y="2517867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4190336" y="249327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4953000" y="249327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190336" y="2493275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4183026" y="2286000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393815" y="2331671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4411626" y="2362200"/>
            <a:ext cx="338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/>
              <a:t>D</a:t>
            </a:r>
            <a:endParaRPr lang="en-US" sz="2400" b="0" dirty="0"/>
          </a:p>
        </p:txBody>
      </p:sp>
      <p:sp>
        <p:nvSpPr>
          <p:cNvPr id="49" name="Freeform 12"/>
          <p:cNvSpPr>
            <a:spLocks/>
          </p:cNvSpPr>
          <p:nvPr/>
        </p:nvSpPr>
        <p:spPr bwMode="auto">
          <a:xfrm rot="5400000" flipV="1">
            <a:off x="4165570" y="3225830"/>
            <a:ext cx="858579" cy="4571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4648200" y="3048000"/>
            <a:ext cx="338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/>
              <a:t>1</a:t>
            </a:r>
            <a:endParaRPr lang="en-US" sz="2400" b="0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657600" y="4114800"/>
            <a:ext cx="338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/>
              <a:t>1</a:t>
            </a:r>
            <a:endParaRPr lang="en-US" sz="2400" b="0" dirty="0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5181600" y="4114800"/>
            <a:ext cx="338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/>
              <a:t>1</a:t>
            </a:r>
            <a:endParaRPr lang="en-US" sz="2400" b="0" dirty="0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3911363" y="388620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4978163" y="388620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3962400" y="4719935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2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901963" y="4719935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4191000" y="3200400"/>
            <a:ext cx="404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∞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482123" y="4419600"/>
            <a:ext cx="404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∞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334000" y="4419600"/>
            <a:ext cx="404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∞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4648200" y="3048000"/>
            <a:ext cx="64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6600"/>
                </a:solidFill>
              </a:rPr>
              <a:t>100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3657600" y="3886200"/>
            <a:ext cx="698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100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4940622" y="3886200"/>
            <a:ext cx="698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100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530363" y="434340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3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886200" y="4724400"/>
            <a:ext cx="404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4216163" y="320040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4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810000" y="3886200"/>
            <a:ext cx="404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∞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5029200" y="3881735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4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4876800" y="472440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5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3505200" y="434340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6</a:t>
            </a:r>
            <a:endParaRPr lang="en-US" sz="2400" dirty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6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9" grpId="0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inconvenient aspects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we use a </a:t>
            </a:r>
            <a:r>
              <a:rPr lang="en-US" dirty="0"/>
              <a:t>non-additive </a:t>
            </a:r>
            <a:r>
              <a:rPr lang="en-US" dirty="0" smtClean="0"/>
              <a:t>metric?</a:t>
            </a:r>
          </a:p>
          <a:p>
            <a:pPr lvl="1"/>
            <a:r>
              <a:rPr lang="en-US" dirty="0" smtClean="0"/>
              <a:t>E.g., maximal capacity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if routers don’t use the same metric?</a:t>
            </a:r>
          </a:p>
          <a:p>
            <a:pPr lvl="1"/>
            <a:r>
              <a:rPr lang="en-US" dirty="0" smtClean="0"/>
              <a:t>I want low delay, you want low loss rate?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if nodes lie?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Any Metric?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said that we can pick any metric.  Really?</a:t>
            </a:r>
          </a:p>
          <a:p>
            <a:r>
              <a:rPr lang="en-US" dirty="0" smtClean="0"/>
              <a:t>What about maximizing capacity?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8" name="Oval 67"/>
          <p:cNvSpPr/>
          <p:nvPr/>
        </p:nvSpPr>
        <p:spPr bwMode="auto">
          <a:xfrm>
            <a:off x="1600200" y="2209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419600" y="3657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7086600" y="2133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4419600" y="58674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85" name="Straight Connector 84"/>
          <p:cNvCxnSpPr>
            <a:endCxn id="70" idx="1"/>
          </p:cNvCxnSpPr>
          <p:nvPr/>
        </p:nvCxnSpPr>
        <p:spPr bwMode="auto">
          <a:xfrm>
            <a:off x="1676400" y="2286000"/>
            <a:ext cx="2765518" cy="139391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68" idx="7"/>
          </p:cNvCxnSpPr>
          <p:nvPr/>
        </p:nvCxnSpPr>
        <p:spPr bwMode="auto">
          <a:xfrm flipV="1">
            <a:off x="1730282" y="2209800"/>
            <a:ext cx="5378636" cy="2231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70" idx="7"/>
            <a:endCxn id="74" idx="3"/>
          </p:cNvCxnSpPr>
          <p:nvPr/>
        </p:nvCxnSpPr>
        <p:spPr bwMode="auto">
          <a:xfrm flipV="1">
            <a:off x="4549682" y="2263682"/>
            <a:ext cx="2559236" cy="141623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78" idx="0"/>
          </p:cNvCxnSpPr>
          <p:nvPr/>
        </p:nvCxnSpPr>
        <p:spPr bwMode="auto">
          <a:xfrm>
            <a:off x="4495800" y="3733800"/>
            <a:ext cx="0" cy="213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>
            <a:stCxn id="68" idx="4"/>
            <a:endCxn id="78" idx="2"/>
          </p:cNvCxnSpPr>
          <p:nvPr/>
        </p:nvCxnSpPr>
        <p:spPr bwMode="auto">
          <a:xfrm>
            <a:off x="1676400" y="2362200"/>
            <a:ext cx="2743200" cy="3581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74" idx="4"/>
            <a:endCxn id="78" idx="6"/>
          </p:cNvCxnSpPr>
          <p:nvPr/>
        </p:nvCxnSpPr>
        <p:spPr bwMode="auto">
          <a:xfrm flipH="1">
            <a:off x="4572000" y="2286000"/>
            <a:ext cx="2590800" cy="3657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33400" y="12954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All nodes want to maximize capacity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12954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A high capacity link gets reduced to low capacity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495800" y="3810000"/>
            <a:ext cx="0" cy="21336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2667000" y="3124200"/>
            <a:ext cx="838200" cy="457200"/>
          </a:xfrm>
          <a:prstGeom prst="straightConnector1">
            <a:avLst/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5410200" y="3124200"/>
            <a:ext cx="762000" cy="533400"/>
          </a:xfrm>
          <a:prstGeom prst="straightConnector1">
            <a:avLst/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267200" y="4267200"/>
            <a:ext cx="0" cy="838200"/>
          </a:xfrm>
          <a:prstGeom prst="straightConnector1">
            <a:avLst/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5486400" y="3124200"/>
            <a:ext cx="762000" cy="533400"/>
          </a:xfrm>
          <a:prstGeom prst="straightConnector1">
            <a:avLst/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114800" y="2514600"/>
            <a:ext cx="990600" cy="0"/>
          </a:xfrm>
          <a:prstGeom prst="straightConnector1">
            <a:avLst/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143"/>
          <p:cNvSpPr txBox="1">
            <a:spLocks noChangeArrowheads="1"/>
          </p:cNvSpPr>
          <p:nvPr/>
        </p:nvSpPr>
        <p:spPr bwMode="auto">
          <a:xfrm>
            <a:off x="304800" y="1295400"/>
            <a:ext cx="8534400" cy="584776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err="1" smtClean="0">
                <a:latin typeface="Times New Roman" charset="0"/>
              </a:rPr>
              <a:t>Problem:“cost</a:t>
            </a:r>
            <a:r>
              <a:rPr lang="en-US" sz="3200" b="0" i="1" dirty="0" smtClean="0">
                <a:latin typeface="Times New Roman" charset="0"/>
              </a:rPr>
              <a:t>” does not change around loop</a:t>
            </a:r>
            <a:endParaRPr lang="en-US" sz="3200" b="0" i="1" dirty="0">
              <a:latin typeface="Times New Roman" charset="0"/>
            </a:endParaRPr>
          </a:p>
        </p:txBody>
      </p:sp>
      <p:sp>
        <p:nvSpPr>
          <p:cNvPr id="27" name="Text Box 143"/>
          <p:cNvSpPr txBox="1">
            <a:spLocks noChangeArrowheads="1"/>
          </p:cNvSpPr>
          <p:nvPr/>
        </p:nvSpPr>
        <p:spPr bwMode="auto">
          <a:xfrm>
            <a:off x="304800" y="1295400"/>
            <a:ext cx="8534400" cy="584776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How could you fix this (without changing metric)?</a:t>
            </a:r>
            <a:endParaRPr lang="en-US" sz="3200" b="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3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agreement on 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nodes choose their paths according to different criteria, then bad things might happen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Node </a:t>
            </a:r>
            <a:r>
              <a:rPr lang="en-US" dirty="0"/>
              <a:t>A</a:t>
            </a:r>
            <a:r>
              <a:rPr lang="en-US" dirty="0" smtClean="0"/>
              <a:t> is minimizing latency</a:t>
            </a:r>
          </a:p>
          <a:p>
            <a:pPr lvl="1"/>
            <a:r>
              <a:rPr lang="en-US" dirty="0" smtClean="0"/>
              <a:t>Node B is minimizing loss rate</a:t>
            </a:r>
          </a:p>
          <a:p>
            <a:pPr lvl="1"/>
            <a:r>
              <a:rPr lang="en-US" dirty="0" smtClean="0"/>
              <a:t>Node C is minimizing price</a:t>
            </a:r>
          </a:p>
          <a:p>
            <a:r>
              <a:rPr lang="en-US" dirty="0" smtClean="0"/>
              <a:t>Any of those goals are fine, if globally adopted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a problem when nodes use different criteria</a:t>
            </a:r>
          </a:p>
          <a:p>
            <a:pPr lvl="6"/>
            <a:endParaRPr lang="en-US" dirty="0"/>
          </a:p>
          <a:p>
            <a:r>
              <a:rPr lang="en-US" dirty="0" smtClean="0"/>
              <a:t>Consider a routing algorithm where paths are described by delay, cost,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8" name="Oval 67"/>
          <p:cNvSpPr/>
          <p:nvPr/>
        </p:nvSpPr>
        <p:spPr bwMode="auto">
          <a:xfrm>
            <a:off x="1600200" y="2209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419600" y="3657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7086600" y="2133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4419600" y="58674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85" name="Straight Connector 84"/>
          <p:cNvCxnSpPr>
            <a:endCxn id="70" idx="1"/>
          </p:cNvCxnSpPr>
          <p:nvPr/>
        </p:nvCxnSpPr>
        <p:spPr bwMode="auto">
          <a:xfrm>
            <a:off x="1676400" y="2286000"/>
            <a:ext cx="27655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68" idx="7"/>
          </p:cNvCxnSpPr>
          <p:nvPr/>
        </p:nvCxnSpPr>
        <p:spPr bwMode="auto">
          <a:xfrm flipV="1">
            <a:off x="1730282" y="2209800"/>
            <a:ext cx="5378636" cy="22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70" idx="7"/>
            <a:endCxn id="74" idx="3"/>
          </p:cNvCxnSpPr>
          <p:nvPr/>
        </p:nvCxnSpPr>
        <p:spPr bwMode="auto">
          <a:xfrm flipV="1">
            <a:off x="4549682" y="2263682"/>
            <a:ext cx="2559236" cy="1416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78" idx="0"/>
          </p:cNvCxnSpPr>
          <p:nvPr/>
        </p:nvCxnSpPr>
        <p:spPr bwMode="auto">
          <a:xfrm>
            <a:off x="4495800" y="3733800"/>
            <a:ext cx="0" cy="213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>
            <a:stCxn id="68" idx="4"/>
            <a:endCxn id="78" idx="2"/>
          </p:cNvCxnSpPr>
          <p:nvPr/>
        </p:nvCxnSpPr>
        <p:spPr bwMode="auto">
          <a:xfrm>
            <a:off x="1676400" y="2362200"/>
            <a:ext cx="2743200" cy="3581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74" idx="4"/>
            <a:endCxn id="78" idx="6"/>
          </p:cNvCxnSpPr>
          <p:nvPr/>
        </p:nvCxnSpPr>
        <p:spPr bwMode="auto">
          <a:xfrm flipH="1">
            <a:off x="4572000" y="2286000"/>
            <a:ext cx="2590800" cy="3657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895600" y="1752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price link</a:t>
            </a:r>
            <a:endParaRPr lang="en-US" b="0" dirty="0">
              <a:latin typeface="+mn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28800" y="4343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loss link</a:t>
            </a:r>
            <a:endParaRPr lang="en-US" b="0" dirty="0">
              <a:latin typeface="+mn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72000" y="2667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delay link</a:t>
            </a:r>
            <a:endParaRPr lang="en-US" b="0" dirty="0">
              <a:latin typeface="+mn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52600" y="2667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loss link</a:t>
            </a:r>
            <a:endParaRPr lang="en-US" b="0" dirty="0">
              <a:latin typeface="+mn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24200" y="3962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delay link</a:t>
            </a:r>
            <a:endParaRPr lang="en-US" b="0" dirty="0">
              <a:latin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38600" y="4343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Low price link</a:t>
            </a:r>
            <a:endParaRPr lang="en-US" b="0" dirty="0">
              <a:latin typeface="+mn-lt"/>
            </a:endParaRPr>
          </a:p>
        </p:txBody>
      </p:sp>
      <p:sp>
        <p:nvSpPr>
          <p:cNvPr id="122" name="AutoShape 11"/>
          <p:cNvSpPr>
            <a:spLocks noChangeArrowheads="1"/>
          </p:cNvSpPr>
          <p:nvPr/>
        </p:nvSpPr>
        <p:spPr bwMode="auto">
          <a:xfrm>
            <a:off x="25400" y="1295400"/>
            <a:ext cx="3200400" cy="762000"/>
          </a:xfrm>
          <a:prstGeom prst="wedgeRoundRectCallout">
            <a:avLst>
              <a:gd name="adj1" fmla="val -2053"/>
              <a:gd name="adj2" fmla="val 7810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Cares about price, </a:t>
            </a:r>
          </a:p>
          <a:p>
            <a:pPr algn="ctr"/>
            <a:r>
              <a:rPr lang="en-US" dirty="0" smtClean="0">
                <a:latin typeface="+mn-lt"/>
              </a:rPr>
              <a:t>then loss</a:t>
            </a:r>
            <a:endParaRPr lang="en-US" dirty="0">
              <a:latin typeface="+mn-lt"/>
            </a:endParaRPr>
          </a:p>
        </p:txBody>
      </p:sp>
      <p:sp>
        <p:nvSpPr>
          <p:cNvPr id="123" name="AutoShape 11"/>
          <p:cNvSpPr>
            <a:spLocks noChangeArrowheads="1"/>
          </p:cNvSpPr>
          <p:nvPr/>
        </p:nvSpPr>
        <p:spPr bwMode="auto">
          <a:xfrm>
            <a:off x="5715000" y="1295400"/>
            <a:ext cx="3200400" cy="762000"/>
          </a:xfrm>
          <a:prstGeom prst="wedgeRoundRectCallout">
            <a:avLst>
              <a:gd name="adj1" fmla="val 2709"/>
              <a:gd name="adj2" fmla="val 66436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Cares about delay,</a:t>
            </a:r>
          </a:p>
          <a:p>
            <a:pPr algn="ctr"/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hen price</a:t>
            </a:r>
            <a:endParaRPr lang="en-US" dirty="0">
              <a:latin typeface="+mn-lt"/>
            </a:endParaRPr>
          </a:p>
        </p:txBody>
      </p:sp>
      <p:sp>
        <p:nvSpPr>
          <p:cNvPr id="124" name="AutoShape 11"/>
          <p:cNvSpPr>
            <a:spLocks noChangeArrowheads="1"/>
          </p:cNvSpPr>
          <p:nvPr/>
        </p:nvSpPr>
        <p:spPr bwMode="auto">
          <a:xfrm>
            <a:off x="5257800" y="3200400"/>
            <a:ext cx="3886200" cy="838200"/>
          </a:xfrm>
          <a:prstGeom prst="wedgeRoundRectCallout">
            <a:avLst>
              <a:gd name="adj1" fmla="val -68089"/>
              <a:gd name="adj2" fmla="val 14618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Cares about loss,</a:t>
            </a:r>
          </a:p>
          <a:p>
            <a:pPr algn="ctr"/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hen delay</a:t>
            </a:r>
            <a:endParaRPr lang="en-US" dirty="0">
              <a:latin typeface="+mn-lt"/>
            </a:endParaRPr>
          </a:p>
        </p:txBody>
      </p:sp>
      <p:sp>
        <p:nvSpPr>
          <p:cNvPr id="23" name="Text Box 143"/>
          <p:cNvSpPr txBox="1">
            <a:spLocks noChangeArrowheads="1"/>
          </p:cNvSpPr>
          <p:nvPr/>
        </p:nvSpPr>
        <p:spPr bwMode="auto">
          <a:xfrm>
            <a:off x="228600" y="6019800"/>
            <a:ext cx="8534400" cy="584776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Go figure this out in groups!</a:t>
            </a:r>
            <a:endParaRPr lang="en-US" sz="3200" b="0" i="1" dirty="0">
              <a:latin typeface="Times New Roman" charset="0"/>
            </a:endParaRPr>
          </a:p>
        </p:txBody>
      </p:sp>
      <p:sp>
        <p:nvSpPr>
          <p:cNvPr id="24" name="Text Box 143"/>
          <p:cNvSpPr txBox="1">
            <a:spLocks noChangeArrowheads="1"/>
          </p:cNvSpPr>
          <p:nvPr/>
        </p:nvSpPr>
        <p:spPr bwMode="auto">
          <a:xfrm>
            <a:off x="228600" y="6019800"/>
            <a:ext cx="8534400" cy="584776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0" i="1" dirty="0" smtClean="0">
                <a:latin typeface="Times New Roman" charset="0"/>
              </a:rPr>
              <a:t>Would path-vector fix this?</a:t>
            </a:r>
            <a:endParaRPr lang="en-US" sz="3200" b="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agree on loop-avoiding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all nodes minimize same metric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And that metric increases around loops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Then process is guaranteed to converge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A903EB8-8AE1-454F-BD51-21915666F367}" type="slidenum">
              <a:rPr lang="en-US" sz="1400" b="0">
                <a:latin typeface="Times New Roman" charset="0"/>
              </a:rPr>
              <a:pPr eaLnBrk="1" hangingPunct="1"/>
              <a:t>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Routing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Each router knows the links to its neighbors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Does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flood this information to the whole network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Each router has provisional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shortest path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E.g.:  Router A: </a:t>
            </a:r>
            <a:r>
              <a:rPr lang="ja-JP" alt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I can get to router B with cost </a:t>
            </a:r>
            <a:r>
              <a:rPr lang="en-US" altLang="ja-JP" dirty="0" smtClean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r>
              <a:rPr lang="ja-JP" altLang="en-US" dirty="0" smtClean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dirty="0">
              <a:solidFill>
                <a:srgbClr val="FF66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Routers exchange </a:t>
            </a:r>
            <a:r>
              <a:rPr lang="en-US" dirty="0" smtClean="0">
                <a:latin typeface="Arial" charset="0"/>
              </a:rPr>
              <a:t>this </a:t>
            </a:r>
            <a:r>
              <a:rPr lang="en-US" i="1" dirty="0" smtClean="0">
                <a:solidFill>
                  <a:srgbClr val="FF6600"/>
                </a:solidFill>
                <a:latin typeface="Arial" charset="0"/>
              </a:rPr>
              <a:t>Distance-Vector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>
                <a:latin typeface="Arial" charset="0"/>
              </a:rPr>
              <a:t>information with their neighboring routers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Vector because one entry per destination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Why only advertise “best” path?  Why not two best?</a:t>
            </a:r>
          </a:p>
          <a:p>
            <a:pPr lvl="2">
              <a:lnSpc>
                <a:spcPct val="90000"/>
              </a:lnSpc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Loops and lies….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Routers look over the set of options offered by their neighbors and select the best one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Iterative </a:t>
            </a:r>
            <a:r>
              <a:rPr lang="en-US" dirty="0">
                <a:latin typeface="Arial" charset="0"/>
              </a:rPr>
              <a:t>process converges </a:t>
            </a:r>
            <a:r>
              <a:rPr lang="en-US" dirty="0" smtClean="0">
                <a:latin typeface="Arial" charset="0"/>
              </a:rPr>
              <a:t>to set </a:t>
            </a:r>
            <a:r>
              <a:rPr lang="en-US" dirty="0">
                <a:latin typeface="Arial" charset="0"/>
              </a:rPr>
              <a:t>of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23872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routers lie?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router claims a 1-hop path to everywhere?</a:t>
            </a:r>
          </a:p>
          <a:p>
            <a:pPr lvl="3"/>
            <a:endParaRPr lang="en-US" dirty="0"/>
          </a:p>
          <a:p>
            <a:r>
              <a:rPr lang="en-US" dirty="0" smtClean="0"/>
              <a:t>All traffic from nearby routers gets sent there</a:t>
            </a:r>
          </a:p>
          <a:p>
            <a:pPr lvl="4"/>
            <a:endParaRPr lang="en-US" dirty="0"/>
          </a:p>
          <a:p>
            <a:r>
              <a:rPr lang="en-US" dirty="0" smtClean="0"/>
              <a:t>How can you tell if they are lying?</a:t>
            </a:r>
          </a:p>
          <a:p>
            <a:pPr lvl="4"/>
            <a:endParaRPr lang="en-US" dirty="0"/>
          </a:p>
          <a:p>
            <a:r>
              <a:rPr lang="en-US" dirty="0" smtClean="0"/>
              <a:t>Can this happen in real life?</a:t>
            </a:r>
          </a:p>
          <a:p>
            <a:pPr lvl="1"/>
            <a:r>
              <a:rPr lang="en-US" dirty="0" smtClean="0"/>
              <a:t>It has, several times….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Just the Beginning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state and distance-vector (and path vector) are the deployed routing paradigms</a:t>
            </a:r>
          </a:p>
          <a:p>
            <a:r>
              <a:rPr lang="en-US" dirty="0" smtClean="0"/>
              <a:t>But we know how to do much, much better…</a:t>
            </a:r>
          </a:p>
          <a:p>
            <a:r>
              <a:rPr lang="en-US" dirty="0" smtClean="0"/>
              <a:t>Stay tuned for a later lecture where we:</a:t>
            </a:r>
          </a:p>
          <a:p>
            <a:pPr lvl="1"/>
            <a:r>
              <a:rPr lang="en-US" dirty="0" smtClean="0"/>
              <a:t>Reduce convergence time to zero</a:t>
            </a:r>
          </a:p>
          <a:p>
            <a:pPr lvl="1"/>
            <a:r>
              <a:rPr lang="en-US" dirty="0" smtClean="0"/>
              <a:t>Deal with “policy oscillations”</a:t>
            </a:r>
          </a:p>
          <a:p>
            <a:pPr lvl="1"/>
            <a:r>
              <a:rPr lang="en-US" dirty="0" smtClean="0"/>
              <a:t>Enable multipath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00F95A5-9BD7-B44A-8214-2EB9269B447E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Information Flow in Distance Vector</a:t>
            </a: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609600" y="1981200"/>
            <a:ext cx="7824788" cy="3886200"/>
            <a:chOff x="192" y="1536"/>
            <a:chExt cx="4929" cy="2448"/>
          </a:xfrm>
        </p:grpSpPr>
        <p:sp>
          <p:nvSpPr>
            <p:cNvPr id="95254" name="Freeform 4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5" name="Line 5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6" name="Freeform 6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7" name="Line 7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Freeform 8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Line 9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Freeform 10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Line 11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Freeform 12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3" name="Line 13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Freeform 14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5" name="Line 15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6" name="Line 16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7" name="Line 17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8" name="Line 18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9" name="Line 19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0" name="Rectangle 20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1" name="Rectangle 21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2" name="Rectangle 22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3" name="Rectangle 23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4" name="Rectangle 24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5" name="Rectangle 25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6" name="Rectangle 26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95277" name="Group 27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95356" name="Freeform 2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7" name="Line 2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8" name="Line 3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9" name="Freeform 3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0" name="Line 3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1" name="Line 3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2" name="Line 3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3" name="Rectangle 3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4" name="Freeform 3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5" name="Line 3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6" name="Line 3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7" name="Line 3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40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95344" name="Freeform 4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5" name="Line 4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6" name="Line 4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7" name="Freeform 4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8" name="Line 4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9" name="Line 4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0" name="Line 4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1" name="Rectangle 4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2" name="Freeform 4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3" name="Line 5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4" name="Line 5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5" name="Line 5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9" name="Group 53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95332" name="Freeform 54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3" name="Line 55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4" name="Line 56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" name="Freeform 57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" name="Line 58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7" name="Line 59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8" name="Line 60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9" name="Rectangle 61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0" name="Freeform 62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1" name="Line 63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2" name="Line 64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3" name="Line 65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80" name="Group 66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95320" name="Freeform 67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1" name="Line 68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2" name="Line 69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3" name="Freeform 70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4" name="Line 71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5" name="Line 72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6" name="Line 73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7" name="Rectangle 74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8" name="Freeform 75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9" name="Line 76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0" name="Line 77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1" name="Line 78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81" name="Group 79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95308" name="Freeform 80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9" name="Line 81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0" name="Line 82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1" name="Freeform 83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2" name="Line 84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3" name="Line 85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4" name="Line 86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5" name="Rectangle 87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6" name="Freeform 88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7" name="Line 89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8" name="Line 90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9" name="Line 91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5282" name="AutoShape 92"/>
            <p:cNvCxnSpPr>
              <a:cxnSpLocks noChangeShapeType="1"/>
              <a:stCxn id="95270" idx="3"/>
              <a:endCxn id="95272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3" name="AutoShape 93"/>
            <p:cNvCxnSpPr>
              <a:cxnSpLocks noChangeShapeType="1"/>
              <a:stCxn id="95270" idx="3"/>
              <a:endCxn id="95273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4" name="AutoShape 94"/>
            <p:cNvCxnSpPr>
              <a:cxnSpLocks noChangeShapeType="1"/>
              <a:stCxn id="95271" idx="3"/>
              <a:endCxn id="95273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5" name="AutoShape 95"/>
            <p:cNvCxnSpPr>
              <a:cxnSpLocks noChangeShapeType="1"/>
              <a:stCxn id="95271" idx="3"/>
              <a:endCxn id="95274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6" name="AutoShape 96"/>
            <p:cNvCxnSpPr>
              <a:cxnSpLocks noChangeShapeType="1"/>
              <a:stCxn id="95273" idx="3"/>
              <a:endCxn id="95275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7" name="AutoShape 97"/>
            <p:cNvCxnSpPr>
              <a:cxnSpLocks noChangeShapeType="1"/>
              <a:stCxn id="95274" idx="3"/>
              <a:endCxn id="95276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8" name="AutoShape 98"/>
            <p:cNvCxnSpPr>
              <a:cxnSpLocks noChangeShapeType="1"/>
              <a:stCxn id="95276" idx="0"/>
              <a:endCxn id="95275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9" name="AutoShape 99"/>
            <p:cNvCxnSpPr>
              <a:cxnSpLocks noChangeShapeType="1"/>
              <a:stCxn id="95271" idx="0"/>
              <a:endCxn id="95270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0" name="AutoShape 100"/>
            <p:cNvCxnSpPr>
              <a:cxnSpLocks noChangeShapeType="1"/>
              <a:stCxn id="95272" idx="3"/>
              <a:endCxn id="95275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1" name="AutoShape 101"/>
            <p:cNvCxnSpPr>
              <a:cxnSpLocks noChangeShapeType="1"/>
              <a:stCxn id="95364" idx="35"/>
              <a:endCxn id="95270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2" name="AutoShape 102"/>
            <p:cNvCxnSpPr>
              <a:cxnSpLocks noChangeShapeType="1"/>
              <a:stCxn id="95352" idx="31"/>
              <a:endCxn id="95271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3" name="AutoShape 103"/>
            <p:cNvCxnSpPr>
              <a:cxnSpLocks noChangeShapeType="1"/>
              <a:stCxn id="95272" idx="0"/>
              <a:endCxn id="95335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4" name="AutoShape 104"/>
            <p:cNvCxnSpPr>
              <a:cxnSpLocks noChangeShapeType="1"/>
              <a:stCxn id="95276" idx="3"/>
              <a:endCxn id="95316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5" name="AutoShape 105"/>
            <p:cNvCxnSpPr>
              <a:cxnSpLocks noChangeShapeType="1"/>
              <a:stCxn id="95275" idx="3"/>
              <a:endCxn id="95320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96" name="Text Box 106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A</a:t>
              </a:r>
            </a:p>
          </p:txBody>
        </p:sp>
        <p:sp>
          <p:nvSpPr>
            <p:cNvPr id="95297" name="Text Box 107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B</a:t>
              </a:r>
            </a:p>
          </p:txBody>
        </p:sp>
        <p:sp>
          <p:nvSpPr>
            <p:cNvPr id="95298" name="Text Box 108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E</a:t>
              </a:r>
            </a:p>
          </p:txBody>
        </p:sp>
        <p:sp>
          <p:nvSpPr>
            <p:cNvPr id="95299" name="Text Box 109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D</a:t>
              </a:r>
            </a:p>
          </p:txBody>
        </p:sp>
        <p:sp>
          <p:nvSpPr>
            <p:cNvPr id="95300" name="Text Box 110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C</a:t>
              </a:r>
            </a:p>
          </p:txBody>
        </p:sp>
        <p:sp>
          <p:nvSpPr>
            <p:cNvPr id="95301" name="Text Box 111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N1</a:t>
              </a:r>
            </a:p>
          </p:txBody>
        </p:sp>
        <p:sp>
          <p:nvSpPr>
            <p:cNvPr id="95302" name="Text Box 112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N2</a:t>
              </a:r>
            </a:p>
          </p:txBody>
        </p:sp>
        <p:sp>
          <p:nvSpPr>
            <p:cNvPr id="95303" name="Text Box 113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N3</a:t>
              </a:r>
            </a:p>
          </p:txBody>
        </p:sp>
        <p:sp>
          <p:nvSpPr>
            <p:cNvPr id="95304" name="Text Box 114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N4</a:t>
              </a:r>
            </a:p>
          </p:txBody>
        </p:sp>
        <p:sp>
          <p:nvSpPr>
            <p:cNvPr id="95305" name="Text Box 115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N5</a:t>
              </a:r>
            </a:p>
          </p:txBody>
        </p:sp>
        <p:sp>
          <p:nvSpPr>
            <p:cNvPr id="95306" name="Text Box 116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N7</a:t>
              </a:r>
            </a:p>
          </p:txBody>
        </p:sp>
        <p:sp>
          <p:nvSpPr>
            <p:cNvPr id="95307" name="Text Box 117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N6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2133600" y="3276600"/>
            <a:ext cx="1981200" cy="1524000"/>
            <a:chOff x="1152" y="2304"/>
            <a:chExt cx="1248" cy="960"/>
          </a:xfrm>
        </p:grpSpPr>
        <p:sp>
          <p:nvSpPr>
            <p:cNvPr id="95251" name="Line 119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52" name="Line 120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53" name="Line 121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2286000" y="3733800"/>
            <a:ext cx="1981200" cy="1905000"/>
            <a:chOff x="1248" y="2592"/>
            <a:chExt cx="1248" cy="1200"/>
          </a:xfrm>
        </p:grpSpPr>
        <p:sp>
          <p:nvSpPr>
            <p:cNvPr id="95248" name="Line 123"/>
            <p:cNvSpPr>
              <a:spLocks noChangeShapeType="1"/>
            </p:cNvSpPr>
            <p:nvPr/>
          </p:nvSpPr>
          <p:spPr bwMode="auto">
            <a:xfrm flipV="1">
              <a:off x="1344" y="3024"/>
              <a:ext cx="1008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9" name="Line 124"/>
            <p:cNvSpPr>
              <a:spLocks noChangeShapeType="1"/>
            </p:cNvSpPr>
            <p:nvPr/>
          </p:nvSpPr>
          <p:spPr bwMode="auto">
            <a:xfrm>
              <a:off x="1344" y="3456"/>
              <a:ext cx="1152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50" name="Line 125"/>
            <p:cNvSpPr>
              <a:spLocks noChangeShapeType="1"/>
            </p:cNvSpPr>
            <p:nvPr/>
          </p:nvSpPr>
          <p:spPr bwMode="auto">
            <a:xfrm flipV="1">
              <a:off x="1248" y="2592"/>
              <a:ext cx="96" cy="720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6"/>
          <p:cNvGrpSpPr>
            <a:grpSpLocks/>
          </p:cNvGrpSpPr>
          <p:nvPr/>
        </p:nvGrpSpPr>
        <p:grpSpPr bwMode="auto">
          <a:xfrm>
            <a:off x="2514600" y="3505200"/>
            <a:ext cx="4267200" cy="457200"/>
            <a:chOff x="1392" y="2448"/>
            <a:chExt cx="2688" cy="288"/>
          </a:xfrm>
        </p:grpSpPr>
        <p:sp>
          <p:nvSpPr>
            <p:cNvPr id="95246" name="Line 127"/>
            <p:cNvSpPr>
              <a:spLocks noChangeShapeType="1"/>
            </p:cNvSpPr>
            <p:nvPr/>
          </p:nvSpPr>
          <p:spPr bwMode="auto">
            <a:xfrm>
              <a:off x="2736" y="2448"/>
              <a:ext cx="1344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7" name="Line 128"/>
            <p:cNvSpPr>
              <a:spLocks noChangeShapeType="1"/>
            </p:cNvSpPr>
            <p:nvPr/>
          </p:nvSpPr>
          <p:spPr bwMode="auto">
            <a:xfrm flipH="1">
              <a:off x="1392" y="2448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2514600" y="3429000"/>
            <a:ext cx="4343400" cy="1752600"/>
            <a:chOff x="1392" y="2400"/>
            <a:chExt cx="2736" cy="1104"/>
          </a:xfrm>
        </p:grpSpPr>
        <p:sp>
          <p:nvSpPr>
            <p:cNvPr id="95243" name="Line 130"/>
            <p:cNvSpPr>
              <a:spLocks noChangeShapeType="1"/>
            </p:cNvSpPr>
            <p:nvPr/>
          </p:nvSpPr>
          <p:spPr bwMode="auto">
            <a:xfrm flipV="1">
              <a:off x="2736" y="2784"/>
              <a:ext cx="1392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4" name="Line 131"/>
            <p:cNvSpPr>
              <a:spLocks noChangeShapeType="1"/>
            </p:cNvSpPr>
            <p:nvPr/>
          </p:nvSpPr>
          <p:spPr bwMode="auto">
            <a:xfrm flipH="1">
              <a:off x="1392" y="3120"/>
              <a:ext cx="1104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5" name="Line 132"/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1056" cy="52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2" name="Group 133"/>
          <p:cNvGrpSpPr>
            <a:grpSpLocks/>
          </p:cNvGrpSpPr>
          <p:nvPr/>
        </p:nvGrpSpPr>
        <p:grpSpPr bwMode="auto">
          <a:xfrm>
            <a:off x="2438400" y="5257800"/>
            <a:ext cx="4114800" cy="533400"/>
            <a:chOff x="1344" y="3552"/>
            <a:chExt cx="2592" cy="336"/>
          </a:xfrm>
        </p:grpSpPr>
        <p:sp>
          <p:nvSpPr>
            <p:cNvPr id="95241" name="Line 134"/>
            <p:cNvSpPr>
              <a:spLocks noChangeShapeType="1"/>
            </p:cNvSpPr>
            <p:nvPr/>
          </p:nvSpPr>
          <p:spPr bwMode="auto">
            <a:xfrm flipV="1">
              <a:off x="2688" y="3840"/>
              <a:ext cx="1248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2" name="Line 135"/>
            <p:cNvSpPr>
              <a:spLocks noChangeShapeType="1"/>
            </p:cNvSpPr>
            <p:nvPr/>
          </p:nvSpPr>
          <p:spPr bwMode="auto">
            <a:xfrm flipH="1" flipV="1">
              <a:off x="1344" y="3552"/>
              <a:ext cx="1104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60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Link costs to each neighbor</a:t>
            </a:r>
          </a:p>
          <a:p>
            <a:pPr lvl="1"/>
            <a:r>
              <a:rPr lang="en-US" dirty="0"/>
              <a:t>Not full topology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Next hop to each destination and the corresponding cost</a:t>
            </a:r>
          </a:p>
          <a:p>
            <a:pPr lvl="1"/>
            <a:r>
              <a:rPr lang="en-US" dirty="0"/>
              <a:t>Does not give the complete path to the </a:t>
            </a:r>
            <a:r>
              <a:rPr lang="en-US" dirty="0" smtClean="0"/>
              <a:t>destination</a:t>
            </a:r>
            <a:endParaRPr lang="en-US" dirty="0"/>
          </a:p>
          <a:p>
            <a:r>
              <a:rPr lang="en-US" dirty="0" smtClean="0"/>
              <a:t>My neighbors tell me how far they are from </a:t>
            </a:r>
            <a:r>
              <a:rPr lang="en-US" dirty="0" err="1" smtClean="0"/>
              <a:t>dest’n</a:t>
            </a:r>
            <a:endParaRPr lang="en-US" dirty="0" smtClean="0"/>
          </a:p>
          <a:p>
            <a:pPr lvl="1"/>
            <a:r>
              <a:rPr lang="en-US" dirty="0" smtClean="0"/>
              <a:t>Compute: (cost to </a:t>
            </a:r>
            <a:r>
              <a:rPr lang="en-US" dirty="0" err="1" smtClean="0"/>
              <a:t>nhbr</a:t>
            </a:r>
            <a:r>
              <a:rPr lang="en-US" dirty="0" smtClean="0"/>
              <a:t>) plus (</a:t>
            </a:r>
            <a:r>
              <a:rPr lang="en-US" dirty="0" err="1" smtClean="0"/>
              <a:t>nhbr’s</a:t>
            </a:r>
            <a:r>
              <a:rPr lang="en-US" dirty="0" smtClean="0"/>
              <a:t> cost to destination)</a:t>
            </a:r>
          </a:p>
          <a:p>
            <a:pPr lvl="1"/>
            <a:r>
              <a:rPr lang="en-US" dirty="0" smtClean="0"/>
              <a:t>Pick minimum as my choice</a:t>
            </a:r>
          </a:p>
          <a:p>
            <a:pPr lvl="1"/>
            <a:r>
              <a:rPr lang="en-US" dirty="0" smtClean="0"/>
              <a:t>Advertise that cost to my neighbors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04E1449-F89E-F04B-8B0F-37D954156FC4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Bellman-Ford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5181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Each router maintains a table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est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known distance from X to Y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,</a:t>
            </a:r>
          </a:p>
          <a:p>
            <a:pPr marL="339725" lvl="1" indent="0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 charset="0"/>
              </a:rPr>
              <a:t>    via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Z as next hop = D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Z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Wingdings" charset="0"/>
              </a:rPr>
              <a:t>(X,Y)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Each local iteration caused by: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Local link cost change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Message from neighbor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Notify neighbors </a:t>
            </a:r>
            <a:r>
              <a:rPr lang="en-US" sz="2400" i="1" dirty="0">
                <a:latin typeface="Arial" charset="0"/>
              </a:rPr>
              <a:t>only</a:t>
            </a:r>
            <a:r>
              <a:rPr lang="en-US" sz="2400" dirty="0">
                <a:latin typeface="Arial" charset="0"/>
              </a:rPr>
              <a:t> if least cost path to any destination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Neighbors then notify their neighbors if necessary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0325" y="1517650"/>
            <a:ext cx="4003675" cy="4605338"/>
            <a:chOff x="3238" y="956"/>
            <a:chExt cx="2522" cy="2901"/>
          </a:xfrm>
        </p:grpSpPr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3522" y="1056"/>
              <a:ext cx="2238" cy="2801"/>
              <a:chOff x="3354" y="954"/>
              <a:chExt cx="2238" cy="2801"/>
            </a:xfrm>
          </p:grpSpPr>
          <p:sp>
            <p:nvSpPr>
              <p:cNvPr id="104455" name="Text Box 6"/>
              <p:cNvSpPr txBox="1">
                <a:spLocks noChangeArrowheads="1"/>
              </p:cNvSpPr>
              <p:nvPr/>
            </p:nvSpPr>
            <p:spPr bwMode="auto">
              <a:xfrm>
                <a:off x="3372" y="954"/>
                <a:ext cx="2220" cy="2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2400" b="0">
                  <a:latin typeface="Times New Roman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>
                    <a:solidFill>
                      <a:schemeClr val="accent2"/>
                    </a:solidFill>
                    <a:latin typeface="Arial" charset="0"/>
                  </a:rPr>
                  <a:t>wait</a:t>
                </a:r>
                <a:r>
                  <a:rPr lang="en-US" b="0">
                    <a:latin typeface="Arial" charset="0"/>
                  </a:rPr>
                  <a:t> for (change in local link cost or msg from neighbor)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2400" b="0" i="1">
                    <a:solidFill>
                      <a:schemeClr val="accent2"/>
                    </a:solidFill>
                    <a:latin typeface="Arial" charset="0"/>
                  </a:rPr>
                  <a:t>recompute</a:t>
                </a:r>
                <a:r>
                  <a:rPr lang="en-US" b="0">
                    <a:latin typeface="Arial" charset="0"/>
                  </a:rPr>
                  <a:t> distance table</a:t>
                </a:r>
              </a:p>
              <a:p>
                <a:pPr algn="l">
                  <a:spcBef>
                    <a:spcPct val="50000"/>
                  </a:spcBef>
                </a:pPr>
                <a:endParaRPr lang="en-US" b="0">
                  <a:latin typeface="Arial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b="0">
                    <a:latin typeface="Arial" charset="0"/>
                  </a:rPr>
                  <a:t>if least cost path to any dest has changed, </a:t>
                </a:r>
                <a:r>
                  <a:rPr lang="en-US" sz="2400" b="0" i="1">
                    <a:solidFill>
                      <a:schemeClr val="accent2"/>
                    </a:solidFill>
                    <a:latin typeface="Arial" charset="0"/>
                  </a:rPr>
                  <a:t>notify</a:t>
                </a:r>
                <a:r>
                  <a:rPr lang="en-US" b="0">
                    <a:latin typeface="Arial" charset="0"/>
                  </a:rPr>
                  <a:t> neighbors </a:t>
                </a:r>
                <a:endParaRPr lang="en-US" sz="2400" b="0">
                  <a:latin typeface="Arial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 sz="2400" b="0">
                  <a:latin typeface="Times New Roman" charset="0"/>
                </a:endParaRPr>
              </a:p>
            </p:txBody>
          </p:sp>
          <p:sp>
            <p:nvSpPr>
              <p:cNvPr id="104456" name="Line 7"/>
              <p:cNvSpPr>
                <a:spLocks noChangeShapeType="1"/>
              </p:cNvSpPr>
              <p:nvPr/>
            </p:nvSpPr>
            <p:spPr bwMode="auto">
              <a:xfrm>
                <a:off x="4344" y="1776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57" name="Line 8"/>
              <p:cNvSpPr>
                <a:spLocks noChangeShapeType="1"/>
              </p:cNvSpPr>
              <p:nvPr/>
            </p:nvSpPr>
            <p:spPr bwMode="auto">
              <a:xfrm>
                <a:off x="4338" y="2418"/>
                <a:ext cx="0" cy="37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58" name="Freeform 9"/>
              <p:cNvSpPr>
                <a:spLocks/>
              </p:cNvSpPr>
              <p:nvPr/>
            </p:nvSpPr>
            <p:spPr bwMode="auto">
              <a:xfrm>
                <a:off x="3354" y="1212"/>
                <a:ext cx="978" cy="2256"/>
              </a:xfrm>
              <a:custGeom>
                <a:avLst/>
                <a:gdLst>
                  <a:gd name="T0" fmla="*/ 960 w 978"/>
                  <a:gd name="T1" fmla="*/ 2010 h 2256"/>
                  <a:gd name="T2" fmla="*/ 961 w 978"/>
                  <a:gd name="T3" fmla="*/ 2256 h 2256"/>
                  <a:gd name="T4" fmla="*/ 0 w 978"/>
                  <a:gd name="T5" fmla="*/ 2256 h 2256"/>
                  <a:gd name="T6" fmla="*/ 0 w 978"/>
                  <a:gd name="T7" fmla="*/ 0 h 2256"/>
                  <a:gd name="T8" fmla="*/ 978 w 978"/>
                  <a:gd name="T9" fmla="*/ 0 h 2256"/>
                  <a:gd name="T10" fmla="*/ 978 w 978"/>
                  <a:gd name="T11" fmla="*/ 155 h 2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8"/>
                  <a:gd name="T19" fmla="*/ 0 h 2256"/>
                  <a:gd name="T20" fmla="*/ 978 w 978"/>
                  <a:gd name="T21" fmla="*/ 2256 h 2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8" h="2256">
                    <a:moveTo>
                      <a:pt x="960" y="2010"/>
                    </a:moveTo>
                    <a:lnTo>
                      <a:pt x="961" y="2256"/>
                    </a:lnTo>
                    <a:lnTo>
                      <a:pt x="0" y="2256"/>
                    </a:lnTo>
                    <a:lnTo>
                      <a:pt x="0" y="0"/>
                    </a:lnTo>
                    <a:lnTo>
                      <a:pt x="978" y="0"/>
                    </a:lnTo>
                    <a:lnTo>
                      <a:pt x="978" y="155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454" name="Text Box 10"/>
            <p:cNvSpPr txBox="1">
              <a:spLocks noChangeArrowheads="1"/>
            </p:cNvSpPr>
            <p:nvPr/>
          </p:nvSpPr>
          <p:spPr bwMode="auto">
            <a:xfrm>
              <a:off x="3238" y="956"/>
              <a:ext cx="10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Arial" charset="0"/>
                </a:rPr>
                <a:t>Each node:</a:t>
              </a:r>
              <a:endParaRPr lang="en-US" sz="2400" b="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52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Bellman-Ford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518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Each router maintains a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Row for each possible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Column for each directly-attached neighbor to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Entry in row Y and column Z of node X 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Symbol" charset="0"/>
              </a:rPr>
              <a:t>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  <a:t> best known distance from X to Y, via </a:t>
            </a:r>
            <a:b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</a:br>
            <a: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  <a:t>     Z as next hop = D</a:t>
            </a:r>
            <a:r>
              <a:rPr lang="en-US" sz="2000" baseline="-25000">
                <a:latin typeface="Arial" charset="0"/>
                <a:ea typeface="Arial" charset="0"/>
                <a:cs typeface="Arial" charset="0"/>
                <a:sym typeface="Wingdings" charset="0"/>
              </a:rPr>
              <a:t>Z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  <a:t>(X,Y)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499" name="Freeform 2"/>
          <p:cNvSpPr>
            <a:spLocks/>
          </p:cNvSpPr>
          <p:nvPr/>
        </p:nvSpPr>
        <p:spPr bwMode="auto">
          <a:xfrm>
            <a:off x="990600" y="440055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6500" name="Freeform 4"/>
          <p:cNvSpPr>
            <a:spLocks/>
          </p:cNvSpPr>
          <p:nvPr/>
        </p:nvSpPr>
        <p:spPr bwMode="auto">
          <a:xfrm>
            <a:off x="1524000" y="502920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Oval 5"/>
          <p:cNvSpPr>
            <a:spLocks noChangeArrowheads="1"/>
          </p:cNvSpPr>
          <p:nvPr/>
        </p:nvSpPr>
        <p:spPr bwMode="auto">
          <a:xfrm>
            <a:off x="1111250" y="540385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1111250" y="539273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8138" y="539273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111250" y="539273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06505" name="Oval 9"/>
          <p:cNvSpPr>
            <a:spLocks noChangeArrowheads="1"/>
          </p:cNvSpPr>
          <p:nvPr/>
        </p:nvSpPr>
        <p:spPr bwMode="auto">
          <a:xfrm>
            <a:off x="1106488" y="529907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Freeform 10"/>
          <p:cNvSpPr>
            <a:spLocks/>
          </p:cNvSpPr>
          <p:nvPr/>
        </p:nvSpPr>
        <p:spPr bwMode="auto">
          <a:xfrm>
            <a:off x="2166938" y="502920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Freeform 11"/>
          <p:cNvSpPr>
            <a:spLocks/>
          </p:cNvSpPr>
          <p:nvPr/>
        </p:nvSpPr>
        <p:spPr bwMode="auto">
          <a:xfrm>
            <a:off x="1614488" y="54483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08" name="Group 12"/>
          <p:cNvGrpSpPr>
            <a:grpSpLocks/>
          </p:cNvGrpSpPr>
          <p:nvPr/>
        </p:nvGrpSpPr>
        <p:grpSpPr bwMode="auto">
          <a:xfrm>
            <a:off x="1173163" y="5216525"/>
            <a:ext cx="354012" cy="396875"/>
            <a:chOff x="2945" y="2425"/>
            <a:chExt cx="224" cy="250"/>
          </a:xfrm>
        </p:grpSpPr>
        <p:sp>
          <p:nvSpPr>
            <p:cNvPr id="106572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73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06509" name="Group 15"/>
          <p:cNvGrpSpPr>
            <a:grpSpLocks/>
          </p:cNvGrpSpPr>
          <p:nvPr/>
        </p:nvGrpSpPr>
        <p:grpSpPr bwMode="auto">
          <a:xfrm>
            <a:off x="2447925" y="5235575"/>
            <a:ext cx="501650" cy="396875"/>
            <a:chOff x="1740" y="2302"/>
            <a:chExt cx="316" cy="250"/>
          </a:xfrm>
        </p:grpSpPr>
        <p:sp>
          <p:nvSpPr>
            <p:cNvPr id="106564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65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66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67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6568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69" name="Group 21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6570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71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06510" name="Text Box 24"/>
          <p:cNvSpPr txBox="1">
            <a:spLocks noChangeArrowheads="1"/>
          </p:cNvSpPr>
          <p:nvPr/>
        </p:nvSpPr>
        <p:spPr bwMode="auto">
          <a:xfrm>
            <a:off x="2279650" y="4948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06511" name="Text Box 25"/>
          <p:cNvSpPr txBox="1">
            <a:spLocks noChangeArrowheads="1"/>
          </p:cNvSpPr>
          <p:nvPr/>
        </p:nvSpPr>
        <p:spPr bwMode="auto">
          <a:xfrm>
            <a:off x="1444625" y="48990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06512" name="Text Box 26"/>
          <p:cNvSpPr txBox="1">
            <a:spLocks noChangeArrowheads="1"/>
          </p:cNvSpPr>
          <p:nvPr/>
        </p:nvSpPr>
        <p:spPr bwMode="auto">
          <a:xfrm>
            <a:off x="1897063" y="542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06513" name="Group 27"/>
          <p:cNvGrpSpPr>
            <a:grpSpLocks/>
          </p:cNvGrpSpPr>
          <p:nvPr/>
        </p:nvGrpSpPr>
        <p:grpSpPr bwMode="auto">
          <a:xfrm>
            <a:off x="1781175" y="4721225"/>
            <a:ext cx="501650" cy="396875"/>
            <a:chOff x="1740" y="2302"/>
            <a:chExt cx="316" cy="250"/>
          </a:xfrm>
        </p:grpSpPr>
        <p:sp>
          <p:nvSpPr>
            <p:cNvPr id="106556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7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8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9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6560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61" name="Group 33"/>
            <p:cNvGrpSpPr>
              <a:grpSpLocks/>
            </p:cNvGrpSpPr>
            <p:nvPr/>
          </p:nvGrpSpPr>
          <p:grpSpPr bwMode="auto">
            <a:xfrm>
              <a:off x="1777" y="2302"/>
              <a:ext cx="222" cy="250"/>
              <a:chOff x="2944" y="2425"/>
              <a:chExt cx="227" cy="250"/>
            </a:xfrm>
          </p:grpSpPr>
          <p:sp>
            <p:nvSpPr>
              <p:cNvPr id="106562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3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06514" name="Group 36"/>
          <p:cNvGrpSpPr>
            <a:grpSpLocks/>
          </p:cNvGrpSpPr>
          <p:nvPr/>
        </p:nvGrpSpPr>
        <p:grpSpPr bwMode="auto">
          <a:xfrm>
            <a:off x="3124200" y="4689475"/>
            <a:ext cx="501650" cy="396875"/>
            <a:chOff x="1740" y="2302"/>
            <a:chExt cx="316" cy="250"/>
          </a:xfrm>
        </p:grpSpPr>
        <p:sp>
          <p:nvSpPr>
            <p:cNvPr id="106548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49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0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1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6552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53" name="Group 42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6554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55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06515" name="Freeform 45"/>
          <p:cNvSpPr>
            <a:spLocks/>
          </p:cNvSpPr>
          <p:nvPr/>
        </p:nvSpPr>
        <p:spPr bwMode="auto">
          <a:xfrm>
            <a:off x="2266950" y="4933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Text Box 46"/>
          <p:cNvSpPr txBox="1">
            <a:spLocks noChangeArrowheads="1"/>
          </p:cNvSpPr>
          <p:nvPr/>
        </p:nvSpPr>
        <p:spPr bwMode="auto">
          <a:xfrm>
            <a:off x="2508250" y="4643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06517" name="Line 47"/>
          <p:cNvSpPr>
            <a:spLocks noChangeShapeType="1"/>
          </p:cNvSpPr>
          <p:nvPr/>
        </p:nvSpPr>
        <p:spPr bwMode="auto">
          <a:xfrm flipV="1">
            <a:off x="2819400" y="501015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6518" name="Text Box 48"/>
          <p:cNvSpPr txBox="1">
            <a:spLocks noChangeArrowheads="1"/>
          </p:cNvSpPr>
          <p:nvPr/>
        </p:nvSpPr>
        <p:spPr bwMode="auto">
          <a:xfrm>
            <a:off x="2971800" y="5100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5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46619"/>
              </p:ext>
            </p:extLst>
          </p:nvPr>
        </p:nvGraphicFramePr>
        <p:xfrm>
          <a:off x="4191000" y="4386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41" name="Text Box 71"/>
          <p:cNvSpPr txBox="1">
            <a:spLocks noChangeArrowheads="1"/>
          </p:cNvSpPr>
          <p:nvPr/>
        </p:nvSpPr>
        <p:spPr bwMode="auto">
          <a:xfrm>
            <a:off x="4094163" y="4038600"/>
            <a:ext cx="92653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/>
              <a:t>Node A</a:t>
            </a:r>
          </a:p>
        </p:txBody>
      </p:sp>
      <p:sp>
        <p:nvSpPr>
          <p:cNvPr id="60" name="Rectangular Callout 59"/>
          <p:cNvSpPr>
            <a:spLocks noChangeArrowheads="1"/>
          </p:cNvSpPr>
          <p:nvPr/>
        </p:nvSpPr>
        <p:spPr bwMode="auto">
          <a:xfrm>
            <a:off x="6096000" y="3429000"/>
            <a:ext cx="1371600" cy="1066800"/>
          </a:xfrm>
          <a:prstGeom prst="wedgeRectCallout">
            <a:avLst>
              <a:gd name="adj1" fmla="val -56602"/>
              <a:gd name="adj2" fmla="val 64306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0">
                <a:latin typeface="Arial" charset="0"/>
              </a:rPr>
              <a:t>Neighbor </a:t>
            </a:r>
          </a:p>
          <a:p>
            <a:pPr algn="l"/>
            <a:r>
              <a:rPr lang="en-US" b="0">
                <a:latin typeface="Arial" charset="0"/>
              </a:rPr>
              <a:t>(next-hop)</a:t>
            </a:r>
          </a:p>
        </p:txBody>
      </p:sp>
      <p:sp>
        <p:nvSpPr>
          <p:cNvPr id="61" name="Rectangular Callout 60"/>
          <p:cNvSpPr>
            <a:spLocks noChangeArrowheads="1"/>
          </p:cNvSpPr>
          <p:nvPr/>
        </p:nvSpPr>
        <p:spPr bwMode="auto">
          <a:xfrm>
            <a:off x="3048000" y="6096000"/>
            <a:ext cx="1524000" cy="762000"/>
          </a:xfrm>
          <a:prstGeom prst="wedgeRectCallout">
            <a:avLst>
              <a:gd name="adj1" fmla="val 38644"/>
              <a:gd name="adj2" fmla="val -7892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b="0">
                <a:latin typeface="Arial" charset="0"/>
              </a:rPr>
              <a:t>Destinations</a:t>
            </a:r>
          </a:p>
        </p:txBody>
      </p:sp>
      <p:sp>
        <p:nvSpPr>
          <p:cNvPr id="62" name="Rectangular Callout 61"/>
          <p:cNvSpPr>
            <a:spLocks noChangeArrowheads="1"/>
          </p:cNvSpPr>
          <p:nvPr/>
        </p:nvSpPr>
        <p:spPr bwMode="auto">
          <a:xfrm>
            <a:off x="6096000" y="6096000"/>
            <a:ext cx="1295400" cy="762000"/>
          </a:xfrm>
          <a:prstGeom prst="wedgeRectCallout">
            <a:avLst>
              <a:gd name="adj1" fmla="val -56042"/>
              <a:gd name="adj2" fmla="val -101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b="0">
                <a:latin typeface="Arial" charset="0"/>
              </a:rPr>
              <a:t>D</a:t>
            </a:r>
            <a:r>
              <a:rPr lang="en-US" b="0" baseline="-25000"/>
              <a:t>C</a:t>
            </a:r>
            <a:r>
              <a:rPr lang="en-US" b="0">
                <a:latin typeface="Arial" charset="0"/>
              </a:rPr>
              <a:t>(A, D)</a:t>
            </a: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4800600" y="4343400"/>
            <a:ext cx="1143000" cy="381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4191000" y="4724400"/>
            <a:ext cx="609600" cy="1143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5334000" y="5486400"/>
            <a:ext cx="609600" cy="381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2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Bellman-Ford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518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Each router maintains a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Row for each possible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Column for each directly-attached neighbor to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Entry in row Y and column Z of node X 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Symbol" charset="0"/>
              </a:rPr>
              <a:t>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  <a:t> best known distance from X to Y, via </a:t>
            </a:r>
            <a:b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</a:br>
            <a: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  <a:t>     Z as next hop = D</a:t>
            </a:r>
            <a:r>
              <a:rPr lang="en-US" sz="2000" baseline="-25000">
                <a:latin typeface="Arial" charset="0"/>
                <a:ea typeface="Arial" charset="0"/>
                <a:cs typeface="Arial" charset="0"/>
                <a:sym typeface="Wingdings" charset="0"/>
              </a:rPr>
              <a:t>Z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Wingdings" charset="0"/>
              </a:rPr>
              <a:t>(X,Y)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547" name="Freeform 2"/>
          <p:cNvSpPr>
            <a:spLocks/>
          </p:cNvSpPr>
          <p:nvPr/>
        </p:nvSpPr>
        <p:spPr bwMode="auto">
          <a:xfrm>
            <a:off x="990600" y="440055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8548" name="Freeform 4"/>
          <p:cNvSpPr>
            <a:spLocks/>
          </p:cNvSpPr>
          <p:nvPr/>
        </p:nvSpPr>
        <p:spPr bwMode="auto">
          <a:xfrm>
            <a:off x="1524000" y="502920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1111250" y="540385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111250" y="5392738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1608138" y="539273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111250" y="539273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1106488" y="529907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Freeform 10"/>
          <p:cNvSpPr>
            <a:spLocks/>
          </p:cNvSpPr>
          <p:nvPr/>
        </p:nvSpPr>
        <p:spPr bwMode="auto">
          <a:xfrm>
            <a:off x="2166938" y="502920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Freeform 11"/>
          <p:cNvSpPr>
            <a:spLocks/>
          </p:cNvSpPr>
          <p:nvPr/>
        </p:nvSpPr>
        <p:spPr bwMode="auto">
          <a:xfrm>
            <a:off x="1614488" y="54483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56" name="Group 12"/>
          <p:cNvGrpSpPr>
            <a:grpSpLocks/>
          </p:cNvGrpSpPr>
          <p:nvPr/>
        </p:nvGrpSpPr>
        <p:grpSpPr bwMode="auto">
          <a:xfrm>
            <a:off x="1173163" y="5216525"/>
            <a:ext cx="354012" cy="396875"/>
            <a:chOff x="2945" y="2425"/>
            <a:chExt cx="224" cy="250"/>
          </a:xfrm>
        </p:grpSpPr>
        <p:sp>
          <p:nvSpPr>
            <p:cNvPr id="108616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7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108557" name="Group 15"/>
          <p:cNvGrpSpPr>
            <a:grpSpLocks/>
          </p:cNvGrpSpPr>
          <p:nvPr/>
        </p:nvGrpSpPr>
        <p:grpSpPr bwMode="auto">
          <a:xfrm>
            <a:off x="2447925" y="5235575"/>
            <a:ext cx="501650" cy="396875"/>
            <a:chOff x="1740" y="2302"/>
            <a:chExt cx="316" cy="250"/>
          </a:xfrm>
        </p:grpSpPr>
        <p:sp>
          <p:nvSpPr>
            <p:cNvPr id="10860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861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13" name="Group 21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861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1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C</a:t>
                </a:r>
                <a:endParaRPr lang="en-US" sz="2400" b="0"/>
              </a:p>
            </p:txBody>
          </p:sp>
        </p:grpSp>
      </p:grpSp>
      <p:sp>
        <p:nvSpPr>
          <p:cNvPr id="108558" name="Text Box 24"/>
          <p:cNvSpPr txBox="1">
            <a:spLocks noChangeArrowheads="1"/>
          </p:cNvSpPr>
          <p:nvPr/>
        </p:nvSpPr>
        <p:spPr bwMode="auto">
          <a:xfrm>
            <a:off x="2279650" y="4948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108559" name="Text Box 25"/>
          <p:cNvSpPr txBox="1">
            <a:spLocks noChangeArrowheads="1"/>
          </p:cNvSpPr>
          <p:nvPr/>
        </p:nvSpPr>
        <p:spPr bwMode="auto">
          <a:xfrm>
            <a:off x="1444625" y="48990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108560" name="Text Box 26"/>
          <p:cNvSpPr txBox="1">
            <a:spLocks noChangeArrowheads="1"/>
          </p:cNvSpPr>
          <p:nvPr/>
        </p:nvSpPr>
        <p:spPr bwMode="auto">
          <a:xfrm>
            <a:off x="1897063" y="542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108561" name="Group 27"/>
          <p:cNvGrpSpPr>
            <a:grpSpLocks/>
          </p:cNvGrpSpPr>
          <p:nvPr/>
        </p:nvGrpSpPr>
        <p:grpSpPr bwMode="auto">
          <a:xfrm>
            <a:off x="1781175" y="4721225"/>
            <a:ext cx="501650" cy="396875"/>
            <a:chOff x="1740" y="2302"/>
            <a:chExt cx="316" cy="250"/>
          </a:xfrm>
        </p:grpSpPr>
        <p:sp>
          <p:nvSpPr>
            <p:cNvPr id="10860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860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05" name="Group 33"/>
            <p:cNvGrpSpPr>
              <a:grpSpLocks/>
            </p:cNvGrpSpPr>
            <p:nvPr/>
          </p:nvGrpSpPr>
          <p:grpSpPr bwMode="auto">
            <a:xfrm>
              <a:off x="1777" y="2302"/>
              <a:ext cx="222" cy="250"/>
              <a:chOff x="2944" y="2425"/>
              <a:chExt cx="227" cy="250"/>
            </a:xfrm>
          </p:grpSpPr>
          <p:sp>
            <p:nvSpPr>
              <p:cNvPr id="10860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108562" name="Group 36"/>
          <p:cNvGrpSpPr>
            <a:grpSpLocks/>
          </p:cNvGrpSpPr>
          <p:nvPr/>
        </p:nvGrpSpPr>
        <p:grpSpPr bwMode="auto">
          <a:xfrm>
            <a:off x="3124200" y="4689475"/>
            <a:ext cx="501650" cy="396875"/>
            <a:chOff x="1740" y="2302"/>
            <a:chExt cx="316" cy="250"/>
          </a:xfrm>
        </p:grpSpPr>
        <p:sp>
          <p:nvSpPr>
            <p:cNvPr id="10859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10859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597" name="Group 42"/>
            <p:cNvGrpSpPr>
              <a:grpSpLocks/>
            </p:cNvGrpSpPr>
            <p:nvPr/>
          </p:nvGrpSpPr>
          <p:grpSpPr bwMode="auto">
            <a:xfrm>
              <a:off x="1797" y="2302"/>
              <a:ext cx="233" cy="250"/>
              <a:chOff x="2939" y="2425"/>
              <a:chExt cx="236" cy="250"/>
            </a:xfrm>
          </p:grpSpPr>
          <p:sp>
            <p:nvSpPr>
              <p:cNvPr id="108598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99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108563" name="Freeform 45"/>
          <p:cNvSpPr>
            <a:spLocks/>
          </p:cNvSpPr>
          <p:nvPr/>
        </p:nvSpPr>
        <p:spPr bwMode="auto">
          <a:xfrm>
            <a:off x="2266950" y="49339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4" name="Text Box 46"/>
          <p:cNvSpPr txBox="1">
            <a:spLocks noChangeArrowheads="1"/>
          </p:cNvSpPr>
          <p:nvPr/>
        </p:nvSpPr>
        <p:spPr bwMode="auto">
          <a:xfrm>
            <a:off x="2508250" y="4643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108565" name="Line 47"/>
          <p:cNvSpPr>
            <a:spLocks noChangeShapeType="1"/>
          </p:cNvSpPr>
          <p:nvPr/>
        </p:nvSpPr>
        <p:spPr bwMode="auto">
          <a:xfrm flipV="1">
            <a:off x="2819400" y="501015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8566" name="Text Box 48"/>
          <p:cNvSpPr txBox="1">
            <a:spLocks noChangeArrowheads="1"/>
          </p:cNvSpPr>
          <p:nvPr/>
        </p:nvSpPr>
        <p:spPr bwMode="auto">
          <a:xfrm>
            <a:off x="2971800" y="5100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aphicFrame>
        <p:nvGraphicFramePr>
          <p:cNvPr id="5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35585"/>
              </p:ext>
            </p:extLst>
          </p:nvPr>
        </p:nvGraphicFramePr>
        <p:xfrm>
          <a:off x="4191000" y="4386263"/>
          <a:ext cx="1752600" cy="1452800"/>
        </p:xfrm>
        <a:graphic>
          <a:graphicData uri="http://schemas.openxmlformats.org/drawingml/2006/table">
            <a:tbl>
              <a:tblPr/>
              <a:tblGrid>
                <a:gridCol w="620713"/>
                <a:gridCol w="563562"/>
                <a:gridCol w="568325"/>
              </a:tblGrid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0488" marR="90488" marT="44440" marB="44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9" name="Text Box 71"/>
          <p:cNvSpPr txBox="1">
            <a:spLocks noChangeArrowheads="1"/>
          </p:cNvSpPr>
          <p:nvPr/>
        </p:nvSpPr>
        <p:spPr bwMode="auto">
          <a:xfrm>
            <a:off x="4094163" y="4038600"/>
            <a:ext cx="92653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/>
              <a:t>Node A</a:t>
            </a:r>
          </a:p>
        </p:txBody>
      </p:sp>
      <p:sp>
        <p:nvSpPr>
          <p:cNvPr id="62" name="Rectangular Callout 61"/>
          <p:cNvSpPr/>
          <p:nvPr/>
        </p:nvSpPr>
        <p:spPr bwMode="auto">
          <a:xfrm>
            <a:off x="3429000" y="6019800"/>
            <a:ext cx="4572000" cy="762000"/>
          </a:xfrm>
          <a:prstGeom prst="wedgeRectCallout">
            <a:avLst>
              <a:gd name="adj1" fmla="val -14012"/>
              <a:gd name="adj2" fmla="val -703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Smallest distance in row Y = shortest</a:t>
            </a:r>
          </a:p>
          <a:p>
            <a:pPr algn="l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Distance of A to Y, D(A, Y) 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4800600" y="5486400"/>
            <a:ext cx="1143000" cy="38100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6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97D1AB-5832-2448-8F21-5822EB400103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Algorithm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6115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73914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</a:rPr>
              <a:t>1 </a:t>
            </a:r>
            <a:r>
              <a:rPr lang="en-US" sz="1800" i="1" dirty="0">
                <a:latin typeface="Arial" charset="0"/>
              </a:rPr>
              <a:t>Initialization: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2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neighbors </a:t>
            </a:r>
            <a:r>
              <a:rPr lang="en-US" sz="1800" b="0" i="1" dirty="0">
                <a:latin typeface="Arial" charset="0"/>
              </a:rPr>
              <a:t>V 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</a:p>
          <a:p>
            <a:pPr algn="l"/>
            <a:r>
              <a:rPr lang="en-US" sz="1800" b="0" dirty="0">
                <a:latin typeface="Arial" charset="0"/>
              </a:rPr>
              <a:t>3       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adjacent to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4     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c(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);</a:t>
            </a:r>
            <a:endParaRPr lang="en-US" sz="1800" dirty="0">
              <a:latin typeface="Arial" charset="0"/>
            </a:endParaRP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</a:t>
            </a:r>
            <a:r>
              <a:rPr lang="en-US" sz="1800" dirty="0">
                <a:latin typeface="Arial" charset="0"/>
              </a:rPr>
              <a:t>else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          D(</a:t>
            </a:r>
            <a:r>
              <a:rPr lang="en-US" sz="1800" b="0" i="1" dirty="0">
                <a:latin typeface="Arial" charset="0"/>
              </a:rPr>
              <a:t>A, V</a:t>
            </a:r>
            <a:r>
              <a:rPr lang="en-US" sz="1800" b="0" dirty="0">
                <a:latin typeface="Arial" charset="0"/>
              </a:rPr>
              <a:t>) = ∞;</a:t>
            </a:r>
          </a:p>
          <a:p>
            <a:pPr algn="l">
              <a:buFont typeface="Arial" charset="0"/>
              <a:buAutoNum type="arabicPlain" startAt="5"/>
            </a:pP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</a:t>
            </a:r>
          </a:p>
          <a:p>
            <a:pPr algn="l"/>
            <a:r>
              <a:rPr lang="en-US" sz="1800" b="0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loop: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8    </a:t>
            </a:r>
            <a:r>
              <a:rPr lang="en-US" sz="1800" dirty="0">
                <a:latin typeface="Arial" charset="0"/>
              </a:rPr>
              <a:t>wait</a:t>
            </a:r>
            <a:r>
              <a:rPr lang="en-US" sz="1800" b="0" dirty="0">
                <a:latin typeface="Arial" charset="0"/>
              </a:rPr>
              <a:t> (until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sees a link cost change to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 /* </a:t>
            </a:r>
            <a:r>
              <a:rPr lang="en-US" sz="1800" dirty="0">
                <a:solidFill>
                  <a:schemeClr val="folHlink"/>
                </a:solidFill>
                <a:latin typeface="Arial" charset="0"/>
              </a:rPr>
              <a:t>case 1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9             or until 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 receives update from neighbor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   /* 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case 2</a:t>
            </a:r>
            <a:r>
              <a:rPr lang="en-US" sz="1800" b="0" dirty="0">
                <a:latin typeface="Arial" charset="0"/>
              </a:rPr>
              <a:t> */</a:t>
            </a:r>
          </a:p>
          <a:p>
            <a:pPr algn="l"/>
            <a:r>
              <a:rPr lang="en-US" sz="1800" b="0" dirty="0">
                <a:latin typeface="Arial" charset="0"/>
              </a:rPr>
              <a:t>10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(c(</a:t>
            </a:r>
            <a:r>
              <a:rPr lang="en-US" sz="1800" b="0" i="1" dirty="0">
                <a:latin typeface="Arial" charset="0"/>
              </a:rPr>
              <a:t>A</a:t>
            </a:r>
            <a:r>
              <a:rPr lang="en-US" sz="1800" b="0" dirty="0">
                <a:latin typeface="Arial" charset="0"/>
              </a:rPr>
              <a:t>,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changes by ±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) 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chemeClr val="folHlink"/>
                </a:solidFill>
                <a:latin typeface="Arial" charset="0"/>
                <a:sym typeface="Symbol" charset="0"/>
              </a:rPr>
              <a:t>case 1</a:t>
            </a:r>
            <a:r>
              <a:rPr lang="en-US" sz="1800" b="0" dirty="0">
                <a:latin typeface="Arial" charset="0"/>
                <a:sym typeface="Symbol" charset="0"/>
              </a:rPr>
              <a:t> 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11           </a:t>
            </a:r>
            <a:r>
              <a:rPr lang="en-US" sz="1800" dirty="0">
                <a:latin typeface="Arial" charset="0"/>
              </a:rPr>
              <a:t>for all</a:t>
            </a:r>
            <a:r>
              <a:rPr lang="en-US" sz="1800" b="0" dirty="0">
                <a:latin typeface="Arial" charset="0"/>
              </a:rPr>
              <a:t> destinations </a:t>
            </a:r>
            <a:r>
              <a:rPr lang="en-US" sz="1800" b="0" i="1" dirty="0">
                <a:latin typeface="Arial" charset="0"/>
              </a:rPr>
              <a:t>Y</a:t>
            </a:r>
            <a:r>
              <a:rPr lang="en-US" sz="1800" b="0" dirty="0">
                <a:latin typeface="Arial" charset="0"/>
              </a:rPr>
              <a:t> that go through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do</a:t>
            </a:r>
            <a:r>
              <a:rPr lang="en-US" sz="1800" b="0" dirty="0">
                <a:latin typeface="Arial" charset="0"/>
              </a:rPr>
              <a:t>   </a:t>
            </a:r>
          </a:p>
          <a:p>
            <a:pPr algn="l"/>
            <a:r>
              <a:rPr lang="en-US" sz="1800" b="0" dirty="0">
                <a:latin typeface="Arial" charset="0"/>
              </a:rPr>
              <a:t>12      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=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A,Y</a:t>
            </a:r>
            <a:r>
              <a:rPr lang="en-US" sz="1800" b="0" dirty="0">
                <a:latin typeface="Arial" charset="0"/>
              </a:rPr>
              <a:t>) ± </a:t>
            </a:r>
            <a:r>
              <a:rPr lang="en-US" sz="1800" b="0" i="1" dirty="0">
                <a:latin typeface="Arial" charset="0"/>
              </a:rPr>
              <a:t>d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13   </a:t>
            </a:r>
            <a:r>
              <a:rPr lang="en-US" sz="1800" dirty="0">
                <a:latin typeface="Arial" charset="0"/>
              </a:rPr>
              <a:t>else if</a:t>
            </a:r>
            <a:r>
              <a:rPr lang="en-US" sz="1800" b="0" dirty="0">
                <a:latin typeface="Arial" charset="0"/>
              </a:rPr>
              <a:t> (update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 received from </a:t>
            </a:r>
            <a:r>
              <a:rPr lang="en-US" sz="1800" b="0" i="1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) /* </a:t>
            </a:r>
            <a:r>
              <a:rPr lang="en-US" sz="1800" b="0" dirty="0">
                <a:latin typeface="Arial" charset="0"/>
                <a:sym typeface="Symbol" charset="0"/>
              </a:rPr>
              <a:t> </a:t>
            </a: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case 2</a:t>
            </a:r>
            <a:r>
              <a:rPr lang="en-US" sz="1800" b="0" dirty="0">
                <a:latin typeface="Arial" charset="0"/>
                <a:sym typeface="Symbol" charset="0"/>
              </a:rPr>
              <a:t> */</a:t>
            </a:r>
            <a:endParaRPr lang="en-US" sz="1800" b="0" dirty="0">
              <a:latin typeface="Arial" charset="0"/>
            </a:endParaRPr>
          </a:p>
          <a:p>
            <a:pPr algn="l"/>
            <a:r>
              <a:rPr lang="en-US" sz="1800" b="0" dirty="0">
                <a:latin typeface="Arial" charset="0"/>
              </a:rPr>
              <a:t>               </a:t>
            </a:r>
            <a:r>
              <a:rPr lang="en-US" sz="1800" b="0" i="1" dirty="0">
                <a:solidFill>
                  <a:schemeClr val="accent2"/>
                </a:solidFill>
                <a:latin typeface="Arial" charset="0"/>
              </a:rPr>
              <a:t>/* shortest path from V to some Y has changed  */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 algn="l"/>
            <a:r>
              <a:rPr lang="en-US" sz="1800" b="0" dirty="0">
                <a:latin typeface="Arial" charset="0"/>
              </a:rPr>
              <a:t>14          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(A,Y) = D</a:t>
            </a:r>
            <a:r>
              <a:rPr lang="en-US" sz="1800" b="0" baseline="-25000" dirty="0">
                <a:latin typeface="Arial" charset="0"/>
              </a:rPr>
              <a:t>V</a:t>
            </a:r>
            <a:r>
              <a:rPr lang="en-US" sz="1800" b="0" dirty="0">
                <a:latin typeface="Arial" charset="0"/>
              </a:rPr>
              <a:t>(</a:t>
            </a:r>
            <a:r>
              <a:rPr lang="en-US" sz="1800" b="0" i="1" dirty="0">
                <a:latin typeface="Arial" charset="0"/>
              </a:rPr>
              <a:t>A,V</a:t>
            </a:r>
            <a:r>
              <a:rPr lang="en-US" sz="1800" b="0" dirty="0">
                <a:latin typeface="Arial" charset="0"/>
              </a:rPr>
              <a:t>) + D(</a:t>
            </a:r>
            <a:r>
              <a:rPr lang="en-US" sz="1800" b="0" i="1" dirty="0">
                <a:latin typeface="Arial" charset="0"/>
              </a:rPr>
              <a:t>V, Y</a:t>
            </a:r>
            <a:r>
              <a:rPr lang="en-US" sz="1800" b="0" dirty="0">
                <a:latin typeface="Arial" charset="0"/>
              </a:rPr>
              <a:t>);    /* </a:t>
            </a:r>
            <a:r>
              <a:rPr lang="en-US" sz="1800" i="1" dirty="0">
                <a:latin typeface="Arial" charset="0"/>
              </a:rPr>
              <a:t>may</a:t>
            </a:r>
            <a:r>
              <a:rPr lang="en-US" sz="1800" b="0" dirty="0">
                <a:latin typeface="Arial" charset="0"/>
              </a:rPr>
              <a:t> also change D(A,Y) */</a:t>
            </a:r>
          </a:p>
          <a:p>
            <a:pPr algn="l"/>
            <a:r>
              <a:rPr lang="en-US" sz="1800" b="0" dirty="0">
                <a:latin typeface="Arial" charset="0"/>
              </a:rPr>
              <a:t>15   </a:t>
            </a:r>
            <a:r>
              <a:rPr lang="en-US" sz="1800" dirty="0">
                <a:latin typeface="Arial" charset="0"/>
              </a:rPr>
              <a:t>if</a:t>
            </a:r>
            <a:r>
              <a:rPr lang="en-US" sz="1800" b="0" dirty="0">
                <a:latin typeface="Arial" charset="0"/>
              </a:rPr>
              <a:t> (there is a new minimum for destination Y)</a:t>
            </a:r>
          </a:p>
          <a:p>
            <a:pPr algn="l"/>
            <a:r>
              <a:rPr lang="en-US" sz="1800" b="0" dirty="0">
                <a:latin typeface="Arial" charset="0"/>
              </a:rPr>
              <a:t>16           </a:t>
            </a:r>
            <a:r>
              <a:rPr lang="en-US" sz="1800" dirty="0">
                <a:latin typeface="Arial" charset="0"/>
              </a:rPr>
              <a:t>send</a:t>
            </a:r>
            <a:r>
              <a:rPr lang="en-US" sz="1800" b="0" dirty="0">
                <a:latin typeface="Arial" charset="0"/>
              </a:rPr>
              <a:t> D(</a:t>
            </a:r>
            <a:r>
              <a:rPr lang="en-US" sz="1800" b="0" i="1" dirty="0">
                <a:latin typeface="Arial" charset="0"/>
              </a:rPr>
              <a:t>A, Y</a:t>
            </a:r>
            <a:r>
              <a:rPr lang="en-US" sz="1800" b="0" dirty="0">
                <a:latin typeface="Arial" charset="0"/>
              </a:rPr>
              <a:t>) to all neighbors </a:t>
            </a:r>
          </a:p>
          <a:p>
            <a:pPr algn="l"/>
            <a:r>
              <a:rPr lang="en-US" sz="1800" b="0" dirty="0">
                <a:latin typeface="Arial" charset="0"/>
              </a:rPr>
              <a:t>17  </a:t>
            </a:r>
            <a:r>
              <a:rPr lang="en-US" sz="1800" dirty="0">
                <a:latin typeface="Arial" charset="0"/>
              </a:rPr>
              <a:t>forever</a:t>
            </a:r>
            <a:r>
              <a:rPr lang="en-US" sz="1800" b="0" dirty="0">
                <a:latin typeface="Arial" charset="0"/>
              </a:rPr>
              <a:t> </a:t>
            </a:r>
          </a:p>
        </p:txBody>
      </p:sp>
      <p:sp>
        <p:nvSpPr>
          <p:cNvPr id="986116" name="Freeform 4"/>
          <p:cNvSpPr>
            <a:spLocks/>
          </p:cNvSpPr>
          <p:nvPr/>
        </p:nvSpPr>
        <p:spPr bwMode="auto">
          <a:xfrm>
            <a:off x="1066800" y="3810000"/>
            <a:ext cx="476250" cy="2724150"/>
          </a:xfrm>
          <a:custGeom>
            <a:avLst/>
            <a:gdLst>
              <a:gd name="T0" fmla="*/ 2147483647 w 300"/>
              <a:gd name="T1" fmla="*/ 2147483647 h 3600"/>
              <a:gd name="T2" fmla="*/ 2147483647 w 300"/>
              <a:gd name="T3" fmla="*/ 2147483647 h 3600"/>
              <a:gd name="T4" fmla="*/ 0 w 300"/>
              <a:gd name="T5" fmla="*/ 2147483647 h 3600"/>
              <a:gd name="T6" fmla="*/ 0 w 300"/>
              <a:gd name="T7" fmla="*/ 0 h 3600"/>
              <a:gd name="T8" fmla="*/ 2147483647 w 300"/>
              <a:gd name="T9" fmla="*/ 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3600"/>
              <a:gd name="T17" fmla="*/ 300 w 300"/>
              <a:gd name="T18" fmla="*/ 3600 h 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3600">
                <a:moveTo>
                  <a:pt x="300" y="3546"/>
                </a:moveTo>
                <a:lnTo>
                  <a:pt x="300" y="3600"/>
                </a:lnTo>
                <a:lnTo>
                  <a:pt x="0" y="359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6"/>
          <p:cNvSpPr>
            <a:spLocks noChangeArrowheads="1"/>
          </p:cNvSpPr>
          <p:nvPr/>
        </p:nvSpPr>
        <p:spPr bwMode="auto">
          <a:xfrm>
            <a:off x="4648200" y="17526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i,j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1800" dirty="0">
                <a:latin typeface="Arial" charset="0"/>
              </a:rPr>
              <a:t> link cost from node </a:t>
            </a:r>
            <a:r>
              <a:rPr lang="en-US" sz="1800" i="1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to </a:t>
            </a:r>
            <a:r>
              <a:rPr lang="en-US" sz="1800" i="1" dirty="0">
                <a:latin typeface="Arial" charset="0"/>
              </a:rPr>
              <a:t>j</a:t>
            </a:r>
            <a:endParaRPr lang="en-US" sz="1800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D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</a:rPr>
              <a:t>Z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(A,V):</a:t>
            </a:r>
            <a:r>
              <a:rPr lang="en-US" sz="1800" dirty="0">
                <a:latin typeface="Arial" charset="0"/>
              </a:rPr>
              <a:t> cost from A to V via Z</a:t>
            </a:r>
            <a:endParaRPr lang="en-US" sz="1800" i="1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D(A,V): </a:t>
            </a:r>
            <a:r>
              <a:rPr lang="en-US" sz="1800" dirty="0">
                <a:latin typeface="Arial" charset="0"/>
              </a:rPr>
              <a:t>cost of </a:t>
            </a:r>
            <a:r>
              <a:rPr lang="en-US" sz="1800" dirty="0" smtClean="0">
                <a:latin typeface="Arial" charset="0"/>
              </a:rPr>
              <a:t>A’</a:t>
            </a:r>
            <a:r>
              <a:rPr lang="en-US" altLang="ja-JP" sz="1800" dirty="0" smtClean="0">
                <a:latin typeface="Arial" charset="0"/>
              </a:rPr>
              <a:t>s </a:t>
            </a:r>
            <a:r>
              <a:rPr lang="en-US" altLang="ja-JP" sz="1800" dirty="0">
                <a:latin typeface="Arial" charset="0"/>
              </a:rPr>
              <a:t>best path to V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0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6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allAtOnce"/>
      <p:bldP spid="986116" grpId="0" animBg="1"/>
    </p:bld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3430</Words>
  <Application>Microsoft Macintosh PowerPoint</Application>
  <PresentationFormat>On-screen Show (4:3)</PresentationFormat>
  <Paragraphs>1262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cs426</vt:lpstr>
      <vt:lpstr>Today’s Lecture: A little of everything</vt:lpstr>
      <vt:lpstr>Two Ways to Avoid Loops</vt:lpstr>
      <vt:lpstr>Distance Vector Routing</vt:lpstr>
      <vt:lpstr>Information Flow in Distance Vector</vt:lpstr>
      <vt:lpstr>Bellman-Ford Algorithm</vt:lpstr>
      <vt:lpstr>Bellman-Ford Overview</vt:lpstr>
      <vt:lpstr>Bellman-Ford Overview</vt:lpstr>
      <vt:lpstr>Bellman-Ford Overview</vt:lpstr>
      <vt:lpstr>Distance Vector Algorithm (cont’d)</vt:lpstr>
      <vt:lpstr>Distance Vector Algorithm (cont’d)</vt:lpstr>
      <vt:lpstr>Distance Vector Algorithm (cont’d)</vt:lpstr>
      <vt:lpstr>Example: Initialization</vt:lpstr>
      <vt:lpstr>Example: C sends update to A</vt:lpstr>
      <vt:lpstr>Example: Now B sends update to A</vt:lpstr>
      <vt:lpstr>Example: After 1st Full Exchange</vt:lpstr>
      <vt:lpstr>Example: Now A sends update to B</vt:lpstr>
      <vt:lpstr>Example: End of 2nd Full Exchange</vt:lpstr>
      <vt:lpstr>Example: End of 3rd Full Exchange</vt:lpstr>
      <vt:lpstr>Intuition</vt:lpstr>
      <vt:lpstr>DV: Link Cost Changes</vt:lpstr>
      <vt:lpstr>DV: Count to Infinity Problem </vt:lpstr>
      <vt:lpstr>DV: Poisoned Reverse</vt:lpstr>
      <vt:lpstr>Will PR Solve C2I Problem Completely?</vt:lpstr>
      <vt:lpstr>A few other inconvenient aspects</vt:lpstr>
      <vt:lpstr>Can You Use Any Metric?</vt:lpstr>
      <vt:lpstr>What Happens Here?</vt:lpstr>
      <vt:lpstr>No agreement on metrics?</vt:lpstr>
      <vt:lpstr>What Happens Here?</vt:lpstr>
      <vt:lpstr>Must agree on loop-avoiding metric</vt:lpstr>
      <vt:lpstr>What happens when routers lie?</vt:lpstr>
      <vt:lpstr>Routing: Just the Beginning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Huzur Saran</cp:lastModifiedBy>
  <cp:revision>631</cp:revision>
  <cp:lastPrinted>2011-09-27T00:20:18Z</cp:lastPrinted>
  <dcterms:modified xsi:type="dcterms:W3CDTF">2013-09-05T15:34:34Z</dcterms:modified>
</cp:coreProperties>
</file>