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68"/>
  </p:notesMasterIdLst>
  <p:handoutMasterIdLst>
    <p:handoutMasterId r:id="rId69"/>
  </p:handoutMasterIdLst>
  <p:sldIdLst>
    <p:sldId id="909" r:id="rId2"/>
    <p:sldId id="896" r:id="rId3"/>
    <p:sldId id="891" r:id="rId4"/>
    <p:sldId id="856" r:id="rId5"/>
    <p:sldId id="862" r:id="rId6"/>
    <p:sldId id="865" r:id="rId7"/>
    <p:sldId id="869" r:id="rId8"/>
    <p:sldId id="870" r:id="rId9"/>
    <p:sldId id="904" r:id="rId10"/>
    <p:sldId id="905" r:id="rId11"/>
    <p:sldId id="915" r:id="rId12"/>
    <p:sldId id="916" r:id="rId13"/>
    <p:sldId id="917" r:id="rId14"/>
    <p:sldId id="910" r:id="rId15"/>
    <p:sldId id="871" r:id="rId16"/>
    <p:sldId id="872" r:id="rId17"/>
    <p:sldId id="873" r:id="rId18"/>
    <p:sldId id="874" r:id="rId19"/>
    <p:sldId id="921" r:id="rId20"/>
    <p:sldId id="920" r:id="rId21"/>
    <p:sldId id="919" r:id="rId22"/>
    <p:sldId id="875" r:id="rId23"/>
    <p:sldId id="918" r:id="rId24"/>
    <p:sldId id="911" r:id="rId25"/>
    <p:sldId id="762" r:id="rId26"/>
    <p:sldId id="763" r:id="rId27"/>
    <p:sldId id="764" r:id="rId28"/>
    <p:sldId id="765" r:id="rId29"/>
    <p:sldId id="766" r:id="rId30"/>
    <p:sldId id="894" r:id="rId31"/>
    <p:sldId id="769" r:id="rId32"/>
    <p:sldId id="770" r:id="rId33"/>
    <p:sldId id="771" r:id="rId34"/>
    <p:sldId id="772" r:id="rId35"/>
    <p:sldId id="895" r:id="rId36"/>
    <p:sldId id="773" r:id="rId37"/>
    <p:sldId id="774" r:id="rId38"/>
    <p:sldId id="775" r:id="rId39"/>
    <p:sldId id="776" r:id="rId40"/>
    <p:sldId id="777" r:id="rId41"/>
    <p:sldId id="778" r:id="rId42"/>
    <p:sldId id="779" r:id="rId43"/>
    <p:sldId id="780" r:id="rId44"/>
    <p:sldId id="781" r:id="rId45"/>
    <p:sldId id="782" r:id="rId46"/>
    <p:sldId id="783" r:id="rId47"/>
    <p:sldId id="784" r:id="rId48"/>
    <p:sldId id="786" r:id="rId49"/>
    <p:sldId id="814" r:id="rId50"/>
    <p:sldId id="815" r:id="rId51"/>
    <p:sldId id="801" r:id="rId52"/>
    <p:sldId id="802" r:id="rId53"/>
    <p:sldId id="803" r:id="rId54"/>
    <p:sldId id="897" r:id="rId55"/>
    <p:sldId id="898" r:id="rId56"/>
    <p:sldId id="804" r:id="rId57"/>
    <p:sldId id="901" r:id="rId58"/>
    <p:sldId id="907" r:id="rId59"/>
    <p:sldId id="805" r:id="rId60"/>
    <p:sldId id="806" r:id="rId61"/>
    <p:sldId id="899" r:id="rId62"/>
    <p:sldId id="902" r:id="rId63"/>
    <p:sldId id="903" r:id="rId64"/>
    <p:sldId id="810" r:id="rId65"/>
    <p:sldId id="900" r:id="rId66"/>
    <p:sldId id="908" r:id="rId6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8B0F0A"/>
    <a:srgbClr val="F5F5DA"/>
    <a:srgbClr val="C3D69B"/>
    <a:srgbClr val="2F2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>
        <p:scale>
          <a:sx n="100" d="100"/>
          <a:sy n="100" d="100"/>
        </p:scale>
        <p:origin x="-1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F2A4BE6E-E9AE-8340-8D80-67BC35BF3814}" type="datetime1">
              <a:rPr lang="en-US"/>
              <a:pPr>
                <a:defRPr/>
              </a:pPr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08FFA71E-1584-DE40-8112-93F193FBB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580796D-0312-9A4A-AD0D-50343A4E006E}" type="datetime1">
              <a:rPr lang="en-US"/>
              <a:pPr>
                <a:defRPr/>
              </a:pPr>
              <a:t>10/09/13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50E609E-E8D3-7341-9173-2B1EA0EA0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6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668A1-E2C4-A044-8082-D016712C6A29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21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641AD6-1718-4C43-A7F5-041ED1C9ECD4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A6C258-31C1-6549-A99A-756572EBCAA1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A5D74-5907-1144-A0AE-0091645B4994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6B28D1-85CA-7E4E-B4A2-5B6CC184F047}" type="slidenum">
              <a:rPr lang="en-US" sz="1200" b="0">
                <a:latin typeface="Times New Roman" charset="0"/>
              </a:rPr>
              <a:pPr eaLnBrk="1" hangingPunct="1"/>
              <a:t>28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1F2E10-7C8E-084E-8D52-70DD0EC01A59}" type="slidenum">
              <a:rPr lang="en-US" sz="1200" b="0">
                <a:latin typeface="Times New Roman" charset="0"/>
              </a:rPr>
              <a:pPr eaLnBrk="1" hangingPunct="1"/>
              <a:t>29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641AD6-1718-4C43-A7F5-041ED1C9ECD4}" type="slidenum">
              <a:rPr lang="en-US" sz="1200" b="0">
                <a:latin typeface="Times New Roman" charset="0"/>
              </a:rPr>
              <a:pPr eaLnBrk="1" hangingPunct="1"/>
              <a:t>31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200" b="0">
                <a:latin typeface="Times New Roman" charset="0"/>
              </a:rPr>
              <a:pPr eaLnBrk="1" hangingPunct="1"/>
              <a:t>32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200" b="0">
                <a:latin typeface="Times New Roman" charset="0"/>
              </a:rPr>
              <a:pPr eaLnBrk="1" hangingPunct="1"/>
              <a:t>33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D7EC9-8C7B-EB4B-9D61-D90135350C41}" type="slidenum">
              <a:rPr lang="en-US" sz="1200" b="0">
                <a:latin typeface="Times New Roman" charset="0"/>
              </a:rPr>
              <a:pPr eaLnBrk="1" hangingPunct="1"/>
              <a:t>34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Who is he, and why is he my hero?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E5196E-C134-084E-B559-F434F89E0DEA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CF711E-90EC-0E44-9E68-71D318682C68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05122B-661A-1F49-BC0B-DB23C3FE0005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DFE941-C2EF-F144-897F-A15E2E357FB6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Why is clock </a:t>
            </a:r>
            <a:r>
              <a:rPr lang="en-US" sz="2400" dirty="0" err="1" smtClean="0">
                <a:ea typeface="ＭＳ Ｐゴシック" charset="0"/>
                <a:cs typeface="ＭＳ Ｐゴシック" charset="0"/>
              </a:rPr>
              <a:t>synchonization</a:t>
            </a:r>
            <a:r>
              <a:rPr lang="en-US" sz="2400" baseline="0" dirty="0" smtClean="0">
                <a:ea typeface="ＭＳ Ｐゴシック" charset="0"/>
                <a:cs typeface="ＭＳ Ｐゴシック" charset="0"/>
              </a:rPr>
              <a:t> necessary?</a:t>
            </a:r>
          </a:p>
          <a:p>
            <a:endParaRPr lang="en-US" sz="2400" baseline="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400" baseline="0" dirty="0" smtClean="0">
                <a:ea typeface="ＭＳ Ｐゴシック" charset="0"/>
                <a:cs typeface="ＭＳ Ｐゴシック" charset="0"/>
              </a:rPr>
              <a:t>It isn’t, but if we get rid of it, efficiency goes down…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EC52EB-4501-2040-8D98-BF1D91F1294A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Which of these are the most important!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2A4E8-85A7-134F-9466-8B9A4A9D7339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dirty="0" smtClean="0">
                <a:ea typeface="ＭＳ Ｐゴシック" charset="0"/>
                <a:cs typeface="ＭＳ Ｐゴシック" charset="0"/>
              </a:rPr>
              <a:t>Ask:</a:t>
            </a:r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 who knows? (from knowing </a:t>
            </a:r>
            <a:r>
              <a:rPr lang="en-US" sz="2000" baseline="0" dirty="0" err="1" smtClean="0">
                <a:ea typeface="ＭＳ Ｐゴシック" charset="0"/>
                <a:cs typeface="ＭＳ Ｐゴシック" charset="0"/>
              </a:rPr>
              <a:t>ethernet</a:t>
            </a:r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)?</a:t>
            </a: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Someone who doesn’t, how to do this?</a:t>
            </a:r>
            <a:endParaRPr lang="en-US" sz="2000" baseline="0" dirty="0">
              <a:ea typeface="ＭＳ Ｐゴシック" charset="0"/>
              <a:cs typeface="ＭＳ Ｐゴシック" charset="0"/>
            </a:endParaRP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Listen before sending to detect possible collision</a:t>
            </a: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Why not listen to detect current collision!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EFFECC-891E-BA44-BE9C-D67DB6E1AC28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Draw failed collision detection….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b="1" dirty="0" smtClean="0">
                <a:ea typeface="ＭＳ Ｐゴシック" charset="0"/>
                <a:cs typeface="ＭＳ Ｐゴシック" charset="0"/>
              </a:rPr>
              <a:t>10Gbps</a:t>
            </a:r>
            <a:r>
              <a:rPr lang="en-US" sz="2000" b="1" baseline="0" dirty="0" smtClean="0">
                <a:ea typeface="ＭＳ Ｐゴシック" charset="0"/>
                <a:cs typeface="ＭＳ Ｐゴシック" charset="0"/>
              </a:rPr>
              <a:t> is switched, doesn’t have this problem!!!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6FD06-A9BA-354F-8BA4-2858187EFB58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K represents number of collisions per transmission….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9FF5CD-F799-4A4C-B00B-B9C7847ECDB5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1EE88D-5C5A-8E48-875B-FF1C51492C19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E57665-E51C-9A4B-9773-8E7EA9CA23C4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would listening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7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e.g., know most important way to spread a rumor…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2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answer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E.g., knowing how to spread rumor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43D954-7F83-9A49-8C72-16BE1160BDE2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DDD75B-54BF-3B48-993F-BE71735F83AA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ea typeface="Arial"/>
              <a:cs typeface="Arial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ea typeface="Arial"/>
              <a:cs typeface="Arial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ea typeface="Arial"/>
              <a:cs typeface="Arial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BFF3A6-1665-9845-867A-CA7A33AA455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7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93591-D99F-2646-9094-F1C04ACE95F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3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52D55-E885-C048-B8BB-3578C4A333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A0A2D-594B-8E49-B425-D639F4F9AC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1B093-4EA2-7741-BD85-5FBD756D50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B05A-D753-B245-8877-DD266B56CB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C7A69-4413-9847-9F25-EFF5683668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0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45B8-2E11-6D46-810E-66FDDB94BD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DC797-15E9-4142-9092-34BBA509F4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4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73234-4214-C84D-8D13-D3EB26A12B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16065-09C1-4645-B7F5-1FED2BF48A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charset="0"/>
              </a:defRPr>
            </a:lvl1pPr>
          </a:lstStyle>
          <a:p>
            <a:pPr algn="r" defTabSz="914400"/>
            <a:fld id="{7FB3BC06-7BDD-DA47-A8FF-351417EA07B4}" type="slidenum">
              <a:rPr lang="en-US">
                <a:solidFill>
                  <a:srgbClr val="000000"/>
                </a:solidFill>
                <a:cs typeface="Arial" charset="0"/>
              </a:rPr>
              <a:pPr algn="r" defTabSz="914400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ea typeface="Arial"/>
              <a:cs typeface="Arial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ea typeface="Arial"/>
              <a:cs typeface="Arial"/>
            </a:endParaRP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defTabSz="914400"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3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was invented as a broadcast technology</a:t>
            </a:r>
          </a:p>
          <a:p>
            <a:pPr lvl="1"/>
            <a:r>
              <a:rPr lang="en-US" dirty="0" smtClean="0"/>
              <a:t>Each packet received by all attached hosts</a:t>
            </a:r>
          </a:p>
          <a:p>
            <a:pPr lvl="7"/>
            <a:endParaRPr lang="en-US" dirty="0"/>
          </a:p>
          <a:p>
            <a:r>
              <a:rPr lang="en-US" dirty="0" smtClean="0"/>
              <a:t>Easy to set up, cheap to build</a:t>
            </a:r>
          </a:p>
          <a:p>
            <a:pPr lvl="1"/>
            <a:r>
              <a:rPr lang="en-US" dirty="0" smtClean="0"/>
              <a:t>But hosts had to share channel (multiple access)</a:t>
            </a:r>
          </a:p>
          <a:p>
            <a:pPr lvl="7"/>
            <a:endParaRPr lang="en-US" dirty="0"/>
          </a:p>
          <a:p>
            <a:r>
              <a:rPr lang="en-US" dirty="0" smtClean="0"/>
              <a:t>Current Ethernets are “switched”</a:t>
            </a:r>
          </a:p>
          <a:p>
            <a:pPr lvl="1"/>
            <a:r>
              <a:rPr lang="en-US" dirty="0" smtClean="0"/>
              <a:t>No sharing</a:t>
            </a:r>
          </a:p>
          <a:p>
            <a:pPr lvl="7"/>
            <a:endParaRPr lang="en-US" dirty="0"/>
          </a:p>
          <a:p>
            <a:r>
              <a:rPr lang="en-US" dirty="0" smtClean="0"/>
              <a:t>But need spanning tree to route on switches</a:t>
            </a:r>
          </a:p>
          <a:p>
            <a:pPr lvl="1"/>
            <a:r>
              <a:rPr lang="en-US" dirty="0" smtClean="0"/>
              <a:t>Everyone hates spanning tree, trying to eliminate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3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paths to (or from) a node form a tree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But we must limit each node to one outgoing port towards destination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/>
          </a:p>
          <a:p>
            <a:r>
              <a:rPr lang="en-US" dirty="0" smtClean="0"/>
              <a:t>Because this is not a directed graph!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Shortest Paths Create Cycle!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740695" y="323215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72707" y="16129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2707" y="5153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34016" y="3232152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055020" y="1905000"/>
            <a:ext cx="1920080" cy="143509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055020" y="3616327"/>
            <a:ext cx="1817687" cy="166687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294982" y="1905001"/>
            <a:ext cx="1242218" cy="132715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4292602" y="3616327"/>
            <a:ext cx="1244598" cy="157479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only choose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740695" y="323215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72707" y="16129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2707" y="5153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34016" y="3232152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055020" y="1905000"/>
            <a:ext cx="1920080" cy="143509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055020" y="3616327"/>
            <a:ext cx="1817687" cy="1666873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294982" y="1905001"/>
            <a:ext cx="1242218" cy="132715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4292602" y="3616327"/>
            <a:ext cx="1244598" cy="157479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root:</a:t>
            </a:r>
          </a:p>
          <a:p>
            <a:pPr lvl="1"/>
            <a:r>
              <a:rPr lang="en-US" dirty="0" smtClean="0"/>
              <a:t>This will be the destination to which all shortest paths go</a:t>
            </a:r>
          </a:p>
          <a:p>
            <a:pPr lvl="1"/>
            <a:r>
              <a:rPr lang="en-US" b="1" dirty="0" smtClean="0">
                <a:solidFill>
                  <a:srgbClr val="FF6600"/>
                </a:solidFill>
              </a:rPr>
              <a:t>Pick the one with the smallest identifier (MAC add.)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Compute shortest paths to the root</a:t>
            </a:r>
            <a:endParaRPr lang="en-US" dirty="0"/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way, so only keep one shortest path from each node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6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Breaking Ties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there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multiple shortest paths to the root,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choose the path that uses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neighbor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switch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with the lower 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 could use any tiebreaking system, but this is an easy one to remember and implement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homeworks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and test, remember this.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5C7CEF-BFB9-B747-A8D8-FEE5E74F6D03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20253F-52CB-CC48-BF61-FD7E5B48ADAD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Switches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need to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elect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switch w/ smallest identifier (MAC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addr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switch determines if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interface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is on the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shortest path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from the root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Excludes it from the tree if not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Messages </a:t>
            </a:r>
            <a:r>
              <a:rPr lang="en-US" b="1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(Y, d, X)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From node 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Proposing Y as the root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And the distance is 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57700" y="3275013"/>
            <a:ext cx="4070350" cy="3457575"/>
            <a:chOff x="2808" y="2063"/>
            <a:chExt cx="2564" cy="2178"/>
          </a:xfrm>
        </p:grpSpPr>
        <p:sp>
          <p:nvSpPr>
            <p:cNvPr id="76806" name="Oval 5"/>
            <p:cNvSpPr>
              <a:spLocks noChangeArrowheads="1"/>
            </p:cNvSpPr>
            <p:nvPr/>
          </p:nvSpPr>
          <p:spPr bwMode="auto">
            <a:xfrm>
              <a:off x="4525" y="2329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7" name="Oval 6"/>
            <p:cNvSpPr>
              <a:spLocks noChangeArrowheads="1"/>
            </p:cNvSpPr>
            <p:nvPr/>
          </p:nvSpPr>
          <p:spPr bwMode="auto">
            <a:xfrm>
              <a:off x="4017" y="2861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8" name="Oval 7"/>
            <p:cNvSpPr>
              <a:spLocks noChangeArrowheads="1"/>
            </p:cNvSpPr>
            <p:nvPr/>
          </p:nvSpPr>
          <p:spPr bwMode="auto">
            <a:xfrm>
              <a:off x="5033" y="2861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9" name="Oval 8"/>
            <p:cNvSpPr>
              <a:spLocks noChangeArrowheads="1"/>
            </p:cNvSpPr>
            <p:nvPr/>
          </p:nvSpPr>
          <p:spPr bwMode="auto">
            <a:xfrm>
              <a:off x="4477" y="3224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Oval 9"/>
            <p:cNvSpPr>
              <a:spLocks noChangeArrowheads="1"/>
            </p:cNvSpPr>
            <p:nvPr/>
          </p:nvSpPr>
          <p:spPr bwMode="auto">
            <a:xfrm>
              <a:off x="5106" y="3635"/>
              <a:ext cx="266" cy="24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Oval 10"/>
            <p:cNvSpPr>
              <a:spLocks noChangeArrowheads="1"/>
            </p:cNvSpPr>
            <p:nvPr/>
          </p:nvSpPr>
          <p:spPr bwMode="auto">
            <a:xfrm>
              <a:off x="3823" y="3490"/>
              <a:ext cx="266" cy="241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2" name="Oval 11"/>
            <p:cNvSpPr>
              <a:spLocks noChangeArrowheads="1"/>
            </p:cNvSpPr>
            <p:nvPr/>
          </p:nvSpPr>
          <p:spPr bwMode="auto">
            <a:xfrm>
              <a:off x="4331" y="3756"/>
              <a:ext cx="266" cy="241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Line 12"/>
            <p:cNvSpPr>
              <a:spLocks noChangeShapeType="1"/>
            </p:cNvSpPr>
            <p:nvPr/>
          </p:nvSpPr>
          <p:spPr bwMode="auto">
            <a:xfrm flipH="1">
              <a:off x="4235" y="2546"/>
              <a:ext cx="338" cy="33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4" name="Line 13"/>
            <p:cNvSpPr>
              <a:spLocks noChangeShapeType="1"/>
            </p:cNvSpPr>
            <p:nvPr/>
          </p:nvSpPr>
          <p:spPr bwMode="auto">
            <a:xfrm>
              <a:off x="4767" y="2522"/>
              <a:ext cx="314" cy="41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Line 14"/>
            <p:cNvSpPr>
              <a:spLocks noChangeShapeType="1"/>
            </p:cNvSpPr>
            <p:nvPr/>
          </p:nvSpPr>
          <p:spPr bwMode="auto">
            <a:xfrm>
              <a:off x="4235" y="3054"/>
              <a:ext cx="266" cy="2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5"/>
            <p:cNvSpPr>
              <a:spLocks noChangeShapeType="1"/>
            </p:cNvSpPr>
            <p:nvPr/>
          </p:nvSpPr>
          <p:spPr bwMode="auto">
            <a:xfrm>
              <a:off x="4694" y="3417"/>
              <a:ext cx="436" cy="2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6"/>
            <p:cNvSpPr>
              <a:spLocks noChangeShapeType="1"/>
            </p:cNvSpPr>
            <p:nvPr/>
          </p:nvSpPr>
          <p:spPr bwMode="auto">
            <a:xfrm>
              <a:off x="5178" y="3103"/>
              <a:ext cx="73" cy="5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7"/>
            <p:cNvSpPr>
              <a:spLocks noChangeShapeType="1"/>
            </p:cNvSpPr>
            <p:nvPr/>
          </p:nvSpPr>
          <p:spPr bwMode="auto">
            <a:xfrm>
              <a:off x="4670" y="2570"/>
              <a:ext cx="532" cy="108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8"/>
            <p:cNvSpPr>
              <a:spLocks noChangeShapeType="1"/>
            </p:cNvSpPr>
            <p:nvPr/>
          </p:nvSpPr>
          <p:spPr bwMode="auto">
            <a:xfrm flipV="1">
              <a:off x="4065" y="3417"/>
              <a:ext cx="436" cy="14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Line 19"/>
            <p:cNvSpPr>
              <a:spLocks noChangeShapeType="1"/>
            </p:cNvSpPr>
            <p:nvPr/>
          </p:nvSpPr>
          <p:spPr bwMode="auto">
            <a:xfrm flipV="1">
              <a:off x="4477" y="3441"/>
              <a:ext cx="120" cy="31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Line 20"/>
            <p:cNvSpPr>
              <a:spLocks noChangeShapeType="1"/>
            </p:cNvSpPr>
            <p:nvPr/>
          </p:nvSpPr>
          <p:spPr bwMode="auto">
            <a:xfrm flipH="1" flipV="1">
              <a:off x="4040" y="3683"/>
              <a:ext cx="316" cy="1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Text Box 21"/>
            <p:cNvSpPr txBox="1">
              <a:spLocks noChangeArrowheads="1"/>
            </p:cNvSpPr>
            <p:nvPr/>
          </p:nvSpPr>
          <p:spPr bwMode="auto">
            <a:xfrm>
              <a:off x="4405" y="2063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root</a:t>
              </a:r>
            </a:p>
          </p:txBody>
        </p:sp>
        <p:sp>
          <p:nvSpPr>
            <p:cNvPr id="76823" name="Freeform 22"/>
            <p:cNvSpPr>
              <a:spLocks/>
            </p:cNvSpPr>
            <p:nvPr/>
          </p:nvSpPr>
          <p:spPr bwMode="auto">
            <a:xfrm>
              <a:off x="3631" y="3006"/>
              <a:ext cx="1185" cy="339"/>
            </a:xfrm>
            <a:custGeom>
              <a:avLst/>
              <a:gdLst>
                <a:gd name="T0" fmla="*/ 0 w 1185"/>
                <a:gd name="T1" fmla="*/ 339 h 339"/>
                <a:gd name="T2" fmla="*/ 1185 w 1185"/>
                <a:gd name="T3" fmla="*/ 0 h 339"/>
                <a:gd name="T4" fmla="*/ 0 60000 65536"/>
                <a:gd name="T5" fmla="*/ 0 60000 65536"/>
                <a:gd name="T6" fmla="*/ 0 w 1185"/>
                <a:gd name="T7" fmla="*/ 0 h 339"/>
                <a:gd name="T8" fmla="*/ 1185 w 1185"/>
                <a:gd name="T9" fmla="*/ 339 h 3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5" h="339">
                  <a:moveTo>
                    <a:pt x="0" y="339"/>
                  </a:moveTo>
                  <a:cubicBezTo>
                    <a:pt x="0" y="339"/>
                    <a:pt x="592" y="169"/>
                    <a:pt x="1185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Text Box 23"/>
            <p:cNvSpPr txBox="1">
              <a:spLocks noChangeArrowheads="1"/>
            </p:cNvSpPr>
            <p:nvPr/>
          </p:nvSpPr>
          <p:spPr bwMode="auto">
            <a:xfrm>
              <a:off x="2808" y="3224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00FF"/>
                  </a:solidFill>
                  <a:latin typeface="Helvetica" charset="0"/>
                </a:rPr>
                <a:t>One hop</a:t>
              </a:r>
            </a:p>
          </p:txBody>
        </p:sp>
        <p:sp>
          <p:nvSpPr>
            <p:cNvPr id="76825" name="Line 24"/>
            <p:cNvSpPr>
              <a:spLocks noChangeShapeType="1"/>
            </p:cNvSpPr>
            <p:nvPr/>
          </p:nvSpPr>
          <p:spPr bwMode="auto">
            <a:xfrm flipV="1">
              <a:off x="4864" y="3587"/>
              <a:ext cx="25" cy="4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25"/>
            <p:cNvSpPr txBox="1">
              <a:spLocks noChangeArrowheads="1"/>
            </p:cNvSpPr>
            <p:nvPr/>
          </p:nvSpPr>
          <p:spPr bwMode="auto">
            <a:xfrm>
              <a:off x="4394" y="3991"/>
              <a:ext cx="9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00FF"/>
                  </a:solidFill>
                  <a:latin typeface="Helvetica" charset="0"/>
                </a:rPr>
                <a:t>Three hops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95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580495-C6D5-254C-A8ED-412DB6313E95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Steps in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Switch sends a message out every interface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 proposing itself as the root with distance 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Example: switch X announces (X, 0, X)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Upon receiving message (Y, d, Z) from Z, check Y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id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new id smaller, start viewing that switch as root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Add 1 to the distance received from a neighbor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Identify interfaces not on shortest path to the root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 and exclude them from the spanning tree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If root or shortest distance to it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changed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“flood” </a:t>
            </a:r>
            <a:r>
              <a:rPr lang="en-US" dirty="0">
                <a:latin typeface="Arial" charset="0"/>
                <a:cs typeface="Arial" charset="0"/>
              </a:rPr>
              <a:t>updated message (Y, d+1, X)</a:t>
            </a:r>
          </a:p>
        </p:txBody>
      </p:sp>
    </p:spTree>
    <p:extLst>
      <p:ext uri="{BB962C8B-B14F-4D97-AF65-F5344CB8AC3E}">
        <p14:creationId xmlns:p14="http://schemas.microsoft.com/office/powerpoint/2010/main" val="426308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1A29FB-367B-7F43-8B4D-6E54D18EA3F4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573713" cy="548640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Switch #4 thinks it is the root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Sends (4, 0, 4) message to 2 and 7</a:t>
            </a:r>
          </a:p>
          <a:p>
            <a:r>
              <a:rPr lang="en-US">
                <a:latin typeface="Arial" charset="0"/>
                <a:cs typeface="Arial" charset="0"/>
              </a:rPr>
              <a:t>Then, switch #4 hears from #2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Receives (2, 0, 2) message from 2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and thinks that #2 is the root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realizes it is just one hop away</a:t>
            </a:r>
          </a:p>
          <a:p>
            <a:r>
              <a:rPr lang="en-US">
                <a:latin typeface="Arial" charset="0"/>
                <a:cs typeface="Arial" charset="0"/>
              </a:rPr>
              <a:t>Then, switch #4 hears from #7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Receives (2, 1, 7) from 7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So, prefers its own one-hop path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removes 4-7 link from the tree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878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79DADC-2C5D-F54F-8ED9-3AB94B165A8F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Example From Switch #4</a:t>
            </a:r>
            <a:r>
              <a:rPr lang="ja-JP" altLang="en-US" sz="32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s Viewpoint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573713" cy="548640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Switch #2 hears about switch #1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Switch 2 hears (1, 1, 3) from 3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Switch 2 starts treating 1 as root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sends (1, 2, 2) to neighbors</a:t>
            </a:r>
          </a:p>
          <a:p>
            <a:r>
              <a:rPr lang="en-US">
                <a:latin typeface="Arial" charset="0"/>
                <a:cs typeface="Arial" charset="0"/>
              </a:rPr>
              <a:t>Switch #4 hears from switch #2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Switch 4 starts treating 1 as root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sends (1, 3, 4) to neighbors</a:t>
            </a:r>
          </a:p>
          <a:p>
            <a:r>
              <a:rPr lang="en-US">
                <a:latin typeface="Arial" charset="0"/>
                <a:cs typeface="Arial" charset="0"/>
              </a:rPr>
              <a:t>Switch #4 hears from switch #7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Switch 4 receives (1, 3, 7) from 7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So, prefers its own three-hop path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removes 4-7 Iink from the tree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7554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79DADC-2C5D-F54F-8ED9-3AB94B165A8F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Which links are on spanning tree?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892800" cy="5486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Take a few minutes, work this out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3-1?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5-1?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6-1?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2-6?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2-3?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815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two algorithms that are dying out</a:t>
            </a:r>
          </a:p>
          <a:p>
            <a:pPr lvl="1"/>
            <a:r>
              <a:rPr lang="en-US" dirty="0" smtClean="0"/>
              <a:t>But both important conceptually!</a:t>
            </a:r>
          </a:p>
          <a:p>
            <a:pPr lvl="4"/>
            <a:endParaRPr lang="en-US" dirty="0"/>
          </a:p>
          <a:p>
            <a:r>
              <a:rPr lang="en-US" dirty="0"/>
              <a:t>Spanning Tree (endangered algorithms 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Still used, but alternatives being developed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 smtClean="0"/>
              <a:t>Multiple Access in wired media (extinct)</a:t>
            </a:r>
          </a:p>
          <a:p>
            <a:pPr lvl="1"/>
            <a:r>
              <a:rPr lang="en-US" dirty="0" smtClean="0"/>
              <a:t>Not used at all, but useful background for wireless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79DADC-2C5D-F54F-8ED9-3AB94B165A8F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Links on spanning tree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892800" cy="54864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2-3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7-2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740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79DADC-2C5D-F54F-8ED9-3AB94B165A8F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Now which ones are on the spanning tree?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892800" cy="54864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 is new root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5-6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116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233D26-626C-064F-AC4A-45A0DE46EA21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Algorithm must react to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failures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Failure of the root node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Need to elect a new root, with the next lowest identifier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Failure of other switches and links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Need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recompute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the spanning tree</a:t>
            </a:r>
          </a:p>
          <a:p>
            <a:r>
              <a:rPr lang="en-US" dirty="0">
                <a:latin typeface="Arial" charset="0"/>
                <a:cs typeface="Arial" charset="0"/>
              </a:rPr>
              <a:t>Root switch continues sending messages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Periodically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reannouncing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itself as the root (1, 0, 1)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Other switches continue forwarding messages</a:t>
            </a:r>
          </a:p>
          <a:p>
            <a:r>
              <a:rPr lang="en-US" dirty="0">
                <a:latin typeface="Arial" charset="0"/>
                <a:cs typeface="Arial" charset="0"/>
              </a:rPr>
              <a:t>Detecting failures through timeout (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soft state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no word from root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time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out and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claim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to be the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root!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2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people hate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Delay in reestablishing spanning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tree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 is “down” until spanning tree rebuilt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Work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rapid spanning tree algorithms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multiple spanning trees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Much of the network bandwidth goes unused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Forwarding is only over the spanning tree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Why did you bother with all those other links?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4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48135-0A44-7043-B7DE-0661257FCDAA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Broadcast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Point-to-Point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0786BF-63C6-6443-9F32-0289B4EAEC44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Point-to-Point vs. Broadcast Media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Point-to-point: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dedicated</a:t>
            </a:r>
            <a:r>
              <a:rPr lang="en-US">
                <a:latin typeface="Arial" charset="0"/>
                <a:cs typeface="Arial" charset="0"/>
              </a:rPr>
              <a:t> pairwise communication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Long-distance fiber link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Point-to-point link between Ethernet switch and host</a:t>
            </a:r>
          </a:p>
          <a:p>
            <a:r>
              <a:rPr lang="en-US">
                <a:latin typeface="Arial" charset="0"/>
                <a:cs typeface="Arial" charset="0"/>
              </a:rPr>
              <a:t>Broadcast: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shared</a:t>
            </a:r>
            <a:r>
              <a:rPr lang="en-US">
                <a:latin typeface="Arial" charset="0"/>
                <a:cs typeface="Arial" charset="0"/>
              </a:rPr>
              <a:t> wire or medium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Traditional Ethernet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802.11 wireless LAN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95744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311650"/>
            <a:ext cx="58007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7445" name="Picture 5" descr="cock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78313"/>
            <a:ext cx="3048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94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C2953F-7500-BD48-AE46-D2B1336DCF57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Single shared broadcast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Must avoid having multiple nodes speaking at once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Otherwise, collisions lead to garbled data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distributed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algorithm for sharing the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Algorithm determines which node can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Classes of techniques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Channel partitioning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divide channel into pieces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Taking turns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scheme for trading off who gets to transmit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Random access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allow collisions, and then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recover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4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B72D9-D05F-E744-85D3-D707210EDC59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Channel Partitioning: TDMA</a:t>
            </a:r>
            <a:endParaRPr lang="en-US" sz="4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124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TDMA: Time Division Multiple Access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Access to channel in "rounds"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Each station gets fixed length slot in each round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Time-slot length is packet transmission time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i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Unused slots go idle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Example: 6-station LAN with slots 0, 3, and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4343400"/>
            <a:ext cx="4087813" cy="1287463"/>
            <a:chOff x="1168" y="2929"/>
            <a:chExt cx="2431" cy="762"/>
          </a:xfrm>
        </p:grpSpPr>
        <p:sp>
          <p:nvSpPr>
            <p:cNvPr id="60422" name="Line 5"/>
            <p:cNvSpPr>
              <a:spLocks noChangeShapeType="1"/>
            </p:cNvSpPr>
            <p:nvPr/>
          </p:nvSpPr>
          <p:spPr bwMode="auto">
            <a:xfrm>
              <a:off x="1298" y="3522"/>
              <a:ext cx="23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3" name="Line 6"/>
            <p:cNvSpPr>
              <a:spLocks noChangeShapeType="1"/>
            </p:cNvSpPr>
            <p:nvPr/>
          </p:nvSpPr>
          <p:spPr bwMode="auto">
            <a:xfrm flipV="1">
              <a:off x="1585" y="328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 flipV="1">
              <a:off x="1729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 flipV="1">
              <a:off x="2448" y="328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 flipV="1">
              <a:off x="2017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7" name="Line 10"/>
            <p:cNvSpPr>
              <a:spLocks noChangeShapeType="1"/>
            </p:cNvSpPr>
            <p:nvPr/>
          </p:nvSpPr>
          <p:spPr bwMode="auto">
            <a:xfrm flipV="1">
              <a:off x="2161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8" name="Line 11"/>
            <p:cNvSpPr>
              <a:spLocks noChangeShapeType="1"/>
            </p:cNvSpPr>
            <p:nvPr/>
          </p:nvSpPr>
          <p:spPr bwMode="auto">
            <a:xfrm flipV="1">
              <a:off x="2304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29" name="Line 12"/>
            <p:cNvSpPr>
              <a:spLocks noChangeShapeType="1"/>
            </p:cNvSpPr>
            <p:nvPr/>
          </p:nvSpPr>
          <p:spPr bwMode="auto">
            <a:xfrm flipV="1">
              <a:off x="2592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 flipV="1">
              <a:off x="3311" y="328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1" name="Line 14"/>
            <p:cNvSpPr>
              <a:spLocks noChangeShapeType="1"/>
            </p:cNvSpPr>
            <p:nvPr/>
          </p:nvSpPr>
          <p:spPr bwMode="auto">
            <a:xfrm flipV="1">
              <a:off x="2880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2" name="Line 15"/>
            <p:cNvSpPr>
              <a:spLocks noChangeShapeType="1"/>
            </p:cNvSpPr>
            <p:nvPr/>
          </p:nvSpPr>
          <p:spPr bwMode="auto">
            <a:xfrm flipV="1">
              <a:off x="3023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3" name="Line 16"/>
            <p:cNvSpPr>
              <a:spLocks noChangeShapeType="1"/>
            </p:cNvSpPr>
            <p:nvPr/>
          </p:nvSpPr>
          <p:spPr bwMode="auto">
            <a:xfrm flipV="1">
              <a:off x="3167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4" name="Rectangle 17"/>
            <p:cNvSpPr>
              <a:spLocks noChangeArrowheads="1"/>
            </p:cNvSpPr>
            <p:nvPr/>
          </p:nvSpPr>
          <p:spPr bwMode="auto">
            <a:xfrm>
              <a:off x="1585" y="3379"/>
              <a:ext cx="144" cy="1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5" name="Rectangle 18"/>
            <p:cNvSpPr>
              <a:spLocks noChangeArrowheads="1"/>
            </p:cNvSpPr>
            <p:nvPr/>
          </p:nvSpPr>
          <p:spPr bwMode="auto">
            <a:xfrm>
              <a:off x="2448" y="3379"/>
              <a:ext cx="144" cy="1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6" name="Rectangle 19"/>
            <p:cNvSpPr>
              <a:spLocks noChangeArrowheads="1"/>
            </p:cNvSpPr>
            <p:nvPr/>
          </p:nvSpPr>
          <p:spPr bwMode="auto">
            <a:xfrm>
              <a:off x="2017" y="3379"/>
              <a:ext cx="144" cy="1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7" name="Rectangle 20"/>
            <p:cNvSpPr>
              <a:spLocks noChangeArrowheads="1"/>
            </p:cNvSpPr>
            <p:nvPr/>
          </p:nvSpPr>
          <p:spPr bwMode="auto">
            <a:xfrm>
              <a:off x="2880" y="3379"/>
              <a:ext cx="143" cy="1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8" name="Rectangle 21"/>
            <p:cNvSpPr>
              <a:spLocks noChangeArrowheads="1"/>
            </p:cNvSpPr>
            <p:nvPr/>
          </p:nvSpPr>
          <p:spPr bwMode="auto">
            <a:xfrm>
              <a:off x="2161" y="3379"/>
              <a:ext cx="143" cy="14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39" name="Rectangle 22"/>
            <p:cNvSpPr>
              <a:spLocks noChangeArrowheads="1"/>
            </p:cNvSpPr>
            <p:nvPr/>
          </p:nvSpPr>
          <p:spPr bwMode="auto">
            <a:xfrm>
              <a:off x="3023" y="3379"/>
              <a:ext cx="144" cy="14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40" name="AutoShape 23"/>
            <p:cNvSpPr>
              <a:spLocks/>
            </p:cNvSpPr>
            <p:nvPr/>
          </p:nvSpPr>
          <p:spPr bwMode="auto">
            <a:xfrm rot="5400000">
              <a:off x="1993" y="2809"/>
              <a:ext cx="48" cy="863"/>
            </a:xfrm>
            <a:prstGeom prst="leftBrace">
              <a:avLst>
                <a:gd name="adj1" fmla="val 14982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41" name="AutoShape 24"/>
            <p:cNvSpPr>
              <a:spLocks/>
            </p:cNvSpPr>
            <p:nvPr/>
          </p:nvSpPr>
          <p:spPr bwMode="auto">
            <a:xfrm rot="5400000">
              <a:off x="2856" y="2809"/>
              <a:ext cx="48" cy="863"/>
            </a:xfrm>
            <a:prstGeom prst="leftBrace">
              <a:avLst>
                <a:gd name="adj1" fmla="val 14982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42" name="Text Box 25"/>
            <p:cNvSpPr txBox="1">
              <a:spLocks noChangeArrowheads="1"/>
            </p:cNvSpPr>
            <p:nvPr/>
          </p:nvSpPr>
          <p:spPr bwMode="auto">
            <a:xfrm>
              <a:off x="2175" y="2929"/>
              <a:ext cx="52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Rounds</a:t>
              </a:r>
            </a:p>
          </p:txBody>
        </p:sp>
        <p:sp>
          <p:nvSpPr>
            <p:cNvPr id="60443" name="Line 26"/>
            <p:cNvSpPr>
              <a:spLocks noChangeShapeType="1"/>
            </p:cNvSpPr>
            <p:nvPr/>
          </p:nvSpPr>
          <p:spPr bwMode="auto">
            <a:xfrm flipH="1">
              <a:off x="2017" y="3121"/>
              <a:ext cx="287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0444" name="Line 27"/>
            <p:cNvSpPr>
              <a:spLocks noChangeShapeType="1"/>
            </p:cNvSpPr>
            <p:nvPr/>
          </p:nvSpPr>
          <p:spPr bwMode="auto">
            <a:xfrm>
              <a:off x="2496" y="3121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60445" name="Text Box 28"/>
            <p:cNvSpPr txBox="1">
              <a:spLocks noChangeArrowheads="1"/>
            </p:cNvSpPr>
            <p:nvPr/>
          </p:nvSpPr>
          <p:spPr bwMode="auto">
            <a:xfrm>
              <a:off x="1590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0</a:t>
              </a:r>
            </a:p>
          </p:txBody>
        </p:sp>
        <p:sp>
          <p:nvSpPr>
            <p:cNvPr id="60446" name="Text Box 29"/>
            <p:cNvSpPr txBox="1">
              <a:spLocks noChangeArrowheads="1"/>
            </p:cNvSpPr>
            <p:nvPr/>
          </p:nvSpPr>
          <p:spPr bwMode="auto">
            <a:xfrm>
              <a:off x="1750" y="3504"/>
              <a:ext cx="16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1</a:t>
              </a:r>
            </a:p>
          </p:txBody>
        </p:sp>
        <p:sp>
          <p:nvSpPr>
            <p:cNvPr id="60447" name="Text Box 30"/>
            <p:cNvSpPr txBox="1">
              <a:spLocks noChangeArrowheads="1"/>
            </p:cNvSpPr>
            <p:nvPr/>
          </p:nvSpPr>
          <p:spPr bwMode="auto">
            <a:xfrm>
              <a:off x="1878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2</a:t>
              </a:r>
            </a:p>
          </p:txBody>
        </p:sp>
        <p:sp>
          <p:nvSpPr>
            <p:cNvPr id="60448" name="Text Box 31"/>
            <p:cNvSpPr txBox="1">
              <a:spLocks noChangeArrowheads="1"/>
            </p:cNvSpPr>
            <p:nvPr/>
          </p:nvSpPr>
          <p:spPr bwMode="auto">
            <a:xfrm>
              <a:off x="1990" y="3506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3</a:t>
              </a:r>
            </a:p>
          </p:txBody>
        </p:sp>
        <p:sp>
          <p:nvSpPr>
            <p:cNvPr id="60449" name="Text Box 32"/>
            <p:cNvSpPr txBox="1">
              <a:spLocks noChangeArrowheads="1"/>
            </p:cNvSpPr>
            <p:nvPr/>
          </p:nvSpPr>
          <p:spPr bwMode="auto">
            <a:xfrm>
              <a:off x="2134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4</a:t>
              </a:r>
            </a:p>
          </p:txBody>
        </p:sp>
        <p:sp>
          <p:nvSpPr>
            <p:cNvPr id="60450" name="Text Box 33"/>
            <p:cNvSpPr txBox="1">
              <a:spLocks noChangeArrowheads="1"/>
            </p:cNvSpPr>
            <p:nvPr/>
          </p:nvSpPr>
          <p:spPr bwMode="auto">
            <a:xfrm>
              <a:off x="2278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5</a:t>
              </a:r>
            </a:p>
          </p:txBody>
        </p:sp>
        <p:sp>
          <p:nvSpPr>
            <p:cNvPr id="60451" name="Line 34"/>
            <p:cNvSpPr>
              <a:spLocks noChangeShapeType="1"/>
            </p:cNvSpPr>
            <p:nvPr/>
          </p:nvSpPr>
          <p:spPr bwMode="auto">
            <a:xfrm flipV="1">
              <a:off x="1873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52" name="Line 35"/>
            <p:cNvSpPr>
              <a:spLocks noChangeShapeType="1"/>
            </p:cNvSpPr>
            <p:nvPr/>
          </p:nvSpPr>
          <p:spPr bwMode="auto">
            <a:xfrm flipV="1">
              <a:off x="2736" y="337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60453" name="Text Box 36"/>
            <p:cNvSpPr txBox="1">
              <a:spLocks noChangeArrowheads="1"/>
            </p:cNvSpPr>
            <p:nvPr/>
          </p:nvSpPr>
          <p:spPr bwMode="auto">
            <a:xfrm>
              <a:off x="2453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0</a:t>
              </a:r>
            </a:p>
          </p:txBody>
        </p:sp>
        <p:sp>
          <p:nvSpPr>
            <p:cNvPr id="60454" name="Text Box 37"/>
            <p:cNvSpPr txBox="1">
              <a:spLocks noChangeArrowheads="1"/>
            </p:cNvSpPr>
            <p:nvPr/>
          </p:nvSpPr>
          <p:spPr bwMode="auto">
            <a:xfrm>
              <a:off x="2613" y="3504"/>
              <a:ext cx="16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1</a:t>
              </a:r>
            </a:p>
          </p:txBody>
        </p:sp>
        <p:sp>
          <p:nvSpPr>
            <p:cNvPr id="60455" name="Text Box 38"/>
            <p:cNvSpPr txBox="1">
              <a:spLocks noChangeArrowheads="1"/>
            </p:cNvSpPr>
            <p:nvPr/>
          </p:nvSpPr>
          <p:spPr bwMode="auto">
            <a:xfrm>
              <a:off x="2741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2</a:t>
              </a:r>
            </a:p>
          </p:txBody>
        </p:sp>
        <p:sp>
          <p:nvSpPr>
            <p:cNvPr id="60456" name="Text Box 39"/>
            <p:cNvSpPr txBox="1">
              <a:spLocks noChangeArrowheads="1"/>
            </p:cNvSpPr>
            <p:nvPr/>
          </p:nvSpPr>
          <p:spPr bwMode="auto">
            <a:xfrm>
              <a:off x="2853" y="3506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3</a:t>
              </a:r>
            </a:p>
          </p:txBody>
        </p:sp>
        <p:sp>
          <p:nvSpPr>
            <p:cNvPr id="60457" name="Text Box 40"/>
            <p:cNvSpPr txBox="1">
              <a:spLocks noChangeArrowheads="1"/>
            </p:cNvSpPr>
            <p:nvPr/>
          </p:nvSpPr>
          <p:spPr bwMode="auto">
            <a:xfrm>
              <a:off x="2997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4</a:t>
              </a:r>
            </a:p>
          </p:txBody>
        </p:sp>
        <p:sp>
          <p:nvSpPr>
            <p:cNvPr id="60458" name="Text Box 41"/>
            <p:cNvSpPr txBox="1">
              <a:spLocks noChangeArrowheads="1"/>
            </p:cNvSpPr>
            <p:nvPr/>
          </p:nvSpPr>
          <p:spPr bwMode="auto">
            <a:xfrm>
              <a:off x="3140" y="3504"/>
              <a:ext cx="1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5</a:t>
              </a:r>
            </a:p>
          </p:txBody>
        </p:sp>
        <p:sp>
          <p:nvSpPr>
            <p:cNvPr id="60459" name="Text Box 42"/>
            <p:cNvSpPr txBox="1">
              <a:spLocks noChangeArrowheads="1"/>
            </p:cNvSpPr>
            <p:nvPr/>
          </p:nvSpPr>
          <p:spPr bwMode="auto">
            <a:xfrm>
              <a:off x="1168" y="3512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Slots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77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E92BCB-1C88-1D4B-9681-6DACF10F00E0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Channel Partitioning: FDMA</a:t>
            </a:r>
            <a:endParaRPr lang="en-US" sz="4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124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FDMA: Frequency Division Multiple Access</a:t>
            </a:r>
            <a:r>
              <a:rPr lang="en-US" sz="2400">
                <a:latin typeface="Arial" charset="0"/>
                <a:cs typeface="Arial" charset="0"/>
              </a:rPr>
              <a:t> </a:t>
            </a:r>
          </a:p>
          <a:p>
            <a:r>
              <a:rPr lang="en-US" sz="2400">
                <a:latin typeface="Arial" charset="0"/>
                <a:cs typeface="Arial" charset="0"/>
              </a:rPr>
              <a:t>Channel spectrum divided into frequency bands</a:t>
            </a:r>
          </a:p>
          <a:p>
            <a:r>
              <a:rPr lang="en-US" sz="2400">
                <a:latin typeface="Arial" charset="0"/>
                <a:cs typeface="Arial" charset="0"/>
              </a:rPr>
              <a:t>Each station assigned fixed frequency band</a:t>
            </a:r>
          </a:p>
          <a:p>
            <a:r>
              <a:rPr lang="en-US" sz="2400">
                <a:latin typeface="Arial" charset="0"/>
                <a:cs typeface="Arial" charset="0"/>
              </a:rPr>
              <a:t>Unused transmission time in frequency bands go idle </a:t>
            </a:r>
          </a:p>
          <a:p>
            <a:r>
              <a:rPr lang="en-US" sz="2400">
                <a:latin typeface="Arial" charset="0"/>
                <a:cs typeface="Arial" charset="0"/>
              </a:rPr>
              <a:t>Example: 6-station LAN, 1,3,4 have pkt, frequency bands 2,5,6 idle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619125" y="4017963"/>
            <a:ext cx="7697788" cy="2424112"/>
            <a:chOff x="390" y="2531"/>
            <a:chExt cx="4849" cy="1527"/>
          </a:xfrm>
        </p:grpSpPr>
        <p:sp>
          <p:nvSpPr>
            <p:cNvPr id="62470" name="Rectangle 72"/>
            <p:cNvSpPr>
              <a:spLocks noChangeArrowheads="1"/>
            </p:cNvSpPr>
            <p:nvPr/>
          </p:nvSpPr>
          <p:spPr bwMode="auto">
            <a:xfrm>
              <a:off x="3120" y="2640"/>
              <a:ext cx="395" cy="1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73"/>
            <p:cNvSpPr>
              <a:spLocks noChangeShapeType="1"/>
            </p:cNvSpPr>
            <p:nvPr/>
          </p:nvSpPr>
          <p:spPr bwMode="auto">
            <a:xfrm flipV="1">
              <a:off x="3119" y="3336"/>
              <a:ext cx="3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74"/>
            <p:cNvSpPr>
              <a:spLocks noChangeShapeType="1"/>
            </p:cNvSpPr>
            <p:nvPr/>
          </p:nvSpPr>
          <p:spPr bwMode="auto">
            <a:xfrm flipV="1">
              <a:off x="3116" y="3583"/>
              <a:ext cx="39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75"/>
            <p:cNvSpPr>
              <a:spLocks noChangeShapeType="1"/>
            </p:cNvSpPr>
            <p:nvPr/>
          </p:nvSpPr>
          <p:spPr bwMode="auto">
            <a:xfrm flipV="1">
              <a:off x="3119" y="3826"/>
              <a:ext cx="39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76"/>
            <p:cNvSpPr>
              <a:spLocks noChangeShapeType="1"/>
            </p:cNvSpPr>
            <p:nvPr/>
          </p:nvSpPr>
          <p:spPr bwMode="auto">
            <a:xfrm flipV="1">
              <a:off x="3116" y="3093"/>
              <a:ext cx="39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Line 77"/>
            <p:cNvSpPr>
              <a:spLocks noChangeShapeType="1"/>
            </p:cNvSpPr>
            <p:nvPr/>
          </p:nvSpPr>
          <p:spPr bwMode="auto">
            <a:xfrm flipV="1">
              <a:off x="3119" y="2850"/>
              <a:ext cx="39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78"/>
            <p:cNvSpPr>
              <a:spLocks noChangeShapeType="1"/>
            </p:cNvSpPr>
            <p:nvPr/>
          </p:nvSpPr>
          <p:spPr bwMode="auto">
            <a:xfrm>
              <a:off x="3573" y="2812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7" name="Freeform 79"/>
            <p:cNvSpPr>
              <a:spLocks/>
            </p:cNvSpPr>
            <p:nvPr/>
          </p:nvSpPr>
          <p:spPr bwMode="auto">
            <a:xfrm>
              <a:off x="3666" y="2737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72"/>
                <a:gd name="T14" fmla="*/ 1089 w 108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Line 80"/>
            <p:cNvSpPr>
              <a:spLocks noChangeShapeType="1"/>
            </p:cNvSpPr>
            <p:nvPr/>
          </p:nvSpPr>
          <p:spPr bwMode="auto">
            <a:xfrm>
              <a:off x="3603" y="3066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Line 81"/>
            <p:cNvSpPr>
              <a:spLocks noChangeShapeType="1"/>
            </p:cNvSpPr>
            <p:nvPr/>
          </p:nvSpPr>
          <p:spPr bwMode="auto">
            <a:xfrm>
              <a:off x="3603" y="3317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Freeform 82"/>
            <p:cNvSpPr>
              <a:spLocks/>
            </p:cNvSpPr>
            <p:nvPr/>
          </p:nvSpPr>
          <p:spPr bwMode="auto">
            <a:xfrm>
              <a:off x="3696" y="3242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72"/>
                <a:gd name="T14" fmla="*/ 1089 w 108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81" name="Group 83"/>
            <p:cNvGrpSpPr>
              <a:grpSpLocks/>
            </p:cNvGrpSpPr>
            <p:nvPr/>
          </p:nvGrpSpPr>
          <p:grpSpPr bwMode="auto">
            <a:xfrm>
              <a:off x="3614" y="3497"/>
              <a:ext cx="1404" cy="75"/>
              <a:chOff x="1884" y="2826"/>
              <a:chExt cx="1404" cy="75"/>
            </a:xfrm>
          </p:grpSpPr>
          <p:sp>
            <p:nvSpPr>
              <p:cNvPr id="62496" name="Line 84"/>
              <p:cNvSpPr>
                <a:spLocks noChangeShapeType="1"/>
              </p:cNvSpPr>
              <p:nvPr/>
            </p:nvSpPr>
            <p:spPr bwMode="auto">
              <a:xfrm>
                <a:off x="1884" y="2901"/>
                <a:ext cx="14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Freeform 85"/>
              <p:cNvSpPr>
                <a:spLocks/>
              </p:cNvSpPr>
              <p:nvPr/>
            </p:nvSpPr>
            <p:spPr bwMode="auto">
              <a:xfrm>
                <a:off x="1977" y="2826"/>
                <a:ext cx="1089" cy="72"/>
              </a:xfrm>
              <a:custGeom>
                <a:avLst/>
                <a:gdLst>
                  <a:gd name="T0" fmla="*/ 0 w 1089"/>
                  <a:gd name="T1" fmla="*/ 72 h 72"/>
                  <a:gd name="T2" fmla="*/ 0 w 1089"/>
                  <a:gd name="T3" fmla="*/ 3 h 72"/>
                  <a:gd name="T4" fmla="*/ 1089 w 1089"/>
                  <a:gd name="T5" fmla="*/ 0 h 72"/>
                  <a:gd name="T6" fmla="*/ 1089 w 1089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9"/>
                  <a:gd name="T13" fmla="*/ 0 h 72"/>
                  <a:gd name="T14" fmla="*/ 1089 w 1089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9" h="72">
                    <a:moveTo>
                      <a:pt x="0" y="72"/>
                    </a:moveTo>
                    <a:lnTo>
                      <a:pt x="0" y="3"/>
                    </a:lnTo>
                    <a:lnTo>
                      <a:pt x="1089" y="0"/>
                    </a:lnTo>
                    <a:lnTo>
                      <a:pt x="1089" y="72"/>
                    </a:lnTo>
                  </a:path>
                </a:pathLst>
              </a:custGeom>
              <a:solidFill>
                <a:srgbClr val="00CC66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82" name="Line 86"/>
            <p:cNvSpPr>
              <a:spLocks noChangeShapeType="1"/>
            </p:cNvSpPr>
            <p:nvPr/>
          </p:nvSpPr>
          <p:spPr bwMode="auto">
            <a:xfrm>
              <a:off x="3633" y="3828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Line 87"/>
            <p:cNvSpPr>
              <a:spLocks noChangeShapeType="1"/>
            </p:cNvSpPr>
            <p:nvPr/>
          </p:nvSpPr>
          <p:spPr bwMode="auto">
            <a:xfrm>
              <a:off x="3637" y="4036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Text Box 88"/>
            <p:cNvSpPr txBox="1">
              <a:spLocks noChangeArrowheads="1"/>
            </p:cNvSpPr>
            <p:nvPr/>
          </p:nvSpPr>
          <p:spPr bwMode="auto">
            <a:xfrm rot="-5400000">
              <a:off x="2355" y="3162"/>
              <a:ext cx="1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latin typeface="Comic Sans MS" charset="0"/>
                </a:rPr>
                <a:t>frequency bands</a:t>
              </a:r>
            </a:p>
          </p:txBody>
        </p:sp>
        <p:sp>
          <p:nvSpPr>
            <p:cNvPr id="62485" name="Text Box 89"/>
            <p:cNvSpPr txBox="1">
              <a:spLocks noChangeArrowheads="1"/>
            </p:cNvSpPr>
            <p:nvPr/>
          </p:nvSpPr>
          <p:spPr bwMode="auto">
            <a:xfrm rot="67766">
              <a:off x="4824" y="2531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latin typeface="Comic Sans MS" charset="0"/>
                </a:rPr>
                <a:t>time</a:t>
              </a:r>
            </a:p>
          </p:txBody>
        </p:sp>
        <p:sp>
          <p:nvSpPr>
            <p:cNvPr id="62486" name="Freeform 90"/>
            <p:cNvSpPr>
              <a:spLocks/>
            </p:cNvSpPr>
            <p:nvPr/>
          </p:nvSpPr>
          <p:spPr bwMode="auto">
            <a:xfrm>
              <a:off x="1485" y="2772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487" name="Group 91"/>
            <p:cNvGrpSpPr>
              <a:grpSpLocks/>
            </p:cNvGrpSpPr>
            <p:nvPr/>
          </p:nvGrpSpPr>
          <p:grpSpPr bwMode="auto">
            <a:xfrm>
              <a:off x="390" y="3174"/>
              <a:ext cx="1050" cy="198"/>
              <a:chOff x="1614" y="1494"/>
              <a:chExt cx="1050" cy="198"/>
            </a:xfrm>
          </p:grpSpPr>
          <p:sp>
            <p:nvSpPr>
              <p:cNvPr id="62492" name="Rectangle 92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6685" name="Freeform 93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96"/>
                  </a:cxn>
                  <a:cxn ang="0">
                    <a:pos x="18" y="198"/>
                  </a:cxn>
                  <a:cxn ang="0">
                    <a:pos x="774" y="198"/>
                  </a:cxn>
                  <a:cxn ang="0">
                    <a:pos x="750" y="90"/>
                  </a:cxn>
                  <a:cxn ang="0">
                    <a:pos x="774" y="0"/>
                  </a:cxn>
                  <a:cxn ang="0">
                    <a:pos x="18" y="0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62494" name="Oval 94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5" name="Line 95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88" name="Freeform 96"/>
            <p:cNvSpPr>
              <a:spLocks/>
            </p:cNvSpPr>
            <p:nvPr/>
          </p:nvSpPr>
          <p:spPr bwMode="auto">
            <a:xfrm>
              <a:off x="1971" y="3208"/>
              <a:ext cx="562" cy="109"/>
            </a:xfrm>
            <a:custGeom>
              <a:avLst/>
              <a:gdLst>
                <a:gd name="T0" fmla="*/ 4 w 562"/>
                <a:gd name="T1" fmla="*/ 7 h 266"/>
                <a:gd name="T2" fmla="*/ 52 w 562"/>
                <a:gd name="T3" fmla="*/ 0 h 266"/>
                <a:gd name="T4" fmla="*/ 108 w 562"/>
                <a:gd name="T5" fmla="*/ 7 h 266"/>
                <a:gd name="T6" fmla="*/ 174 w 562"/>
                <a:gd name="T7" fmla="*/ 0 h 266"/>
                <a:gd name="T8" fmla="*/ 228 w 562"/>
                <a:gd name="T9" fmla="*/ 7 h 266"/>
                <a:gd name="T10" fmla="*/ 288 w 562"/>
                <a:gd name="T11" fmla="*/ 0 h 266"/>
                <a:gd name="T12" fmla="*/ 354 w 562"/>
                <a:gd name="T13" fmla="*/ 7 h 266"/>
                <a:gd name="T14" fmla="*/ 402 w 562"/>
                <a:gd name="T15" fmla="*/ 0 h 266"/>
                <a:gd name="T16" fmla="*/ 464 w 562"/>
                <a:gd name="T17" fmla="*/ 7 h 266"/>
                <a:gd name="T18" fmla="*/ 506 w 562"/>
                <a:gd name="T19" fmla="*/ 0 h 266"/>
                <a:gd name="T20" fmla="*/ 556 w 562"/>
                <a:gd name="T21" fmla="*/ 7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Freeform 97"/>
            <p:cNvSpPr>
              <a:spLocks/>
            </p:cNvSpPr>
            <p:nvPr/>
          </p:nvSpPr>
          <p:spPr bwMode="auto">
            <a:xfrm>
              <a:off x="1998" y="2723"/>
              <a:ext cx="269" cy="138"/>
            </a:xfrm>
            <a:custGeom>
              <a:avLst/>
              <a:gdLst>
                <a:gd name="T0" fmla="*/ 0 w 562"/>
                <a:gd name="T1" fmla="*/ 19 h 266"/>
                <a:gd name="T2" fmla="*/ 3 w 562"/>
                <a:gd name="T3" fmla="*/ 1 h 266"/>
                <a:gd name="T4" fmla="*/ 6 w 562"/>
                <a:gd name="T5" fmla="*/ 19 h 266"/>
                <a:gd name="T6" fmla="*/ 9 w 562"/>
                <a:gd name="T7" fmla="*/ 0 h 266"/>
                <a:gd name="T8" fmla="*/ 12 w 562"/>
                <a:gd name="T9" fmla="*/ 19 h 266"/>
                <a:gd name="T10" fmla="*/ 15 w 562"/>
                <a:gd name="T11" fmla="*/ 1 h 266"/>
                <a:gd name="T12" fmla="*/ 19 w 562"/>
                <a:gd name="T13" fmla="*/ 19 h 266"/>
                <a:gd name="T14" fmla="*/ 21 w 562"/>
                <a:gd name="T15" fmla="*/ 1 h 266"/>
                <a:gd name="T16" fmla="*/ 24 w 562"/>
                <a:gd name="T17" fmla="*/ 19 h 266"/>
                <a:gd name="T18" fmla="*/ 27 w 562"/>
                <a:gd name="T19" fmla="*/ 1 h 266"/>
                <a:gd name="T20" fmla="*/ 29 w 562"/>
                <a:gd name="T21" fmla="*/ 19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Freeform 98"/>
            <p:cNvSpPr>
              <a:spLocks/>
            </p:cNvSpPr>
            <p:nvPr/>
          </p:nvSpPr>
          <p:spPr bwMode="auto">
            <a:xfrm>
              <a:off x="1941" y="3856"/>
              <a:ext cx="623" cy="117"/>
            </a:xfrm>
            <a:custGeom>
              <a:avLst/>
              <a:gdLst>
                <a:gd name="T0" fmla="*/ 20 w 623"/>
                <a:gd name="T1" fmla="*/ 113 h 117"/>
                <a:gd name="T2" fmla="*/ 114 w 623"/>
                <a:gd name="T3" fmla="*/ 2 h 117"/>
                <a:gd name="T4" fmla="*/ 256 w 623"/>
                <a:gd name="T5" fmla="*/ 114 h 117"/>
                <a:gd name="T6" fmla="*/ 394 w 623"/>
                <a:gd name="T7" fmla="*/ 0 h 117"/>
                <a:gd name="T8" fmla="*/ 522 w 623"/>
                <a:gd name="T9" fmla="*/ 116 h 117"/>
                <a:gd name="T10" fmla="*/ 616 w 623"/>
                <a:gd name="T11" fmla="*/ 14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3"/>
                <a:gd name="T19" fmla="*/ 0 h 117"/>
                <a:gd name="T20" fmla="*/ 623 w 623"/>
                <a:gd name="T21" fmla="*/ 117 h 1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3" h="117">
                  <a:moveTo>
                    <a:pt x="20" y="113"/>
                  </a:moveTo>
                  <a:cubicBezTo>
                    <a:pt x="44" y="68"/>
                    <a:pt x="0" y="1"/>
                    <a:pt x="114" y="2"/>
                  </a:cubicBezTo>
                  <a:cubicBezTo>
                    <a:pt x="233" y="1"/>
                    <a:pt x="144" y="114"/>
                    <a:pt x="256" y="114"/>
                  </a:cubicBezTo>
                  <a:cubicBezTo>
                    <a:pt x="368" y="114"/>
                    <a:pt x="288" y="0"/>
                    <a:pt x="394" y="0"/>
                  </a:cubicBezTo>
                  <a:cubicBezTo>
                    <a:pt x="500" y="0"/>
                    <a:pt x="421" y="117"/>
                    <a:pt x="522" y="116"/>
                  </a:cubicBezTo>
                  <a:cubicBezTo>
                    <a:pt x="623" y="115"/>
                    <a:pt x="570" y="64"/>
                    <a:pt x="616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Text Box 99"/>
            <p:cNvSpPr txBox="1">
              <a:spLocks noChangeArrowheads="1"/>
            </p:cNvSpPr>
            <p:nvPr/>
          </p:nvSpPr>
          <p:spPr bwMode="auto">
            <a:xfrm>
              <a:off x="484" y="3626"/>
              <a:ext cx="8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latin typeface="Comic Sans MS" charset="0"/>
                </a:rPr>
                <a:t>FDM 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13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5F0C51-964F-054E-ABAF-32BB007B3A25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Taking Turns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MAC protocols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346075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u="sng">
                <a:solidFill>
                  <a:srgbClr val="FF0000"/>
                </a:solidFill>
                <a:latin typeface="Arial" charset="0"/>
                <a:cs typeface="Arial" charset="0"/>
              </a:rPr>
              <a:t>Polling</a:t>
            </a:r>
            <a:r>
              <a:rPr lang="en-US" sz="2400" b="1">
                <a:latin typeface="Arial" charset="0"/>
                <a:cs typeface="Arial" charset="0"/>
              </a:rPr>
              <a:t> </a:t>
            </a:r>
            <a:endParaRPr lang="en-US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  <a:cs typeface="Arial" charset="0"/>
              </a:rPr>
              <a:t>Master node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>
                <a:latin typeface="Arial" charset="0"/>
                <a:cs typeface="Arial" charset="0"/>
              </a:rPr>
              <a:t>invites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>
                <a:latin typeface="Arial" charset="0"/>
                <a:cs typeface="Arial" charset="0"/>
              </a:rPr>
              <a:t> slave nodes to transmit in turn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  <a:cs typeface="Arial" charset="0"/>
              </a:rPr>
              <a:t>Concerns: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Polling overhead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Latency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Single point of failure (master)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4200525" y="1376363"/>
            <a:ext cx="4611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</a:pPr>
            <a:r>
              <a:rPr lang="en-US" sz="2400" b="0" u="sng">
                <a:solidFill>
                  <a:srgbClr val="FF0000"/>
                </a:solidFill>
                <a:latin typeface="Arial" charset="0"/>
              </a:rPr>
              <a:t>Token passing</a:t>
            </a:r>
            <a:endParaRPr lang="en-US" sz="2800" u="sng">
              <a:latin typeface="Arial" charset="0"/>
            </a:endParaRP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>
                <a:latin typeface="Arial" charset="0"/>
              </a:rPr>
              <a:t>Control token</a:t>
            </a:r>
            <a:r>
              <a:rPr lang="en-US" sz="2400">
                <a:latin typeface="Arial" charset="0"/>
              </a:rPr>
              <a:t> </a:t>
            </a:r>
            <a:r>
              <a:rPr lang="en-US" sz="2400" b="0">
                <a:latin typeface="Arial" charset="0"/>
              </a:rPr>
              <a:t>passed from one node to next sequentially</a:t>
            </a: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>
                <a:latin typeface="Arial" charset="0"/>
              </a:rPr>
              <a:t>Node must have token to send</a:t>
            </a: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>
                <a:latin typeface="Arial" charset="0"/>
              </a:rPr>
              <a:t>Concerns: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b="0">
                <a:latin typeface="Arial" charset="0"/>
              </a:rPr>
              <a:t>Token overhead 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b="0">
                <a:latin typeface="Arial" charset="0"/>
              </a:rPr>
              <a:t>Latency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b="0">
                <a:latin typeface="Arial" charset="0"/>
              </a:rPr>
              <a:t>At mercy of any node</a:t>
            </a:r>
            <a:endParaRPr lang="en-US" sz="2400" b="0">
              <a:latin typeface="Arial" charset="0"/>
            </a:endParaRPr>
          </a:p>
        </p:txBody>
      </p:sp>
      <p:pic>
        <p:nvPicPr>
          <p:cNvPr id="963589" name="Picture 5" descr="IMG000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87913"/>
            <a:ext cx="28082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3048000"/>
            <a:ext cx="3170238" cy="2632075"/>
            <a:chOff x="2759" y="1541"/>
            <a:chExt cx="1997" cy="1658"/>
          </a:xfrm>
        </p:grpSpPr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3418" y="1541"/>
            <a:ext cx="3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"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1541"/>
                          <a:ext cx="32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Line 7"/>
            <p:cNvSpPr>
              <a:spLocks noChangeShapeType="1"/>
            </p:cNvSpPr>
            <p:nvPr/>
          </p:nvSpPr>
          <p:spPr bwMode="auto">
            <a:xfrm flipH="1">
              <a:off x="3330" y="1712"/>
              <a:ext cx="584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/>
            <p:cNvSpPr>
              <a:spLocks noChangeShapeType="1"/>
            </p:cNvSpPr>
            <p:nvPr/>
          </p:nvSpPr>
          <p:spPr bwMode="auto">
            <a:xfrm>
              <a:off x="3734" y="1744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/>
            <p:cNvSpPr>
              <a:spLocks noChangeShapeType="1"/>
            </p:cNvSpPr>
            <p:nvPr/>
          </p:nvSpPr>
          <p:spPr bwMode="auto">
            <a:xfrm>
              <a:off x="3828" y="1879"/>
              <a:ext cx="54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4515" name="Object 3"/>
            <p:cNvGraphicFramePr>
              <a:graphicFrameLocks noChangeAspect="1"/>
            </p:cNvGraphicFramePr>
            <p:nvPr/>
          </p:nvGraphicFramePr>
          <p:xfrm>
            <a:off x="4306" y="1688"/>
            <a:ext cx="3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1688"/>
                          <a:ext cx="32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Object 4"/>
            <p:cNvGraphicFramePr>
              <a:graphicFrameLocks noChangeAspect="1"/>
            </p:cNvGraphicFramePr>
            <p:nvPr/>
          </p:nvGraphicFramePr>
          <p:xfrm>
            <a:off x="3247" y="1874"/>
            <a:ext cx="3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874"/>
                          <a:ext cx="32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8" name="Line 12"/>
            <p:cNvSpPr>
              <a:spLocks noChangeShapeType="1"/>
            </p:cNvSpPr>
            <p:nvPr/>
          </p:nvSpPr>
          <p:spPr bwMode="auto">
            <a:xfrm>
              <a:off x="3563" y="2077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3076" y="2207"/>
            <a:ext cx="3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" name="Clip" r:id="rId9" imgW="1307948" imgH="1084823" progId="MS_ClipArt_Gallery.2">
                    <p:embed/>
                  </p:oleObj>
                </mc:Choice>
                <mc:Fallback>
                  <p:oleObj name="Clip" r:id="rId9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2207"/>
                          <a:ext cx="32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9" name="Line 14"/>
            <p:cNvSpPr>
              <a:spLocks noChangeShapeType="1"/>
            </p:cNvSpPr>
            <p:nvPr/>
          </p:nvSpPr>
          <p:spPr bwMode="auto">
            <a:xfrm>
              <a:off x="3392" y="2410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4518" name="Object 6"/>
            <p:cNvGraphicFramePr>
              <a:graphicFrameLocks noChangeAspect="1"/>
            </p:cNvGraphicFramePr>
            <p:nvPr/>
          </p:nvGraphicFramePr>
          <p:xfrm>
            <a:off x="2905" y="2540"/>
            <a:ext cx="3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" name="Clip" r:id="rId10" imgW="1307948" imgH="1084823" progId="MS_ClipArt_Gallery.2">
                    <p:embed/>
                  </p:oleObj>
                </mc:Choice>
                <mc:Fallback>
                  <p:oleObj name="Clip" r:id="rId10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2540"/>
                          <a:ext cx="32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0" name="Line 16"/>
            <p:cNvSpPr>
              <a:spLocks noChangeShapeType="1"/>
            </p:cNvSpPr>
            <p:nvPr/>
          </p:nvSpPr>
          <p:spPr bwMode="auto">
            <a:xfrm>
              <a:off x="3221" y="2743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Text Box 17"/>
            <p:cNvSpPr txBox="1">
              <a:spLocks noChangeArrowheads="1"/>
            </p:cNvSpPr>
            <p:nvPr/>
          </p:nvSpPr>
          <p:spPr bwMode="auto">
            <a:xfrm>
              <a:off x="4168" y="1979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latin typeface="Comic Sans MS" charset="0"/>
                </a:rPr>
                <a:t>master</a:t>
              </a:r>
            </a:p>
          </p:txBody>
        </p:sp>
        <p:sp>
          <p:nvSpPr>
            <p:cNvPr id="64532" name="Text Box 18"/>
            <p:cNvSpPr txBox="1">
              <a:spLocks noChangeArrowheads="1"/>
            </p:cNvSpPr>
            <p:nvPr/>
          </p:nvSpPr>
          <p:spPr bwMode="auto">
            <a:xfrm>
              <a:off x="2759" y="2968"/>
              <a:ext cx="5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latin typeface="Comic Sans MS" charset="0"/>
                </a:rPr>
                <a:t>slaves</a:t>
              </a:r>
            </a:p>
          </p:txBody>
        </p:sp>
        <p:grpSp>
          <p:nvGrpSpPr>
            <p:cNvPr id="64533" name="Group 19"/>
            <p:cNvGrpSpPr>
              <a:grpSpLocks/>
            </p:cNvGrpSpPr>
            <p:nvPr/>
          </p:nvGrpSpPr>
          <p:grpSpPr bwMode="auto">
            <a:xfrm>
              <a:off x="4298" y="1664"/>
              <a:ext cx="353" cy="212"/>
              <a:chOff x="4212" y="2867"/>
              <a:chExt cx="353" cy="212"/>
            </a:xfrm>
          </p:grpSpPr>
          <p:sp>
            <p:nvSpPr>
              <p:cNvPr id="64540" name="Rectangle 20"/>
              <p:cNvSpPr>
                <a:spLocks noChangeArrowheads="1"/>
              </p:cNvSpPr>
              <p:nvPr/>
            </p:nvSpPr>
            <p:spPr bwMode="auto">
              <a:xfrm>
                <a:off x="4212" y="2916"/>
                <a:ext cx="353" cy="137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1" name="Text Box 21"/>
              <p:cNvSpPr txBox="1">
                <a:spLocks noChangeArrowheads="1"/>
              </p:cNvSpPr>
              <p:nvPr/>
            </p:nvSpPr>
            <p:spPr bwMode="auto">
              <a:xfrm>
                <a:off x="4227" y="2867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sz="1600" b="0">
                    <a:solidFill>
                      <a:schemeClr val="bg1"/>
                    </a:solidFill>
                    <a:latin typeface="Comic Sans MS" charset="0"/>
                  </a:rPr>
                  <a:t>poll</a:t>
                </a:r>
              </a:p>
            </p:txBody>
          </p:sp>
        </p:grpSp>
        <p:grpSp>
          <p:nvGrpSpPr>
            <p:cNvPr id="64534" name="Group 22"/>
            <p:cNvGrpSpPr>
              <a:grpSpLocks/>
            </p:cNvGrpSpPr>
            <p:nvPr/>
          </p:nvGrpSpPr>
          <p:grpSpPr bwMode="auto">
            <a:xfrm>
              <a:off x="3069" y="2245"/>
              <a:ext cx="383" cy="212"/>
              <a:chOff x="4415" y="2367"/>
              <a:chExt cx="383" cy="212"/>
            </a:xfrm>
          </p:grpSpPr>
          <p:sp>
            <p:nvSpPr>
              <p:cNvPr id="64538" name="Rectangle 23"/>
              <p:cNvSpPr>
                <a:spLocks noChangeArrowheads="1"/>
              </p:cNvSpPr>
              <p:nvPr/>
            </p:nvSpPr>
            <p:spPr bwMode="auto">
              <a:xfrm>
                <a:off x="4437" y="2400"/>
                <a:ext cx="353" cy="13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9" name="Text Box 24"/>
              <p:cNvSpPr txBox="1">
                <a:spLocks noChangeArrowheads="1"/>
              </p:cNvSpPr>
              <p:nvPr/>
            </p:nvSpPr>
            <p:spPr bwMode="auto">
              <a:xfrm>
                <a:off x="4415" y="2367"/>
                <a:ext cx="3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sz="1600" b="0">
                    <a:solidFill>
                      <a:schemeClr val="bg1"/>
                    </a:solidFill>
                    <a:latin typeface="Comic Sans MS" charset="0"/>
                  </a:rPr>
                  <a:t>data</a:t>
                </a:r>
              </a:p>
            </p:txBody>
          </p:sp>
        </p:grpSp>
        <p:grpSp>
          <p:nvGrpSpPr>
            <p:cNvPr id="64535" name="Group 25"/>
            <p:cNvGrpSpPr>
              <a:grpSpLocks/>
            </p:cNvGrpSpPr>
            <p:nvPr/>
          </p:nvGrpSpPr>
          <p:grpSpPr bwMode="auto">
            <a:xfrm>
              <a:off x="3388" y="1541"/>
              <a:ext cx="383" cy="212"/>
              <a:chOff x="4415" y="2367"/>
              <a:chExt cx="383" cy="212"/>
            </a:xfrm>
          </p:grpSpPr>
          <p:sp>
            <p:nvSpPr>
              <p:cNvPr id="64536" name="Rectangle 26"/>
              <p:cNvSpPr>
                <a:spLocks noChangeArrowheads="1"/>
              </p:cNvSpPr>
              <p:nvPr/>
            </p:nvSpPr>
            <p:spPr bwMode="auto">
              <a:xfrm>
                <a:off x="4437" y="2400"/>
                <a:ext cx="353" cy="13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7" name="Text Box 27"/>
              <p:cNvSpPr txBox="1">
                <a:spLocks noChangeArrowheads="1"/>
              </p:cNvSpPr>
              <p:nvPr/>
            </p:nvSpPr>
            <p:spPr bwMode="auto">
              <a:xfrm>
                <a:off x="4415" y="2367"/>
                <a:ext cx="3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sz="1600" b="0">
                    <a:solidFill>
                      <a:schemeClr val="bg1"/>
                    </a:solidFill>
                    <a:latin typeface="Comic Sans MS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76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5DACF7-AAAA-8B46-9DBF-35F42F62DB4E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Routing in Switched Ethernets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9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of these are the “Internet way”…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not?  </a:t>
            </a:r>
          </a:p>
          <a:p>
            <a:pPr lvl="3"/>
            <a:endParaRPr lang="en-US" dirty="0"/>
          </a:p>
          <a:p>
            <a:r>
              <a:rPr lang="en-US" dirty="0" smtClean="0"/>
              <a:t>What’s wrong with</a:t>
            </a:r>
          </a:p>
          <a:p>
            <a:pPr lvl="1"/>
            <a:r>
              <a:rPr lang="en-US" dirty="0" smtClean="0"/>
              <a:t>TDMA</a:t>
            </a:r>
          </a:p>
          <a:p>
            <a:pPr lvl="1"/>
            <a:r>
              <a:rPr lang="en-US" dirty="0" smtClean="0"/>
              <a:t>FDMA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Token passing</a:t>
            </a:r>
          </a:p>
          <a:p>
            <a:pPr lvl="4"/>
            <a:endParaRPr lang="en-US" dirty="0"/>
          </a:p>
          <a:p>
            <a:r>
              <a:rPr lang="en-US" dirty="0" smtClean="0"/>
              <a:t>Turn to random access</a:t>
            </a:r>
          </a:p>
          <a:p>
            <a:pPr lvl="1"/>
            <a:r>
              <a:rPr lang="en-US" dirty="0"/>
              <a:t>Optimize for the common case (no collision)</a:t>
            </a:r>
          </a:p>
          <a:p>
            <a:pPr lvl="1"/>
            <a:r>
              <a:rPr lang="en-US" dirty="0" smtClean="0"/>
              <a:t>Don’t avoid collisions, just recover from them….</a:t>
            </a:r>
          </a:p>
          <a:p>
            <a:pPr lvl="1"/>
            <a:r>
              <a:rPr lang="en-US" b="1" dirty="0" smtClean="0"/>
              <a:t>Sound familiar?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48135-0A44-7043-B7DE-0661257FCDAA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Random Access MAC Protocols</a:t>
            </a:r>
          </a:p>
        </p:txBody>
      </p:sp>
      <p:sp>
        <p:nvSpPr>
          <p:cNvPr id="6963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2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32893-B3DA-B645-9AB8-8E9006295EEA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When node has packet to send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Transmit at full channel data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coordination among nodes</a:t>
            </a:r>
          </a:p>
          <a:p>
            <a:r>
              <a:rPr lang="en-US">
                <a:latin typeface="Arial" charset="0"/>
                <a:cs typeface="Arial" charset="0"/>
              </a:rPr>
              <a:t>Two or more transmitting nodes </a:t>
            </a:r>
            <a:r>
              <a:rPr lang="en-US">
                <a:latin typeface="Arial" charset="0"/>
                <a:ea typeface="AppleGothic" charset="0"/>
                <a:cs typeface="AppleGothic" charset="0"/>
                <a:sym typeface="Symbol" charset="0"/>
              </a:rPr>
              <a:t>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solidFill>
                  <a:srgbClr val="FF3300"/>
                </a:solidFill>
                <a:latin typeface="Arial" charset="0"/>
                <a:cs typeface="Arial" charset="0"/>
              </a:rPr>
              <a:t>collision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Data lost</a:t>
            </a:r>
          </a:p>
          <a:p>
            <a:r>
              <a:rPr lang="en-US">
                <a:latin typeface="Arial" charset="0"/>
                <a:cs typeface="Arial" charset="0"/>
              </a:rPr>
              <a:t>Random access MAC protocol specifies: 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How to detect collisions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How to recover from collisions </a:t>
            </a:r>
          </a:p>
          <a:p>
            <a:r>
              <a:rPr lang="en-US">
                <a:latin typeface="Arial" charset="0"/>
                <a:cs typeface="Arial" charset="0"/>
              </a:rPr>
              <a:t>Examples 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ALOHA and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Slotted ALOHA</a:t>
            </a:r>
            <a:endParaRPr lang="en-US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CSMA/CD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, CSMA/CA (wireless, covered later)</a:t>
            </a:r>
          </a:p>
        </p:txBody>
      </p:sp>
    </p:spTree>
    <p:extLst>
      <p:ext uri="{BB962C8B-B14F-4D97-AF65-F5344CB8AC3E}">
        <p14:creationId xmlns:p14="http://schemas.microsoft.com/office/powerpoint/2010/main" val="232344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4FF96-C227-3647-BB34-EB80A90EB364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Carrier sense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Listen before speaking, and don</a:t>
            </a:r>
            <a:r>
              <a:rPr lang="ja-JP" altLang="en-US" i="1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 interrupt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Checking if someone else is already sending data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waiting till the other node is done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Collision detection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If someone else starts talking at the same time,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stop</a:t>
            </a:r>
          </a:p>
          <a:p>
            <a:pPr lvl="2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But make sure everyone knows there was a collision!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Realizing when two nodes are transmitting at once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…by detecting that the data on the wire is garbled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Randomness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i="1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 start talking again right away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Waiting for a random time before trying again</a:t>
            </a:r>
          </a:p>
        </p:txBody>
      </p:sp>
    </p:spTree>
    <p:extLst>
      <p:ext uri="{BB962C8B-B14F-4D97-AF65-F5344CB8AC3E}">
        <p14:creationId xmlns:p14="http://schemas.microsoft.com/office/powerpoint/2010/main" val="214907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389177-A03D-0D45-B2EF-B7AFD8998CD6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Where it all Started: AlohaNet</a:t>
            </a:r>
          </a:p>
        </p:txBody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1295400"/>
            <a:ext cx="4495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Norm Abramson left </a:t>
            </a:r>
            <a:r>
              <a:rPr lang="en-US" dirty="0" smtClean="0">
                <a:latin typeface="Arial" charset="0"/>
                <a:cs typeface="Arial" charset="0"/>
              </a:rPr>
              <a:t>Stanford in 1970</a:t>
            </a:r>
          </a:p>
          <a:p>
            <a:pPr>
              <a:lnSpc>
                <a:spcPct val="80000"/>
              </a:lnSpc>
            </a:pPr>
            <a:r>
              <a:rPr lang="en-US" b="1" i="1" dirty="0" smtClean="0">
                <a:latin typeface="Arial" charset="0"/>
                <a:cs typeface="Arial" charset="0"/>
              </a:rPr>
              <a:t>So he could surf!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Set up first data communication system for Hawaiian islands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Hub at U. Hawaii, Oahu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Had two radio channels: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Random access: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Sites sending data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Broadcast: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Hub rebroadcasting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pic>
        <p:nvPicPr>
          <p:cNvPr id="75781" name="Picture 4" descr="hawa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49638"/>
            <a:ext cx="4648200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Oval 5"/>
          <p:cNvSpPr>
            <a:spLocks noChangeArrowheads="1"/>
          </p:cNvSpPr>
          <p:nvPr/>
        </p:nvSpPr>
        <p:spPr bwMode="auto">
          <a:xfrm>
            <a:off x="914400" y="3297238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75783" name="Oval 6"/>
          <p:cNvSpPr>
            <a:spLocks noChangeArrowheads="1"/>
          </p:cNvSpPr>
          <p:nvPr/>
        </p:nvSpPr>
        <p:spPr bwMode="auto">
          <a:xfrm>
            <a:off x="1752600" y="3525838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pic>
        <p:nvPicPr>
          <p:cNvPr id="75784" name="Picture 7" descr="abram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981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5" name="Oval 8"/>
          <p:cNvSpPr>
            <a:spLocks noChangeArrowheads="1"/>
          </p:cNvSpPr>
          <p:nvPr/>
        </p:nvSpPr>
        <p:spPr bwMode="auto">
          <a:xfrm>
            <a:off x="0" y="2895600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95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channels: random access, broadcast</a:t>
            </a:r>
          </a:p>
          <a:p>
            <a:pPr lvl="2"/>
            <a:endParaRPr lang="en-US" dirty="0"/>
          </a:p>
          <a:p>
            <a:r>
              <a:rPr lang="en-US" dirty="0" smtClean="0"/>
              <a:t>Sites send packets to hub (random)</a:t>
            </a:r>
          </a:p>
          <a:p>
            <a:pPr lvl="1"/>
            <a:r>
              <a:rPr lang="en-US" dirty="0" smtClean="0"/>
              <a:t>If received, hub sends ACK (random)</a:t>
            </a:r>
          </a:p>
          <a:p>
            <a:pPr lvl="1"/>
            <a:r>
              <a:rPr lang="en-US" dirty="0" smtClean="0"/>
              <a:t>If not received (due to collision), site resends</a:t>
            </a:r>
          </a:p>
          <a:p>
            <a:pPr lvl="2"/>
            <a:endParaRPr lang="en-US" dirty="0"/>
          </a:p>
          <a:p>
            <a:r>
              <a:rPr lang="en-US" dirty="0" smtClean="0"/>
              <a:t>Hub sends packets to all sites (broadcast)</a:t>
            </a:r>
          </a:p>
          <a:p>
            <a:pPr lvl="1"/>
            <a:r>
              <a:rPr lang="en-US" dirty="0" smtClean="0"/>
              <a:t>Sites can receive even if they are also sending</a:t>
            </a:r>
          </a:p>
          <a:p>
            <a:pPr lvl="1"/>
            <a:endParaRPr lang="en-US" dirty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When do you resend?   </a:t>
            </a:r>
            <a:r>
              <a:rPr lang="en-US" dirty="0" smtClean="0">
                <a:solidFill>
                  <a:srgbClr val="FF0000"/>
                </a:solidFill>
              </a:rPr>
              <a:t>Resend with probability p</a:t>
            </a:r>
          </a:p>
          <a:p>
            <a:pPr lvl="1"/>
            <a:r>
              <a:rPr lang="en-US" dirty="0" smtClean="0"/>
              <a:t>How does this perform? </a:t>
            </a:r>
            <a:r>
              <a:rPr lang="en-US" dirty="0" smtClean="0">
                <a:solidFill>
                  <a:srgbClr val="FF0000"/>
                </a:solidFill>
              </a:rPr>
              <a:t>Need a clean model…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0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DECF19-30B3-BB4B-9DB9-E1626869F2B4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Slotted ALOHA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Assumptions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All frames same size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Time divided into equal slots (time to transmit a frame)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Nodes are synchronized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Nodes begin to transmit frames only at start of slots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If </a:t>
            </a:r>
            <a:r>
              <a:rPr lang="en-US" sz="2400" dirty="0" smtClean="0">
                <a:latin typeface="Arial" charset="0"/>
                <a:cs typeface="Arial" charset="0"/>
              </a:rPr>
              <a:t>multiple nodes </a:t>
            </a:r>
            <a:r>
              <a:rPr lang="en-US" sz="2400" dirty="0">
                <a:latin typeface="Arial" charset="0"/>
                <a:cs typeface="Arial" charset="0"/>
              </a:rPr>
              <a:t>transmit, </a:t>
            </a:r>
            <a:r>
              <a:rPr lang="en-US" sz="2400" dirty="0" smtClean="0">
                <a:latin typeface="Arial" charset="0"/>
                <a:cs typeface="Arial" charset="0"/>
              </a:rPr>
              <a:t>nodes </a:t>
            </a:r>
            <a:r>
              <a:rPr lang="en-US" sz="2400" dirty="0">
                <a:latin typeface="Arial" charset="0"/>
                <a:cs typeface="Arial" charset="0"/>
              </a:rPr>
              <a:t>detect collision</a:t>
            </a:r>
          </a:p>
        </p:txBody>
      </p:sp>
      <p:sp>
        <p:nvSpPr>
          <p:cNvPr id="969737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Operation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When node gets fresh data, transmits in next slot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No collision: success!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Collision: node retransmits </a:t>
            </a:r>
            <a:r>
              <a:rPr lang="en-US" sz="2400" dirty="0" smtClean="0">
                <a:latin typeface="Arial" charset="0"/>
                <a:cs typeface="Arial" charset="0"/>
              </a:rPr>
              <a:t>with </a:t>
            </a:r>
            <a:r>
              <a:rPr lang="en-US" sz="2400" dirty="0">
                <a:latin typeface="Arial" charset="0"/>
                <a:cs typeface="Arial" charset="0"/>
              </a:rPr>
              <a:t>probability </a:t>
            </a:r>
            <a:r>
              <a:rPr lang="en-US" sz="2400" b="1" dirty="0">
                <a:latin typeface="Arial" charset="0"/>
                <a:cs typeface="Arial" charset="0"/>
              </a:rPr>
              <a:t>p</a:t>
            </a:r>
            <a:r>
              <a:rPr lang="en-US" sz="2400" dirty="0">
                <a:latin typeface="Arial" charset="0"/>
                <a:cs typeface="Arial" charset="0"/>
              </a:rPr>
              <a:t> until success</a:t>
            </a:r>
          </a:p>
        </p:txBody>
      </p:sp>
    </p:spTree>
    <p:extLst>
      <p:ext uri="{BB962C8B-B14F-4D97-AF65-F5344CB8AC3E}">
        <p14:creationId xmlns:p14="http://schemas.microsoft.com/office/powerpoint/2010/main" val="351773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  <p:bldP spid="96973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4A76C6-61B9-0546-830D-CC852F2D3A12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Slot-by-Slot Example</a:t>
            </a:r>
          </a:p>
        </p:txBody>
      </p:sp>
      <p:pic>
        <p:nvPicPr>
          <p:cNvPr id="79876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0800"/>
            <a:ext cx="80899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574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90800" y="1219200"/>
            <a:ext cx="457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480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052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386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720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054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562600" y="1219200"/>
            <a:ext cx="609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1219200"/>
            <a:ext cx="609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3884613"/>
            <a:ext cx="8458200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endParaRPr lang="en-US" b="0" kern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82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54E12F-3645-BA47-937B-E407A2057A59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Efficiency of Slotted Aloha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Suppose </a:t>
            </a:r>
            <a:r>
              <a:rPr lang="en-US" dirty="0">
                <a:latin typeface="Arial" charset="0"/>
                <a:cs typeface="Arial" charset="0"/>
              </a:rPr>
              <a:t>N stations have packets to send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transmits in slot with probability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</a:t>
            </a:r>
          </a:p>
          <a:p>
            <a:pPr lvl="5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Probability of successful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transmission: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by a </a:t>
            </a:r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node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   S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p (1-p)</a:t>
            </a:r>
            <a:r>
              <a:rPr lang="en-US" b="1" i="1" baseline="30000" dirty="0">
                <a:latin typeface="Arial" charset="0"/>
                <a:ea typeface="Arial" charset="0"/>
                <a:cs typeface="Arial" charset="0"/>
              </a:rPr>
              <a:t>(N-1)</a:t>
            </a:r>
            <a:br>
              <a:rPr lang="en-US" b="1" i="1" baseline="30000" dirty="0">
                <a:latin typeface="Arial" charset="0"/>
                <a:ea typeface="Arial" charset="0"/>
                <a:cs typeface="Arial" charset="0"/>
              </a:rPr>
            </a:br>
            <a:r>
              <a:rPr lang="en-US" i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any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 nodes: S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= N p (1-p)</a:t>
            </a:r>
            <a:r>
              <a:rPr lang="en-US" b="1" i="1" baseline="30000" dirty="0">
                <a:latin typeface="Arial" charset="0"/>
                <a:ea typeface="Arial" charset="0"/>
                <a:cs typeface="Arial" charset="0"/>
              </a:rPr>
              <a:t>(N-1</a:t>
            </a:r>
            <a:r>
              <a:rPr lang="en-US" b="1" i="1" baseline="30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 value of p maximizes prob. </a:t>
            </a:r>
            <a:r>
              <a:rPr lang="en-US" dirty="0">
                <a:latin typeface="Arial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f success: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fixed p, S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0 as N increases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if p = 1/N, then S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1/e = 0.37 as 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increases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Max efficiency is only slightly greater than 1/3!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7F3D8-EB42-1B40-9CDF-710ED3012E4D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Pros and Cons of Slotted Aloha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36913"/>
            <a:ext cx="4152900" cy="359251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Pros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Single active node can continuously transmit at full rate of channel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Highly decentralized: only need slot synchronization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Simple</a:t>
            </a:r>
          </a:p>
        </p:txBody>
      </p:sp>
      <p:sp>
        <p:nvSpPr>
          <p:cNvPr id="971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2500" y="3216275"/>
            <a:ext cx="4152900" cy="36417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Cons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Wasted slots: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Idle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Collisions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Collisions consume entire slot</a:t>
            </a:r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Clock synchronization</a:t>
            </a:r>
          </a:p>
        </p:txBody>
      </p:sp>
      <p:pic>
        <p:nvPicPr>
          <p:cNvPr id="83974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0800"/>
            <a:ext cx="80899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3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20E8E0-6198-D048-882E-7DA52E597C15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7607300" y="4427538"/>
            <a:ext cx="1074738" cy="7302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570663" y="4427538"/>
            <a:ext cx="1074737" cy="7302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532438" y="4427538"/>
            <a:ext cx="1074737" cy="7302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495800" y="4427538"/>
            <a:ext cx="1074738" cy="7302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Shuttling Data at Different Layers</a:t>
            </a:r>
          </a:p>
        </p:txBody>
      </p:sp>
      <p:sp>
        <p:nvSpPr>
          <p:cNvPr id="389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09391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Different devices switch different things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Physical layer: electrical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signals or bits 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hubs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 layer: frames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Network layer: packets (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885825" y="3941763"/>
            <a:ext cx="2881313" cy="6143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885825" y="4556125"/>
            <a:ext cx="2881313" cy="6143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885825" y="5170488"/>
            <a:ext cx="2881313" cy="614362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1003300" y="3467100"/>
            <a:ext cx="264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Helvetica" charset="0"/>
              </a:rPr>
              <a:t>Application gateway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1093788" y="3429000"/>
            <a:ext cx="2443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Helvetica" charset="0"/>
              </a:rPr>
              <a:t>Transport gateway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1800225" y="400526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Helvetica" charset="0"/>
              </a:rPr>
              <a:t>Router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1771750" y="4619625"/>
            <a:ext cx="1082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Helvetica" charset="0"/>
              </a:rPr>
              <a:t> S</a:t>
            </a:r>
            <a:r>
              <a:rPr lang="en-US" dirty="0" smtClean="0">
                <a:solidFill>
                  <a:schemeClr val="bg1"/>
                </a:solidFill>
                <a:latin typeface="Helvetica" charset="0"/>
              </a:rPr>
              <a:t>witch</a:t>
            </a:r>
            <a:endParaRPr lang="en-US" dirty="0">
              <a:solidFill>
                <a:schemeClr val="bg1"/>
              </a:solidFill>
              <a:latin typeface="Helvetica" charset="0"/>
            </a:endParaRP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1968993" y="5286375"/>
            <a:ext cx="683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Helvetica" charset="0"/>
              </a:rPr>
              <a:t>H</a:t>
            </a:r>
            <a:r>
              <a:rPr lang="en-US" dirty="0" smtClean="0">
                <a:solidFill>
                  <a:schemeClr val="bg1"/>
                </a:solidFill>
                <a:latin typeface="Helvetica" charset="0"/>
              </a:rPr>
              <a:t>ub</a:t>
            </a:r>
            <a:endParaRPr lang="en-US" dirty="0">
              <a:solidFill>
                <a:schemeClr val="bg1"/>
              </a:solidFill>
              <a:latin typeface="Helvetica" charset="0"/>
            </a:endParaRP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516438" y="4471988"/>
            <a:ext cx="1017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>
                <a:latin typeface="Helvetica" charset="0"/>
              </a:rPr>
              <a:t>Frame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5553075" y="4471988"/>
            <a:ext cx="101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>
                <a:latin typeface="Helvetica" charset="0"/>
              </a:rPr>
              <a:t>Packet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6589713" y="4471988"/>
            <a:ext cx="1017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>
                <a:latin typeface="Helvetica" charset="0"/>
              </a:rPr>
              <a:t>TCP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7780338" y="4471988"/>
            <a:ext cx="74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>
                <a:latin typeface="Helvetica" charset="0"/>
              </a:rPr>
              <a:t>User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>
                <a:latin typeface="Helvetica" charset="0"/>
              </a:rPr>
              <a:t>data</a:t>
            </a:r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4495800" y="4427538"/>
            <a:ext cx="4186238" cy="730250"/>
          </a:xfrm>
          <a:prstGeom prst="rect">
            <a:avLst/>
          </a:prstGeom>
          <a:noFill/>
          <a:ln w="508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F752E6-2A58-6447-96C1-D3752DE578D0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Improving on Slotted Aloha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Fewer wasted slots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Need to decrease collisions and empty slots</a:t>
            </a:r>
            <a:br>
              <a:rPr lang="en-US" i="1" dirty="0">
                <a:latin typeface="Arial" charset="0"/>
                <a:ea typeface="Arial" charset="0"/>
                <a:cs typeface="Arial" charset="0"/>
              </a:rPr>
            </a:b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Don’t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waste full slots on collisions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Need to decrease time to detect collisions</a:t>
            </a:r>
            <a:br>
              <a:rPr lang="en-US" i="1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Avoid need for synchronization</a:t>
            </a:r>
          </a:p>
          <a:p>
            <a:pPr lvl="1">
              <a:buClr>
                <a:schemeClr val="tx2"/>
              </a:buClr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Synchronization is hard to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achieve</a:t>
            </a:r>
          </a:p>
          <a:p>
            <a:pPr lvl="1">
              <a:buClr>
                <a:schemeClr val="tx2"/>
              </a:buClr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And Aloha performance drops if you don’t have slots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1" i="1" dirty="0">
                <a:latin typeface="Arial" charset="0"/>
                <a:ea typeface="Arial" charset="0"/>
                <a:cs typeface="Arial" charset="0"/>
              </a:rPr>
            </a:br>
            <a:endParaRPr lang="en-US" b="1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EE1DCE-563D-DC47-B64E-A1238716B75E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CSMA: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listen</a:t>
            </a:r>
            <a:r>
              <a:rPr lang="en-US" dirty="0">
                <a:latin typeface="Arial" charset="0"/>
                <a:cs typeface="Arial" charset="0"/>
              </a:rPr>
              <a:t> before transmit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channel sensed idle: transmit entire frame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channel sensed busy, defer transmission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Human analogy: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interrupt others</a:t>
            </a:r>
            <a:r>
              <a:rPr lang="en-US" dirty="0" smtClean="0">
                <a:latin typeface="Arial" charset="0"/>
                <a:cs typeface="Arial" charset="0"/>
              </a:rPr>
              <a:t>!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Does this eliminate all collisions?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No, because of nonzero propagation delay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2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C93B4A-79FD-254E-A34E-B4A488344DAD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 Collisions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9011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322388"/>
            <a:ext cx="4506912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541338" y="1295400"/>
            <a:ext cx="379412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2400" dirty="0"/>
              <a:t>P</a:t>
            </a:r>
            <a:r>
              <a:rPr lang="en-US" sz="2400" b="0" dirty="0" smtClean="0"/>
              <a:t>ropagation delay:</a:t>
            </a:r>
            <a:r>
              <a:rPr lang="en-US" sz="2400" dirty="0"/>
              <a:t> </a:t>
            </a:r>
            <a:r>
              <a:rPr lang="en-US" sz="2400" b="0" dirty="0" smtClean="0"/>
              <a:t>two </a:t>
            </a:r>
            <a:r>
              <a:rPr lang="en-US" sz="2400" b="0" dirty="0"/>
              <a:t>nodes may not </a:t>
            </a:r>
            <a:r>
              <a:rPr lang="en-US" sz="2400" b="0" dirty="0" smtClean="0"/>
              <a:t>hear each other</a:t>
            </a:r>
            <a:r>
              <a:rPr lang="en-US" sz="2400" dirty="0" smtClean="0"/>
              <a:t>’</a:t>
            </a:r>
            <a:r>
              <a:rPr lang="en-US" sz="2400" b="0" dirty="0" smtClean="0"/>
              <a:t>s before sending.</a:t>
            </a:r>
            <a:endParaRPr lang="en-US" sz="2400" b="0" dirty="0"/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533399" y="2495728"/>
            <a:ext cx="38020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400" b="0" i="1" dirty="0" smtClean="0">
                <a:latin typeface="Arial" charset="0"/>
              </a:rPr>
              <a:t>Would </a:t>
            </a:r>
            <a:r>
              <a:rPr lang="en-US" sz="2400" b="0" i="1" dirty="0">
                <a:latin typeface="Arial" charset="0"/>
              </a:rPr>
              <a:t>slots hurt or help?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95299" y="3765728"/>
            <a:ext cx="403860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CSMA reduces but does not eliminate collisions</a:t>
            </a:r>
          </a:p>
          <a:p>
            <a:pPr algn="l" eaLnBrk="0" hangingPunct="0"/>
            <a:endParaRPr lang="en-US" sz="2400" i="1" dirty="0"/>
          </a:p>
          <a:p>
            <a:pPr algn="l" eaLnBrk="0" hangingPunct="0"/>
            <a:r>
              <a:rPr lang="en-US" sz="2400" b="0" i="1" dirty="0" smtClean="0">
                <a:latin typeface="Arial" charset="0"/>
              </a:rPr>
              <a:t>Biggest remaining problem?</a:t>
            </a:r>
          </a:p>
          <a:p>
            <a:pPr algn="l" eaLnBrk="0" hangingPunct="0"/>
            <a:endParaRPr lang="en-US" sz="2400" b="0" i="1" dirty="0" smtClean="0">
              <a:latin typeface="Arial" charset="0"/>
            </a:endParaRPr>
          </a:p>
          <a:p>
            <a:pPr algn="l" eaLnBrk="0" hangingPunct="0"/>
            <a:r>
              <a:rPr lang="en-US" sz="2400" dirty="0" smtClean="0"/>
              <a:t>Collisions still take full slot!</a:t>
            </a:r>
          </a:p>
          <a:p>
            <a:pPr algn="l" eaLnBrk="0" hangingPunct="0"/>
            <a:r>
              <a:rPr lang="en-US" sz="2400" dirty="0" smtClean="0"/>
              <a:t>How do you fix that?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85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/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F7170C-2B49-E249-A9EE-7CF9DCBA4FD4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CSMA/CD: carrier sensing, deferral as in CSMA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Collisions detected within short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Colliding transmissions aborted, reducing wastage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Collision detection easy in wired LANs: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Compare transmitted, received signals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Collision detection difficult in wireless LANs: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Reception shut off while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transmitting (well, perhaps not)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perfect broadcast (limited range) so collisions local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Leads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use of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collision avoidance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instead</a:t>
            </a:r>
          </a:p>
          <a:p>
            <a:pPr lvl="2">
              <a:buClr>
                <a:schemeClr val="tx2"/>
              </a:buClr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Will discuss in wireless lecture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7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673626-FCB5-FE4B-A996-888087FA9344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CSMA/CD Collision Detection</a:t>
            </a:r>
          </a:p>
        </p:txBody>
      </p:sp>
      <p:pic>
        <p:nvPicPr>
          <p:cNvPr id="94212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5459413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533400" y="1295400"/>
            <a:ext cx="29845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sz="2400" dirty="0" smtClean="0">
                <a:solidFill>
                  <a:srgbClr val="FFCC00"/>
                </a:solidFill>
                <a:latin typeface="Arial" charset="0"/>
              </a:rPr>
              <a:t>B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400" b="0" dirty="0">
                <a:latin typeface="Arial" charset="0"/>
              </a:rPr>
              <a:t> can tell that collision occurred.</a:t>
            </a:r>
          </a:p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000" b="0" dirty="0">
                <a:latin typeface="Arial" charset="0"/>
              </a:rPr>
              <a:t>Note: for this to work, </a:t>
            </a:r>
            <a:r>
              <a:rPr lang="en-US" sz="2000" b="0" dirty="0" smtClean="0">
                <a:latin typeface="Arial" charset="0"/>
              </a:rPr>
              <a:t>need </a:t>
            </a:r>
            <a:r>
              <a:rPr lang="en-US" sz="2000" b="0" dirty="0">
                <a:latin typeface="Arial" charset="0"/>
              </a:rPr>
              <a:t>restrictions on </a:t>
            </a:r>
            <a:r>
              <a:rPr lang="en-US" sz="2000" dirty="0">
                <a:latin typeface="Arial" charset="0"/>
              </a:rPr>
              <a:t>minimum frame size</a:t>
            </a:r>
            <a:r>
              <a:rPr lang="en-US" sz="2000" b="0" dirty="0">
                <a:latin typeface="Arial" charset="0"/>
              </a:rPr>
              <a:t> and </a:t>
            </a:r>
            <a:r>
              <a:rPr lang="en-US" sz="2000" dirty="0">
                <a:latin typeface="Arial" charset="0"/>
              </a:rPr>
              <a:t>maximum </a:t>
            </a:r>
            <a:r>
              <a:rPr lang="en-US" sz="2000" dirty="0" smtClean="0">
                <a:latin typeface="Arial" charset="0"/>
              </a:rPr>
              <a:t>distance. </a:t>
            </a:r>
          </a:p>
          <a:p>
            <a:pPr algn="l" eaLnBrk="0" hangingPunct="0"/>
            <a:endParaRPr lang="en-US" sz="2000" dirty="0"/>
          </a:p>
          <a:p>
            <a:pPr algn="l" eaLnBrk="0" hangingPunct="0"/>
            <a:r>
              <a:rPr lang="en-US" sz="2000" b="1" i="1" dirty="0" smtClean="0">
                <a:solidFill>
                  <a:srgbClr val="FF6600"/>
                </a:solidFill>
                <a:latin typeface="Arial" charset="0"/>
              </a:rPr>
              <a:t> Why?</a:t>
            </a:r>
            <a:endParaRPr lang="en-US" sz="2000" b="1" i="1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9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2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9341E3-DA54-1649-9F65-3DBA492B171E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6725"/>
            <a:ext cx="8458200" cy="3698875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Latency depends on physical length of link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Time to propagate a packet from one end to the other</a:t>
            </a:r>
          </a:p>
          <a:p>
            <a:r>
              <a:rPr lang="en-US">
                <a:latin typeface="Arial" charset="0"/>
                <a:cs typeface="Arial" charset="0"/>
              </a:rPr>
              <a:t> Suppose </a:t>
            </a:r>
            <a:r>
              <a:rPr lang="en-US" i="1">
                <a:latin typeface="Arial" charset="0"/>
                <a:cs typeface="Arial" charset="0"/>
              </a:rPr>
              <a:t>A</a:t>
            </a:r>
            <a:r>
              <a:rPr lang="en-US">
                <a:latin typeface="Arial" charset="0"/>
                <a:cs typeface="Arial" charset="0"/>
              </a:rPr>
              <a:t> sends a packet at time</a:t>
            </a:r>
            <a:r>
              <a:rPr lang="en-US" b="1">
                <a:latin typeface="Arial" charset="0"/>
                <a:cs typeface="Arial" charset="0"/>
              </a:rPr>
              <a:t> </a:t>
            </a:r>
            <a:r>
              <a:rPr lang="en-US" b="1" i="1">
                <a:latin typeface="Arial" charset="0"/>
                <a:cs typeface="Arial" charset="0"/>
              </a:rPr>
              <a:t>t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sees an idle line at a time just before 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d</a:t>
            </a:r>
            <a:endParaRPr lang="en-US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so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happily starts transmitting a packet</a:t>
            </a:r>
          </a:p>
          <a:p>
            <a:r>
              <a:rPr lang="en-US" i="1">
                <a:latin typeface="Arial" charset="0"/>
                <a:cs typeface="Arial" charset="0"/>
              </a:rPr>
              <a:t>B</a:t>
            </a:r>
            <a:r>
              <a:rPr lang="en-US">
                <a:latin typeface="Arial" charset="0"/>
                <a:cs typeface="Arial" charset="0"/>
              </a:rPr>
              <a:t> detects a collision, and sends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jamming signal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But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can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t see collision until 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2d</a:t>
            </a:r>
          </a:p>
        </p:txBody>
      </p:sp>
      <p:pic>
        <p:nvPicPr>
          <p:cNvPr id="96261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64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96271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2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5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96269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6" name="Text Box 13"/>
          <p:cNvSpPr txBox="1">
            <a:spLocks noChangeArrowheads="1"/>
          </p:cNvSpPr>
          <p:nvPr/>
        </p:nvSpPr>
        <p:spPr bwMode="auto">
          <a:xfrm>
            <a:off x="4030663" y="15478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latency</a:t>
            </a:r>
            <a:r>
              <a:rPr lang="en-US" i="1">
                <a:latin typeface="Helvetica" charset="0"/>
              </a:rPr>
              <a:t> d</a:t>
            </a:r>
            <a:endParaRPr lang="en-US">
              <a:latin typeface="Helvetica" charset="0"/>
            </a:endParaRPr>
          </a:p>
        </p:txBody>
      </p:sp>
      <p:sp>
        <p:nvSpPr>
          <p:cNvPr id="96267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A</a:t>
            </a:r>
            <a:endParaRPr lang="en-US">
              <a:latin typeface="Helvetica" charset="0"/>
            </a:endParaRPr>
          </a:p>
        </p:txBody>
      </p:sp>
      <p:sp>
        <p:nvSpPr>
          <p:cNvPr id="96268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B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1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6581CE-F2E8-9E47-AA4B-2B4DA10C4E15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82901"/>
            <a:ext cx="8458200" cy="3822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needs to wait for time </a:t>
            </a:r>
            <a:r>
              <a:rPr lang="en-US" b="1" i="1" dirty="0">
                <a:latin typeface="Arial" charset="0"/>
                <a:cs typeface="Arial" charset="0"/>
              </a:rPr>
              <a:t>2d</a:t>
            </a:r>
            <a:r>
              <a:rPr lang="en-US" dirty="0">
                <a:latin typeface="Arial" charset="0"/>
                <a:cs typeface="Arial" charset="0"/>
              </a:rPr>
              <a:t> to detect collision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So,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should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keep transmitting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during this period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 and keep an eye out for a possible collision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Imposes restrictions.  E.g., for 10 Mbps Ethernet: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Maximum length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the wire: 2,500 meters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Minimum length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a frame: 512 bits (64 bytes)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512 bits = 51.2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sec (at 10 Mbit/sec)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For light in vacuum,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51.2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sec ≈ 15,000 meters</a:t>
            </a:r>
            <a:b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  vs. 5,000 meters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round trip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to wait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collision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What about 10Gbps Ethernet?</a:t>
            </a:r>
            <a:endParaRPr lang="en-US" dirty="0">
              <a:latin typeface="Arial" charset="0"/>
              <a:ea typeface="Arial" charset="0"/>
              <a:cs typeface="Arial" charset="0"/>
              <a:sym typeface="Symbol" charset="0"/>
            </a:endParaRPr>
          </a:p>
        </p:txBody>
      </p:sp>
      <p:pic>
        <p:nvPicPr>
          <p:cNvPr id="98309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12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98319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13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98317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4" name="Text Box 13"/>
          <p:cNvSpPr txBox="1">
            <a:spLocks noChangeArrowheads="1"/>
          </p:cNvSpPr>
          <p:nvPr/>
        </p:nvSpPr>
        <p:spPr bwMode="auto">
          <a:xfrm>
            <a:off x="4032250" y="15478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latency </a:t>
            </a:r>
            <a:r>
              <a:rPr lang="en-US" i="1">
                <a:latin typeface="Helvetica" charset="0"/>
              </a:rPr>
              <a:t>d</a:t>
            </a:r>
            <a:endParaRPr lang="en-US">
              <a:latin typeface="Helvetica" charset="0"/>
            </a:endParaRPr>
          </a:p>
        </p:txBody>
      </p:sp>
      <p:sp>
        <p:nvSpPr>
          <p:cNvPr id="98315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A</a:t>
            </a:r>
            <a:endParaRPr lang="en-US">
              <a:latin typeface="Helvetica" charset="0"/>
            </a:endParaRPr>
          </a:p>
        </p:txBody>
      </p:sp>
      <p:sp>
        <p:nvSpPr>
          <p:cNvPr id="98316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B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9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BE9A6A-9288-2044-8A7F-3FDA6F6022F8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Performance of CSMA/CD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638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Time wasted in </a:t>
            </a:r>
            <a:r>
              <a:rPr 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Proportional to distance 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Time spend </a:t>
            </a:r>
            <a:r>
              <a:rPr lang="en-US" dirty="0" smtClean="0">
                <a:latin typeface="Arial" charset="0"/>
                <a:cs typeface="Arial" charset="0"/>
              </a:rPr>
              <a:t>transmitting a packet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acket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length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 divided by bandwidth 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Rough estimate for efficiency (K some constant)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Note: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large packets, small distances, E ~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As </a:t>
            </a:r>
            <a:r>
              <a:rPr lang="en-US" dirty="0">
                <a:latin typeface="Arial" charset="0"/>
                <a:cs typeface="Arial" charset="0"/>
              </a:rPr>
              <a:t>bandwidth increases, </a:t>
            </a:r>
            <a:r>
              <a:rPr lang="en-US" dirty="0" smtClean="0">
                <a:latin typeface="Arial" charset="0"/>
                <a:cs typeface="Arial" charset="0"/>
              </a:rPr>
              <a:t>E </a:t>
            </a:r>
            <a:r>
              <a:rPr lang="en-US" dirty="0">
                <a:latin typeface="Arial" charset="0"/>
                <a:cs typeface="Arial" charset="0"/>
              </a:rPr>
              <a:t>decreases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That is why high-speed LANs are all switched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73967"/>
              </p:ext>
            </p:extLst>
          </p:nvPr>
        </p:nvGraphicFramePr>
        <p:xfrm>
          <a:off x="1828800" y="3727450"/>
          <a:ext cx="5486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Document" r:id="rId4" imgW="5486400" imgH="1104900" progId="Word.Document.12">
                  <p:embed/>
                </p:oleObj>
              </mc:Choice>
              <mc:Fallback>
                <p:oleObj name="Document" r:id="rId4" imgW="54864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727450"/>
                        <a:ext cx="54864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3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D2ABA7-38F1-F24E-B26B-48DBB624EC5E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Ethernet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 Access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First widely deployed multiple access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7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AA2DA6-CA62-E742-B876-60DD5BBB587A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Benefits of Ethernet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Easy to administer and maintain</a:t>
            </a:r>
          </a:p>
          <a:p>
            <a:r>
              <a:rPr lang="en-US">
                <a:latin typeface="Arial" charset="0"/>
                <a:cs typeface="Arial" charset="0"/>
              </a:rPr>
              <a:t>Inexpensive</a:t>
            </a:r>
          </a:p>
          <a:p>
            <a:r>
              <a:rPr lang="en-US">
                <a:latin typeface="Arial" charset="0"/>
                <a:cs typeface="Arial" charset="0"/>
              </a:rPr>
              <a:t>Increasingly higher speed</a:t>
            </a:r>
          </a:p>
          <a:p>
            <a:r>
              <a:rPr lang="en-US">
                <a:latin typeface="Arial" charset="0"/>
                <a:cs typeface="Arial" charset="0"/>
              </a:rPr>
              <a:t>Evolvable!</a:t>
            </a:r>
          </a:p>
        </p:txBody>
      </p:sp>
    </p:spTree>
    <p:extLst>
      <p:ext uri="{BB962C8B-B14F-4D97-AF65-F5344CB8AC3E}">
        <p14:creationId xmlns:p14="http://schemas.microsoft.com/office/powerpoint/2010/main" val="399823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AFFFBA-C228-414F-8EAB-586880B43B51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Switches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Enable Concurrent Comm.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Host A can talk to C, while B talks to D</a:t>
            </a:r>
          </a:p>
        </p:txBody>
      </p:sp>
      <p:sp>
        <p:nvSpPr>
          <p:cNvPr id="58377" name="Rectangle 4"/>
          <p:cNvSpPr>
            <a:spLocks noChangeArrowheads="1"/>
          </p:cNvSpPr>
          <p:nvPr/>
        </p:nvSpPr>
        <p:spPr bwMode="auto">
          <a:xfrm>
            <a:off x="3959225" y="31670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952875" y="18859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6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8859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983038" y="41465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41465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5367338" y="29146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9146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535238" y="292576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9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925763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017838" y="30686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5273675" y="30686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4194175" y="23256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4202113" y="3952875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3171825" y="3124200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4240213" y="2536825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 flipH="1">
            <a:off x="4403725" y="3124200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V="1">
            <a:off x="4240213" y="3244850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3311525" y="3471863"/>
            <a:ext cx="79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switch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V="1">
            <a:off x="3625850" y="3268663"/>
            <a:ext cx="35560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074863" y="28654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/>
        </p:nvSpPr>
        <p:spPr bwMode="auto">
          <a:xfrm>
            <a:off x="4572000" y="1828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5992813" y="29035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58391" name="Text Box 22"/>
          <p:cNvSpPr txBox="1">
            <a:spLocks noChangeArrowheads="1"/>
          </p:cNvSpPr>
          <p:nvPr/>
        </p:nvSpPr>
        <p:spPr bwMode="auto">
          <a:xfrm>
            <a:off x="4532313" y="4094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457200" y="4876800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285750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rgbClr val="0000FF"/>
                </a:solidFill>
                <a:latin typeface="Arial" charset="0"/>
              </a:rPr>
              <a:t>Completely 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avoids </a:t>
            </a:r>
            <a:r>
              <a:rPr lang="en-US" sz="2400" b="0" dirty="0" smtClean="0">
                <a:solidFill>
                  <a:srgbClr val="0000FF"/>
                </a:solidFill>
                <a:latin typeface="Arial" charset="0"/>
              </a:rPr>
              <a:t>collisions (if hosts directly attached)</a:t>
            </a:r>
            <a:endParaRPr lang="en-US" sz="2400" b="0" dirty="0">
              <a:latin typeface="Arial" charset="0"/>
            </a:endParaRPr>
          </a:p>
          <a:p>
            <a:pPr marL="506412" lvl="1" indent="-285750" eaLnBrk="0" hangingPunct="0">
              <a:spcBef>
                <a:spcPct val="10000"/>
              </a:spcBef>
              <a:buFont typeface="Arial"/>
              <a:buChar char="•"/>
            </a:pPr>
            <a:r>
              <a:rPr lang="en-US" sz="2400" b="0" dirty="0">
                <a:latin typeface="Arial" charset="0"/>
              </a:rPr>
              <a:t>No need for </a:t>
            </a:r>
            <a:r>
              <a:rPr lang="en-US" sz="2400" b="0" dirty="0" smtClean="0">
                <a:latin typeface="Arial" charset="0"/>
              </a:rPr>
              <a:t>all material we </a:t>
            </a:r>
            <a:r>
              <a:rPr lang="en-US" sz="2400" dirty="0" smtClean="0"/>
              <a:t>discuss later in lecture</a:t>
            </a:r>
            <a:endParaRPr lang="en-US" sz="2400" b="0" dirty="0">
              <a:latin typeface="Arial" charset="0"/>
            </a:endParaRPr>
          </a:p>
          <a:p>
            <a:pPr marL="506412" lvl="1" indent="-285750" eaLnBrk="0" hangingPunct="0">
              <a:spcBef>
                <a:spcPct val="10000"/>
              </a:spcBef>
              <a:buFont typeface="Arial"/>
              <a:buChar char="•"/>
            </a:pPr>
            <a:r>
              <a:rPr lang="en-US" sz="2400" dirty="0" smtClean="0"/>
              <a:t>Change </a:t>
            </a:r>
            <a:r>
              <a:rPr lang="en-US" sz="2400" dirty="0"/>
              <a:t>in nature of multiple access, but same </a:t>
            </a:r>
            <a:r>
              <a:rPr lang="en-US" sz="2400" dirty="0" smtClean="0"/>
              <a:t>framing</a:t>
            </a:r>
          </a:p>
          <a:p>
            <a:pPr marL="963612" lvl="2" indent="-285750" eaLnBrk="0" hangingPunct="0">
              <a:spcBef>
                <a:spcPct val="10000"/>
              </a:spcBef>
              <a:buFont typeface="Arial"/>
              <a:buChar char="•"/>
            </a:pPr>
            <a:r>
              <a:rPr lang="en-US" sz="2400" b="1" i="1" dirty="0" smtClean="0">
                <a:solidFill>
                  <a:srgbClr val="FF6600"/>
                </a:solidFill>
              </a:rPr>
              <a:t>Key to the success of </a:t>
            </a:r>
            <a:r>
              <a:rPr lang="en-US" sz="2400" b="1" i="1" dirty="0" err="1" smtClean="0">
                <a:solidFill>
                  <a:srgbClr val="FF6600"/>
                </a:solidFill>
              </a:rPr>
              <a:t>ethernet</a:t>
            </a:r>
            <a:r>
              <a:rPr lang="en-US" sz="2400" b="1" i="1" dirty="0" smtClean="0">
                <a:solidFill>
                  <a:srgbClr val="FF6600"/>
                </a:solidFill>
              </a:rPr>
              <a:t>!</a:t>
            </a:r>
            <a:endParaRPr lang="en-US" sz="2400" b="1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0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Evolution of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latin typeface="Arial" charset="0"/>
                <a:cs typeface="Arial" charset="0"/>
              </a:rPr>
              <a:t>Changed </a:t>
            </a:r>
            <a:r>
              <a:rPr lang="en-US">
                <a:solidFill>
                  <a:srgbClr val="FF3300"/>
                </a:solidFill>
                <a:latin typeface="Arial" charset="0"/>
                <a:cs typeface="Arial" charset="0"/>
              </a:rPr>
              <a:t>everything</a:t>
            </a:r>
            <a:r>
              <a:rPr lang="en-US">
                <a:latin typeface="Arial" charset="0"/>
                <a:cs typeface="Arial" charset="0"/>
              </a:rPr>
              <a:t> except the frame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format</a:t>
            </a:r>
          </a:p>
          <a:p>
            <a:pPr lvl="1">
              <a:buClr>
                <a:schemeClr val="tx2"/>
              </a:buClr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From single coaxial cable to hub-based star</a:t>
            </a:r>
          </a:p>
          <a:p>
            <a:pPr lvl="1">
              <a:buClr>
                <a:schemeClr val="tx2"/>
              </a:buClr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From shared media to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switches</a:t>
            </a:r>
            <a:endParaRPr lang="en-US" i="1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From electrical signaling to optical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Lesson #1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The right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can accommodate many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changes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Implementation is hidden behind interface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Lesson #2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Really hard to displace the dominant technology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Slight performance improvements are not enough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E9ED90-2B25-4D45-B2C3-CEC89C0725C6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5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B6DC75-26B0-344E-AB85-FA04F412CC9E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Ethernet: CSMA/CD Protocol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cs typeface="Arial" charset="0"/>
              </a:rPr>
              <a:t>Carrier sense</a:t>
            </a:r>
            <a:r>
              <a:rPr lang="en-US" dirty="0">
                <a:latin typeface="Arial" charset="0"/>
                <a:cs typeface="Arial" charset="0"/>
              </a:rPr>
              <a:t>: wait for link to be idle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cs typeface="Arial" charset="0"/>
              </a:rPr>
              <a:t>Collision detection</a:t>
            </a:r>
            <a:r>
              <a:rPr lang="en-US" dirty="0">
                <a:latin typeface="Arial" charset="0"/>
                <a:cs typeface="Arial" charset="0"/>
              </a:rPr>
              <a:t>: listen while transmitting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collision: transmission is complete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abort transmission &amp; send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jam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cs typeface="Arial" charset="0"/>
              </a:rPr>
              <a:t>Random access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binary exponential back-off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After collision, wait a random time before trying again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After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baseline="30000" dirty="0" err="1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collision, choose K randomly from {0, …, 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-1}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 and wait for K*512 bit times before trying again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min packet size as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slot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11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If transmission occurring when ready to send, wait until end of transmission (CSMA)</a:t>
            </a:r>
          </a:p>
        </p:txBody>
      </p:sp>
      <p:pic>
        <p:nvPicPr>
          <p:cNvPr id="24581" name="Picture 4" descr="551 metcalfe-enet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24384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Binary Exponential Backoff (BEB)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Think of time as divided in slots</a:t>
            </a:r>
          </a:p>
          <a:p>
            <a:r>
              <a:rPr lang="en-US" dirty="0">
                <a:latin typeface="Arial" charset="0"/>
                <a:cs typeface="Arial" charset="0"/>
              </a:rPr>
              <a:t>After each collision, pick a slot randomly within next 2</a:t>
            </a:r>
            <a:r>
              <a:rPr lang="en-US" baseline="30000" dirty="0">
                <a:latin typeface="Arial" charset="0"/>
                <a:cs typeface="Arial" charset="0"/>
              </a:rPr>
              <a:t>m </a:t>
            </a:r>
            <a:r>
              <a:rPr lang="en-US" dirty="0">
                <a:latin typeface="Arial" charset="0"/>
                <a:cs typeface="Arial" charset="0"/>
              </a:rPr>
              <a:t>slots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m is the number of collisions since last successful transmission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Questions: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?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random?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not listen while waiting?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CAC97-3BC9-244B-8D68-70D11FE60FE8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4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Behavior of BEB Under Light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Look at collisions between two nodes</a:t>
            </a:r>
          </a:p>
          <a:p>
            <a:r>
              <a:rPr lang="en-US">
                <a:latin typeface="Arial" charset="0"/>
                <a:cs typeface="Arial" charset="0"/>
              </a:rPr>
              <a:t>First collision: pick one of the next two slots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Chance of success after first collision: 50%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Average delay 1.5 slots</a:t>
            </a:r>
          </a:p>
          <a:p>
            <a:r>
              <a:rPr lang="en-US">
                <a:latin typeface="Arial" charset="0"/>
                <a:cs typeface="Arial" charset="0"/>
              </a:rPr>
              <a:t>Second collision: pick one of the next four slots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Chance of success after second collision: 75%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Average delay 2.5 slots</a:t>
            </a:r>
          </a:p>
          <a:p>
            <a:r>
              <a:rPr lang="en-US">
                <a:latin typeface="Arial" charset="0"/>
                <a:cs typeface="Arial" charset="0"/>
              </a:rPr>
              <a:t>In general: after m</a:t>
            </a:r>
            <a:r>
              <a:rPr lang="en-US" baseline="30000">
                <a:latin typeface="Arial" charset="0"/>
                <a:cs typeface="Arial" charset="0"/>
              </a:rPr>
              <a:t>th</a:t>
            </a:r>
            <a:r>
              <a:rPr lang="en-US">
                <a:latin typeface="Arial" charset="0"/>
                <a:cs typeface="Arial" charset="0"/>
              </a:rPr>
              <a:t> collision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Chance of success: 1-2</a:t>
            </a:r>
            <a:r>
              <a:rPr lang="en-US" baseline="30000">
                <a:latin typeface="Arial" charset="0"/>
                <a:ea typeface="Arial" charset="0"/>
                <a:cs typeface="Arial" charset="0"/>
              </a:rPr>
              <a:t>-m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Average delay (in slots): ½ + 2</a:t>
            </a:r>
            <a:r>
              <a:rPr lang="en-US" baseline="30000">
                <a:latin typeface="Arial" charset="0"/>
                <a:ea typeface="Arial" charset="0"/>
                <a:cs typeface="Arial" charset="0"/>
              </a:rPr>
              <a:t>(m-1)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5B8A53-5CE3-5D45-9A2B-93F163DB32F0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7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381000"/>
            <a:ext cx="9004300" cy="685800"/>
          </a:xfrm>
        </p:spPr>
        <p:txBody>
          <a:bodyPr/>
          <a:lstStyle/>
          <a:p>
            <a:r>
              <a:rPr lang="en-US" dirty="0" smtClean="0"/>
              <a:t>BEB: Theory </a:t>
            </a:r>
            <a:r>
              <a:rPr lang="en-US" dirty="0" err="1" smtClean="0"/>
              <a:t>vs</a:t>
            </a:r>
            <a:r>
              <a:rPr lang="en-US" dirty="0" smtClean="0"/>
              <a:t>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In theory, there is no difference between theory and practice. But, in practice, there is</a:t>
            </a:r>
            <a:r>
              <a:rPr lang="en-US" i="1" dirty="0" smtClean="0"/>
              <a:t>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2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Performs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well (far from optimal, but no one cares)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Large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packets are ~23 times as large as minimal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slot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Is mostly irrelevant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Almost all current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ethernets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are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switched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9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BEB Theory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cs typeface="Arial" charset="0"/>
              </a:rPr>
              <a:t>very interesting </a:t>
            </a:r>
            <a:r>
              <a:rPr lang="en-US" dirty="0" smtClean="0">
                <a:latin typeface="Arial" charset="0"/>
                <a:cs typeface="Arial" charset="0"/>
              </a:rPr>
              <a:t>algorithm</a:t>
            </a: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Stability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finite N only proved in 1985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Ethernet can handle nonzero traffic load without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collapse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Greenberg et al. (AT&amp;T)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algorithms unstable for infinite N (1985)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Poisson model: infinite user pool,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demand 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finite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David Aldous (UCB Statistics)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Not of practical interest, but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gives important insight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Multiple access should be in your “bag of tricks”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AF502-89C7-F84C-A488-F67A33D10025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5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hosts, each with infinite packets to send</a:t>
            </a:r>
          </a:p>
          <a:p>
            <a:endParaRPr lang="en-US" dirty="0"/>
          </a:p>
          <a:p>
            <a:r>
              <a:rPr lang="en-US" dirty="0" smtClean="0"/>
              <a:t>What happens under BEB?</a:t>
            </a:r>
          </a:p>
          <a:p>
            <a:endParaRPr lang="en-US" dirty="0" smtClean="0"/>
          </a:p>
          <a:p>
            <a:r>
              <a:rPr lang="en-US" dirty="0" smtClean="0"/>
              <a:t>Throughput high or low?</a:t>
            </a:r>
          </a:p>
          <a:p>
            <a:endParaRPr lang="en-US" dirty="0" smtClean="0"/>
          </a:p>
          <a:p>
            <a:r>
              <a:rPr lang="en-US" dirty="0" smtClean="0"/>
              <a:t>Bandwidth shared equally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57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3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BEB Game Show!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Starring two enthusiastic volunteers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5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Channel Capture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in BEB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cs typeface="Arial" charset="0"/>
              </a:rPr>
              <a:t>inite </a:t>
            </a:r>
            <a:r>
              <a:rPr lang="en-US" dirty="0">
                <a:latin typeface="Arial" charset="0"/>
                <a:cs typeface="Arial" charset="0"/>
              </a:rPr>
              <a:t>chance that </a:t>
            </a:r>
            <a:r>
              <a:rPr lang="en-US" dirty="0" smtClean="0">
                <a:latin typeface="Arial" charset="0"/>
                <a:cs typeface="Arial" charset="0"/>
              </a:rPr>
              <a:t>first </a:t>
            </a:r>
            <a:r>
              <a:rPr lang="en-US" dirty="0">
                <a:latin typeface="Arial" charset="0"/>
                <a:cs typeface="Arial" charset="0"/>
              </a:rPr>
              <a:t>one to have a successful transmission will never relinquish the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other host will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never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send 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Therefore, asymptotically channel is fully utilized and completely allocated to one host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7B1EF-5A64-874B-9D8A-6B8802D55E3B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6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E44AF-3189-4E4F-A87F-33594E90BC03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Self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Learning</a:t>
            </a:r>
          </a:p>
        </p:txBody>
      </p:sp>
      <p:sp>
        <p:nvSpPr>
          <p:cNvPr id="553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destination MAC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outgoing interface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onstruct switch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table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automatically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Floods when does not have entry in table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521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2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>
            <a:off x="4256088" y="4581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3327400" y="5532438"/>
            <a:ext cx="79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switch</a:t>
            </a:r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V="1">
            <a:off x="3641725" y="5329238"/>
            <a:ext cx="35560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4533" name="Text Box 20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4535" name="Text Box 22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3883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Two hosts, each with infinite packets to send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Slot 1: collision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Slot 2: each resends with prob ½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Assume host A sends, host B does not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Slot 3: A and B both send (collision)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Slot 4: A sends with probability ½, B with prob. ¼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Assume A sends, B does not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Slot 5: A definitely sends, B sends with prob. ¼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Assume collision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Slot 6: A sends with probability ½, B with prob. 1/8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Conclusion: if A gets through first, the prob. of B sending successfully halves with each collision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FFF0C3-E0CB-664F-BB22-A28BB55E8B07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3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now have large but finite # packets to send</a:t>
            </a:r>
          </a:p>
          <a:p>
            <a:endParaRPr lang="en-US" dirty="0"/>
          </a:p>
          <a:p>
            <a:r>
              <a:rPr lang="en-US" dirty="0" smtClean="0"/>
              <a:t>What happens under BEB?</a:t>
            </a:r>
          </a:p>
          <a:p>
            <a:endParaRPr lang="en-US" dirty="0" smtClean="0"/>
          </a:p>
          <a:p>
            <a:r>
              <a:rPr lang="en-US" dirty="0" smtClean="0"/>
              <a:t>Throughput high or low?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3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less than one, no matter how many packets</a:t>
            </a:r>
          </a:p>
          <a:p>
            <a:endParaRPr lang="en-US" dirty="0"/>
          </a:p>
          <a:p>
            <a:r>
              <a:rPr lang="en-US" dirty="0" smtClean="0"/>
              <a:t>Time you wait for loser to start is proportional to time winner was sending….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6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Different Backoff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Exponential: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a</a:t>
            </a:r>
            <a:r>
              <a:rPr lang="en-US" baseline="30000" dirty="0" err="1">
                <a:latin typeface="Arial" charset="0"/>
                <a:cs typeface="Arial" charset="0"/>
              </a:rPr>
              <a:t>i</a:t>
            </a:r>
            <a:endParaRPr lang="en-US" baseline="300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capture?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Efficiency?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Superlinear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p&gt;1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capture?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Efficiency?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Sublinear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p≤1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hannel capture?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Efficiency?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F08667-EC54-4E47-9129-B24074B25809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0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Different Backoff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Exponential: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a</a:t>
            </a:r>
            <a:r>
              <a:rPr lang="en-US" baseline="30000" dirty="0" err="1">
                <a:latin typeface="Arial" charset="0"/>
                <a:cs typeface="Arial" charset="0"/>
              </a:rPr>
              <a:t>i</a:t>
            </a:r>
            <a:endParaRPr lang="en-US" baseline="300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capture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(loser might not send until winner idle)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Efficiency less than 1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(time wasted waiting for loser to start)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Superlinear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p&gt;1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capture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Efficiency is 1 (for any finite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 of hosts N)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Sublinear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p≤1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channel capture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(loser not shut out)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Efficiency is less than 1 (and goes to zero for large N)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 wasted resolving collisions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F08667-EC54-4E47-9129-B24074B25809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like music?</a:t>
            </a:r>
          </a:p>
          <a:p>
            <a:pPr lvl="2"/>
            <a:endParaRPr lang="en-US" dirty="0"/>
          </a:p>
          <a:p>
            <a:r>
              <a:rPr lang="en-US" dirty="0" smtClean="0"/>
              <a:t>It makes me happy….</a:t>
            </a:r>
          </a:p>
          <a:p>
            <a:pPr lvl="2"/>
            <a:endParaRPr lang="en-US" dirty="0"/>
          </a:p>
          <a:p>
            <a:r>
              <a:rPr lang="en-US" dirty="0" smtClean="0"/>
              <a:t>But also, until this work was done, no one knew about capture, or what properties of the </a:t>
            </a:r>
            <a:r>
              <a:rPr lang="en-US" dirty="0" err="1" smtClean="0"/>
              <a:t>backoff</a:t>
            </a:r>
            <a:r>
              <a:rPr lang="en-US" dirty="0" smtClean="0"/>
              <a:t> enabled it.</a:t>
            </a:r>
          </a:p>
          <a:p>
            <a:pPr lvl="3"/>
            <a:endParaRPr lang="en-US" dirty="0"/>
          </a:p>
          <a:p>
            <a:r>
              <a:rPr lang="en-US" dirty="0" smtClean="0"/>
              <a:t>You don’t understand something until you’ve </a:t>
            </a:r>
            <a:r>
              <a:rPr lang="en-US" b="1" i="1" dirty="0" smtClean="0"/>
              <a:t>played</a:t>
            </a:r>
            <a:r>
              <a:rPr lang="en-US" dirty="0" smtClean="0"/>
              <a:t> with it.  Just getting it to work isn’t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9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for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week, congestion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4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FB347-77AC-4E44-A3FE-21319C10E181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Flooding Can Lead to Loops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Flooding </a:t>
            </a:r>
            <a:r>
              <a:rPr lang="en-US" dirty="0">
                <a:latin typeface="Arial" charset="0"/>
                <a:cs typeface="Arial" charset="0"/>
              </a:rPr>
              <a:t>can lead to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forwarding loops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if the network contains a cycle of switches</a:t>
            </a:r>
          </a:p>
          <a:p>
            <a:pPr lvl="1">
              <a:lnSpc>
                <a:spcPct val="90000"/>
              </a:lnSpc>
            </a:pP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Broadcast storm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043238" y="5665788"/>
            <a:ext cx="450850" cy="1238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 flipH="1">
            <a:off x="3400425" y="4876800"/>
            <a:ext cx="9525" cy="588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 flipH="1">
            <a:off x="3351213" y="5789613"/>
            <a:ext cx="9525" cy="484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752600" y="4876800"/>
            <a:ext cx="52689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5253038" y="5665788"/>
            <a:ext cx="450850" cy="1238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 flipH="1">
            <a:off x="5610225" y="4876800"/>
            <a:ext cx="9525" cy="588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 flipH="1">
            <a:off x="5561013" y="5789613"/>
            <a:ext cx="9525" cy="484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1800225" y="6273800"/>
            <a:ext cx="52689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2728913" y="509270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V="1">
            <a:off x="5068888" y="509270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>
            <a:off x="3810000" y="6477000"/>
            <a:ext cx="1295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 flipH="1">
            <a:off x="3886200" y="4648200"/>
            <a:ext cx="1295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C2BC0C-FDB0-304C-B89C-BA603254477B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Solution: Spanning Trees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7860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Ensure the forwarding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topology</a:t>
            </a:r>
            <a:r>
              <a:rPr lang="en-US" dirty="0">
                <a:latin typeface="Arial" charset="0"/>
                <a:cs typeface="Arial" charset="0"/>
              </a:rPr>
              <a:t> has no loops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Avoid using some of the links when flooding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to prevent loop from forming</a:t>
            </a:r>
          </a:p>
          <a:p>
            <a:pPr>
              <a:lnSpc>
                <a:spcPct val="8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Spanning tree  </a:t>
            </a:r>
            <a:endParaRPr lang="en-US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Sub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-graph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that covers all vertices but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contains no cycles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Links not in the spanning tree do not forward frames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6138" y="3929063"/>
            <a:ext cx="2459037" cy="2647950"/>
            <a:chOff x="533" y="2475"/>
            <a:chExt cx="1549" cy="1668"/>
          </a:xfrm>
        </p:grpSpPr>
        <p:sp>
          <p:nvSpPr>
            <p:cNvPr id="74778" name="Oval 5"/>
            <p:cNvSpPr>
              <a:spLocks noChangeArrowheads="1"/>
            </p:cNvSpPr>
            <p:nvPr/>
          </p:nvSpPr>
          <p:spPr bwMode="auto">
            <a:xfrm>
              <a:off x="1235" y="2475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9" name="Oval 6"/>
            <p:cNvSpPr>
              <a:spLocks noChangeArrowheads="1"/>
            </p:cNvSpPr>
            <p:nvPr/>
          </p:nvSpPr>
          <p:spPr bwMode="auto">
            <a:xfrm>
              <a:off x="727" y="3007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0" name="Oval 7"/>
            <p:cNvSpPr>
              <a:spLocks noChangeArrowheads="1"/>
            </p:cNvSpPr>
            <p:nvPr/>
          </p:nvSpPr>
          <p:spPr bwMode="auto">
            <a:xfrm>
              <a:off x="1743" y="3007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1" name="Oval 8"/>
            <p:cNvSpPr>
              <a:spLocks noChangeArrowheads="1"/>
            </p:cNvSpPr>
            <p:nvPr/>
          </p:nvSpPr>
          <p:spPr bwMode="auto">
            <a:xfrm>
              <a:off x="1187" y="3370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2" name="Oval 9"/>
            <p:cNvSpPr>
              <a:spLocks noChangeArrowheads="1"/>
            </p:cNvSpPr>
            <p:nvPr/>
          </p:nvSpPr>
          <p:spPr bwMode="auto">
            <a:xfrm>
              <a:off x="1816" y="3781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Oval 10"/>
            <p:cNvSpPr>
              <a:spLocks noChangeArrowheads="1"/>
            </p:cNvSpPr>
            <p:nvPr/>
          </p:nvSpPr>
          <p:spPr bwMode="auto">
            <a:xfrm>
              <a:off x="533" y="3636"/>
              <a:ext cx="266" cy="241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4" name="Oval 11"/>
            <p:cNvSpPr>
              <a:spLocks noChangeArrowheads="1"/>
            </p:cNvSpPr>
            <p:nvPr/>
          </p:nvSpPr>
          <p:spPr bwMode="auto">
            <a:xfrm>
              <a:off x="1041" y="3902"/>
              <a:ext cx="266" cy="241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5" name="Line 12"/>
            <p:cNvSpPr>
              <a:spLocks noChangeShapeType="1"/>
            </p:cNvSpPr>
            <p:nvPr/>
          </p:nvSpPr>
          <p:spPr bwMode="auto">
            <a:xfrm flipH="1">
              <a:off x="945" y="2692"/>
              <a:ext cx="338" cy="33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Line 13"/>
            <p:cNvSpPr>
              <a:spLocks noChangeShapeType="1"/>
            </p:cNvSpPr>
            <p:nvPr/>
          </p:nvSpPr>
          <p:spPr bwMode="auto">
            <a:xfrm>
              <a:off x="1477" y="2668"/>
              <a:ext cx="314" cy="41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Line 14"/>
            <p:cNvSpPr>
              <a:spLocks noChangeShapeType="1"/>
            </p:cNvSpPr>
            <p:nvPr/>
          </p:nvSpPr>
          <p:spPr bwMode="auto">
            <a:xfrm>
              <a:off x="945" y="3200"/>
              <a:ext cx="266" cy="2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Line 15"/>
            <p:cNvSpPr>
              <a:spLocks noChangeShapeType="1"/>
            </p:cNvSpPr>
            <p:nvPr/>
          </p:nvSpPr>
          <p:spPr bwMode="auto">
            <a:xfrm>
              <a:off x="1404" y="3563"/>
              <a:ext cx="436" cy="2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Line 16"/>
            <p:cNvSpPr>
              <a:spLocks noChangeShapeType="1"/>
            </p:cNvSpPr>
            <p:nvPr/>
          </p:nvSpPr>
          <p:spPr bwMode="auto">
            <a:xfrm>
              <a:off x="1888" y="3249"/>
              <a:ext cx="73" cy="5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Line 17"/>
            <p:cNvSpPr>
              <a:spLocks noChangeShapeType="1"/>
            </p:cNvSpPr>
            <p:nvPr/>
          </p:nvSpPr>
          <p:spPr bwMode="auto">
            <a:xfrm>
              <a:off x="1380" y="2716"/>
              <a:ext cx="532" cy="108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1" name="Line 18"/>
            <p:cNvSpPr>
              <a:spLocks noChangeShapeType="1"/>
            </p:cNvSpPr>
            <p:nvPr/>
          </p:nvSpPr>
          <p:spPr bwMode="auto">
            <a:xfrm flipV="1">
              <a:off x="775" y="3563"/>
              <a:ext cx="436" cy="14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2" name="Line 19"/>
            <p:cNvSpPr>
              <a:spLocks noChangeShapeType="1"/>
            </p:cNvSpPr>
            <p:nvPr/>
          </p:nvSpPr>
          <p:spPr bwMode="auto">
            <a:xfrm flipV="1">
              <a:off x="1187" y="3587"/>
              <a:ext cx="120" cy="31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3" name="Line 20"/>
            <p:cNvSpPr>
              <a:spLocks noChangeShapeType="1"/>
            </p:cNvSpPr>
            <p:nvPr/>
          </p:nvSpPr>
          <p:spPr bwMode="auto">
            <a:xfrm flipH="1" flipV="1">
              <a:off x="750" y="3829"/>
              <a:ext cx="316" cy="1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0229" name="AutoShape 21"/>
          <p:cNvSpPr>
            <a:spLocks noChangeArrowheads="1"/>
          </p:cNvSpPr>
          <p:nvPr/>
        </p:nvSpPr>
        <p:spPr bwMode="auto">
          <a:xfrm>
            <a:off x="3881438" y="4773613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686425" y="3967163"/>
            <a:ext cx="2459038" cy="2647950"/>
            <a:chOff x="3582" y="2499"/>
            <a:chExt cx="1549" cy="1668"/>
          </a:xfrm>
        </p:grpSpPr>
        <p:sp>
          <p:nvSpPr>
            <p:cNvPr id="74762" name="Oval 23"/>
            <p:cNvSpPr>
              <a:spLocks noChangeArrowheads="1"/>
            </p:cNvSpPr>
            <p:nvPr/>
          </p:nvSpPr>
          <p:spPr bwMode="auto">
            <a:xfrm>
              <a:off x="4284" y="2499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3" name="Oval 24"/>
            <p:cNvSpPr>
              <a:spLocks noChangeArrowheads="1"/>
            </p:cNvSpPr>
            <p:nvPr/>
          </p:nvSpPr>
          <p:spPr bwMode="auto">
            <a:xfrm>
              <a:off x="3776" y="3031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Oval 25"/>
            <p:cNvSpPr>
              <a:spLocks noChangeArrowheads="1"/>
            </p:cNvSpPr>
            <p:nvPr/>
          </p:nvSpPr>
          <p:spPr bwMode="auto">
            <a:xfrm>
              <a:off x="4792" y="3031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5" name="Oval 26"/>
            <p:cNvSpPr>
              <a:spLocks noChangeArrowheads="1"/>
            </p:cNvSpPr>
            <p:nvPr/>
          </p:nvSpPr>
          <p:spPr bwMode="auto">
            <a:xfrm>
              <a:off x="4236" y="3394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6" name="Oval 27"/>
            <p:cNvSpPr>
              <a:spLocks noChangeArrowheads="1"/>
            </p:cNvSpPr>
            <p:nvPr/>
          </p:nvSpPr>
          <p:spPr bwMode="auto">
            <a:xfrm>
              <a:off x="4865" y="3805"/>
              <a:ext cx="266" cy="242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Oval 28"/>
            <p:cNvSpPr>
              <a:spLocks noChangeArrowheads="1"/>
            </p:cNvSpPr>
            <p:nvPr/>
          </p:nvSpPr>
          <p:spPr bwMode="auto">
            <a:xfrm>
              <a:off x="3582" y="3660"/>
              <a:ext cx="266" cy="241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Oval 29"/>
            <p:cNvSpPr>
              <a:spLocks noChangeArrowheads="1"/>
            </p:cNvSpPr>
            <p:nvPr/>
          </p:nvSpPr>
          <p:spPr bwMode="auto">
            <a:xfrm>
              <a:off x="4090" y="3926"/>
              <a:ext cx="266" cy="241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Line 30"/>
            <p:cNvSpPr>
              <a:spLocks noChangeShapeType="1"/>
            </p:cNvSpPr>
            <p:nvPr/>
          </p:nvSpPr>
          <p:spPr bwMode="auto">
            <a:xfrm flipH="1">
              <a:off x="3994" y="2716"/>
              <a:ext cx="338" cy="33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Line 31"/>
            <p:cNvSpPr>
              <a:spLocks noChangeShapeType="1"/>
            </p:cNvSpPr>
            <p:nvPr/>
          </p:nvSpPr>
          <p:spPr bwMode="auto">
            <a:xfrm>
              <a:off x="4526" y="2692"/>
              <a:ext cx="314" cy="41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Line 32"/>
            <p:cNvSpPr>
              <a:spLocks noChangeShapeType="1"/>
            </p:cNvSpPr>
            <p:nvPr/>
          </p:nvSpPr>
          <p:spPr bwMode="auto">
            <a:xfrm>
              <a:off x="3994" y="3224"/>
              <a:ext cx="266" cy="2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Line 33"/>
            <p:cNvSpPr>
              <a:spLocks noChangeShapeType="1"/>
            </p:cNvSpPr>
            <p:nvPr/>
          </p:nvSpPr>
          <p:spPr bwMode="auto">
            <a:xfrm>
              <a:off x="4453" y="3587"/>
              <a:ext cx="436" cy="2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Line 34"/>
            <p:cNvSpPr>
              <a:spLocks noChangeShapeType="1"/>
            </p:cNvSpPr>
            <p:nvPr/>
          </p:nvSpPr>
          <p:spPr bwMode="auto">
            <a:xfrm>
              <a:off x="4937" y="3273"/>
              <a:ext cx="73" cy="5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Line 35"/>
            <p:cNvSpPr>
              <a:spLocks noChangeShapeType="1"/>
            </p:cNvSpPr>
            <p:nvPr/>
          </p:nvSpPr>
          <p:spPr bwMode="auto">
            <a:xfrm>
              <a:off x="4429" y="2740"/>
              <a:ext cx="532" cy="108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Line 36"/>
            <p:cNvSpPr>
              <a:spLocks noChangeShapeType="1"/>
            </p:cNvSpPr>
            <p:nvPr/>
          </p:nvSpPr>
          <p:spPr bwMode="auto">
            <a:xfrm flipV="1">
              <a:off x="3824" y="3587"/>
              <a:ext cx="436" cy="14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6" name="Line 37"/>
            <p:cNvSpPr>
              <a:spLocks noChangeShapeType="1"/>
            </p:cNvSpPr>
            <p:nvPr/>
          </p:nvSpPr>
          <p:spPr bwMode="auto">
            <a:xfrm flipV="1">
              <a:off x="4236" y="3611"/>
              <a:ext cx="120" cy="31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Line 38"/>
            <p:cNvSpPr>
              <a:spLocks noChangeShapeType="1"/>
            </p:cNvSpPr>
            <p:nvPr/>
          </p:nvSpPr>
          <p:spPr bwMode="auto">
            <a:xfrm flipH="1" flipV="1">
              <a:off x="3799" y="3853"/>
              <a:ext cx="316" cy="1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09800" y="4016375"/>
            <a:ext cx="1981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Graph Has Cycles!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95800" y="5159375"/>
            <a:ext cx="1981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Graph Has </a:t>
            </a:r>
            <a:b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 Cycles!</a:t>
            </a:r>
          </a:p>
        </p:txBody>
      </p:sp>
    </p:spTree>
    <p:extLst>
      <p:ext uri="{BB962C8B-B14F-4D97-AF65-F5344CB8AC3E}">
        <p14:creationId xmlns:p14="http://schemas.microsoft.com/office/powerpoint/2010/main" val="124244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dirty="0" smtClean="0"/>
              <a:t>You: Design a Spanning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No global information</a:t>
            </a:r>
          </a:p>
          <a:p>
            <a:r>
              <a:rPr lang="en-US" dirty="0" smtClean="0"/>
              <a:t>Neighbors can exchange information</a:t>
            </a:r>
          </a:p>
          <a:p>
            <a:r>
              <a:rPr lang="en-US" dirty="0" smtClean="0"/>
              <a:t>Must adapt when failures occur</a:t>
            </a:r>
          </a:p>
          <a:p>
            <a:pPr lvl="1"/>
            <a:r>
              <a:rPr lang="en-US" dirty="0" smtClean="0"/>
              <a:t>But don’t worry about that on first try…</a:t>
            </a:r>
          </a:p>
          <a:p>
            <a:pPr lvl="1"/>
            <a:endParaRPr lang="en-US" dirty="0"/>
          </a:p>
          <a:p>
            <a:r>
              <a:rPr lang="en-US" dirty="0" smtClean="0"/>
              <a:t>Take 5 minutes, break into groups, report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9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64600</TotalTime>
  <Words>3427</Words>
  <Application>Microsoft Macintosh PowerPoint</Application>
  <PresentationFormat>On-screen Show (4:3)</PresentationFormat>
  <Paragraphs>755</Paragraphs>
  <Slides>66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cs426</vt:lpstr>
      <vt:lpstr>Clip</vt:lpstr>
      <vt:lpstr>Document</vt:lpstr>
      <vt:lpstr>Some History</vt:lpstr>
      <vt:lpstr>Today</vt:lpstr>
      <vt:lpstr>Routing in Switched Ethernets</vt:lpstr>
      <vt:lpstr>Shuttling Data at Different Layers</vt:lpstr>
      <vt:lpstr>Switches Enable Concurrent Comm.</vt:lpstr>
      <vt:lpstr>Self Learning</vt:lpstr>
      <vt:lpstr>Flooding Can Lead to Loops</vt:lpstr>
      <vt:lpstr>Solution: Spanning Trees</vt:lpstr>
      <vt:lpstr>You: Design a Spanning Tree Algorithm</vt:lpstr>
      <vt:lpstr>What Do We Know?</vt:lpstr>
      <vt:lpstr>Two Shortest Paths Create Cycle!</vt:lpstr>
      <vt:lpstr>Must only choose one</vt:lpstr>
      <vt:lpstr>Algorithm Has Two Aspects</vt:lpstr>
      <vt:lpstr>Breaking Ties</vt:lpstr>
      <vt:lpstr>Constructing a Spanning Tree</vt:lpstr>
      <vt:lpstr>Steps in Spanning Tree Algorithm</vt:lpstr>
      <vt:lpstr>Example From Switch #4’s Viewpoint</vt:lpstr>
      <vt:lpstr>Example From Switch #4’s Viewpoint</vt:lpstr>
      <vt:lpstr>Which links are on spanning tree?</vt:lpstr>
      <vt:lpstr>Links on spanning tree</vt:lpstr>
      <vt:lpstr>Now which ones are on the spanning tree?</vt:lpstr>
      <vt:lpstr>Robust Spanning Tree Algorithm</vt:lpstr>
      <vt:lpstr>Why do people hate spanning tree?</vt:lpstr>
      <vt:lpstr>Broadcast vs Point-to-Point</vt:lpstr>
      <vt:lpstr>Point-to-Point vs. Broadcast Media</vt:lpstr>
      <vt:lpstr>Multiple Access Algorithm</vt:lpstr>
      <vt:lpstr>Channel Partitioning: TDMA</vt:lpstr>
      <vt:lpstr>Channel Partitioning: FDMA</vt:lpstr>
      <vt:lpstr>“Taking Turns” MAC protocols</vt:lpstr>
      <vt:lpstr>None of these are the “Internet way”…</vt:lpstr>
      <vt:lpstr>Random Access MAC Protocols</vt:lpstr>
      <vt:lpstr>Random Access MAC Protocols</vt:lpstr>
      <vt:lpstr>Key Ideas of Random Access</vt:lpstr>
      <vt:lpstr>Where it all Started: AlohaNet</vt:lpstr>
      <vt:lpstr>Aloha Signaling</vt:lpstr>
      <vt:lpstr>Slotted ALOHA</vt:lpstr>
      <vt:lpstr>Slot-by-Slot Example</vt:lpstr>
      <vt:lpstr>Efficiency of Slotted Aloha</vt:lpstr>
      <vt:lpstr>Pros and Cons of Slotted Aloha</vt:lpstr>
      <vt:lpstr>Improving on Slotted Aloha</vt:lpstr>
      <vt:lpstr>CSMA (Carrier Sense Multiple Access)</vt:lpstr>
      <vt:lpstr>CSMA Collisions</vt:lpstr>
      <vt:lpstr>CSMA/CD (Collision Detection)</vt:lpstr>
      <vt:lpstr>CSMA/CD Collision Detection</vt:lpstr>
      <vt:lpstr>Limits on CSMA/CD Network Length</vt:lpstr>
      <vt:lpstr>Limits on CSMA/CD Network Length</vt:lpstr>
      <vt:lpstr>Performance of CSMA/CD</vt:lpstr>
      <vt:lpstr>Ethernet Multiple Access</vt:lpstr>
      <vt:lpstr>Benefits of Ethernet</vt:lpstr>
      <vt:lpstr>Evolution of Ethernet</vt:lpstr>
      <vt:lpstr>Ethernet: CSMA/CD Protocol</vt:lpstr>
      <vt:lpstr>Binary Exponential Backoff (BEB)</vt:lpstr>
      <vt:lpstr>Behavior of BEB Under Light Load</vt:lpstr>
      <vt:lpstr>BEB: Theory vs Reality</vt:lpstr>
      <vt:lpstr>BEB Reality</vt:lpstr>
      <vt:lpstr>BEB Theory</vt:lpstr>
      <vt:lpstr>Question</vt:lpstr>
      <vt:lpstr>The BEB Game Show!</vt:lpstr>
      <vt:lpstr>MAC “Channel Capture” in BEB</vt:lpstr>
      <vt:lpstr>Example</vt:lpstr>
      <vt:lpstr>Another Question</vt:lpstr>
      <vt:lpstr>Answer</vt:lpstr>
      <vt:lpstr>Different Backoff Functions</vt:lpstr>
      <vt:lpstr>Different Backoff Functions</vt:lpstr>
      <vt:lpstr>Why Do I Care?</vt:lpstr>
      <vt:lpstr>That’s All for Today!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Nick McKeown</dc:creator>
  <cp:keywords/>
  <dc:description/>
  <cp:lastModifiedBy>Huzur Saran</cp:lastModifiedBy>
  <cp:revision>2322</cp:revision>
  <cp:lastPrinted>2012-10-26T00:11:09Z</cp:lastPrinted>
  <dcterms:created xsi:type="dcterms:W3CDTF">2010-06-16T02:08:28Z</dcterms:created>
  <dcterms:modified xsi:type="dcterms:W3CDTF">2013-09-10T03:16:27Z</dcterms:modified>
  <cp:category/>
</cp:coreProperties>
</file>