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1.bin" ContentType="application/vnd.openxmlformats-officedocument.oleObject"/>
  <Override PartName="/ppt/notesSlides/notesSlide39.xml" ContentType="application/vnd.openxmlformats-officedocument.presentationml.notesSlide+xml"/>
  <Override PartName="/ppt/embeddings/oleObject2.bin" ContentType="application/vnd.openxmlformats-officedocument.oleObject"/>
  <Override PartName="/ppt/notesSlides/notesSlide40.xml" ContentType="application/vnd.openxmlformats-officedocument.presentationml.notesSlide+xml"/>
  <Override PartName="/ppt/embeddings/oleObject3.bin" ContentType="application/vnd.openxmlformats-officedocument.oleObject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1"/>
  </p:notesMasterIdLst>
  <p:handoutMasterIdLst>
    <p:handoutMasterId r:id="rId62"/>
  </p:handoutMasterIdLst>
  <p:sldIdLst>
    <p:sldId id="337" r:id="rId2"/>
    <p:sldId id="338" r:id="rId3"/>
    <p:sldId id="339" r:id="rId4"/>
    <p:sldId id="355" r:id="rId5"/>
    <p:sldId id="348" r:id="rId6"/>
    <p:sldId id="400" r:id="rId7"/>
    <p:sldId id="341" r:id="rId8"/>
    <p:sldId id="347" r:id="rId9"/>
    <p:sldId id="356" r:id="rId10"/>
    <p:sldId id="357" r:id="rId11"/>
    <p:sldId id="401" r:id="rId12"/>
    <p:sldId id="358" r:id="rId13"/>
    <p:sldId id="359" r:id="rId14"/>
    <p:sldId id="402" r:id="rId15"/>
    <p:sldId id="403" r:id="rId16"/>
    <p:sldId id="360" r:id="rId17"/>
    <p:sldId id="361" r:id="rId18"/>
    <p:sldId id="362" r:id="rId19"/>
    <p:sldId id="404" r:id="rId20"/>
    <p:sldId id="363" r:id="rId21"/>
    <p:sldId id="407" r:id="rId22"/>
    <p:sldId id="364" r:id="rId23"/>
    <p:sldId id="416" r:id="rId24"/>
    <p:sldId id="365" r:id="rId25"/>
    <p:sldId id="366" r:id="rId26"/>
    <p:sldId id="367" r:id="rId27"/>
    <p:sldId id="369" r:id="rId28"/>
    <p:sldId id="370" r:id="rId29"/>
    <p:sldId id="371" r:id="rId30"/>
    <p:sldId id="372" r:id="rId31"/>
    <p:sldId id="374" r:id="rId32"/>
    <p:sldId id="375" r:id="rId33"/>
    <p:sldId id="376" r:id="rId34"/>
    <p:sldId id="377" r:id="rId35"/>
    <p:sldId id="378" r:id="rId36"/>
    <p:sldId id="379" r:id="rId37"/>
    <p:sldId id="408" r:id="rId38"/>
    <p:sldId id="382" r:id="rId39"/>
    <p:sldId id="406" r:id="rId40"/>
    <p:sldId id="414" r:id="rId41"/>
    <p:sldId id="413" r:id="rId42"/>
    <p:sldId id="415" r:id="rId43"/>
    <p:sldId id="405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393" r:id="rId55"/>
    <p:sldId id="394" r:id="rId56"/>
    <p:sldId id="395" r:id="rId57"/>
    <p:sldId id="396" r:id="rId58"/>
    <p:sldId id="417" r:id="rId59"/>
    <p:sldId id="418" r:id="rId60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clrMru>
    <a:srgbClr val="FFFF99"/>
    <a:srgbClr val="FFCC99"/>
    <a:srgbClr val="FF3300"/>
    <a:srgbClr val="CCFFFF"/>
    <a:srgbClr val="FFCC00"/>
    <a:srgbClr val="FF7C8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2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312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6.xml"/><Relationship Id="rId4" Type="http://schemas.openxmlformats.org/officeDocument/2006/relationships/slide" Target="slides/slide57.xml"/><Relationship Id="rId1" Type="http://schemas.openxmlformats.org/officeDocument/2006/relationships/slide" Target="slides/slide54.xml"/><Relationship Id="rId2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cs typeface="Arial" charset="0"/>
              </a:defRPr>
            </a:lvl1pPr>
          </a:lstStyle>
          <a:p>
            <a:pPr>
              <a:defRPr/>
            </a:pPr>
            <a:fld id="{6852AFBC-D5DF-5B4B-BA66-7B341C789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1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ED6AF786-1F47-0B4B-A763-80AC864C6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57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92F97B-8D11-7246-8B3A-331A09FAD04D}" type="slidenum">
              <a:rPr lang="en-US" sz="1300" b="0">
                <a:latin typeface="Times New Roman" charset="0"/>
              </a:rPr>
              <a:pPr eaLnBrk="1" hangingPunct="1"/>
              <a:t>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Congestion</a:t>
            </a:r>
            <a:r>
              <a:rPr lang="en-US" baseline="0" dirty="0" smtClean="0"/>
              <a:t> collapse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2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CB0AF9-070E-284C-A561-46B458C4AD5B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99AEE60-1D50-4A40-AC36-1EC93551760C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A63250-4A4F-F646-A2F0-C29CC4653AA6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DE71AEB-FC9F-D748-82B4-9AD9B06FD5ED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30AC3E-A652-A74A-B616-E5AD733F610D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2400" b="1" dirty="0" smtClean="0">
                <a:ea typeface="ＭＳ Ｐゴシック" charset="0"/>
                <a:cs typeface="ＭＳ Ｐゴシック" charset="0"/>
              </a:rPr>
              <a:t>Picture</a:t>
            </a:r>
            <a:r>
              <a:rPr lang="en-US" sz="2400" b="1" baseline="0" dirty="0" smtClean="0">
                <a:ea typeface="ＭＳ Ｐゴシック" charset="0"/>
                <a:cs typeface="ＭＳ Ｐゴシック" charset="0"/>
              </a:rPr>
              <a:t> not realistic!!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99E3860-2950-8841-A73D-B0C41387AFAF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A4905CB-7B5D-9E44-8200-5A201739AECC}" type="slidenum">
              <a:rPr lang="en-US" sz="1300" b="0">
                <a:latin typeface="Times New Roman" charset="0"/>
              </a:rPr>
              <a:pPr eaLnBrk="1" hangingPunct="1"/>
              <a:t>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MTU??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02C8B5-4EBB-6749-8004-B4BDBE24C752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0DC697-34C2-E145-B9F6-BE65FBE83785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6DD415E-23D6-A74B-B51D-7A87F3888B48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19D8404-26E8-D54F-A919-D16DAEF7EFE3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1F430AF-A5F4-1E49-86DA-9164D087E6BB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C683210-8C26-144A-87C2-0F9DC2BFD15A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3E0939-3483-BF41-9B89-B3C45A1CCA9A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39CE66-519B-9B4D-9DEF-25379AE81C88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736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01D55E-7558-FA4C-9D3F-37F2A98B6344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952112-E63C-0F45-8FB4-6195D130A1D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you think about these options?</a:t>
            </a:r>
          </a:p>
          <a:p>
            <a:endParaRPr lang="en-US" dirty="0" smtClean="0"/>
          </a:p>
          <a:p>
            <a:r>
              <a:rPr lang="en-US" dirty="0" smtClean="0"/>
              <a:t>Which one is obviously bad?</a:t>
            </a:r>
          </a:p>
          <a:p>
            <a:endParaRPr lang="en-US" dirty="0" smtClean="0"/>
          </a:p>
          <a:p>
            <a:r>
              <a:rPr lang="en-US" dirty="0" smtClean="0"/>
              <a:t>What do you think about</a:t>
            </a:r>
            <a:r>
              <a:rPr lang="en-US" baseline="0" dirty="0" smtClean="0"/>
              <a:t> the other ones?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34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6ECDA1C-6756-6341-9EC3-07C3F98B28FD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2AF038-8152-1F4D-974A-8FCC5B579BD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735FB72-F481-764C-9698-7BC2E1340E67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C34E8FC-8114-8C4C-A9EA-26EED1BF58B0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E0B1DC-225B-764D-89C1-9126341FDC75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5A9B2-F7E1-CF47-BB9F-1138F8D9EA80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If consume data as fast as it comes in, in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sliding window this is constant.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A21DFE-9CDE-7644-A085-EB20624CCF7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F99B78-CA1E-BA48-A938-FC6B13230ECD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Deceptively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complicated….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D764017-9695-6E4E-BA5B-604F8CA13258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44BB47-49BE-2C4C-A667-9129E5209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37211-D01C-6C4D-8851-BF658F2C4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20EE-95BE-9542-B98C-65A2B9CB9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4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D1384-ADDE-B84D-9942-D063394C7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7C96B3-5F39-5046-97AB-D4335B778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5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2762C-AE33-E04D-8C58-1B5AB9B06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1CE20-EEA1-AA41-8131-8019F66F1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7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D56D2-2C54-664C-AB53-F3D5FDE5B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94FC4-2BDF-C147-B40B-F40EE2622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5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3F619-A754-B943-A0E1-8831E8AB2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9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DDC3D-FB0B-4942-A582-B9EC44300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6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A67F3-6F24-CB4E-88CE-EBF35DBF9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65B74-03BA-B14D-BBB7-6ABB36F45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7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11B7A896-D686-C448-A44E-7FCC4B2DF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  <p:sldLayoutId id="214748371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charset="0"/>
        </a:defRPr>
      </a:lvl9pPr>
    </p:titleStyle>
    <p:bodyStyle>
      <a:lvl1pPr marL="223838" indent="-223838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63563" indent="-223838" algn="l" rtl="0" eaLnBrk="0" fontAlgn="base" hangingPunct="0">
        <a:spcBef>
          <a:spcPct val="10000"/>
        </a:spcBef>
        <a:spcAft>
          <a:spcPct val="0"/>
        </a:spcAft>
        <a:buFont typeface="Helvetica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911225" indent="-233363" algn="l" rtl="0" eaLnBrk="0" fontAlgn="base" hangingPunct="0">
        <a:spcBef>
          <a:spcPct val="10000"/>
        </a:spcBef>
        <a:spcAft>
          <a:spcPct val="0"/>
        </a:spcAft>
        <a:buFont typeface="Wingdings" charset="0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33363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ea typeface="+mn-ea"/>
          <a:cs typeface="+mn-cs"/>
        </a:defRPr>
      </a:lvl4pPr>
      <a:lvl5pPr marL="15970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5pPr>
      <a:lvl6pPr marL="20542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6pPr>
      <a:lvl7pPr marL="25114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7pPr>
      <a:lvl8pPr marL="29686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8pPr>
      <a:lvl9pPr marL="34258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Microsoft_Excel_97_-_2004_Worksheet1.xls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Microsoft_Excel_97_-_2004_Worksheet2.xls"/><Relationship Id="rId6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74AA66-6E84-4A49-8A0F-662C702078CB}" type="slidenum">
              <a:rPr lang="en-US" sz="1400" b="0">
                <a:latin typeface="Times New Roman" charset="0"/>
              </a:rPr>
              <a:pPr eaLnBrk="1" hangingPunct="1"/>
              <a:t>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Congestion Control</a:t>
            </a:r>
            <a:b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&amp; TCP Refresher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0104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Same slides, but crucial for rest of lecture</a:t>
            </a:r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0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5C75BF2-33E2-6046-B456-BEBB8FA7E70C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Flow Control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Congestion Control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Flow control</a:t>
            </a:r>
            <a:r>
              <a:rPr lang="en-US" dirty="0">
                <a:latin typeface="Arial" charset="0"/>
              </a:rPr>
              <a:t> keeps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one</a:t>
            </a:r>
            <a:r>
              <a:rPr lang="en-US" i="1" dirty="0">
                <a:latin typeface="Arial" charset="0"/>
              </a:rPr>
              <a:t> fast sender</a:t>
            </a:r>
            <a:r>
              <a:rPr lang="en-US" dirty="0">
                <a:latin typeface="Arial" charset="0"/>
              </a:rPr>
              <a:t> from overwhelming </a:t>
            </a:r>
            <a:r>
              <a:rPr lang="en-US" i="1" dirty="0">
                <a:latin typeface="Arial" charset="0"/>
              </a:rPr>
              <a:t>a slow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receiver</a:t>
            </a:r>
          </a:p>
          <a:p>
            <a:pPr>
              <a:buClr>
                <a:schemeClr val="tx2"/>
              </a:buClr>
            </a:pP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Congestion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control</a:t>
            </a:r>
            <a:r>
              <a:rPr lang="en-US" dirty="0">
                <a:latin typeface="Arial" charset="0"/>
              </a:rPr>
              <a:t> keeps a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set</a:t>
            </a:r>
            <a:r>
              <a:rPr lang="en-US" i="1" dirty="0">
                <a:latin typeface="Arial" charset="0"/>
              </a:rPr>
              <a:t> of senders</a:t>
            </a:r>
            <a:r>
              <a:rPr lang="en-US" dirty="0">
                <a:latin typeface="Arial" charset="0"/>
              </a:rPr>
              <a:t> from overloading the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network</a:t>
            </a:r>
            <a:br>
              <a:rPr lang="en-US" i="1" dirty="0">
                <a:solidFill>
                  <a:srgbClr val="FF0000"/>
                </a:solidFill>
                <a:latin typeface="Arial" charset="0"/>
              </a:rPr>
            </a:br>
            <a:endParaRPr lang="en-US" i="1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55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Huge Literature 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mid-80s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Jacobson 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saved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en-US" altLang="ja-JP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Internet with CC</a:t>
            </a:r>
            <a:endParaRPr lang="en-US" altLang="ja-JP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3">
              <a:buClr>
                <a:schemeClr val="tx2"/>
              </a:buClr>
            </a:pPr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One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very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few net topics where theory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helps; many frustrated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mathematicians in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networking</a:t>
            </a:r>
          </a:p>
          <a:p>
            <a:pPr lvl="3">
              <a:buClr>
                <a:schemeClr val="tx2"/>
              </a:buClr>
            </a:pP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Less of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 research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focus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now in the wide area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But still actively researched in datacenter networks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And commercial activity in wide area (e.g., Google)</a:t>
            </a:r>
          </a:p>
          <a:p>
            <a:pPr lvl="3">
              <a:buClr>
                <a:schemeClr val="tx2"/>
              </a:buClr>
            </a:pP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…but still far from academically settled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E.g. battle over 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fairness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with Bob Briscoe…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7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3170238"/>
          </a:xfrm>
        </p:spPr>
        <p:txBody>
          <a:bodyPr/>
          <a:lstStyle/>
          <a:p>
            <a:r>
              <a:rPr lang="en-US" b="1" dirty="0">
                <a:latin typeface="Arial" charset="0"/>
              </a:rPr>
              <a:t>Because Internet traffic is </a:t>
            </a:r>
            <a:r>
              <a:rPr lang="en-US" b="1" dirty="0" err="1">
                <a:latin typeface="Arial" charset="0"/>
              </a:rPr>
              <a:t>bursty</a:t>
            </a:r>
            <a:r>
              <a:rPr lang="en-US" b="1" dirty="0">
                <a:latin typeface="Arial" charset="0"/>
              </a:rPr>
              <a:t>!</a:t>
            </a:r>
          </a:p>
          <a:p>
            <a:r>
              <a:rPr lang="en-US" dirty="0">
                <a:latin typeface="Arial" charset="0"/>
              </a:rPr>
              <a:t>If two packets arrive at the same time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 node can only transmit one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and either buffers or drops the other</a:t>
            </a:r>
          </a:p>
          <a:p>
            <a:r>
              <a:rPr lang="en-US" dirty="0">
                <a:latin typeface="Arial" charset="0"/>
              </a:rPr>
              <a:t>If many packets arrive in a short period of time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 node cannot keep up with the arriving traffic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delays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and the buffer may eventually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overflow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A571B5-9102-4645-A8E0-5905A9BCFE40}" type="slidenum">
              <a:rPr lang="en-US" sz="1400" b="0">
                <a:latin typeface="Times New Roman" charset="0"/>
              </a:rPr>
              <a:pPr eaLnBrk="1" hangingPunct="1"/>
              <a:t>12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Congestion is Natural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3881438" y="5130800"/>
            <a:ext cx="1735137" cy="1193800"/>
            <a:chOff x="10808" y="10250"/>
            <a:chExt cx="1018" cy="403"/>
          </a:xfrm>
        </p:grpSpPr>
        <p:sp>
          <p:nvSpPr>
            <p:cNvPr id="62473" name="Rectangle 5"/>
            <p:cNvSpPr>
              <a:spLocks noChangeArrowheads="1"/>
            </p:cNvSpPr>
            <p:nvPr/>
          </p:nvSpPr>
          <p:spPr bwMode="auto">
            <a:xfrm>
              <a:off x="10832" y="10250"/>
              <a:ext cx="994" cy="40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4" name="Freeform 6"/>
            <p:cNvSpPr>
              <a:spLocks/>
            </p:cNvSpPr>
            <p:nvPr/>
          </p:nvSpPr>
          <p:spPr bwMode="auto">
            <a:xfrm>
              <a:off x="11198" y="10272"/>
              <a:ext cx="610" cy="374"/>
            </a:xfrm>
            <a:custGeom>
              <a:avLst/>
              <a:gdLst>
                <a:gd name="T0" fmla="*/ 0 w 855"/>
                <a:gd name="T1" fmla="*/ 0 h 390"/>
                <a:gd name="T2" fmla="*/ 158 w 855"/>
                <a:gd name="T3" fmla="*/ 0 h 390"/>
                <a:gd name="T4" fmla="*/ 158 w 855"/>
                <a:gd name="T5" fmla="*/ 316 h 390"/>
                <a:gd name="T6" fmla="*/ 8 w 855"/>
                <a:gd name="T7" fmla="*/ 316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5"/>
                <a:gd name="T13" fmla="*/ 0 h 390"/>
                <a:gd name="T14" fmla="*/ 855 w 855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5" name="Line 7"/>
            <p:cNvSpPr>
              <a:spLocks noChangeShapeType="1"/>
            </p:cNvSpPr>
            <p:nvPr/>
          </p:nvSpPr>
          <p:spPr bwMode="auto">
            <a:xfrm>
              <a:off x="10808" y="10272"/>
              <a:ext cx="3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6" name="Line 8"/>
            <p:cNvSpPr>
              <a:spLocks noChangeShapeType="1"/>
            </p:cNvSpPr>
            <p:nvPr/>
          </p:nvSpPr>
          <p:spPr bwMode="auto">
            <a:xfrm>
              <a:off x="10830" y="10646"/>
              <a:ext cx="38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Line 9"/>
            <p:cNvSpPr>
              <a:spLocks noChangeShapeType="1"/>
            </p:cNvSpPr>
            <p:nvPr/>
          </p:nvSpPr>
          <p:spPr bwMode="auto">
            <a:xfrm>
              <a:off x="1174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8" name="Line 10"/>
            <p:cNvSpPr>
              <a:spLocks noChangeShapeType="1"/>
            </p:cNvSpPr>
            <p:nvPr/>
          </p:nvSpPr>
          <p:spPr bwMode="auto">
            <a:xfrm>
              <a:off x="11679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9" name="Line 11"/>
            <p:cNvSpPr>
              <a:spLocks noChangeShapeType="1"/>
            </p:cNvSpPr>
            <p:nvPr/>
          </p:nvSpPr>
          <p:spPr bwMode="auto">
            <a:xfrm>
              <a:off x="1161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0" name="Line 12"/>
            <p:cNvSpPr>
              <a:spLocks noChangeShapeType="1"/>
            </p:cNvSpPr>
            <p:nvPr/>
          </p:nvSpPr>
          <p:spPr bwMode="auto">
            <a:xfrm>
              <a:off x="11549" y="1032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1" name="Line 13"/>
            <p:cNvSpPr>
              <a:spLocks noChangeShapeType="1"/>
            </p:cNvSpPr>
            <p:nvPr/>
          </p:nvSpPr>
          <p:spPr bwMode="auto">
            <a:xfrm>
              <a:off x="11484" y="10322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2" name="Line 14"/>
            <p:cNvSpPr>
              <a:spLocks noChangeShapeType="1"/>
            </p:cNvSpPr>
            <p:nvPr/>
          </p:nvSpPr>
          <p:spPr bwMode="auto">
            <a:xfrm>
              <a:off x="11418" y="10322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3" name="Line 15"/>
            <p:cNvSpPr>
              <a:spLocks noChangeShapeType="1"/>
            </p:cNvSpPr>
            <p:nvPr/>
          </p:nvSpPr>
          <p:spPr bwMode="auto">
            <a:xfrm>
              <a:off x="10909" y="10452"/>
              <a:ext cx="417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469" name="Freeform 16"/>
          <p:cNvSpPr>
            <a:spLocks/>
          </p:cNvSpPr>
          <p:nvPr/>
        </p:nvSpPr>
        <p:spPr bwMode="auto">
          <a:xfrm>
            <a:off x="2344738" y="4630738"/>
            <a:ext cx="1574800" cy="844550"/>
          </a:xfrm>
          <a:custGeom>
            <a:avLst/>
            <a:gdLst>
              <a:gd name="T0" fmla="*/ 0 w 992"/>
              <a:gd name="T1" fmla="*/ 0 h 532"/>
              <a:gd name="T2" fmla="*/ 2147483647 w 992"/>
              <a:gd name="T3" fmla="*/ 2147483647 h 532"/>
              <a:gd name="T4" fmla="*/ 2147483647 w 992"/>
              <a:gd name="T5" fmla="*/ 2147483647 h 532"/>
              <a:gd name="T6" fmla="*/ 0 60000 65536"/>
              <a:gd name="T7" fmla="*/ 0 60000 65536"/>
              <a:gd name="T8" fmla="*/ 0 60000 65536"/>
              <a:gd name="T9" fmla="*/ 0 w 992"/>
              <a:gd name="T10" fmla="*/ 0 h 532"/>
              <a:gd name="T11" fmla="*/ 992 w 992"/>
              <a:gd name="T12" fmla="*/ 532 h 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2" h="532">
                <a:moveTo>
                  <a:pt x="0" y="0"/>
                </a:moveTo>
                <a:cubicBezTo>
                  <a:pt x="123" y="173"/>
                  <a:pt x="246" y="346"/>
                  <a:pt x="411" y="435"/>
                </a:cubicBezTo>
                <a:cubicBezTo>
                  <a:pt x="576" y="524"/>
                  <a:pt x="784" y="528"/>
                  <a:pt x="992" y="532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Freeform 17"/>
          <p:cNvSpPr>
            <a:spLocks/>
          </p:cNvSpPr>
          <p:nvPr/>
        </p:nvSpPr>
        <p:spPr bwMode="auto">
          <a:xfrm flipV="1">
            <a:off x="2344738" y="5937250"/>
            <a:ext cx="1574800" cy="844550"/>
          </a:xfrm>
          <a:custGeom>
            <a:avLst/>
            <a:gdLst>
              <a:gd name="T0" fmla="*/ 0 w 992"/>
              <a:gd name="T1" fmla="*/ 0 h 532"/>
              <a:gd name="T2" fmla="*/ 2147483647 w 992"/>
              <a:gd name="T3" fmla="*/ 2147483647 h 532"/>
              <a:gd name="T4" fmla="*/ 2147483647 w 992"/>
              <a:gd name="T5" fmla="*/ 2147483647 h 532"/>
              <a:gd name="T6" fmla="*/ 0 60000 65536"/>
              <a:gd name="T7" fmla="*/ 0 60000 65536"/>
              <a:gd name="T8" fmla="*/ 0 60000 65536"/>
              <a:gd name="T9" fmla="*/ 0 w 992"/>
              <a:gd name="T10" fmla="*/ 0 h 532"/>
              <a:gd name="T11" fmla="*/ 992 w 992"/>
              <a:gd name="T12" fmla="*/ 532 h 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2" h="532">
                <a:moveTo>
                  <a:pt x="0" y="0"/>
                </a:moveTo>
                <a:cubicBezTo>
                  <a:pt x="123" y="173"/>
                  <a:pt x="246" y="346"/>
                  <a:pt x="411" y="435"/>
                </a:cubicBezTo>
                <a:cubicBezTo>
                  <a:pt x="576" y="524"/>
                  <a:pt x="784" y="528"/>
                  <a:pt x="992" y="532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18"/>
          <p:cNvSpPr>
            <a:spLocks noChangeShapeType="1"/>
          </p:cNvSpPr>
          <p:nvPr/>
        </p:nvSpPr>
        <p:spPr bwMode="auto">
          <a:xfrm>
            <a:off x="2306638" y="5707063"/>
            <a:ext cx="16129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19"/>
          <p:cNvSpPr>
            <a:spLocks noChangeShapeType="1"/>
          </p:cNvSpPr>
          <p:nvPr/>
        </p:nvSpPr>
        <p:spPr bwMode="auto">
          <a:xfrm>
            <a:off x="5608638" y="5707063"/>
            <a:ext cx="1612900" cy="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1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0500DA-474C-EF48-A323-720A51A76023}" type="slidenum">
              <a:rPr lang="en-US" sz="1400" b="0">
                <a:latin typeface="Times New Roman" charset="0"/>
              </a:rPr>
              <a:pPr eaLnBrk="1" hangingPunct="1"/>
              <a:t>13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Load and Delay</a:t>
            </a:r>
          </a:p>
        </p:txBody>
      </p:sp>
      <p:sp>
        <p:nvSpPr>
          <p:cNvPr id="64515" name="Freeform 3"/>
          <p:cNvSpPr>
            <a:spLocks/>
          </p:cNvSpPr>
          <p:nvPr/>
        </p:nvSpPr>
        <p:spPr bwMode="auto">
          <a:xfrm>
            <a:off x="1768475" y="3414713"/>
            <a:ext cx="2687638" cy="1516062"/>
          </a:xfrm>
          <a:custGeom>
            <a:avLst/>
            <a:gdLst>
              <a:gd name="T0" fmla="*/ 0 w 2016"/>
              <a:gd name="T1" fmla="*/ 0 h 1344"/>
              <a:gd name="T2" fmla="*/ 0 w 2016"/>
              <a:gd name="T3" fmla="*/ 2147483647 h 1344"/>
              <a:gd name="T4" fmla="*/ 2147483647 w 2016"/>
              <a:gd name="T5" fmla="*/ 2147483647 h 1344"/>
              <a:gd name="T6" fmla="*/ 0 60000 65536"/>
              <a:gd name="T7" fmla="*/ 0 60000 65536"/>
              <a:gd name="T8" fmla="*/ 0 60000 65536"/>
              <a:gd name="T9" fmla="*/ 0 w 2016"/>
              <a:gd name="T10" fmla="*/ 0 h 1344"/>
              <a:gd name="T11" fmla="*/ 2016 w 2016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1344">
                <a:moveTo>
                  <a:pt x="0" y="0"/>
                </a:moveTo>
                <a:lnTo>
                  <a:pt x="0" y="1344"/>
                </a:lnTo>
                <a:lnTo>
                  <a:pt x="2016" y="13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81000" y="3632200"/>
            <a:ext cx="1371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Average</a:t>
            </a:r>
          </a:p>
          <a:p>
            <a:r>
              <a:rPr lang="en-US" sz="1600" b="0">
                <a:latin typeface="Comic Sans MS" charset="0"/>
              </a:rPr>
              <a:t>Packet delay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228975" y="4876800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Load</a:t>
            </a:r>
          </a:p>
        </p:txBody>
      </p:sp>
      <p:sp>
        <p:nvSpPr>
          <p:cNvPr id="64518" name="Freeform 6"/>
          <p:cNvSpPr>
            <a:spLocks/>
          </p:cNvSpPr>
          <p:nvPr/>
        </p:nvSpPr>
        <p:spPr bwMode="auto">
          <a:xfrm>
            <a:off x="1768475" y="3414713"/>
            <a:ext cx="2309813" cy="1481137"/>
          </a:xfrm>
          <a:custGeom>
            <a:avLst/>
            <a:gdLst>
              <a:gd name="T0" fmla="*/ 0 w 1455"/>
              <a:gd name="T1" fmla="*/ 2147483647 h 933"/>
              <a:gd name="T2" fmla="*/ 2147483647 w 1455"/>
              <a:gd name="T3" fmla="*/ 2147483647 h 933"/>
              <a:gd name="T4" fmla="*/ 2147483647 w 1455"/>
              <a:gd name="T5" fmla="*/ 2147483647 h 933"/>
              <a:gd name="T6" fmla="*/ 2147483647 w 1455"/>
              <a:gd name="T7" fmla="*/ 2147483647 h 933"/>
              <a:gd name="T8" fmla="*/ 2147483647 w 1455"/>
              <a:gd name="T9" fmla="*/ 2147483647 h 933"/>
              <a:gd name="T10" fmla="*/ 2147483647 w 1455"/>
              <a:gd name="T11" fmla="*/ 0 h 9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5"/>
              <a:gd name="T19" fmla="*/ 0 h 933"/>
              <a:gd name="T20" fmla="*/ 1455 w 1455"/>
              <a:gd name="T21" fmla="*/ 933 h 9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5" h="933">
                <a:moveTo>
                  <a:pt x="0" y="933"/>
                </a:moveTo>
                <a:cubicBezTo>
                  <a:pt x="125" y="928"/>
                  <a:pt x="566" y="919"/>
                  <a:pt x="750" y="903"/>
                </a:cubicBezTo>
                <a:cubicBezTo>
                  <a:pt x="934" y="887"/>
                  <a:pt x="1008" y="876"/>
                  <a:pt x="1105" y="839"/>
                </a:cubicBezTo>
                <a:cubicBezTo>
                  <a:pt x="1202" y="802"/>
                  <a:pt x="1279" y="752"/>
                  <a:pt x="1334" y="682"/>
                </a:cubicBezTo>
                <a:cubicBezTo>
                  <a:pt x="1389" y="612"/>
                  <a:pt x="1415" y="535"/>
                  <a:pt x="1435" y="421"/>
                </a:cubicBezTo>
                <a:cubicBezTo>
                  <a:pt x="1455" y="307"/>
                  <a:pt x="1449" y="87"/>
                  <a:pt x="1453" y="0"/>
                </a:cubicBezTo>
              </a:path>
            </a:pathLst>
          </a:cu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4105275" y="3252788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Text Box 8"/>
          <p:cNvSpPr txBox="1">
            <a:spLocks noChangeArrowheads="1"/>
          </p:cNvSpPr>
          <p:nvPr/>
        </p:nvSpPr>
        <p:spPr bwMode="auto">
          <a:xfrm>
            <a:off x="152400" y="1371600"/>
            <a:ext cx="899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b="0" dirty="0">
                <a:latin typeface="+mn-lt"/>
                <a:ea typeface="+mn-ea"/>
                <a:cs typeface="+mn-cs"/>
              </a:rPr>
              <a:t>Typical </a:t>
            </a:r>
            <a:r>
              <a:rPr lang="en-US" sz="3200" b="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queuing system</a:t>
            </a:r>
            <a:r>
              <a:rPr lang="en-US" sz="3200" b="0" dirty="0">
                <a:latin typeface="+mn-lt"/>
                <a:ea typeface="+mn-ea"/>
                <a:cs typeface="+mn-cs"/>
              </a:rPr>
              <a:t> with </a:t>
            </a:r>
            <a:r>
              <a:rPr lang="en-US" sz="3200" b="0" dirty="0" err="1">
                <a:latin typeface="+mn-lt"/>
                <a:ea typeface="+mn-ea"/>
                <a:cs typeface="+mn-cs"/>
              </a:rPr>
              <a:t>bursty</a:t>
            </a:r>
            <a:r>
              <a:rPr lang="en-US" sz="3200" b="0" dirty="0">
                <a:latin typeface="+mn-lt"/>
                <a:ea typeface="+mn-ea"/>
                <a:cs typeface="+mn-cs"/>
              </a:rPr>
              <a:t> arrivals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57200" y="6143625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rgbClr val="CC0000"/>
                </a:solidFill>
                <a:latin typeface="Helvetica" charset="0"/>
              </a:rPr>
              <a:t>Must balance utilization versus delay and loss</a:t>
            </a:r>
          </a:p>
        </p:txBody>
      </p:sp>
      <p:sp>
        <p:nvSpPr>
          <p:cNvPr id="64522" name="Freeform 3"/>
          <p:cNvSpPr>
            <a:spLocks/>
          </p:cNvSpPr>
          <p:nvPr/>
        </p:nvSpPr>
        <p:spPr bwMode="auto">
          <a:xfrm>
            <a:off x="6075363" y="3438525"/>
            <a:ext cx="2687637" cy="1516063"/>
          </a:xfrm>
          <a:custGeom>
            <a:avLst/>
            <a:gdLst>
              <a:gd name="T0" fmla="*/ 0 w 2016"/>
              <a:gd name="T1" fmla="*/ 0 h 1344"/>
              <a:gd name="T2" fmla="*/ 0 w 2016"/>
              <a:gd name="T3" fmla="*/ 2147483647 h 1344"/>
              <a:gd name="T4" fmla="*/ 2147483647 w 2016"/>
              <a:gd name="T5" fmla="*/ 2147483647 h 1344"/>
              <a:gd name="T6" fmla="*/ 0 60000 65536"/>
              <a:gd name="T7" fmla="*/ 0 60000 65536"/>
              <a:gd name="T8" fmla="*/ 0 60000 65536"/>
              <a:gd name="T9" fmla="*/ 0 w 2016"/>
              <a:gd name="T10" fmla="*/ 0 h 1344"/>
              <a:gd name="T11" fmla="*/ 2016 w 2016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1344">
                <a:moveTo>
                  <a:pt x="0" y="0"/>
                </a:moveTo>
                <a:lnTo>
                  <a:pt x="0" y="1344"/>
                </a:lnTo>
                <a:lnTo>
                  <a:pt x="2016" y="13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Text Box 4"/>
          <p:cNvSpPr txBox="1">
            <a:spLocks noChangeArrowheads="1"/>
          </p:cNvSpPr>
          <p:nvPr/>
        </p:nvSpPr>
        <p:spPr bwMode="auto">
          <a:xfrm>
            <a:off x="4805363" y="3656013"/>
            <a:ext cx="1254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Comic Sans MS" charset="0"/>
              </a:rPr>
              <a:t>Average</a:t>
            </a:r>
          </a:p>
          <a:p>
            <a:r>
              <a:rPr lang="en-US" sz="1600" b="0">
                <a:latin typeface="Comic Sans MS" charset="0"/>
              </a:rPr>
              <a:t>Packet loss</a:t>
            </a:r>
          </a:p>
        </p:txBody>
      </p:sp>
      <p:sp>
        <p:nvSpPr>
          <p:cNvPr id="64524" name="Text Box 5"/>
          <p:cNvSpPr txBox="1">
            <a:spLocks noChangeArrowheads="1"/>
          </p:cNvSpPr>
          <p:nvPr/>
        </p:nvSpPr>
        <p:spPr bwMode="auto">
          <a:xfrm>
            <a:off x="7535863" y="4900613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Load</a:t>
            </a:r>
          </a:p>
        </p:txBody>
      </p:sp>
      <p:sp>
        <p:nvSpPr>
          <p:cNvPr id="64525" name="Freeform 6"/>
          <p:cNvSpPr>
            <a:spLocks/>
          </p:cNvSpPr>
          <p:nvPr/>
        </p:nvSpPr>
        <p:spPr bwMode="auto">
          <a:xfrm>
            <a:off x="6075363" y="3462337"/>
            <a:ext cx="3449637" cy="1490663"/>
          </a:xfrm>
          <a:custGeom>
            <a:avLst/>
            <a:gdLst>
              <a:gd name="T0" fmla="*/ 0 w 1455"/>
              <a:gd name="T1" fmla="*/ 2147483647 h 933"/>
              <a:gd name="T2" fmla="*/ 2147483647 w 1455"/>
              <a:gd name="T3" fmla="*/ 2147483647 h 933"/>
              <a:gd name="T4" fmla="*/ 2147483647 w 1455"/>
              <a:gd name="T5" fmla="*/ 2147483647 h 933"/>
              <a:gd name="T6" fmla="*/ 2147483647 w 1455"/>
              <a:gd name="T7" fmla="*/ 2147483647 h 933"/>
              <a:gd name="T8" fmla="*/ 2147483647 w 1455"/>
              <a:gd name="T9" fmla="*/ 2147483647 h 933"/>
              <a:gd name="T10" fmla="*/ 2147483647 w 1455"/>
              <a:gd name="T11" fmla="*/ 0 h 9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55"/>
              <a:gd name="T19" fmla="*/ 0 h 933"/>
              <a:gd name="T20" fmla="*/ 1455 w 1455"/>
              <a:gd name="T21" fmla="*/ 933 h 9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55" h="933">
                <a:moveTo>
                  <a:pt x="0" y="933"/>
                </a:moveTo>
                <a:cubicBezTo>
                  <a:pt x="125" y="928"/>
                  <a:pt x="566" y="919"/>
                  <a:pt x="750" y="903"/>
                </a:cubicBezTo>
                <a:cubicBezTo>
                  <a:pt x="934" y="887"/>
                  <a:pt x="1008" y="876"/>
                  <a:pt x="1105" y="839"/>
                </a:cubicBezTo>
                <a:cubicBezTo>
                  <a:pt x="1202" y="802"/>
                  <a:pt x="1279" y="752"/>
                  <a:pt x="1334" y="682"/>
                </a:cubicBezTo>
                <a:cubicBezTo>
                  <a:pt x="1389" y="612"/>
                  <a:pt x="1415" y="535"/>
                  <a:pt x="1435" y="421"/>
                </a:cubicBezTo>
                <a:cubicBezTo>
                  <a:pt x="1455" y="307"/>
                  <a:pt x="1449" y="87"/>
                  <a:pt x="1453" y="0"/>
                </a:cubicBezTo>
              </a:path>
            </a:pathLst>
          </a:cu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Line 7"/>
          <p:cNvSpPr>
            <a:spLocks noChangeShapeType="1"/>
          </p:cNvSpPr>
          <p:nvPr/>
        </p:nvSpPr>
        <p:spPr bwMode="auto">
          <a:xfrm>
            <a:off x="8412163" y="3276600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Freeform 1"/>
          <p:cNvSpPr>
            <a:spLocks/>
          </p:cNvSpPr>
          <p:nvPr/>
        </p:nvSpPr>
        <p:spPr bwMode="auto">
          <a:xfrm>
            <a:off x="4503738" y="384175"/>
            <a:ext cx="3575050" cy="620713"/>
          </a:xfrm>
          <a:custGeom>
            <a:avLst/>
            <a:gdLst>
              <a:gd name="T0" fmla="*/ 2333068 w 3574916"/>
              <a:gd name="T1" fmla="*/ 0 h 620358"/>
              <a:gd name="T2" fmla="*/ 3470069 w 3574916"/>
              <a:gd name="T3" fmla="*/ 561193 h 620358"/>
              <a:gd name="T4" fmla="*/ 0 w 3574916"/>
              <a:gd name="T5" fmla="*/ 324901 h 6203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74916" h="620358">
                <a:moveTo>
                  <a:pt x="2333068" y="0"/>
                </a:moveTo>
                <a:cubicBezTo>
                  <a:pt x="3095991" y="253521"/>
                  <a:pt x="3858914" y="507043"/>
                  <a:pt x="3470069" y="561193"/>
                </a:cubicBezTo>
                <a:cubicBezTo>
                  <a:pt x="3081224" y="615343"/>
                  <a:pt x="1757184" y="735950"/>
                  <a:pt x="0" y="32490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0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Takes Care of Congestion?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Network?</a:t>
            </a:r>
          </a:p>
          <a:p>
            <a:pPr lvl="3"/>
            <a:endParaRPr lang="en-US" dirty="0"/>
          </a:p>
          <a:p>
            <a:r>
              <a:rPr lang="en-US" dirty="0" smtClean="0"/>
              <a:t>End hosts?</a:t>
            </a:r>
          </a:p>
          <a:p>
            <a:pPr marL="1373187" lvl="4" indent="0">
              <a:buNone/>
            </a:pPr>
            <a:endParaRPr lang="en-US" dirty="0"/>
          </a:p>
          <a:p>
            <a:r>
              <a:rPr lang="en-US" dirty="0" smtClean="0"/>
              <a:t>Both?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3F619-A754-B943-A0E1-8831E8AB2CC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8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r>
              <a:rPr lang="en-US" b="1" dirty="0" smtClean="0"/>
              <a:t>hosts</a:t>
            </a:r>
            <a:r>
              <a:rPr lang="en-US" dirty="0" smtClean="0"/>
              <a:t> adjust sending rate</a:t>
            </a:r>
          </a:p>
          <a:p>
            <a:pPr lvl="3"/>
            <a:endParaRPr lang="en-US" dirty="0"/>
          </a:p>
          <a:p>
            <a:r>
              <a:rPr lang="en-US" dirty="0" smtClean="0"/>
              <a:t>Based on feedback from </a:t>
            </a:r>
            <a:r>
              <a:rPr lang="en-US" b="1" dirty="0" smtClean="0"/>
              <a:t>network</a:t>
            </a:r>
          </a:p>
          <a:p>
            <a:pPr lvl="1"/>
            <a:endParaRPr lang="en-US" dirty="0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 smtClean="0">
                <a:latin typeface="Arial" charset="0"/>
              </a:rPr>
              <a:t>Hosts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 probe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network to test level of congestion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Speed up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when no congestion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Slow down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when congestion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9BC36EC-9EB6-B24E-B095-6E3E415885D0}" type="slidenum">
              <a:rPr lang="en-US" sz="1400" b="0">
                <a:latin typeface="Times New Roman" charset="0"/>
              </a:rPr>
              <a:pPr eaLnBrk="1" hangingPunct="1"/>
              <a:t>16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Drawbacks</a:t>
            </a:r>
            <a:endParaRPr lang="en-US" dirty="0">
              <a:latin typeface="Arial" charset="0"/>
            </a:endParaRP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Suboptimal (always above or below optimal point)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Relies on end system cooperation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Messy dynamics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All end systems adjusting at the same time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Large, complicated dynamical system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Miraculous it works at all!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3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B0E237B-A9DE-9448-B0E7-0A7316DA9E38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Basics of TCP Congestion Control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Congestion </a:t>
            </a:r>
            <a:r>
              <a:rPr lang="en-US" dirty="0">
                <a:latin typeface="Arial" charset="0"/>
              </a:rPr>
              <a:t>window (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Maximum # of unacknowledged bytes to have in flight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Congestion-control equivalent of receiver window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MaxWindow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min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{congestion window, receiver window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Typically assume receiver window much bigger than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cwnd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Adapting </a:t>
            </a:r>
            <a:r>
              <a:rPr lang="en-US" dirty="0">
                <a:latin typeface="Arial" charset="0"/>
              </a:rPr>
              <a:t>the congestion window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Increase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upon lack of congestion: optimistic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exploration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Decrease upon detecting congestion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414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C6D3FF-EF17-664B-B274-48CDDA9D7320}" type="slidenum">
              <a:rPr lang="en-US" sz="1400" b="0">
                <a:latin typeface="Times New Roman" charset="0"/>
              </a:rPr>
              <a:pPr eaLnBrk="1" hangingPunct="1"/>
              <a:t>18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Network </a:t>
            </a:r>
            <a:r>
              <a:rPr lang="en-US" dirty="0">
                <a:latin typeface="Arial" charset="0"/>
              </a:rPr>
              <a:t>could tell </a:t>
            </a:r>
            <a:r>
              <a:rPr lang="en-US" dirty="0" smtClean="0">
                <a:latin typeface="Arial" charset="0"/>
              </a:rPr>
              <a:t>source (</a:t>
            </a:r>
            <a:r>
              <a:rPr lang="en-US" dirty="0">
                <a:latin typeface="Arial" charset="0"/>
              </a:rPr>
              <a:t>ICMP Source Quench)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Risky, because during times of overload the signal itself could be dropped (and add to congestion)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!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Packet delays go up (knee of load-delay curve)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Tricky: noisy signal (delay often varies considerably)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</a:rPr>
              <a:t>Packet loss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Fail-safe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signal that TCP already has to detect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Complication: non-congestive loss (checksum errors)</a:t>
            </a:r>
          </a:p>
        </p:txBody>
      </p:sp>
    </p:spTree>
    <p:extLst>
      <p:ext uri="{BB962C8B-B14F-4D97-AF65-F5344CB8AC3E}">
        <p14:creationId xmlns:p14="http://schemas.microsoft.com/office/powerpoint/2010/main" val="27540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Losses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Duplicate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ACKs: isolated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loss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Still getting ACKs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Timeout: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possible disaster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Not enough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dupacks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Must have suffered several losses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5118234-5CB1-7C4E-A2B1-97747904B5A2}" type="slidenum">
              <a:rPr lang="en-US" sz="1400" b="0">
                <a:latin typeface="Times New Roman" charset="0"/>
              </a:rPr>
              <a:pPr eaLnBrk="1" hangingPunct="1"/>
              <a:t>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30818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609600" y="1905000"/>
            <a:ext cx="1752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chemeClr val="accent1"/>
                </a:solidFill>
                <a:latin typeface="Arial" charset="0"/>
              </a:rPr>
              <a:t>Starting sequence</a:t>
            </a:r>
          </a:p>
          <a:p>
            <a:pPr algn="l"/>
            <a:r>
              <a:rPr lang="en-US" b="0" dirty="0">
                <a:solidFill>
                  <a:schemeClr val="accent1"/>
                </a:solidFill>
                <a:latin typeface="Arial" charset="0"/>
              </a:rPr>
              <a:t>number (byte offset) of data</a:t>
            </a:r>
          </a:p>
          <a:p>
            <a:pPr algn="l"/>
            <a:r>
              <a:rPr lang="en-US" b="0" dirty="0">
                <a:solidFill>
                  <a:schemeClr val="accent1"/>
                </a:solidFill>
                <a:latin typeface="Arial" charset="0"/>
              </a:rPr>
              <a:t>carried in this</a:t>
            </a:r>
            <a:br>
              <a:rPr lang="en-US" b="0" dirty="0">
                <a:solidFill>
                  <a:schemeClr val="accent1"/>
                </a:solidFill>
                <a:latin typeface="Arial" charset="0"/>
              </a:rPr>
            </a:br>
            <a:r>
              <a:rPr lang="en-US" b="0" dirty="0" smtClean="0">
                <a:solidFill>
                  <a:schemeClr val="accent1"/>
                </a:solidFill>
                <a:latin typeface="Arial" charset="0"/>
              </a:rPr>
              <a:t>segment</a:t>
            </a:r>
          </a:p>
          <a:p>
            <a:pPr algn="l"/>
            <a:endParaRPr lang="en-US" b="0" dirty="0">
              <a:solidFill>
                <a:schemeClr val="accent1"/>
              </a:solidFill>
              <a:latin typeface="Arial" charset="0"/>
            </a:endParaRPr>
          </a:p>
          <a:p>
            <a:pPr algn="l"/>
            <a:r>
              <a:rPr lang="en-US" b="0" dirty="0" smtClean="0">
                <a:solidFill>
                  <a:schemeClr val="accent1"/>
                </a:solidFill>
                <a:latin typeface="Arial" charset="0"/>
              </a:rPr>
              <a:t>This is the number of the first byte of data in packet!</a:t>
            </a:r>
            <a:endParaRPr lang="en-US" b="0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3048000" y="2286000"/>
            <a:ext cx="54864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33" name="AutoShape 29"/>
          <p:cNvCxnSpPr>
            <a:cxnSpLocks noChangeShapeType="1"/>
            <a:stCxn id="21531" idx="3"/>
            <a:endCxn id="21532" idx="2"/>
          </p:cNvCxnSpPr>
          <p:nvPr/>
        </p:nvCxnSpPr>
        <p:spPr bwMode="auto">
          <a:xfrm flipV="1">
            <a:off x="2362200" y="2590800"/>
            <a:ext cx="685800" cy="1207026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3426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237CBEE-4F61-1F4A-B0B4-309853BE90EB}" type="slidenum">
              <a:rPr lang="en-US" sz="1400" b="0">
                <a:latin typeface="Times New Roman" charset="0"/>
              </a:rPr>
              <a:pPr eaLnBrk="1" hangingPunct="1"/>
              <a:t>20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How to Adjust CWND?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4864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Consequences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of over-sized window much worse than having an under-sized window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Over-sized window: packets dropped and retransmitted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Under-sized window: somewhat lower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throughput</a:t>
            </a:r>
          </a:p>
          <a:p>
            <a:pPr lvl="1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Approach: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Gentle increase when uncongested (exploration)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Rapid decrease when congested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6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On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success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of last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window of data, increase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by one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MSS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Multiplicative decrease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On loss of packet, divide congestion window in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half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89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5D4A7-20C3-D743-965A-22410DB007B4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Leads to the TCP 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Sawtooth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Freeform 3"/>
          <p:cNvSpPr>
            <a:spLocks/>
          </p:cNvSpPr>
          <p:nvPr/>
        </p:nvSpPr>
        <p:spPr bwMode="auto">
          <a:xfrm>
            <a:off x="1143000" y="2286000"/>
            <a:ext cx="7010400" cy="31242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6" name="Freeform 4"/>
          <p:cNvSpPr>
            <a:spLocks/>
          </p:cNvSpPr>
          <p:nvPr/>
        </p:nvSpPr>
        <p:spPr bwMode="auto">
          <a:xfrm>
            <a:off x="1143000" y="3429000"/>
            <a:ext cx="7162800" cy="1981200"/>
          </a:xfrm>
          <a:custGeom>
            <a:avLst/>
            <a:gdLst>
              <a:gd name="T0" fmla="*/ 0 w 4512"/>
              <a:gd name="T1" fmla="*/ 2147483647 h 1248"/>
              <a:gd name="T2" fmla="*/ 2147483647 w 4512"/>
              <a:gd name="T3" fmla="*/ 2147483647 h 1248"/>
              <a:gd name="T4" fmla="*/ 2147483647 w 4512"/>
              <a:gd name="T5" fmla="*/ 2147483647 h 1248"/>
              <a:gd name="T6" fmla="*/ 2147483647 w 4512"/>
              <a:gd name="T7" fmla="*/ 2147483647 h 1248"/>
              <a:gd name="T8" fmla="*/ 2147483647 w 4512"/>
              <a:gd name="T9" fmla="*/ 2147483647 h 1248"/>
              <a:gd name="T10" fmla="*/ 2147483647 w 4512"/>
              <a:gd name="T11" fmla="*/ 0 h 1248"/>
              <a:gd name="T12" fmla="*/ 2147483647 w 4512"/>
              <a:gd name="T13" fmla="*/ 2147483647 h 1248"/>
              <a:gd name="T14" fmla="*/ 2147483647 w 4512"/>
              <a:gd name="T15" fmla="*/ 2147483647 h 1248"/>
              <a:gd name="T16" fmla="*/ 2147483647 w 4512"/>
              <a:gd name="T17" fmla="*/ 2147483647 h 1248"/>
              <a:gd name="T18" fmla="*/ 2147483647 w 4512"/>
              <a:gd name="T19" fmla="*/ 2147483647 h 1248"/>
              <a:gd name="T20" fmla="*/ 2147483647 w 4512"/>
              <a:gd name="T21" fmla="*/ 2147483647 h 1248"/>
              <a:gd name="T22" fmla="*/ 2147483647 w 4512"/>
              <a:gd name="T23" fmla="*/ 2147483647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123113" y="53340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569913" y="1752600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37338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37338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3962400" y="4267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175125" y="4465638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halved</a:t>
            </a:r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2971800" y="3048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3581400" y="3276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5638800" y="2514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6705600" y="2895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7848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2498725" y="266065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2534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8FBB6F-1854-7946-989E-03D5DDDCB547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Slow-Start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1" name="Subtitle 4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458200" cy="17526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In what follows refer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in units of MSS</a:t>
            </a:r>
          </a:p>
        </p:txBody>
      </p:sp>
    </p:spTree>
    <p:extLst>
      <p:ext uri="{BB962C8B-B14F-4D97-AF65-F5344CB8AC3E}">
        <p14:creationId xmlns:p14="http://schemas.microsoft.com/office/powerpoint/2010/main" val="25969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CA1C2E3-BF5B-0742-A879-24531B612FDE}" type="slidenum">
              <a:rPr lang="en-US" sz="1400" b="0">
                <a:latin typeface="Times New Roman" charset="0"/>
              </a:rPr>
              <a:pPr eaLnBrk="1" hangingPunct="1"/>
              <a:t>24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AIMD Starts Too Slowly!</a:t>
            </a:r>
          </a:p>
        </p:txBody>
      </p:sp>
      <p:sp>
        <p:nvSpPr>
          <p:cNvPr id="76803" name="Freeform 3"/>
          <p:cNvSpPr>
            <a:spLocks/>
          </p:cNvSpPr>
          <p:nvPr/>
        </p:nvSpPr>
        <p:spPr bwMode="auto">
          <a:xfrm>
            <a:off x="1143000" y="2713038"/>
            <a:ext cx="7010400" cy="31242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4" name="Freeform 4"/>
          <p:cNvSpPr>
            <a:spLocks/>
          </p:cNvSpPr>
          <p:nvPr/>
        </p:nvSpPr>
        <p:spPr bwMode="auto">
          <a:xfrm>
            <a:off x="1143000" y="3856038"/>
            <a:ext cx="7162800" cy="1981200"/>
          </a:xfrm>
          <a:custGeom>
            <a:avLst/>
            <a:gdLst>
              <a:gd name="T0" fmla="*/ 0 w 4512"/>
              <a:gd name="T1" fmla="*/ 2147483647 h 1248"/>
              <a:gd name="T2" fmla="*/ 2147483647 w 4512"/>
              <a:gd name="T3" fmla="*/ 2147483647 h 1248"/>
              <a:gd name="T4" fmla="*/ 2147483647 w 4512"/>
              <a:gd name="T5" fmla="*/ 2147483647 h 1248"/>
              <a:gd name="T6" fmla="*/ 2147483647 w 4512"/>
              <a:gd name="T7" fmla="*/ 2147483647 h 1248"/>
              <a:gd name="T8" fmla="*/ 2147483647 w 4512"/>
              <a:gd name="T9" fmla="*/ 2147483647 h 1248"/>
              <a:gd name="T10" fmla="*/ 2147483647 w 4512"/>
              <a:gd name="T11" fmla="*/ 0 h 1248"/>
              <a:gd name="T12" fmla="*/ 2147483647 w 4512"/>
              <a:gd name="T13" fmla="*/ 2147483647 h 1248"/>
              <a:gd name="T14" fmla="*/ 2147483647 w 4512"/>
              <a:gd name="T15" fmla="*/ 2147483647 h 1248"/>
              <a:gd name="T16" fmla="*/ 2147483647 w 4512"/>
              <a:gd name="T17" fmla="*/ 2147483647 h 1248"/>
              <a:gd name="T18" fmla="*/ 2147483647 w 4512"/>
              <a:gd name="T19" fmla="*/ 2147483647 h 1248"/>
              <a:gd name="T20" fmla="*/ 2147483647 w 4512"/>
              <a:gd name="T21" fmla="*/ 2147483647 h 1248"/>
              <a:gd name="T22" fmla="*/ 2147483647 w 4512"/>
              <a:gd name="T23" fmla="*/ 2147483647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123113" y="5761038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69913" y="2179638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3733800" y="53800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3733800" y="4694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3962400" y="46942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2971800" y="34750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3581400" y="37036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5638800" y="29416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6705600" y="33226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>
            <a:off x="7848600" y="33988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5" name="AutoShape 15"/>
          <p:cNvSpPr>
            <a:spLocks noChangeArrowheads="1"/>
          </p:cNvSpPr>
          <p:nvPr/>
        </p:nvSpPr>
        <p:spPr bwMode="auto">
          <a:xfrm>
            <a:off x="2266950" y="5661025"/>
            <a:ext cx="2343150" cy="609600"/>
          </a:xfrm>
          <a:prstGeom prst="wedgeRectCallout">
            <a:avLst>
              <a:gd name="adj1" fmla="val -64972"/>
              <a:gd name="adj2" fmla="val -11171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latin typeface="Comic Sans MS" charset="0"/>
              </a:rPr>
              <a:t>It could take a long time to get started!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496888" y="1277938"/>
            <a:ext cx="822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C0000"/>
                </a:solidFill>
                <a:latin typeface="Arial" charset="0"/>
              </a:rPr>
              <a:t>Need to start with a small CWND to avoid overloading the network.</a:t>
            </a:r>
          </a:p>
        </p:txBody>
      </p:sp>
    </p:spTree>
    <p:extLst>
      <p:ext uri="{BB962C8B-B14F-4D97-AF65-F5344CB8AC3E}">
        <p14:creationId xmlns:p14="http://schemas.microsoft.com/office/powerpoint/2010/main" val="206908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94EB35C-7FE6-DE4E-84C0-B8A3587CC537}" type="slidenum">
              <a:rPr lang="en-US" sz="1400" b="0">
                <a:latin typeface="Times New Roman" charset="0"/>
              </a:rPr>
              <a:pPr eaLnBrk="1" hangingPunct="1"/>
              <a:t>25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Slow Start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 Phase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</a:rPr>
              <a:t>Start with a small congestion window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Initially, CWND is 1 MSS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So, initial sending rate is MSS/RTT</a:t>
            </a:r>
          </a:p>
          <a:p>
            <a:r>
              <a:rPr lang="en-US" sz="3200" dirty="0">
                <a:latin typeface="Arial" charset="0"/>
              </a:rPr>
              <a:t>That could be pretty wasteful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Might be much less than the actual bandwidth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Linear increase takes a long time to accelerate</a:t>
            </a:r>
          </a:p>
          <a:p>
            <a:pPr>
              <a:buClr>
                <a:schemeClr val="tx2"/>
              </a:buClr>
            </a:pPr>
            <a:r>
              <a:rPr lang="en-US" sz="3200" dirty="0">
                <a:solidFill>
                  <a:srgbClr val="0000FF"/>
                </a:solidFill>
                <a:latin typeface="Arial" charset="0"/>
              </a:rPr>
              <a:t>Slow-start</a:t>
            </a:r>
            <a:r>
              <a:rPr lang="en-US" sz="3200" dirty="0">
                <a:latin typeface="Arial" charset="0"/>
              </a:rPr>
              <a:t> phase (actually </a:t>
            </a:r>
            <a:r>
              <a:rPr lang="ja-JP" altLang="en-US" sz="3200" dirty="0">
                <a:latin typeface="Arial" charset="0"/>
              </a:rPr>
              <a:t>“</a:t>
            </a:r>
            <a:r>
              <a:rPr lang="en-US" altLang="ja-JP" sz="3200" dirty="0">
                <a:latin typeface="Arial" charset="0"/>
              </a:rPr>
              <a:t>fast start</a:t>
            </a:r>
            <a:r>
              <a:rPr lang="ja-JP" altLang="en-US" sz="3200" dirty="0">
                <a:latin typeface="Arial" charset="0"/>
              </a:rPr>
              <a:t>”</a:t>
            </a:r>
            <a:r>
              <a:rPr lang="en-US" altLang="ja-JP" sz="3200" dirty="0">
                <a:latin typeface="Arial" charset="0"/>
              </a:rPr>
              <a:t>)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starts at a slow rate (hence the name)</a:t>
            </a:r>
          </a:p>
          <a:p>
            <a:pPr lvl="1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… but increases </a:t>
            </a:r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exponentially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until first loss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BFE100-6529-FA40-8879-785F1D0B1319}" type="slidenum">
              <a:rPr lang="en-US" sz="1400" b="0">
                <a:latin typeface="Times New Roman" charset="0"/>
              </a:rPr>
              <a:pPr eaLnBrk="1" hangingPunct="1"/>
              <a:t>26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Slow Start in Action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71600" y="1238250"/>
            <a:ext cx="6324600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800" b="0">
                <a:latin typeface="Arial" charset="0"/>
              </a:rPr>
              <a:t>Double CWND per round-trip time</a:t>
            </a:r>
          </a:p>
          <a:p>
            <a:pPr algn="l">
              <a:lnSpc>
                <a:spcPct val="70000"/>
              </a:lnSpc>
            </a:pPr>
            <a:endParaRPr lang="en-US" sz="2800" b="0">
              <a:latin typeface="Arial" charset="0"/>
            </a:endParaRPr>
          </a:p>
          <a:p>
            <a:pPr algn="l"/>
            <a:r>
              <a:rPr lang="en-US" sz="2800" b="0">
                <a:latin typeface="Arial" charset="0"/>
              </a:rPr>
              <a:t>Simple implementation:</a:t>
            </a:r>
          </a:p>
          <a:p>
            <a:pPr algn="l"/>
            <a:r>
              <a:rPr lang="en-US" sz="2800" b="0">
                <a:latin typeface="Arial" charset="0"/>
              </a:rPr>
              <a:t>	on each ack, CWND += MSS</a:t>
            </a: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1371600" y="38862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1295400" y="57150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38862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38862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38862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657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657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657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6591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657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657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56088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3886200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4958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4958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3886200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3886200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3886200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</p:grpSp>
      <p:sp>
        <p:nvSpPr>
          <p:cNvPr id="80918" name="Text Box 54"/>
          <p:cNvSpPr txBox="1">
            <a:spLocks noChangeArrowheads="1"/>
          </p:cNvSpPr>
          <p:nvPr/>
        </p:nvSpPr>
        <p:spPr bwMode="auto">
          <a:xfrm>
            <a:off x="609600" y="3581400"/>
            <a:ext cx="69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Src</a:t>
            </a:r>
          </a:p>
        </p:txBody>
      </p:sp>
      <p:sp>
        <p:nvSpPr>
          <p:cNvPr id="80919" name="Text Box 55"/>
          <p:cNvSpPr txBox="1">
            <a:spLocks noChangeArrowheads="1"/>
          </p:cNvSpPr>
          <p:nvPr/>
        </p:nvSpPr>
        <p:spPr bwMode="auto">
          <a:xfrm>
            <a:off x="609600" y="54102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Dest</a:t>
            </a:r>
          </a:p>
        </p:txBody>
      </p: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3886200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324225"/>
            <a:ext cx="298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Comic Sans MS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3369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Comic Sans MS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349625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Comic Sans MS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344863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Comic Sans MS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581400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352800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Comic Sans MS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Comic Sans MS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581400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7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EA97BFF-F2FF-904D-B1AE-A381132D6F54}" type="slidenum">
              <a:rPr lang="en-US" sz="1400" b="0">
                <a:latin typeface="Times New Roman" charset="0"/>
              </a:rPr>
              <a:pPr eaLnBrk="1" hangingPunct="1"/>
              <a:t>27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Slow Start and the TCP Sawtooth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1873250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743200" y="23304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2559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410200" y="1797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102350" y="22574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7245350" y="23336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306638" y="1935163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Loss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244850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4892675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latin typeface="Comic Sans MS" charset="0"/>
              </a:rPr>
              <a:t>Exponential</a:t>
            </a:r>
            <a:br>
              <a:rPr lang="en-US" sz="1600" b="0">
                <a:latin typeface="Comic Sans MS" charset="0"/>
              </a:rPr>
            </a:br>
            <a:r>
              <a:rPr lang="ja-JP" altLang="en-US" sz="1600" b="0">
                <a:latin typeface="Comic Sans MS" charset="0"/>
              </a:rPr>
              <a:t>“</a:t>
            </a:r>
            <a:r>
              <a:rPr lang="en-US" altLang="ja-JP" sz="1600" b="0">
                <a:latin typeface="Comic Sans MS" charset="0"/>
              </a:rPr>
              <a:t>slow start</a:t>
            </a:r>
            <a:r>
              <a:rPr lang="ja-JP" altLang="en-US" sz="1600" b="0">
                <a:latin typeface="Comic Sans MS" charset="0"/>
              </a:rPr>
              <a:t>”</a:t>
            </a:r>
            <a:endParaRPr lang="en-US" sz="1600" b="0">
              <a:latin typeface="Comic Sans MS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476885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1339850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1231900" y="5502275"/>
            <a:ext cx="68595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Comic Sans MS" charset="0"/>
              </a:rPr>
              <a:t>Why is it called slow-start? Because TCP originally had</a:t>
            </a:r>
          </a:p>
          <a:p>
            <a:pPr algn="ctr"/>
            <a:r>
              <a:rPr lang="en-US" b="0" dirty="0">
                <a:latin typeface="Comic Sans MS" charset="0"/>
              </a:rPr>
              <a:t>no congestion control mechanism. The source would just </a:t>
            </a:r>
            <a:br>
              <a:rPr lang="en-US" b="0" dirty="0">
                <a:latin typeface="Comic Sans MS" charset="0"/>
              </a:rPr>
            </a:br>
            <a:r>
              <a:rPr lang="en-US" b="0" dirty="0">
                <a:latin typeface="Comic Sans MS" charset="0"/>
              </a:rPr>
              <a:t>start by sending a </a:t>
            </a:r>
            <a:r>
              <a:rPr lang="en-US" b="0" dirty="0">
                <a:solidFill>
                  <a:srgbClr val="FF0000"/>
                </a:solidFill>
                <a:latin typeface="Comic Sans MS" charset="0"/>
              </a:rPr>
              <a:t>whole </a:t>
            </a:r>
            <a:r>
              <a:rPr lang="en-US" b="0" dirty="0" smtClean="0">
                <a:solidFill>
                  <a:srgbClr val="FF0000"/>
                </a:solidFill>
                <a:latin typeface="Comic Sans MS" charset="0"/>
              </a:rPr>
              <a:t>window’</a:t>
            </a:r>
            <a:r>
              <a:rPr lang="en-US" altLang="ja-JP" b="0" dirty="0" smtClean="0">
                <a:solidFill>
                  <a:srgbClr val="FF0000"/>
                </a:solidFill>
                <a:latin typeface="Comic Sans MS" charset="0"/>
              </a:rPr>
              <a:t>s </a:t>
            </a:r>
            <a:r>
              <a:rPr lang="en-US" altLang="ja-JP" b="0" dirty="0">
                <a:solidFill>
                  <a:srgbClr val="FF0000"/>
                </a:solidFill>
                <a:latin typeface="Comic Sans MS" charset="0"/>
              </a:rPr>
              <a:t>worth</a:t>
            </a:r>
            <a:r>
              <a:rPr lang="en-US" altLang="ja-JP" b="0" dirty="0">
                <a:latin typeface="Comic Sans MS" charset="0"/>
              </a:rPr>
              <a:t> of data.</a:t>
            </a:r>
            <a:endParaRPr lang="en-US" b="0" dirty="0">
              <a:latin typeface="Comic Sans MS" charset="0"/>
            </a:endParaRPr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2743200" y="2711450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8" name="Freeform 16"/>
          <p:cNvSpPr>
            <a:spLocks/>
          </p:cNvSpPr>
          <p:nvPr/>
        </p:nvSpPr>
        <p:spPr bwMode="auto">
          <a:xfrm>
            <a:off x="6102350" y="3171825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5416550" y="3095625"/>
            <a:ext cx="6858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5410200" y="2711450"/>
            <a:ext cx="635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6653A21-8D8D-4146-8E4A-775BDCBF69FA}" type="slidenum">
              <a:rPr lang="en-US" sz="1400" b="0">
                <a:latin typeface="Times New Roman" charset="0"/>
              </a:rPr>
              <a:pPr eaLnBrk="1" hangingPunct="1"/>
              <a:t>28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This has been incredibly successful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54864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Leads to the theoretical puzzle:</a:t>
            </a:r>
          </a:p>
          <a:p>
            <a:endParaRPr lang="en-US" dirty="0">
              <a:latin typeface="Arial" charset="0"/>
            </a:endParaRPr>
          </a:p>
          <a:p>
            <a:pPr algn="ctr">
              <a:buFontTx/>
              <a:buNone/>
            </a:pPr>
            <a:r>
              <a:rPr lang="en-US" b="1" i="1" dirty="0">
                <a:latin typeface="Arial" charset="0"/>
              </a:rPr>
              <a:t>If TCP congestion control is the answer, </a:t>
            </a:r>
          </a:p>
          <a:p>
            <a:pPr algn="ctr">
              <a:buFontTx/>
              <a:buNone/>
            </a:pPr>
            <a:r>
              <a:rPr lang="en-US" b="1" i="1" dirty="0">
                <a:latin typeface="Arial" charset="0"/>
              </a:rPr>
              <a:t>then what was the question?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Not about optimizing, but about robustness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Hard to capture…</a:t>
            </a:r>
          </a:p>
        </p:txBody>
      </p:sp>
    </p:spTree>
    <p:extLst>
      <p:ext uri="{BB962C8B-B14F-4D97-AF65-F5344CB8AC3E}">
        <p14:creationId xmlns:p14="http://schemas.microsoft.com/office/powerpoint/2010/main" val="379512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4F1F930-A380-484A-94DB-816DA06B609D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Congestion Control Details</a:t>
            </a:r>
          </a:p>
        </p:txBody>
      </p:sp>
      <p:sp>
        <p:nvSpPr>
          <p:cNvPr id="8909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1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C32A8AE-7E3F-7547-92E7-930ACF2FEA12}" type="slidenum">
              <a:rPr lang="en-US" sz="1400" b="0">
                <a:latin typeface="Times New Roman" charset="0"/>
              </a:rPr>
              <a:pPr eaLnBrk="1" hangingPunct="1"/>
              <a:t>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304800" y="1752600"/>
            <a:ext cx="2133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chemeClr val="accent1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chemeClr val="accent1"/>
                </a:solidFill>
                <a:latin typeface="Arial" charset="0"/>
              </a:rPr>
              <a:t>seq</a:t>
            </a:r>
            <a:r>
              <a:rPr lang="en-US" b="0" dirty="0">
                <a:solidFill>
                  <a:schemeClr val="accent1"/>
                </a:solidFill>
                <a:latin typeface="Arial" charset="0"/>
              </a:rPr>
              <a:t> # </a:t>
            </a:r>
            <a:r>
              <a:rPr lang="en-US" dirty="0">
                <a:solidFill>
                  <a:schemeClr val="accent1"/>
                </a:solidFill>
                <a:latin typeface="Arial" charset="0"/>
              </a:rPr>
              <a:t>just beyond</a:t>
            </a:r>
            <a:r>
              <a:rPr lang="en-US" b="0" dirty="0">
                <a:solidFill>
                  <a:schemeClr val="accent1"/>
                </a:solidFill>
                <a:latin typeface="Arial" charset="0"/>
              </a:rPr>
              <a:t> highest seq. received </a:t>
            </a:r>
            <a:r>
              <a:rPr lang="en-US" dirty="0">
                <a:solidFill>
                  <a:schemeClr val="accent1"/>
                </a:solidFill>
                <a:latin typeface="Arial" charset="0"/>
              </a:rPr>
              <a:t>in order</a:t>
            </a:r>
            <a:r>
              <a:rPr lang="en-US" b="0" dirty="0">
                <a:solidFill>
                  <a:schemeClr val="accent1"/>
                </a:solidFill>
                <a:latin typeface="Arial" charset="0"/>
              </a:rPr>
              <a:t>.</a:t>
            </a:r>
          </a:p>
          <a:p>
            <a:pPr algn="l"/>
            <a:r>
              <a:rPr lang="en-US" i="1" dirty="0">
                <a:solidFill>
                  <a:schemeClr val="accent1"/>
                </a:solidFill>
                <a:latin typeface="Arial" charset="0"/>
              </a:rPr>
              <a:t>  </a:t>
            </a:r>
            <a:r>
              <a:rPr lang="ja-JP" altLang="en-US" i="1" dirty="0">
                <a:solidFill>
                  <a:schemeClr val="accent1"/>
                </a:solidFill>
                <a:latin typeface="Arial" charset="0"/>
              </a:rPr>
              <a:t>“</a:t>
            </a:r>
            <a:r>
              <a:rPr lang="en-US" altLang="ja-JP" i="1" dirty="0">
                <a:solidFill>
                  <a:schemeClr val="accent1"/>
                </a:solidFill>
                <a:latin typeface="Arial" charset="0"/>
              </a:rPr>
              <a:t>What</a:t>
            </a:r>
            <a:r>
              <a:rPr lang="ja-JP" altLang="en-US" i="1" dirty="0">
                <a:solidFill>
                  <a:schemeClr val="accent1"/>
                </a:solidFill>
                <a:latin typeface="Arial" charset="0"/>
              </a:rPr>
              <a:t>’</a:t>
            </a:r>
            <a:r>
              <a:rPr lang="en-US" altLang="ja-JP" i="1" dirty="0">
                <a:solidFill>
                  <a:schemeClr val="accent1"/>
                </a:solidFill>
                <a:latin typeface="Arial" charset="0"/>
              </a:rPr>
              <a:t>s Next</a:t>
            </a:r>
            <a:r>
              <a:rPr lang="ja-JP" altLang="en-US" i="1" dirty="0">
                <a:solidFill>
                  <a:schemeClr val="accent1"/>
                </a:solidFill>
                <a:latin typeface="Arial" charset="0"/>
              </a:rPr>
              <a:t>”</a:t>
            </a:r>
            <a:endParaRPr lang="en-US" altLang="ja-JP" i="1" dirty="0">
              <a:solidFill>
                <a:schemeClr val="accent1"/>
              </a:solidFill>
              <a:latin typeface="Arial" charset="0"/>
            </a:endParaRPr>
          </a:p>
          <a:p>
            <a:pPr algn="l"/>
            <a:endParaRPr lang="en-US" b="0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23580" name="Oval 28"/>
          <p:cNvSpPr>
            <a:spLocks noChangeArrowheads="1"/>
          </p:cNvSpPr>
          <p:nvPr/>
        </p:nvSpPr>
        <p:spPr bwMode="auto">
          <a:xfrm>
            <a:off x="2971800" y="2743200"/>
            <a:ext cx="54864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81" name="AutoShape 29"/>
          <p:cNvCxnSpPr>
            <a:cxnSpLocks noChangeShapeType="1"/>
            <a:stCxn id="23579" idx="3"/>
            <a:endCxn id="23580" idx="2"/>
          </p:cNvCxnSpPr>
          <p:nvPr/>
        </p:nvCxnSpPr>
        <p:spPr bwMode="auto">
          <a:xfrm>
            <a:off x="2438400" y="2875985"/>
            <a:ext cx="533400" cy="17201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88611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3E3BA87-2052-504C-831F-249CABE7055C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Increasing CWND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Increase by MSS for every successful window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Increase a fraction of MSS per received ACK</a:t>
            </a:r>
          </a:p>
          <a:p>
            <a:r>
              <a:rPr lang="en-US" dirty="0">
                <a:latin typeface="Arial" charset="0"/>
              </a:rPr>
              <a:t># packets (thus ACKs) per window: CWND / MSS</a:t>
            </a:r>
          </a:p>
          <a:p>
            <a:r>
              <a:rPr lang="en-US" dirty="0">
                <a:latin typeface="Arial" charset="0"/>
              </a:rPr>
              <a:t>Increment per ACK: </a:t>
            </a:r>
          </a:p>
          <a:p>
            <a:pPr algn="ctr">
              <a:buFontTx/>
              <a:buNone/>
            </a:pPr>
            <a:r>
              <a:rPr lang="en-US" dirty="0">
                <a:latin typeface="Arial" charset="0"/>
              </a:rPr>
              <a:t>CWND += MSS </a:t>
            </a:r>
            <a:r>
              <a:rPr lang="en-US" dirty="0" smtClean="0">
                <a:latin typeface="Arial" charset="0"/>
              </a:rPr>
              <a:t>/ (CWND </a:t>
            </a:r>
            <a:r>
              <a:rPr lang="en-US" dirty="0">
                <a:latin typeface="Arial" charset="0"/>
              </a:rPr>
              <a:t>/ </a:t>
            </a:r>
            <a:r>
              <a:rPr lang="en-US" dirty="0" smtClean="0">
                <a:latin typeface="Arial" charset="0"/>
              </a:rPr>
              <a:t>MSS)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Termed: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Congestion Avoidance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Very gentle increase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112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C8F088-A035-654F-878D-463443308766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Fast Retransmission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Sender </a:t>
            </a:r>
            <a:r>
              <a:rPr lang="en-US" dirty="0">
                <a:latin typeface="Arial" charset="0"/>
              </a:rPr>
              <a:t>sees 3 </a:t>
            </a:r>
            <a:r>
              <a:rPr lang="en-US" dirty="0" err="1" smtClean="0">
                <a:latin typeface="Arial" charset="0"/>
              </a:rPr>
              <a:t>dupACKs</a:t>
            </a:r>
            <a:endParaRPr lang="en-US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solidFill>
                  <a:srgbClr val="CC0000"/>
                </a:solidFill>
                <a:latin typeface="Arial" charset="0"/>
              </a:rPr>
              <a:t>Multiplicative </a:t>
            </a:r>
            <a:r>
              <a:rPr lang="en-US" dirty="0" smtClean="0">
                <a:solidFill>
                  <a:srgbClr val="CC0000"/>
                </a:solidFill>
                <a:latin typeface="Arial" charset="0"/>
              </a:rPr>
              <a:t>decrease: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CWND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halved</a:t>
            </a:r>
          </a:p>
        </p:txBody>
      </p:sp>
    </p:spTree>
    <p:extLst>
      <p:ext uri="{BB962C8B-B14F-4D97-AF65-F5344CB8AC3E}">
        <p14:creationId xmlns:p14="http://schemas.microsoft.com/office/powerpoint/2010/main" val="203493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D65226-CF5E-FE42-A508-DB8526B5B901}" type="slidenum">
              <a:rPr lang="en-US" sz="1400" b="0">
                <a:latin typeface="Times New Roman" charset="0"/>
              </a:rPr>
              <a:pPr eaLnBrk="1" hangingPunct="1"/>
              <a:t>32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CWND with Fast Retransmit</a:t>
            </a:r>
          </a:p>
        </p:txBody>
      </p:sp>
      <p:sp>
        <p:nvSpPr>
          <p:cNvPr id="96259" name="Line 4"/>
          <p:cNvSpPr>
            <a:spLocks noChangeShapeType="1"/>
          </p:cNvSpPr>
          <p:nvPr/>
        </p:nvSpPr>
        <p:spPr bwMode="auto">
          <a:xfrm flipH="1">
            <a:off x="4876800" y="1828800"/>
            <a:ext cx="0" cy="3733800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0" name="Line 5"/>
          <p:cNvSpPr>
            <a:spLocks noChangeShapeType="1"/>
          </p:cNvSpPr>
          <p:nvPr/>
        </p:nvSpPr>
        <p:spPr bwMode="auto">
          <a:xfrm flipH="1">
            <a:off x="8548688" y="1828800"/>
            <a:ext cx="19050" cy="3743325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62400" y="1847850"/>
            <a:ext cx="4605338" cy="301625"/>
            <a:chOff x="2425" y="1153"/>
            <a:chExt cx="2901" cy="190"/>
          </a:xfrm>
        </p:grpSpPr>
        <p:sp>
          <p:nvSpPr>
            <p:cNvPr id="96326" name="Line 7"/>
            <p:cNvSpPr>
              <a:spLocks noChangeShapeType="1"/>
            </p:cNvSpPr>
            <p:nvPr/>
          </p:nvSpPr>
          <p:spPr bwMode="auto">
            <a:xfrm>
              <a:off x="3021" y="1229"/>
              <a:ext cx="2256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27" name="Freeform 8"/>
            <p:cNvSpPr>
              <a:spLocks/>
            </p:cNvSpPr>
            <p:nvPr/>
          </p:nvSpPr>
          <p:spPr bwMode="auto">
            <a:xfrm>
              <a:off x="5269" y="1289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4"/>
                <a:gd name="T14" fmla="*/ 57 w 5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28" name="Rectangle 9"/>
            <p:cNvSpPr>
              <a:spLocks noChangeArrowheads="1"/>
            </p:cNvSpPr>
            <p:nvPr/>
          </p:nvSpPr>
          <p:spPr bwMode="auto">
            <a:xfrm rot="120000">
              <a:off x="3966" y="1153"/>
              <a:ext cx="50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segment</a:t>
              </a:r>
              <a:r>
                <a:rPr lang="en-US" sz="1100">
                  <a:solidFill>
                    <a:srgbClr val="0000FF"/>
                  </a:solidFill>
                  <a:latin typeface="Arial" charset="0"/>
                </a:rPr>
                <a:t> 1</a:t>
              </a:r>
              <a:endParaRPr lang="en-US" sz="1600" b="0">
                <a:latin typeface="Arial" charset="0"/>
              </a:endParaRPr>
            </a:p>
          </p:txBody>
        </p:sp>
        <p:sp>
          <p:nvSpPr>
            <p:cNvPr id="96329" name="Rectangle 10"/>
            <p:cNvSpPr>
              <a:spLocks noChangeArrowheads="1"/>
            </p:cNvSpPr>
            <p:nvPr/>
          </p:nvSpPr>
          <p:spPr bwMode="auto">
            <a:xfrm>
              <a:off x="2425" y="1172"/>
              <a:ext cx="51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FF0000"/>
                  </a:solidFill>
                  <a:latin typeface="Arial" charset="0"/>
                </a:rPr>
                <a:t>cwnd = 1</a:t>
              </a:r>
              <a:endParaRPr lang="en-US" sz="1600" b="0">
                <a:latin typeface="Arial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962400" y="2249488"/>
            <a:ext cx="4605338" cy="490537"/>
            <a:chOff x="2496" y="1417"/>
            <a:chExt cx="2901" cy="309"/>
          </a:xfrm>
        </p:grpSpPr>
        <p:grpSp>
          <p:nvGrpSpPr>
            <p:cNvPr id="96321" name="Group 12"/>
            <p:cNvGrpSpPr>
              <a:grpSpLocks/>
            </p:cNvGrpSpPr>
            <p:nvPr/>
          </p:nvGrpSpPr>
          <p:grpSpPr bwMode="auto">
            <a:xfrm>
              <a:off x="3092" y="1417"/>
              <a:ext cx="2305" cy="194"/>
              <a:chOff x="3092" y="1417"/>
              <a:chExt cx="2305" cy="194"/>
            </a:xfrm>
          </p:grpSpPr>
          <p:sp>
            <p:nvSpPr>
              <p:cNvPr id="96324" name="Line 13"/>
              <p:cNvSpPr>
                <a:spLocks noChangeShapeType="1"/>
              </p:cNvSpPr>
              <p:nvPr/>
            </p:nvSpPr>
            <p:spPr bwMode="auto">
              <a:xfrm flipV="1">
                <a:off x="3127" y="1417"/>
                <a:ext cx="2270" cy="175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25" name="Freeform 14"/>
              <p:cNvSpPr>
                <a:spLocks/>
              </p:cNvSpPr>
              <p:nvPr/>
            </p:nvSpPr>
            <p:spPr bwMode="auto">
              <a:xfrm>
                <a:off x="3092" y="1572"/>
                <a:ext cx="42" cy="39"/>
              </a:xfrm>
              <a:custGeom>
                <a:avLst/>
                <a:gdLst>
                  <a:gd name="T0" fmla="*/ 38 w 42"/>
                  <a:gd name="T1" fmla="*/ 0 h 39"/>
                  <a:gd name="T2" fmla="*/ 0 w 42"/>
                  <a:gd name="T3" fmla="*/ 22 h 39"/>
                  <a:gd name="T4" fmla="*/ 42 w 42"/>
                  <a:gd name="T5" fmla="*/ 39 h 39"/>
                  <a:gd name="T6" fmla="*/ 38 w 42"/>
                  <a:gd name="T7" fmla="*/ 0 h 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39"/>
                  <a:gd name="T14" fmla="*/ 42 w 42"/>
                  <a:gd name="T15" fmla="*/ 39 h 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39">
                    <a:moveTo>
                      <a:pt x="38" y="0"/>
                    </a:moveTo>
                    <a:lnTo>
                      <a:pt x="0" y="22"/>
                    </a:lnTo>
                    <a:lnTo>
                      <a:pt x="42" y="3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322" name="Rectangle 15"/>
            <p:cNvSpPr>
              <a:spLocks noChangeArrowheads="1"/>
            </p:cNvSpPr>
            <p:nvPr/>
          </p:nvSpPr>
          <p:spPr bwMode="auto">
            <a:xfrm rot="-300000">
              <a:off x="3252" y="1440"/>
              <a:ext cx="30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300" b="0">
                  <a:solidFill>
                    <a:srgbClr val="0000FF"/>
                  </a:solidFill>
                  <a:latin typeface="Arial" charset="0"/>
                </a:rPr>
                <a:t>ACK 2</a:t>
              </a:r>
              <a:endParaRPr lang="en-US" sz="1300" b="0">
                <a:latin typeface="Arial" charset="0"/>
              </a:endParaRPr>
            </a:p>
          </p:txBody>
        </p:sp>
        <p:sp>
          <p:nvSpPr>
            <p:cNvPr id="96323" name="Rectangle 16"/>
            <p:cNvSpPr>
              <a:spLocks noChangeArrowheads="1"/>
            </p:cNvSpPr>
            <p:nvPr/>
          </p:nvSpPr>
          <p:spPr bwMode="auto">
            <a:xfrm>
              <a:off x="2496" y="1582"/>
              <a:ext cx="51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FF0000"/>
                  </a:solidFill>
                  <a:latin typeface="Arial" charset="0"/>
                </a:rPr>
                <a:t>cwnd = 2</a:t>
              </a:r>
              <a:endParaRPr lang="en-US" sz="1600" b="0">
                <a:latin typeface="Arial" charset="0"/>
              </a:endParaRPr>
            </a:p>
          </p:txBody>
        </p:sp>
      </p:grpSp>
      <p:sp>
        <p:nvSpPr>
          <p:cNvPr id="982033" name="Rectangle 17"/>
          <p:cNvSpPr>
            <a:spLocks noChangeArrowheads="1"/>
          </p:cNvSpPr>
          <p:nvPr/>
        </p:nvSpPr>
        <p:spPr bwMode="auto">
          <a:xfrm rot="120000">
            <a:off x="6375400" y="2544763"/>
            <a:ext cx="8064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300">
                <a:solidFill>
                  <a:srgbClr val="0000FF"/>
                </a:solidFill>
                <a:latin typeface="Arial" charset="0"/>
              </a:rPr>
              <a:t>segment</a:t>
            </a:r>
            <a:r>
              <a:rPr lang="en-US" sz="1200">
                <a:solidFill>
                  <a:srgbClr val="0000FF"/>
                </a:solidFill>
                <a:latin typeface="Arial" charset="0"/>
              </a:rPr>
              <a:t> 2</a:t>
            </a:r>
            <a:endParaRPr lang="en-US" sz="1200" b="0">
              <a:latin typeface="Arial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926013" y="2662238"/>
            <a:ext cx="3659187" cy="392112"/>
            <a:chOff x="3103" y="1677"/>
            <a:chExt cx="2305" cy="247"/>
          </a:xfrm>
        </p:grpSpPr>
        <p:sp>
          <p:nvSpPr>
            <p:cNvPr id="96316" name="Freeform 19"/>
            <p:cNvSpPr>
              <a:spLocks/>
            </p:cNvSpPr>
            <p:nvPr/>
          </p:nvSpPr>
          <p:spPr bwMode="auto">
            <a:xfrm>
              <a:off x="5351" y="1871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8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8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17" name="Line 20"/>
            <p:cNvSpPr>
              <a:spLocks noChangeShapeType="1"/>
            </p:cNvSpPr>
            <p:nvPr/>
          </p:nvSpPr>
          <p:spPr bwMode="auto">
            <a:xfrm>
              <a:off x="3103" y="1677"/>
              <a:ext cx="2257" cy="88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18" name="Freeform 21"/>
            <p:cNvSpPr>
              <a:spLocks/>
            </p:cNvSpPr>
            <p:nvPr/>
          </p:nvSpPr>
          <p:spPr bwMode="auto">
            <a:xfrm>
              <a:off x="5351" y="1737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4"/>
                <a:gd name="T14" fmla="*/ 57 w 5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19" name="Line 22"/>
            <p:cNvSpPr>
              <a:spLocks noChangeShapeType="1"/>
            </p:cNvSpPr>
            <p:nvPr/>
          </p:nvSpPr>
          <p:spPr bwMode="auto">
            <a:xfrm>
              <a:off x="3103" y="1811"/>
              <a:ext cx="2257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20" name="Rectangle 23"/>
            <p:cNvSpPr>
              <a:spLocks noChangeArrowheads="1"/>
            </p:cNvSpPr>
            <p:nvPr/>
          </p:nvSpPr>
          <p:spPr bwMode="auto">
            <a:xfrm rot="120000">
              <a:off x="4013" y="1735"/>
              <a:ext cx="51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segment 3</a:t>
              </a:r>
              <a:endParaRPr lang="en-US" sz="1300" b="0">
                <a:latin typeface="Arial" charset="0"/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962400" y="3224213"/>
            <a:ext cx="4622800" cy="509587"/>
            <a:chOff x="2496" y="2031"/>
            <a:chExt cx="2912" cy="321"/>
          </a:xfrm>
        </p:grpSpPr>
        <p:sp>
          <p:nvSpPr>
            <p:cNvPr id="96311" name="Freeform 25"/>
            <p:cNvSpPr>
              <a:spLocks/>
            </p:cNvSpPr>
            <p:nvPr/>
          </p:nvSpPr>
          <p:spPr bwMode="auto">
            <a:xfrm>
              <a:off x="3103" y="2186"/>
              <a:ext cx="42" cy="39"/>
            </a:xfrm>
            <a:custGeom>
              <a:avLst/>
              <a:gdLst>
                <a:gd name="T0" fmla="*/ 39 w 42"/>
                <a:gd name="T1" fmla="*/ 0 h 39"/>
                <a:gd name="T2" fmla="*/ 0 w 42"/>
                <a:gd name="T3" fmla="*/ 23 h 39"/>
                <a:gd name="T4" fmla="*/ 42 w 42"/>
                <a:gd name="T5" fmla="*/ 39 h 39"/>
                <a:gd name="T6" fmla="*/ 39 w 42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39"/>
                <a:gd name="T14" fmla="*/ 42 w 42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39">
                  <a:moveTo>
                    <a:pt x="39" y="0"/>
                  </a:moveTo>
                  <a:lnTo>
                    <a:pt x="0" y="23"/>
                  </a:lnTo>
                  <a:lnTo>
                    <a:pt x="42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312" name="Group 26"/>
            <p:cNvGrpSpPr>
              <a:grpSpLocks/>
            </p:cNvGrpSpPr>
            <p:nvPr/>
          </p:nvGrpSpPr>
          <p:grpSpPr bwMode="auto">
            <a:xfrm>
              <a:off x="2496" y="2031"/>
              <a:ext cx="2912" cy="321"/>
              <a:chOff x="2496" y="2031"/>
              <a:chExt cx="2912" cy="321"/>
            </a:xfrm>
          </p:grpSpPr>
          <p:sp>
            <p:nvSpPr>
              <p:cNvPr id="96313" name="Line 27"/>
              <p:cNvSpPr>
                <a:spLocks noChangeShapeType="1"/>
              </p:cNvSpPr>
              <p:nvPr/>
            </p:nvSpPr>
            <p:spPr bwMode="auto">
              <a:xfrm flipV="1">
                <a:off x="3139" y="2031"/>
                <a:ext cx="2269" cy="175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14" name="Rectangle 28"/>
              <p:cNvSpPr>
                <a:spLocks noChangeArrowheads="1"/>
              </p:cNvSpPr>
              <p:nvPr/>
            </p:nvSpPr>
            <p:spPr bwMode="auto">
              <a:xfrm rot="-300000">
                <a:off x="3252" y="2064"/>
                <a:ext cx="30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300" b="0">
                    <a:solidFill>
                      <a:srgbClr val="0000FF"/>
                    </a:solidFill>
                    <a:latin typeface="Arial" charset="0"/>
                  </a:rPr>
                  <a:t>ACK 4</a:t>
                </a:r>
                <a:endParaRPr lang="en-US" sz="1300" b="0">
                  <a:latin typeface="Arial" charset="0"/>
                </a:endParaRPr>
              </a:p>
            </p:txBody>
          </p:sp>
          <p:sp>
            <p:nvSpPr>
              <p:cNvPr id="96315" name="Rectangle 29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51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500">
                    <a:solidFill>
                      <a:srgbClr val="FF0000"/>
                    </a:solidFill>
                    <a:latin typeface="Arial" charset="0"/>
                  </a:rPr>
                  <a:t>cwnd = 4</a:t>
                </a:r>
                <a:endParaRPr lang="en-US" sz="1600" b="0">
                  <a:latin typeface="Arial" charset="0"/>
                </a:endParaRPr>
              </a:p>
            </p:txBody>
          </p:sp>
        </p:grp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926013" y="3529013"/>
            <a:ext cx="3659187" cy="931862"/>
            <a:chOff x="3103" y="2223"/>
            <a:chExt cx="2305" cy="587"/>
          </a:xfrm>
        </p:grpSpPr>
        <p:sp>
          <p:nvSpPr>
            <p:cNvPr id="96298" name="Rectangle 31"/>
            <p:cNvSpPr>
              <a:spLocks noChangeArrowheads="1"/>
            </p:cNvSpPr>
            <p:nvPr/>
          </p:nvSpPr>
          <p:spPr bwMode="auto">
            <a:xfrm rot="120000">
              <a:off x="4013" y="2223"/>
              <a:ext cx="51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segment 4</a:t>
              </a:r>
              <a:endParaRPr lang="en-US" sz="1300" b="0">
                <a:latin typeface="Arial" charset="0"/>
              </a:endParaRPr>
            </a:p>
          </p:txBody>
        </p:sp>
        <p:sp>
          <p:nvSpPr>
            <p:cNvPr id="96299" name="Line 32"/>
            <p:cNvSpPr>
              <a:spLocks noChangeShapeType="1"/>
            </p:cNvSpPr>
            <p:nvPr/>
          </p:nvSpPr>
          <p:spPr bwMode="auto">
            <a:xfrm>
              <a:off x="3103" y="2297"/>
              <a:ext cx="1603" cy="69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0" name="Line 33"/>
            <p:cNvSpPr>
              <a:spLocks noChangeShapeType="1"/>
            </p:cNvSpPr>
            <p:nvPr/>
          </p:nvSpPr>
          <p:spPr bwMode="auto">
            <a:xfrm>
              <a:off x="3103" y="2431"/>
              <a:ext cx="2257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1" name="Freeform 34"/>
            <p:cNvSpPr>
              <a:spLocks/>
            </p:cNvSpPr>
            <p:nvPr/>
          </p:nvSpPr>
          <p:spPr bwMode="auto">
            <a:xfrm>
              <a:off x="5351" y="2491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8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8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2" name="Rectangle 35"/>
            <p:cNvSpPr>
              <a:spLocks noChangeArrowheads="1"/>
            </p:cNvSpPr>
            <p:nvPr/>
          </p:nvSpPr>
          <p:spPr bwMode="auto">
            <a:xfrm rot="120000">
              <a:off x="4013" y="2355"/>
              <a:ext cx="51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segment 5</a:t>
              </a:r>
              <a:endParaRPr lang="en-US" sz="1300" b="0">
                <a:latin typeface="Arial" charset="0"/>
              </a:endParaRPr>
            </a:p>
          </p:txBody>
        </p:sp>
        <p:sp>
          <p:nvSpPr>
            <p:cNvPr id="96303" name="Line 36"/>
            <p:cNvSpPr>
              <a:spLocks noChangeShapeType="1"/>
            </p:cNvSpPr>
            <p:nvPr/>
          </p:nvSpPr>
          <p:spPr bwMode="auto">
            <a:xfrm>
              <a:off x="3103" y="2563"/>
              <a:ext cx="2257" cy="87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4" name="Freeform 37"/>
            <p:cNvSpPr>
              <a:spLocks/>
            </p:cNvSpPr>
            <p:nvPr/>
          </p:nvSpPr>
          <p:spPr bwMode="auto">
            <a:xfrm>
              <a:off x="5351" y="2623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8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8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5" name="Rectangle 38"/>
            <p:cNvSpPr>
              <a:spLocks noChangeArrowheads="1"/>
            </p:cNvSpPr>
            <p:nvPr/>
          </p:nvSpPr>
          <p:spPr bwMode="auto">
            <a:xfrm rot="120000">
              <a:off x="4013" y="2488"/>
              <a:ext cx="51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segment 6</a:t>
              </a:r>
              <a:endParaRPr lang="en-US" sz="1300" b="0">
                <a:latin typeface="Arial" charset="0"/>
              </a:endParaRPr>
            </a:p>
          </p:txBody>
        </p:sp>
        <p:sp>
          <p:nvSpPr>
            <p:cNvPr id="96306" name="Line 39"/>
            <p:cNvSpPr>
              <a:spLocks noChangeShapeType="1"/>
            </p:cNvSpPr>
            <p:nvPr/>
          </p:nvSpPr>
          <p:spPr bwMode="auto">
            <a:xfrm>
              <a:off x="3103" y="2696"/>
              <a:ext cx="2257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7" name="Freeform 40"/>
            <p:cNvSpPr>
              <a:spLocks/>
            </p:cNvSpPr>
            <p:nvPr/>
          </p:nvSpPr>
          <p:spPr bwMode="auto">
            <a:xfrm>
              <a:off x="5351" y="2756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4"/>
                <a:gd name="T14" fmla="*/ 57 w 5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8" name="Rectangle 41"/>
            <p:cNvSpPr>
              <a:spLocks noChangeArrowheads="1"/>
            </p:cNvSpPr>
            <p:nvPr/>
          </p:nvSpPr>
          <p:spPr bwMode="auto">
            <a:xfrm rot="120000">
              <a:off x="4013" y="2621"/>
              <a:ext cx="51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segment 7</a:t>
              </a:r>
              <a:endParaRPr lang="en-US" sz="1300" b="0">
                <a:latin typeface="Arial" charset="0"/>
              </a:endParaRPr>
            </a:p>
          </p:txBody>
        </p:sp>
        <p:sp>
          <p:nvSpPr>
            <p:cNvPr id="96309" name="Line 42"/>
            <p:cNvSpPr>
              <a:spLocks noChangeShapeType="1"/>
            </p:cNvSpPr>
            <p:nvPr/>
          </p:nvSpPr>
          <p:spPr bwMode="auto">
            <a:xfrm>
              <a:off x="4656" y="230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96310" name="Line 43"/>
            <p:cNvSpPr>
              <a:spLocks noChangeShapeType="1"/>
            </p:cNvSpPr>
            <p:nvPr/>
          </p:nvSpPr>
          <p:spPr bwMode="auto">
            <a:xfrm flipH="1">
              <a:off x="4656" y="2304"/>
              <a:ext cx="96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4876800" y="4038600"/>
            <a:ext cx="3659188" cy="427038"/>
            <a:chOff x="3072" y="2544"/>
            <a:chExt cx="2305" cy="269"/>
          </a:xfrm>
        </p:grpSpPr>
        <p:grpSp>
          <p:nvGrpSpPr>
            <p:cNvPr id="96294" name="Group 45"/>
            <p:cNvGrpSpPr>
              <a:grpSpLocks/>
            </p:cNvGrpSpPr>
            <p:nvPr/>
          </p:nvGrpSpPr>
          <p:grpSpPr bwMode="auto">
            <a:xfrm>
              <a:off x="3072" y="2544"/>
              <a:ext cx="2305" cy="194"/>
              <a:chOff x="3092" y="1417"/>
              <a:chExt cx="2305" cy="194"/>
            </a:xfrm>
          </p:grpSpPr>
          <p:sp>
            <p:nvSpPr>
              <p:cNvPr id="96296" name="Line 46"/>
              <p:cNvSpPr>
                <a:spLocks noChangeShapeType="1"/>
              </p:cNvSpPr>
              <p:nvPr/>
            </p:nvSpPr>
            <p:spPr bwMode="auto">
              <a:xfrm flipV="1">
                <a:off x="3127" y="1417"/>
                <a:ext cx="2270" cy="175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97" name="Freeform 47"/>
              <p:cNvSpPr>
                <a:spLocks/>
              </p:cNvSpPr>
              <p:nvPr/>
            </p:nvSpPr>
            <p:spPr bwMode="auto">
              <a:xfrm>
                <a:off x="3092" y="1572"/>
                <a:ext cx="42" cy="39"/>
              </a:xfrm>
              <a:custGeom>
                <a:avLst/>
                <a:gdLst>
                  <a:gd name="T0" fmla="*/ 38 w 42"/>
                  <a:gd name="T1" fmla="*/ 0 h 39"/>
                  <a:gd name="T2" fmla="*/ 0 w 42"/>
                  <a:gd name="T3" fmla="*/ 22 h 39"/>
                  <a:gd name="T4" fmla="*/ 42 w 42"/>
                  <a:gd name="T5" fmla="*/ 39 h 39"/>
                  <a:gd name="T6" fmla="*/ 38 w 42"/>
                  <a:gd name="T7" fmla="*/ 0 h 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39"/>
                  <a:gd name="T14" fmla="*/ 42 w 42"/>
                  <a:gd name="T15" fmla="*/ 39 h 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39">
                    <a:moveTo>
                      <a:pt x="38" y="0"/>
                    </a:moveTo>
                    <a:lnTo>
                      <a:pt x="0" y="22"/>
                    </a:lnTo>
                    <a:lnTo>
                      <a:pt x="42" y="3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295" name="Rectangle 48"/>
            <p:cNvSpPr>
              <a:spLocks noChangeArrowheads="1"/>
            </p:cNvSpPr>
            <p:nvPr/>
          </p:nvSpPr>
          <p:spPr bwMode="auto">
            <a:xfrm rot="-300000">
              <a:off x="3204" y="2688"/>
              <a:ext cx="30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300" b="0">
                  <a:solidFill>
                    <a:srgbClr val="0000FF"/>
                  </a:solidFill>
                  <a:latin typeface="Arial" charset="0"/>
                </a:rPr>
                <a:t>ACK 4</a:t>
              </a:r>
              <a:endParaRPr lang="en-US" sz="1300" b="0">
                <a:latin typeface="Arial" charset="0"/>
              </a:endParaRPr>
            </a:p>
          </p:txBody>
        </p:sp>
      </p:grpSp>
      <p:sp>
        <p:nvSpPr>
          <p:cNvPr id="982065" name="Rectangle 49"/>
          <p:cNvSpPr>
            <a:spLocks noChangeArrowheads="1"/>
          </p:cNvSpPr>
          <p:nvPr/>
        </p:nvSpPr>
        <p:spPr bwMode="auto">
          <a:xfrm rot="-300000">
            <a:off x="5086350" y="4541838"/>
            <a:ext cx="4778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300" b="0">
                <a:solidFill>
                  <a:srgbClr val="0000FF"/>
                </a:solidFill>
                <a:latin typeface="Arial" charset="0"/>
              </a:rPr>
              <a:t>ACK 4</a:t>
            </a:r>
            <a:endParaRPr lang="en-US" sz="1300" b="0">
              <a:latin typeface="Arial" charset="0"/>
            </a:endParaRPr>
          </a:p>
        </p:txBody>
      </p: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4876800" y="4191000"/>
            <a:ext cx="3659188" cy="307975"/>
            <a:chOff x="3092" y="1417"/>
            <a:chExt cx="2305" cy="194"/>
          </a:xfrm>
        </p:grpSpPr>
        <p:sp>
          <p:nvSpPr>
            <p:cNvPr id="96292" name="Line 51"/>
            <p:cNvSpPr>
              <a:spLocks noChangeShapeType="1"/>
            </p:cNvSpPr>
            <p:nvPr/>
          </p:nvSpPr>
          <p:spPr bwMode="auto">
            <a:xfrm flipV="1">
              <a:off x="3127" y="1417"/>
              <a:ext cx="2270" cy="175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3" name="Freeform 52"/>
            <p:cNvSpPr>
              <a:spLocks/>
            </p:cNvSpPr>
            <p:nvPr/>
          </p:nvSpPr>
          <p:spPr bwMode="auto">
            <a:xfrm>
              <a:off x="3092" y="1572"/>
              <a:ext cx="42" cy="39"/>
            </a:xfrm>
            <a:custGeom>
              <a:avLst/>
              <a:gdLst>
                <a:gd name="T0" fmla="*/ 38 w 42"/>
                <a:gd name="T1" fmla="*/ 0 h 39"/>
                <a:gd name="T2" fmla="*/ 0 w 42"/>
                <a:gd name="T3" fmla="*/ 22 h 39"/>
                <a:gd name="T4" fmla="*/ 42 w 42"/>
                <a:gd name="T5" fmla="*/ 39 h 39"/>
                <a:gd name="T6" fmla="*/ 38 w 42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39"/>
                <a:gd name="T14" fmla="*/ 42 w 42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39">
                  <a:moveTo>
                    <a:pt x="38" y="0"/>
                  </a:moveTo>
                  <a:lnTo>
                    <a:pt x="0" y="22"/>
                  </a:lnTo>
                  <a:lnTo>
                    <a:pt x="42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3963988" y="2892425"/>
            <a:ext cx="4572000" cy="384175"/>
            <a:chOff x="2497" y="1822"/>
            <a:chExt cx="2880" cy="242"/>
          </a:xfrm>
        </p:grpSpPr>
        <p:sp>
          <p:nvSpPr>
            <p:cNvPr id="96286" name="Rectangle 55"/>
            <p:cNvSpPr>
              <a:spLocks noChangeArrowheads="1"/>
            </p:cNvSpPr>
            <p:nvPr/>
          </p:nvSpPr>
          <p:spPr bwMode="auto">
            <a:xfrm rot="-300000">
              <a:off x="3252" y="1872"/>
              <a:ext cx="30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300" b="0">
                  <a:solidFill>
                    <a:srgbClr val="0000FF"/>
                  </a:solidFill>
                  <a:latin typeface="Arial" charset="0"/>
                </a:rPr>
                <a:t>ACK 3</a:t>
              </a:r>
              <a:endParaRPr lang="en-US" sz="1300" b="0">
                <a:latin typeface="Arial" charset="0"/>
              </a:endParaRPr>
            </a:p>
          </p:txBody>
        </p:sp>
        <p:grpSp>
          <p:nvGrpSpPr>
            <p:cNvPr id="96287" name="Group 56"/>
            <p:cNvGrpSpPr>
              <a:grpSpLocks/>
            </p:cNvGrpSpPr>
            <p:nvPr/>
          </p:nvGrpSpPr>
          <p:grpSpPr bwMode="auto">
            <a:xfrm>
              <a:off x="2497" y="1822"/>
              <a:ext cx="2880" cy="242"/>
              <a:chOff x="2497" y="1822"/>
              <a:chExt cx="2880" cy="242"/>
            </a:xfrm>
          </p:grpSpPr>
          <p:grpSp>
            <p:nvGrpSpPr>
              <p:cNvPr id="96288" name="Group 57"/>
              <p:cNvGrpSpPr>
                <a:grpSpLocks/>
              </p:cNvGrpSpPr>
              <p:nvPr/>
            </p:nvGrpSpPr>
            <p:grpSpPr bwMode="auto">
              <a:xfrm>
                <a:off x="3072" y="1822"/>
                <a:ext cx="2305" cy="194"/>
                <a:chOff x="3092" y="1417"/>
                <a:chExt cx="2305" cy="194"/>
              </a:xfrm>
            </p:grpSpPr>
            <p:sp>
              <p:nvSpPr>
                <p:cNvPr id="9629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3127" y="1417"/>
                  <a:ext cx="2270" cy="175"/>
                </a:xfrm>
                <a:prstGeom prst="line">
                  <a:avLst/>
                </a:prstGeom>
                <a:noFill/>
                <a:ln w="63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291" name="Freeform 59"/>
                <p:cNvSpPr>
                  <a:spLocks/>
                </p:cNvSpPr>
                <p:nvPr/>
              </p:nvSpPr>
              <p:spPr bwMode="auto">
                <a:xfrm>
                  <a:off x="3092" y="1572"/>
                  <a:ext cx="42" cy="39"/>
                </a:xfrm>
                <a:custGeom>
                  <a:avLst/>
                  <a:gdLst>
                    <a:gd name="T0" fmla="*/ 38 w 42"/>
                    <a:gd name="T1" fmla="*/ 0 h 39"/>
                    <a:gd name="T2" fmla="*/ 0 w 42"/>
                    <a:gd name="T3" fmla="*/ 22 h 39"/>
                    <a:gd name="T4" fmla="*/ 42 w 42"/>
                    <a:gd name="T5" fmla="*/ 39 h 39"/>
                    <a:gd name="T6" fmla="*/ 38 w 42"/>
                    <a:gd name="T7" fmla="*/ 0 h 3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39"/>
                    <a:gd name="T14" fmla="*/ 42 w 42"/>
                    <a:gd name="T15" fmla="*/ 39 h 3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39">
                      <a:moveTo>
                        <a:pt x="38" y="0"/>
                      </a:moveTo>
                      <a:lnTo>
                        <a:pt x="0" y="22"/>
                      </a:lnTo>
                      <a:lnTo>
                        <a:pt x="42" y="39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289" name="Rectangle 60"/>
              <p:cNvSpPr>
                <a:spLocks noChangeArrowheads="1"/>
              </p:cNvSpPr>
              <p:nvPr/>
            </p:nvSpPr>
            <p:spPr bwMode="auto">
              <a:xfrm>
                <a:off x="2497" y="1920"/>
                <a:ext cx="51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500">
                    <a:solidFill>
                      <a:srgbClr val="FF0000"/>
                    </a:solidFill>
                    <a:latin typeface="Arial" charset="0"/>
                  </a:rPr>
                  <a:t>cwnd = 3</a:t>
                </a:r>
                <a:endParaRPr lang="en-US" sz="1600" b="0">
                  <a:latin typeface="Arial" charset="0"/>
                </a:endParaRPr>
              </a:p>
            </p:txBody>
          </p:sp>
        </p:grp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4876800" y="4492625"/>
            <a:ext cx="3659188" cy="506413"/>
            <a:chOff x="3072" y="2830"/>
            <a:chExt cx="2305" cy="319"/>
          </a:xfrm>
        </p:grpSpPr>
        <p:grpSp>
          <p:nvGrpSpPr>
            <p:cNvPr id="96282" name="Group 62"/>
            <p:cNvGrpSpPr>
              <a:grpSpLocks/>
            </p:cNvGrpSpPr>
            <p:nvPr/>
          </p:nvGrpSpPr>
          <p:grpSpPr bwMode="auto">
            <a:xfrm>
              <a:off x="3072" y="2830"/>
              <a:ext cx="2305" cy="194"/>
              <a:chOff x="3092" y="1417"/>
              <a:chExt cx="2305" cy="194"/>
            </a:xfrm>
          </p:grpSpPr>
          <p:sp>
            <p:nvSpPr>
              <p:cNvPr id="96284" name="Line 63"/>
              <p:cNvSpPr>
                <a:spLocks noChangeShapeType="1"/>
              </p:cNvSpPr>
              <p:nvPr/>
            </p:nvSpPr>
            <p:spPr bwMode="auto">
              <a:xfrm flipV="1">
                <a:off x="3127" y="1417"/>
                <a:ext cx="2270" cy="175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85" name="Freeform 64"/>
              <p:cNvSpPr>
                <a:spLocks/>
              </p:cNvSpPr>
              <p:nvPr/>
            </p:nvSpPr>
            <p:spPr bwMode="auto">
              <a:xfrm>
                <a:off x="3092" y="1572"/>
                <a:ext cx="42" cy="39"/>
              </a:xfrm>
              <a:custGeom>
                <a:avLst/>
                <a:gdLst>
                  <a:gd name="T0" fmla="*/ 38 w 42"/>
                  <a:gd name="T1" fmla="*/ 0 h 39"/>
                  <a:gd name="T2" fmla="*/ 0 w 42"/>
                  <a:gd name="T3" fmla="*/ 22 h 39"/>
                  <a:gd name="T4" fmla="*/ 42 w 42"/>
                  <a:gd name="T5" fmla="*/ 39 h 39"/>
                  <a:gd name="T6" fmla="*/ 38 w 42"/>
                  <a:gd name="T7" fmla="*/ 0 h 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39"/>
                  <a:gd name="T14" fmla="*/ 42 w 42"/>
                  <a:gd name="T15" fmla="*/ 39 h 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39">
                    <a:moveTo>
                      <a:pt x="38" y="0"/>
                    </a:moveTo>
                    <a:lnTo>
                      <a:pt x="0" y="22"/>
                    </a:lnTo>
                    <a:lnTo>
                      <a:pt x="42" y="3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283" name="Rectangle 65"/>
            <p:cNvSpPr>
              <a:spLocks noChangeArrowheads="1"/>
            </p:cNvSpPr>
            <p:nvPr/>
          </p:nvSpPr>
          <p:spPr bwMode="auto">
            <a:xfrm rot="-300000">
              <a:off x="3204" y="3024"/>
              <a:ext cx="30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300" b="0">
                  <a:solidFill>
                    <a:srgbClr val="0000FF"/>
                  </a:solidFill>
                  <a:latin typeface="Arial" charset="0"/>
                </a:rPr>
                <a:t>ACK 4</a:t>
              </a:r>
              <a:endParaRPr lang="en-US" sz="1300" b="0">
                <a:latin typeface="Arial" charset="0"/>
              </a:endParaRPr>
            </a:p>
          </p:txBody>
        </p:sp>
      </p:grpSp>
      <p:grpSp>
        <p:nvGrpSpPr>
          <p:cNvPr id="17" name="Group 66"/>
          <p:cNvGrpSpPr>
            <a:grpSpLocks/>
          </p:cNvGrpSpPr>
          <p:nvPr/>
        </p:nvGrpSpPr>
        <p:grpSpPr bwMode="auto">
          <a:xfrm>
            <a:off x="4876800" y="4756150"/>
            <a:ext cx="3657600" cy="273050"/>
            <a:chOff x="3072" y="2996"/>
            <a:chExt cx="2304" cy="172"/>
          </a:xfrm>
        </p:grpSpPr>
        <p:sp>
          <p:nvSpPr>
            <p:cNvPr id="96280" name="Line 67"/>
            <p:cNvSpPr>
              <a:spLocks noChangeShapeType="1"/>
            </p:cNvSpPr>
            <p:nvPr/>
          </p:nvSpPr>
          <p:spPr bwMode="auto">
            <a:xfrm>
              <a:off x="3072" y="3072"/>
              <a:ext cx="2304" cy="9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81" name="Rectangle 68"/>
            <p:cNvSpPr>
              <a:spLocks noChangeArrowheads="1"/>
            </p:cNvSpPr>
            <p:nvPr/>
          </p:nvSpPr>
          <p:spPr bwMode="auto">
            <a:xfrm rot="120000">
              <a:off x="3983" y="2996"/>
              <a:ext cx="51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segment 4</a:t>
              </a:r>
              <a:endParaRPr lang="en-US" sz="1300" b="0">
                <a:latin typeface="Arial" charset="0"/>
              </a:endParaRPr>
            </a:p>
          </p:txBody>
        </p:sp>
      </p:grpSp>
      <p:grpSp>
        <p:nvGrpSpPr>
          <p:cNvPr id="18" name="Group 69"/>
          <p:cNvGrpSpPr>
            <a:grpSpLocks/>
          </p:cNvGrpSpPr>
          <p:nvPr/>
        </p:nvGrpSpPr>
        <p:grpSpPr bwMode="auto">
          <a:xfrm>
            <a:off x="3333750" y="4267200"/>
            <a:ext cx="1543050" cy="990600"/>
            <a:chOff x="2100" y="2688"/>
            <a:chExt cx="972" cy="624"/>
          </a:xfrm>
        </p:grpSpPr>
        <p:grpSp>
          <p:nvGrpSpPr>
            <p:cNvPr id="96275" name="Group 70"/>
            <p:cNvGrpSpPr>
              <a:grpSpLocks/>
            </p:cNvGrpSpPr>
            <p:nvPr/>
          </p:nvGrpSpPr>
          <p:grpSpPr bwMode="auto">
            <a:xfrm>
              <a:off x="2100" y="2688"/>
              <a:ext cx="972" cy="432"/>
              <a:chOff x="2100" y="2688"/>
              <a:chExt cx="972" cy="432"/>
            </a:xfrm>
          </p:grpSpPr>
          <p:sp>
            <p:nvSpPr>
              <p:cNvPr id="96277" name="AutoShape 71"/>
              <p:cNvSpPr>
                <a:spLocks/>
              </p:cNvSpPr>
              <p:nvPr/>
            </p:nvSpPr>
            <p:spPr bwMode="auto">
              <a:xfrm>
                <a:off x="3005" y="2688"/>
                <a:ext cx="67" cy="345"/>
              </a:xfrm>
              <a:prstGeom prst="leftBrace">
                <a:avLst>
                  <a:gd name="adj1" fmla="val 128731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96278" name="Text Box 72"/>
              <p:cNvSpPr txBox="1">
                <a:spLocks noChangeArrowheads="1"/>
              </p:cNvSpPr>
              <p:nvPr/>
            </p:nvSpPr>
            <p:spPr bwMode="auto">
              <a:xfrm>
                <a:off x="2100" y="2756"/>
                <a:ext cx="733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b="0">
                    <a:latin typeface="Arial" charset="0"/>
                  </a:rPr>
                  <a:t>3 duplicate</a:t>
                </a:r>
              </a:p>
              <a:p>
                <a:pPr algn="ctr"/>
                <a:r>
                  <a:rPr lang="en-US" sz="1600" b="0">
                    <a:latin typeface="Arial" charset="0"/>
                  </a:rPr>
                  <a:t>ACKs</a:t>
                </a:r>
              </a:p>
            </p:txBody>
          </p:sp>
          <p:sp>
            <p:nvSpPr>
              <p:cNvPr id="96279" name="AutoShape 73"/>
              <p:cNvSpPr>
                <a:spLocks noChangeArrowheads="1"/>
              </p:cNvSpPr>
              <p:nvPr/>
            </p:nvSpPr>
            <p:spPr bwMode="auto">
              <a:xfrm>
                <a:off x="2112" y="2736"/>
                <a:ext cx="720" cy="384"/>
              </a:xfrm>
              <a:prstGeom prst="wedgeRectCallout">
                <a:avLst>
                  <a:gd name="adj1" fmla="val 73750"/>
                  <a:gd name="adj2" fmla="val -12759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88" tIns="44450" rIns="90488" bIns="44450"/>
              <a:lstStyle/>
              <a:p>
                <a:pPr algn="ctr" eaLnBrk="0" hangingPunct="0"/>
                <a:endParaRPr lang="en-US" b="0">
                  <a:latin typeface="Arial" charset="0"/>
                </a:endParaRPr>
              </a:p>
            </p:txBody>
          </p:sp>
        </p:grpSp>
        <p:sp>
          <p:nvSpPr>
            <p:cNvPr id="96276" name="Rectangle 74"/>
            <p:cNvSpPr>
              <a:spLocks noChangeArrowheads="1"/>
            </p:cNvSpPr>
            <p:nvPr/>
          </p:nvSpPr>
          <p:spPr bwMode="auto">
            <a:xfrm>
              <a:off x="2497" y="3168"/>
              <a:ext cx="51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FF0000"/>
                  </a:solidFill>
                  <a:latin typeface="Arial" charset="0"/>
                </a:rPr>
                <a:t>cwnd = 2</a:t>
              </a:r>
              <a:endParaRPr lang="en-US" sz="1600" b="0">
                <a:latin typeface="Arial" charset="0"/>
              </a:endParaRPr>
            </a:p>
          </p:txBody>
        </p:sp>
      </p:grpSp>
      <p:sp>
        <p:nvSpPr>
          <p:cNvPr id="96274" name="Content Placeholder 7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240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A21A3B-4C3B-1541-8A46-51287569141E}" type="slidenum">
              <a:rPr lang="en-US" sz="1400" b="0">
                <a:latin typeface="Times New Roman" charset="0"/>
              </a:rPr>
              <a:pPr eaLnBrk="1" hangingPunct="1"/>
              <a:t>33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Loss Detected by Timeout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4864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Sender starts a timer that runs for RTO seconds</a:t>
            </a:r>
          </a:p>
          <a:p>
            <a:r>
              <a:rPr lang="en-US" b="1" dirty="0" smtClean="0">
                <a:latin typeface="Arial" charset="0"/>
              </a:rPr>
              <a:t>Restart timer whenever </a:t>
            </a:r>
            <a:r>
              <a:rPr lang="en-US" b="1" dirty="0" err="1" smtClean="0">
                <a:latin typeface="Arial" charset="0"/>
              </a:rPr>
              <a:t>ack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for new data </a:t>
            </a:r>
            <a:r>
              <a:rPr lang="en-US" b="1" dirty="0" smtClean="0">
                <a:latin typeface="Arial" charset="0"/>
              </a:rPr>
              <a:t>arrives</a:t>
            </a:r>
          </a:p>
          <a:p>
            <a:pPr lvl="1"/>
            <a:endParaRPr lang="en-US" b="1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If </a:t>
            </a:r>
            <a:r>
              <a:rPr lang="en-US" dirty="0">
                <a:latin typeface="Arial" charset="0"/>
              </a:rPr>
              <a:t>timer expires: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SSTHRESH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 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/ 2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Slow-Start Threshold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)</a:t>
            </a:r>
            <a:endParaRPr lang="en-US" altLang="ja-JP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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Retransmit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first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lost packet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Execute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Slow Start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until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&gt;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SSTHRESH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After which switch to Additive Increase</a:t>
            </a:r>
          </a:p>
        </p:txBody>
      </p:sp>
    </p:spTree>
    <p:extLst>
      <p:ext uri="{BB962C8B-B14F-4D97-AF65-F5344CB8AC3E}">
        <p14:creationId xmlns:p14="http://schemas.microsoft.com/office/powerpoint/2010/main" val="268545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D96FA5-DCE2-EC4E-BB67-F48405F4B3A0}" type="slidenum">
              <a:rPr lang="en-US" sz="1400" b="0">
                <a:latin typeface="Times New Roman" charset="0"/>
              </a:rPr>
              <a:pPr eaLnBrk="1" hangingPunct="1"/>
              <a:t>34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Summary of Decrease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Cut CWND </a:t>
            </a:r>
            <a:r>
              <a:rPr lang="en-US" u="sng" dirty="0">
                <a:latin typeface="Arial" charset="0"/>
              </a:rPr>
              <a:t>half</a:t>
            </a:r>
            <a:r>
              <a:rPr lang="en-US" dirty="0">
                <a:latin typeface="Arial" charset="0"/>
              </a:rPr>
              <a:t> on loss detected by </a:t>
            </a:r>
            <a:r>
              <a:rPr lang="en-US" dirty="0" err="1" smtClean="0">
                <a:latin typeface="Arial" charset="0"/>
              </a:rPr>
              <a:t>dupacks</a:t>
            </a:r>
            <a:endParaRPr lang="en-US" dirty="0">
              <a:latin typeface="Arial" charset="0"/>
            </a:endParaRPr>
          </a:p>
          <a:p>
            <a:pPr lvl="1"/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b="1" dirty="0">
                <a:latin typeface="Arial" charset="0"/>
                <a:ea typeface="Arial" charset="0"/>
                <a:cs typeface="Arial" charset="0"/>
              </a:rPr>
              <a:t>fast retransmit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altLang="ja-JP" dirty="0">
                <a:latin typeface="Arial" charset="0"/>
                <a:ea typeface="Arial" charset="0"/>
                <a:cs typeface="Arial" charset="0"/>
              </a:rPr>
            </a:br>
            <a:endParaRPr lang="en-US" altLang="ja-JP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Cut CWND </a:t>
            </a:r>
            <a:r>
              <a:rPr lang="en-US" u="sng" dirty="0">
                <a:latin typeface="Arial" charset="0"/>
              </a:rPr>
              <a:t>all the way to 1 MSS</a:t>
            </a:r>
            <a:r>
              <a:rPr lang="en-US" dirty="0">
                <a:latin typeface="Arial" charset="0"/>
              </a:rPr>
              <a:t> on </a:t>
            </a:r>
            <a:r>
              <a:rPr lang="en-US" b="1" dirty="0">
                <a:latin typeface="Arial" charset="0"/>
              </a:rPr>
              <a:t>timeout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ssthresh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/2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Never drop CWND below 1 MSS</a:t>
            </a:r>
          </a:p>
        </p:txBody>
      </p:sp>
    </p:spTree>
    <p:extLst>
      <p:ext uri="{BB962C8B-B14F-4D97-AF65-F5344CB8AC3E}">
        <p14:creationId xmlns:p14="http://schemas.microsoft.com/office/powerpoint/2010/main" val="219110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Summary of Increase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Slow-start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: increase </a:t>
            </a:r>
            <a:r>
              <a:rPr lang="en-US" altLang="ja-JP" dirty="0" err="1">
                <a:latin typeface="Arial" charset="0"/>
              </a:rPr>
              <a:t>cwnd</a:t>
            </a:r>
            <a:r>
              <a:rPr lang="en-US" altLang="ja-JP" dirty="0">
                <a:latin typeface="Arial" charset="0"/>
              </a:rPr>
              <a:t> by MSS for each </a:t>
            </a:r>
            <a:r>
              <a:rPr lang="en-US" altLang="ja-JP" dirty="0" err="1">
                <a:latin typeface="Arial" charset="0"/>
              </a:rPr>
              <a:t>ack</a:t>
            </a:r>
            <a:endParaRPr lang="en-US" altLang="ja-JP" dirty="0">
              <a:latin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Leave slow-start regime when either:</a:t>
            </a: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&gt;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SSThresh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Packet drop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Enter AIMD regime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Increase by MSS for each window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worth of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acked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data</a:t>
            </a: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2AAF7F8-C2B5-CD43-9AB2-9D2E24705E44}" type="slidenum">
              <a:rPr lang="en-US" sz="1400" b="0">
                <a:latin typeface="Times New Roman" charset="0"/>
              </a:rPr>
              <a:pPr eaLnBrk="1" hangingPunct="1"/>
              <a:t>35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5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C60C0D-9AE5-5A46-A197-8B630DF5BCA7}" type="slidenum">
              <a:rPr lang="en-US" sz="1400" b="0">
                <a:latin typeface="Times New Roman" charset="0"/>
              </a:rPr>
              <a:pPr eaLnBrk="1" hangingPunct="1"/>
              <a:t>36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Repeating Slow Start After Timeout</a:t>
            </a:r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4050" y="5656263"/>
            <a:ext cx="7832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>
                <a:latin typeface="Arial" charset="0"/>
              </a:rPr>
              <a:t>Slow-start restart: Go back to CWND of 1 MSS, but take advantage of knowing the previous value of CWND.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10000"/>
            <a:ext cx="4724400" cy="1676400"/>
            <a:chOff x="1152" y="2400"/>
            <a:chExt cx="2976" cy="1056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52" y="2400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>
                  <a:latin typeface="Comic Sans MS" charset="0"/>
                </a:rPr>
                <a:t>Slow start in operation until it reaches half of previous </a:t>
              </a:r>
              <a:r>
                <a:rPr lang="en-US" sz="1600" b="0" i="1">
                  <a:latin typeface="Comic Sans MS" charset="0"/>
                </a:rPr>
                <a:t>CWND</a:t>
              </a:r>
              <a:r>
                <a:rPr lang="en-US" sz="1600" b="0">
                  <a:latin typeface="Comic Sans MS" charset="0"/>
                </a:rPr>
                <a:t>, I.e., </a:t>
              </a:r>
              <a:r>
                <a:rPr lang="en-US" sz="1600" b="0" i="1">
                  <a:latin typeface="Comic Sans MS" charset="0"/>
                </a:rPr>
                <a:t>SSTHRESH</a:t>
              </a:r>
              <a:endParaRPr lang="en-US" sz="1600" b="0">
                <a:latin typeface="Comic Sans MS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1943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35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Fast Restart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ssthresh</a:t>
            </a:r>
            <a:r>
              <a:rPr lang="en-US" dirty="0" smtClean="0"/>
              <a:t> to </a:t>
            </a:r>
            <a:r>
              <a:rPr lang="en-US" dirty="0" err="1" smtClean="0"/>
              <a:t>cwnd</a:t>
            </a:r>
            <a:r>
              <a:rPr lang="en-US" dirty="0" smtClean="0"/>
              <a:t>/2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/>
              <a:t>cwnd</a:t>
            </a:r>
            <a:r>
              <a:rPr lang="en-US" dirty="0"/>
              <a:t> to </a:t>
            </a:r>
            <a:r>
              <a:rPr lang="en-US" dirty="0" err="1"/>
              <a:t>cwnd</a:t>
            </a:r>
            <a:r>
              <a:rPr lang="en-US" dirty="0"/>
              <a:t>/2 + </a:t>
            </a:r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3 dup </a:t>
            </a:r>
            <a:r>
              <a:rPr lang="en-US" dirty="0" err="1"/>
              <a:t>acks</a:t>
            </a:r>
            <a:r>
              <a:rPr lang="en-US" dirty="0"/>
              <a:t> already </a:t>
            </a:r>
            <a:r>
              <a:rPr lang="en-US" dirty="0" smtClean="0"/>
              <a:t>seen</a:t>
            </a:r>
          </a:p>
          <a:p>
            <a:pPr lvl="1"/>
            <a:endParaRPr lang="en-US" dirty="0"/>
          </a:p>
          <a:p>
            <a:r>
              <a:rPr lang="en-US" dirty="0" smtClean="0"/>
              <a:t>Increment </a:t>
            </a:r>
            <a:r>
              <a:rPr lang="en-US" dirty="0" err="1"/>
              <a:t>cwnd</a:t>
            </a:r>
            <a:r>
              <a:rPr lang="en-US" dirty="0"/>
              <a:t> by 1 MSS for each additional duplicate </a:t>
            </a:r>
            <a:r>
              <a:rPr lang="en-US" dirty="0" smtClean="0"/>
              <a:t>ACK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receiving new </a:t>
            </a:r>
            <a:r>
              <a:rPr lang="en-US" dirty="0" smtClean="0"/>
              <a:t>ACK, </a:t>
            </a:r>
            <a:r>
              <a:rPr lang="en-US" dirty="0"/>
              <a:t>reset </a:t>
            </a:r>
            <a:r>
              <a:rPr lang="en-US" dirty="0" err="1"/>
              <a:t>cwnd</a:t>
            </a:r>
            <a:r>
              <a:rPr lang="en-US" dirty="0"/>
              <a:t> to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3F619-A754-B943-A0E1-8831E8AB2CC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8FBB6F-1854-7946-989E-03D5DDDCB547}" type="slidenum">
              <a:rPr lang="en-US" sz="1400" b="0">
                <a:latin typeface="Times New Roman" charset="0"/>
              </a:rPr>
              <a:pPr eaLnBrk="1" hangingPunct="1"/>
              <a:t>38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Throughput Equation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71" name="Subtitle 4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458200" cy="17526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In what follows refer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in units of MSS</a:t>
            </a:r>
          </a:p>
        </p:txBody>
      </p:sp>
    </p:spTree>
    <p:extLst>
      <p:ext uri="{BB962C8B-B14F-4D97-AF65-F5344CB8AC3E}">
        <p14:creationId xmlns:p14="http://schemas.microsoft.com/office/powerpoint/2010/main" val="14824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on Simple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loss occurs whenever </a:t>
            </a:r>
            <a:r>
              <a:rPr lang="en-US" dirty="0" err="1" smtClean="0"/>
              <a:t>cwnd</a:t>
            </a:r>
            <a:r>
              <a:rPr lang="en-US" dirty="0" smtClean="0"/>
              <a:t> reaches W</a:t>
            </a:r>
          </a:p>
          <a:p>
            <a:pPr lvl="1"/>
            <a:r>
              <a:rPr lang="en-US" dirty="0" smtClean="0"/>
              <a:t>Recovery by fast retransmit</a:t>
            </a:r>
          </a:p>
          <a:p>
            <a:pPr lvl="1"/>
            <a:endParaRPr lang="en-US" dirty="0"/>
          </a:p>
          <a:p>
            <a:r>
              <a:rPr lang="en-US" dirty="0" smtClean="0"/>
              <a:t>Window: W/2, W/2+1, W/2+2, …W, W/2, …</a:t>
            </a:r>
          </a:p>
          <a:p>
            <a:pPr lvl="1"/>
            <a:r>
              <a:rPr lang="en-US" dirty="0" smtClean="0"/>
              <a:t>W/2 RTTs, then drop, then repeat</a:t>
            </a:r>
          </a:p>
          <a:p>
            <a:pPr lvl="1"/>
            <a:endParaRPr lang="en-US" dirty="0"/>
          </a:p>
          <a:p>
            <a:r>
              <a:rPr lang="en-US" dirty="0" smtClean="0"/>
              <a:t>Average throughput: .75W(MSS/RTT)</a:t>
            </a:r>
          </a:p>
          <a:p>
            <a:pPr lvl="1"/>
            <a:r>
              <a:rPr lang="en-US" dirty="0" smtClean="0"/>
              <a:t>One packet dropped out of (W/2)*(3W/4)</a:t>
            </a:r>
          </a:p>
          <a:p>
            <a:pPr lvl="1"/>
            <a:r>
              <a:rPr lang="en-US" dirty="0" smtClean="0"/>
              <a:t>Packet drop rate p =  (8/3) W</a:t>
            </a:r>
            <a:r>
              <a:rPr lang="en-US" baseline="30000" dirty="0" smtClean="0"/>
              <a:t>-2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Throughput = (MSS/RTT) </a:t>
            </a:r>
            <a:r>
              <a:rPr lang="en-US" dirty="0" err="1" smtClean="0"/>
              <a:t>sqrt</a:t>
            </a:r>
            <a:r>
              <a:rPr lang="en-US" dirty="0" smtClean="0"/>
              <a:t>(3/2p)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6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0679558-48FB-334E-9A9B-831400242B0D}" type="slidenum">
              <a:rPr lang="en-US" sz="1400" b="0">
                <a:latin typeface="Times New Roman" charset="0"/>
              </a:rPr>
              <a:pPr eaLnBrk="1" hangingPunct="1"/>
              <a:t>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3400" dirty="0">
                <a:latin typeface="Helvetica" charset="0"/>
                <a:ea typeface="ＭＳ Ｐゴシック" charset="0"/>
                <a:cs typeface="ＭＳ Ｐゴシック" charset="0"/>
              </a:rPr>
              <a:t>-Way Handshaking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889000" y="2700338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Client (initiator)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403975" y="215265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Server</a:t>
            </a: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56339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6340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56337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6338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56335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6336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ACK, Ack = y + 1</a:t>
              </a:r>
            </a:p>
          </p:txBody>
        </p:sp>
      </p:grpSp>
      <p:sp>
        <p:nvSpPr>
          <p:cNvPr id="56330" name="Text Box 16"/>
          <p:cNvSpPr txBox="1">
            <a:spLocks noChangeArrowheads="1"/>
          </p:cNvSpPr>
          <p:nvPr/>
        </p:nvSpPr>
        <p:spPr bwMode="auto">
          <a:xfrm>
            <a:off x="1219200" y="19050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i="1">
                <a:latin typeface="Arial" charset="0"/>
              </a:rPr>
              <a:t>Active</a:t>
            </a:r>
            <a:br>
              <a:rPr lang="en-US" sz="1800" i="1">
                <a:latin typeface="Arial" charset="0"/>
              </a:rPr>
            </a:br>
            <a:r>
              <a:rPr lang="en-US" sz="1800" i="1">
                <a:latin typeface="Arial" charset="0"/>
              </a:rPr>
              <a:t>Open</a:t>
            </a:r>
          </a:p>
        </p:txBody>
      </p:sp>
      <p:sp>
        <p:nvSpPr>
          <p:cNvPr id="56331" name="Text Box 17"/>
          <p:cNvSpPr txBox="1">
            <a:spLocks noChangeArrowheads="1"/>
          </p:cNvSpPr>
          <p:nvPr/>
        </p:nvSpPr>
        <p:spPr bwMode="auto">
          <a:xfrm>
            <a:off x="6324600" y="13716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i="1">
                <a:latin typeface="Arial" charset="0"/>
              </a:rPr>
              <a:t>Passive</a:t>
            </a:r>
            <a:br>
              <a:rPr lang="en-US" sz="1800" i="1">
                <a:latin typeface="Arial" charset="0"/>
              </a:rPr>
            </a:br>
            <a:r>
              <a:rPr lang="en-US" sz="1800" i="1"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3101975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connect()</a:t>
            </a:r>
          </a:p>
        </p:txBody>
      </p:sp>
      <p:sp>
        <p:nvSpPr>
          <p:cNvPr id="56333" name="Text Box 19"/>
          <p:cNvSpPr txBox="1">
            <a:spLocks noChangeArrowheads="1"/>
          </p:cNvSpPr>
          <p:nvPr/>
        </p:nvSpPr>
        <p:spPr bwMode="auto">
          <a:xfrm>
            <a:off x="6781800" y="2590800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listen()</a:t>
            </a:r>
          </a:p>
        </p:txBody>
      </p:sp>
      <p:sp>
        <p:nvSpPr>
          <p:cNvPr id="967700" name="Text Box 20"/>
          <p:cNvSpPr txBox="1">
            <a:spLocks noChangeArrowheads="1"/>
          </p:cNvSpPr>
          <p:nvPr/>
        </p:nvSpPr>
        <p:spPr bwMode="auto">
          <a:xfrm>
            <a:off x="6934200" y="5486400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accept()</a:t>
            </a:r>
          </a:p>
        </p:txBody>
      </p:sp>
    </p:spTree>
    <p:extLst>
      <p:ext uri="{BB962C8B-B14F-4D97-AF65-F5344CB8AC3E}">
        <p14:creationId xmlns:p14="http://schemas.microsoft.com/office/powerpoint/2010/main" val="36733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  <p:bldP spid="96770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Flows get throughput inversely proportional to RTT</a:t>
            </a:r>
          </a:p>
          <a:p>
            <a:pPr lvl="1"/>
            <a:r>
              <a:rPr lang="en-US" dirty="0" smtClean="0"/>
              <a:t>Fairness issue?</a:t>
            </a:r>
          </a:p>
          <a:p>
            <a:pPr lvl="1"/>
            <a:endParaRPr lang="en-US" dirty="0"/>
          </a:p>
          <a:p>
            <a:r>
              <a:rPr lang="en-US" dirty="0" smtClean="0"/>
              <a:t>One can dispense with TCP and just match </a:t>
            </a:r>
            <a:r>
              <a:rPr lang="en-US" dirty="0" err="1" smtClean="0"/>
              <a:t>eqtn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Equation-based congestion control</a:t>
            </a:r>
          </a:p>
          <a:p>
            <a:pPr lvl="1"/>
            <a:r>
              <a:rPr lang="en-US" dirty="0" smtClean="0"/>
              <a:t>Measure drop percentage p, and set rate accordingly</a:t>
            </a:r>
          </a:p>
          <a:p>
            <a:pPr lvl="1"/>
            <a:r>
              <a:rPr lang="en-US" dirty="0" smtClean="0"/>
              <a:t>Useful for streaming applications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3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 at high speed?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RTT = 100ms, MSS=1500bytes</a:t>
            </a:r>
          </a:p>
          <a:p>
            <a:pPr lvl="2"/>
            <a:endParaRPr lang="en-US" dirty="0"/>
          </a:p>
          <a:p>
            <a:r>
              <a:rPr lang="en-US" dirty="0" smtClean="0"/>
              <a:t>What value of p is required to go 100Gbps?</a:t>
            </a:r>
          </a:p>
          <a:p>
            <a:pPr lvl="1"/>
            <a:r>
              <a:rPr lang="en-US" dirty="0" smtClean="0"/>
              <a:t>Roughly 2 x 10</a:t>
            </a:r>
            <a:r>
              <a:rPr lang="en-US" baseline="30000" dirty="0" smtClean="0"/>
              <a:t>-12</a:t>
            </a:r>
            <a:endParaRPr lang="en-US" dirty="0"/>
          </a:p>
          <a:p>
            <a:r>
              <a:rPr lang="en-US" dirty="0" smtClean="0"/>
              <a:t>How long between drops?</a:t>
            </a:r>
          </a:p>
          <a:p>
            <a:pPr lvl="1"/>
            <a:r>
              <a:rPr lang="en-US" dirty="0" smtClean="0"/>
              <a:t>Roughly 16.6 hours</a:t>
            </a:r>
            <a:endParaRPr lang="en-US" dirty="0"/>
          </a:p>
          <a:p>
            <a:r>
              <a:rPr lang="en-US" dirty="0" smtClean="0"/>
              <a:t>How much data has been sent in this time?</a:t>
            </a:r>
          </a:p>
          <a:p>
            <a:pPr lvl="1"/>
            <a:r>
              <a:rPr lang="en-US" dirty="0" smtClean="0"/>
              <a:t>Roughly 6 </a:t>
            </a:r>
            <a:r>
              <a:rPr lang="en-US" dirty="0" err="1" smtClean="0"/>
              <a:t>petabits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These are not practical numbers!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3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TCP to High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approach: once speed is past some threshold, change equation to p</a:t>
            </a:r>
            <a:r>
              <a:rPr lang="en-US" baseline="30000" dirty="0" smtClean="0"/>
              <a:t>-.8</a:t>
            </a:r>
            <a:r>
              <a:rPr lang="en-US" dirty="0" smtClean="0"/>
              <a:t> rather than p</a:t>
            </a:r>
            <a:r>
              <a:rPr lang="en-US" baseline="30000" dirty="0" smtClean="0"/>
              <a:t>-.5</a:t>
            </a:r>
          </a:p>
          <a:p>
            <a:endParaRPr lang="en-US" baseline="30000" dirty="0"/>
          </a:p>
          <a:p>
            <a:r>
              <a:rPr lang="en-US" dirty="0" smtClean="0"/>
              <a:t>We will discuss other approaches next time…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8FBB6F-1854-7946-989E-03D5DDDCB547}" type="slidenum">
              <a:rPr lang="en-US" sz="1400" b="0">
                <a:latin typeface="Times New Roman" charset="0"/>
              </a:rPr>
              <a:pPr eaLnBrk="1" hangingPunct="1"/>
              <a:t>43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AIMD?</a:t>
            </a:r>
          </a:p>
        </p:txBody>
      </p:sp>
      <p:sp>
        <p:nvSpPr>
          <p:cNvPr id="109571" name="Subtitle 4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458200" cy="1752600"/>
          </a:xfrm>
        </p:spPr>
        <p:txBody>
          <a:bodyPr/>
          <a:lstStyle/>
          <a:p>
            <a:r>
              <a:rPr lang="en-US">
                <a:latin typeface="Arial" charset="0"/>
              </a:rPr>
              <a:t>In what follows refer to cwnd in units of MSS</a:t>
            </a:r>
          </a:p>
        </p:txBody>
      </p:sp>
    </p:spTree>
    <p:extLst>
      <p:ext uri="{BB962C8B-B14F-4D97-AF65-F5344CB8AC3E}">
        <p14:creationId xmlns:p14="http://schemas.microsoft.com/office/powerpoint/2010/main" val="149197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685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Three Congestion Control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Single flow adjusting to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bottleneck</a:t>
            </a:r>
            <a:r>
              <a:rPr lang="en-US">
                <a:latin typeface="Arial" charset="0"/>
              </a:rPr>
              <a:t> bandwidth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Without any </a:t>
            </a:r>
            <a:r>
              <a:rPr lang="en-US" i="1">
                <a:latin typeface="Arial" charset="0"/>
                <a:ea typeface="Arial" charset="0"/>
                <a:cs typeface="Arial" charset="0"/>
              </a:rPr>
              <a:t>a priori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knowledge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Could be a Gbps link; could be a modem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latin typeface="Arial" charset="0"/>
              </a:rPr>
              <a:t>Single flow adjusting to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variations</a:t>
            </a:r>
            <a:r>
              <a:rPr lang="en-US">
                <a:latin typeface="Arial" charset="0"/>
              </a:rPr>
              <a:t> in bandwidth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When bandwidth decreases, must lower sending rate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When bandwidth increases, must increase sending rate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>
                <a:latin typeface="Arial" charset="0"/>
              </a:rPr>
              <a:t>Multiple flows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sharing 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the bandwidth</a:t>
            </a:r>
          </a:p>
          <a:p>
            <a:pPr lvl="1"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Must avoid overloading network</a:t>
            </a:r>
          </a:p>
          <a:p>
            <a:pPr lvl="1">
              <a:buClr>
                <a:schemeClr val="tx2"/>
              </a:buClr>
            </a:pPr>
            <a:r>
              <a:rPr 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And share bandwidth </a:t>
            </a:r>
            <a:r>
              <a:rPr lang="ja-JP" alt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fairly</a:t>
            </a:r>
            <a:r>
              <a:rPr lang="ja-JP" altLang="en-US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among the flows</a:t>
            </a:r>
          </a:p>
          <a:p>
            <a:pPr lvl="1">
              <a:buClr>
                <a:schemeClr val="tx2"/>
              </a:buClr>
            </a:pPr>
            <a:endParaRPr lang="en-US">
              <a:latin typeface="Arial" charset="0"/>
              <a:ea typeface="Arial" charset="0"/>
              <a:cs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29D134D-FF4C-1744-B2E2-17BE14E29B5A}" type="slidenum">
              <a:rPr lang="en-US" sz="1400" b="0">
                <a:latin typeface="Times New Roman" charset="0"/>
              </a:rPr>
              <a:pPr eaLnBrk="1" hangingPunct="1"/>
              <a:t>44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3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BFDB11-0A4C-D443-B1D2-A578347C8BE2}" type="slidenum">
              <a:rPr lang="en-US" sz="1400" b="0">
                <a:latin typeface="Times New Roman" charset="0"/>
              </a:rPr>
              <a:pPr eaLnBrk="1" hangingPunct="1"/>
              <a:t>45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686800" cy="944562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 #1: Single Flow, Fixed BW</a:t>
            </a:r>
          </a:p>
        </p:txBody>
      </p:sp>
      <p:sp>
        <p:nvSpPr>
          <p:cNvPr id="275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Want to get a first-order estimate of the available bandwidth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Assume bandwidth is fixed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Ignore presence of other flows</a:t>
            </a:r>
          </a:p>
          <a:p>
            <a:pPr>
              <a:lnSpc>
                <a:spcPct val="8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Want to start slow, but rapidly increase rate until packet drop occurs (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slow-start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Adjustment: 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cwnd initially set to 1 (MSS)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cwnd++ upon receipt of ACK </a:t>
            </a:r>
          </a:p>
        </p:txBody>
      </p:sp>
    </p:spTree>
    <p:extLst>
      <p:ext uri="{BB962C8B-B14F-4D97-AF65-F5344CB8AC3E}">
        <p14:creationId xmlns:p14="http://schemas.microsoft.com/office/powerpoint/2010/main" val="364883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251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502DB61-6B99-5B41-85B3-F018EEA1AE7A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Problems with Slow-Start</a:t>
            </a:r>
          </a:p>
        </p:txBody>
      </p:sp>
      <p:sp>
        <p:nvSpPr>
          <p:cNvPr id="275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Slow-start can result in many losses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Roughly the size of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~ BW*RTT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Example: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At some point,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is enough to fill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pipe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altLang="ja-JP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After another RTT,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is double its previous value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All the excess packets are dropped!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Need a more gentle adjustment algorithm once have rough estimate of </a:t>
            </a:r>
            <a:r>
              <a:rPr lang="en-US" dirty="0" smtClean="0">
                <a:latin typeface="Arial" charset="0"/>
              </a:rPr>
              <a:t>bandwidth</a:t>
            </a:r>
          </a:p>
          <a:p>
            <a:pPr lvl="1"/>
            <a:r>
              <a:rPr lang="en-US" dirty="0" smtClean="0">
                <a:latin typeface="Arial" charset="0"/>
              </a:rPr>
              <a:t>Rest of design discussion focuses on this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68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66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685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 #2: Single Flow, Varying BW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</a:rPr>
              <a:t>Want to track available bandwidth</a:t>
            </a:r>
          </a:p>
          <a:p>
            <a:r>
              <a:rPr lang="en-US" dirty="0">
                <a:latin typeface="Arial" charset="0"/>
              </a:rPr>
              <a:t>Oscillate around its current value</a:t>
            </a:r>
          </a:p>
          <a:p>
            <a:r>
              <a:rPr lang="en-US" dirty="0">
                <a:latin typeface="Arial" charset="0"/>
              </a:rPr>
              <a:t>If you never send more than your current rate, you </a:t>
            </a:r>
            <a:r>
              <a:rPr lang="en-US" dirty="0" smtClean="0">
                <a:latin typeface="Arial" charset="0"/>
              </a:rPr>
              <a:t>won’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know if more bandwidth is available</a:t>
            </a:r>
            <a:br>
              <a:rPr lang="en-US" altLang="ja-JP" dirty="0">
                <a:latin typeface="Arial" charset="0"/>
              </a:rPr>
            </a:br>
            <a:endParaRPr lang="en-US" altLang="ja-JP" dirty="0">
              <a:latin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</a:rPr>
              <a:t>Possible variations: (in terms of change per RTT)</a:t>
            </a:r>
          </a:p>
          <a:p>
            <a:r>
              <a:rPr lang="en-US" dirty="0">
                <a:latin typeface="Arial" charset="0"/>
              </a:rPr>
              <a:t>Multiplicative increase or decrease: </a:t>
            </a:r>
          </a:p>
          <a:p>
            <a:pPr lvl="1" algn="ctr">
              <a:buFont typeface="Helvetica" charset="0"/>
              <a:buNone/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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* / a </a:t>
            </a:r>
          </a:p>
          <a:p>
            <a:r>
              <a:rPr lang="en-US" dirty="0">
                <a:latin typeface="Arial" charset="0"/>
              </a:rPr>
              <a:t>Additive increase or decrease: </a:t>
            </a:r>
          </a:p>
          <a:p>
            <a:pPr lvl="1" algn="ctr">
              <a:buFont typeface="Helvetica" charset="0"/>
              <a:buNone/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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cwnd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+- b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A3A753-B06B-CE48-8BDE-7F112164CA2B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61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Four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AIAD: gentle increase, gentle decrease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AIMD: gentle increase, drastic decrease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MIAD: drastic increase, gentle decrease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too many losses: eliminate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MIMD: drastic increase and decrease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3DACF36-09EE-0A40-98EF-2C704C1F45CB}" type="slidenum">
              <a:rPr lang="en-US" sz="1400" b="0">
                <a:latin typeface="Times New Roman" charset="0"/>
              </a:rPr>
              <a:pPr eaLnBrk="1" hangingPunct="1"/>
              <a:t>48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0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F365AF-36FE-0645-BD3A-6A3EA145F4A7}" type="slidenum">
              <a:rPr lang="en-US" sz="1400" b="0">
                <a:latin typeface="Times New Roman" charset="0"/>
              </a:rPr>
              <a:pPr eaLnBrk="1" hangingPunct="1"/>
              <a:t>49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Problem #3: Multiple Flows</a:t>
            </a:r>
          </a:p>
        </p:txBody>
      </p:sp>
      <p:sp>
        <p:nvSpPr>
          <p:cNvPr id="276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Want steady state to be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fair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/>
            </a:r>
            <a:br>
              <a:rPr lang="en-US" altLang="ja-JP">
                <a:latin typeface="Arial" charset="0"/>
              </a:rPr>
            </a:br>
            <a:endParaRPr lang="en-US" altLang="ja-JP">
              <a:latin typeface="Arial" charset="0"/>
            </a:endParaRPr>
          </a:p>
          <a:p>
            <a:r>
              <a:rPr lang="en-US">
                <a:latin typeface="Arial" charset="0"/>
              </a:rPr>
              <a:t>Many notions of fairness, but here just require two identical flows to end up with the same bandwidth</a:t>
            </a:r>
            <a:br>
              <a:rPr lang="en-US">
                <a:latin typeface="Arial" charset="0"/>
              </a:rPr>
            </a:b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This eliminates MIMD and AIAD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As we shall see…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latin typeface="Arial" charset="0"/>
              </a:rPr>
              <a:t>AIMD is the only remaining solution!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Not really, but close enough….</a:t>
            </a:r>
          </a:p>
        </p:txBody>
      </p:sp>
    </p:spTree>
    <p:extLst>
      <p:ext uri="{BB962C8B-B14F-4D97-AF65-F5344CB8AC3E}">
        <p14:creationId xmlns:p14="http://schemas.microsoft.com/office/powerpoint/2010/main" val="312403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8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850DC59-9D52-4247-A073-F15D7D3794B0}" type="slidenum">
              <a:rPr lang="en-US" sz="1400" b="0">
                <a:latin typeface="Times New Roman" charset="0"/>
              </a:rPr>
              <a:pPr eaLnBrk="1" hangingPunct="1"/>
              <a:t>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Sequence Numbers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42090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1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2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3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89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6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8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022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42086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7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8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9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23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4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6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0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4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5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7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8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9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0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1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2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3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4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5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6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7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8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9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0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1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2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3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4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5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6" name="Text Box 80"/>
          <p:cNvSpPr txBox="1">
            <a:spLocks noChangeArrowheads="1"/>
          </p:cNvSpPr>
          <p:nvPr/>
        </p:nvSpPr>
        <p:spPr bwMode="auto">
          <a:xfrm>
            <a:off x="560388" y="1295400"/>
            <a:ext cx="118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Host A</a:t>
            </a:r>
          </a:p>
        </p:txBody>
      </p:sp>
      <p:sp>
        <p:nvSpPr>
          <p:cNvPr id="42057" name="Text Box 81"/>
          <p:cNvSpPr txBox="1">
            <a:spLocks noChangeArrowheads="1"/>
          </p:cNvSpPr>
          <p:nvPr/>
        </p:nvSpPr>
        <p:spPr bwMode="auto">
          <a:xfrm>
            <a:off x="560388" y="5056188"/>
            <a:ext cx="1154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Comic Sans MS" charset="0"/>
              </a:rPr>
              <a:t>Host B</a:t>
            </a:r>
          </a:p>
        </p:txBody>
      </p:sp>
      <p:sp>
        <p:nvSpPr>
          <p:cNvPr id="42058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9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0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1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2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3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4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5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6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7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8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9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0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1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2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3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4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71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Comic Sans MS" charset="0"/>
              </a:rPr>
              <a:t>TCP Data</a:t>
            </a:r>
          </a:p>
        </p:txBody>
      </p:sp>
      <p:sp>
        <p:nvSpPr>
          <p:cNvPr id="42075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71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Comic Sans MS" charset="0"/>
              </a:rPr>
              <a:t>TCP Data</a:t>
            </a:r>
          </a:p>
        </p:txBody>
      </p:sp>
      <p:sp>
        <p:nvSpPr>
          <p:cNvPr id="42076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7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200" b="0">
                <a:solidFill>
                  <a:srgbClr val="000099"/>
                </a:solidFill>
                <a:latin typeface="Comic Sans MS" charset="0"/>
              </a:rPr>
              <a:t>TCP </a:t>
            </a:r>
          </a:p>
          <a:p>
            <a:pPr algn="l"/>
            <a:r>
              <a:rPr lang="en-US" sz="1200" b="0">
                <a:solidFill>
                  <a:srgbClr val="000099"/>
                </a:solidFill>
                <a:latin typeface="Comic Sans MS" charset="0"/>
              </a:rPr>
              <a:t>HDR</a:t>
            </a:r>
          </a:p>
        </p:txBody>
      </p:sp>
      <p:sp>
        <p:nvSpPr>
          <p:cNvPr id="42078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9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200" b="0">
                <a:solidFill>
                  <a:srgbClr val="000099"/>
                </a:solidFill>
                <a:latin typeface="Comic Sans MS" charset="0"/>
              </a:rPr>
              <a:t>TCP </a:t>
            </a:r>
          </a:p>
          <a:p>
            <a:pPr algn="l"/>
            <a:r>
              <a:rPr lang="en-US" sz="1200" b="0">
                <a:solidFill>
                  <a:srgbClr val="000099"/>
                </a:solidFill>
                <a:latin typeface="Comic Sans MS" charset="0"/>
              </a:rPr>
              <a:t>HDR</a:t>
            </a:r>
          </a:p>
        </p:txBody>
      </p:sp>
      <p:sp>
        <p:nvSpPr>
          <p:cNvPr id="42080" name="Text Box 104"/>
          <p:cNvSpPr txBox="1">
            <a:spLocks noChangeArrowheads="1"/>
          </p:cNvSpPr>
          <p:nvPr/>
        </p:nvSpPr>
        <p:spPr bwMode="auto">
          <a:xfrm>
            <a:off x="1398588" y="1851025"/>
            <a:ext cx="3370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Comic Sans MS" charset="0"/>
              </a:rPr>
              <a:t>ISN (initial sequence number)</a:t>
            </a:r>
          </a:p>
        </p:txBody>
      </p:sp>
      <p:sp>
        <p:nvSpPr>
          <p:cNvPr id="42081" name="Line 105"/>
          <p:cNvSpPr>
            <a:spLocks noChangeShapeType="1"/>
          </p:cNvSpPr>
          <p:nvPr/>
        </p:nvSpPr>
        <p:spPr bwMode="auto">
          <a:xfrm>
            <a:off x="1703388" y="2155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2" name="AutoShape 106"/>
          <p:cNvSpPr>
            <a:spLocks noChangeArrowheads="1"/>
          </p:cNvSpPr>
          <p:nvPr/>
        </p:nvSpPr>
        <p:spPr bwMode="auto">
          <a:xfrm>
            <a:off x="560388" y="3298825"/>
            <a:ext cx="1905000" cy="914400"/>
          </a:xfrm>
          <a:prstGeom prst="wedgeRectCallout">
            <a:avLst>
              <a:gd name="adj1" fmla="val 58583"/>
              <a:gd name="adj2" fmla="val -8316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>
                <a:latin typeface="Comic Sans MS" charset="0"/>
              </a:rPr>
              <a:t>Sequence number = 1</a:t>
            </a:r>
            <a:r>
              <a:rPr lang="en-US" sz="1800" b="0" baseline="30000">
                <a:latin typeface="Comic Sans MS" charset="0"/>
              </a:rPr>
              <a:t>st</a:t>
            </a:r>
            <a:r>
              <a:rPr lang="en-US" sz="1800" b="0">
                <a:latin typeface="Comic Sans MS" charset="0"/>
              </a:rPr>
              <a:t> byte</a:t>
            </a:r>
          </a:p>
        </p:txBody>
      </p:sp>
      <p:sp>
        <p:nvSpPr>
          <p:cNvPr id="42083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1905000" cy="914400"/>
          </a:xfrm>
          <a:prstGeom prst="wedgeRectCallout">
            <a:avLst>
              <a:gd name="adj1" fmla="val -76667"/>
              <a:gd name="adj2" fmla="val 1505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>
                <a:latin typeface="Comic Sans MS" charset="0"/>
              </a:rPr>
              <a:t>ACK sequence number = next expected byte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2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D6BE9E-E4D8-6B4E-9325-42627C3C107C}" type="slidenum">
              <a:rPr lang="en-US" sz="1400" b="0">
                <a:latin typeface="Times New Roman" charset="0"/>
              </a:rPr>
              <a:pPr eaLnBrk="1" hangingPunct="1"/>
              <a:t>50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Buffer and Window Dynamics</a:t>
            </a:r>
            <a:endParaRPr lang="en-US" sz="35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8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2150" y="2286000"/>
            <a:ext cx="8243888" cy="873125"/>
          </a:xfrm>
        </p:spPr>
        <p:txBody>
          <a:bodyPr/>
          <a:lstStyle/>
          <a:p>
            <a:pPr marL="382588" indent="-382588" defTabSz="1019175">
              <a:lnSpc>
                <a:spcPct val="80000"/>
              </a:lnSpc>
            </a:pPr>
            <a:r>
              <a:rPr lang="en-US" sz="1800">
                <a:latin typeface="Arial" charset="0"/>
              </a:rPr>
              <a:t>No congestion </a:t>
            </a:r>
            <a:r>
              <a:rPr lang="en-US" sz="1800">
                <a:latin typeface="Arial" charset="0"/>
                <a:sym typeface="Wingdings" charset="0"/>
              </a:rPr>
              <a:t></a:t>
            </a:r>
            <a:r>
              <a:rPr lang="en-US" sz="1800">
                <a:latin typeface="Arial" charset="0"/>
              </a:rPr>
              <a:t> x increases by one packet/RTT every RTT</a:t>
            </a:r>
          </a:p>
          <a:p>
            <a:pPr marL="382588" indent="-382588" defTabSz="1019175">
              <a:lnSpc>
                <a:spcPct val="80000"/>
              </a:lnSpc>
            </a:pPr>
            <a:r>
              <a:rPr lang="en-US" sz="1800">
                <a:latin typeface="Arial" charset="0"/>
              </a:rPr>
              <a:t>Congestion </a:t>
            </a:r>
            <a:r>
              <a:rPr lang="en-US" sz="1800">
                <a:latin typeface="Arial" charset="0"/>
                <a:sym typeface="Wingdings" charset="0"/>
              </a:rPr>
              <a:t> decrease x by factor 2</a:t>
            </a:r>
            <a:endParaRPr lang="en-US" sz="1800">
              <a:latin typeface="Arial" charset="0"/>
            </a:endParaRPr>
          </a:p>
          <a:p>
            <a:pPr marL="382588" indent="-382588" defTabSz="1019175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Arial" charset="0"/>
            </a:endParaRPr>
          </a:p>
        </p:txBody>
      </p:sp>
      <p:grpSp>
        <p:nvGrpSpPr>
          <p:cNvPr id="120836" name="Group 4"/>
          <p:cNvGrpSpPr>
            <a:grpSpLocks/>
          </p:cNvGrpSpPr>
          <p:nvPr/>
        </p:nvGrpSpPr>
        <p:grpSpPr bwMode="auto">
          <a:xfrm>
            <a:off x="1801813" y="1158875"/>
            <a:ext cx="5264150" cy="750888"/>
            <a:chOff x="1248" y="672"/>
            <a:chExt cx="3648" cy="528"/>
          </a:xfrm>
        </p:grpSpPr>
        <p:sp>
          <p:nvSpPr>
            <p:cNvPr id="120844" name="Rectangle 5"/>
            <p:cNvSpPr>
              <a:spLocks noChangeArrowheads="1"/>
            </p:cNvSpPr>
            <p:nvPr/>
          </p:nvSpPr>
          <p:spPr bwMode="auto">
            <a:xfrm>
              <a:off x="1248" y="86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pPr algn="ctr" defTabSz="820738"/>
              <a:r>
                <a:rPr lang="en-US" sz="3200" b="0">
                  <a:latin typeface="Tahoma" charset="0"/>
                </a:rPr>
                <a:t>A</a:t>
              </a:r>
            </a:p>
          </p:txBody>
        </p:sp>
        <p:sp>
          <p:nvSpPr>
            <p:cNvPr id="120845" name="Rectangle 6"/>
            <p:cNvSpPr>
              <a:spLocks noChangeArrowheads="1"/>
            </p:cNvSpPr>
            <p:nvPr/>
          </p:nvSpPr>
          <p:spPr bwMode="auto">
            <a:xfrm>
              <a:off x="2496" y="864"/>
              <a:ext cx="1152" cy="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endParaRPr lang="en-US"/>
            </a:p>
          </p:txBody>
        </p:sp>
        <p:sp>
          <p:nvSpPr>
            <p:cNvPr id="120846" name="Rectangle 7"/>
            <p:cNvSpPr>
              <a:spLocks noChangeArrowheads="1"/>
            </p:cNvSpPr>
            <p:nvPr/>
          </p:nvSpPr>
          <p:spPr bwMode="auto">
            <a:xfrm>
              <a:off x="4560" y="86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9304" tIns="29651" rIns="59304" bIns="29651" anchor="ctr"/>
            <a:lstStyle/>
            <a:p>
              <a:pPr algn="ctr" defTabSz="820738"/>
              <a:r>
                <a:rPr lang="en-US" sz="3200" b="0">
                  <a:latin typeface="Tahoma" charset="0"/>
                </a:rPr>
                <a:t>B</a:t>
              </a:r>
            </a:p>
          </p:txBody>
        </p:sp>
        <p:sp>
          <p:nvSpPr>
            <p:cNvPr id="120847" name="Line 8"/>
            <p:cNvSpPr>
              <a:spLocks noChangeShapeType="1"/>
            </p:cNvSpPr>
            <p:nvPr/>
          </p:nvSpPr>
          <p:spPr bwMode="auto">
            <a:xfrm>
              <a:off x="1584" y="103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59304" tIns="29651" rIns="59304" bIns="29651" anchor="ctr"/>
            <a:lstStyle/>
            <a:p>
              <a:endParaRPr lang="en-US"/>
            </a:p>
          </p:txBody>
        </p:sp>
        <p:sp>
          <p:nvSpPr>
            <p:cNvPr id="120848" name="Line 9"/>
            <p:cNvSpPr>
              <a:spLocks noChangeShapeType="1"/>
            </p:cNvSpPr>
            <p:nvPr/>
          </p:nvSpPr>
          <p:spPr bwMode="auto">
            <a:xfrm>
              <a:off x="3648" y="103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59304" tIns="29651" rIns="59304" bIns="29651" anchor="ctr"/>
            <a:lstStyle/>
            <a:p>
              <a:endParaRPr lang="en-US"/>
            </a:p>
          </p:txBody>
        </p:sp>
        <p:sp>
          <p:nvSpPr>
            <p:cNvPr id="120849" name="Text Box 10"/>
            <p:cNvSpPr txBox="1">
              <a:spLocks noChangeArrowheads="1"/>
            </p:cNvSpPr>
            <p:nvPr/>
          </p:nvSpPr>
          <p:spPr bwMode="auto">
            <a:xfrm>
              <a:off x="3744" y="735"/>
              <a:ext cx="11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9304" tIns="29651" rIns="59304" bIns="29651" anchor="ctr"/>
            <a:lstStyle>
              <a:lvl1pPr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endParaRPr lang="en-US" sz="2200" b="0">
                <a:latin typeface="Tahoma" charset="0"/>
              </a:endParaRPr>
            </a:p>
          </p:txBody>
        </p:sp>
        <p:sp>
          <p:nvSpPr>
            <p:cNvPr id="120850" name="Text Box 11"/>
            <p:cNvSpPr txBox="1">
              <a:spLocks noChangeArrowheads="1"/>
            </p:cNvSpPr>
            <p:nvPr/>
          </p:nvSpPr>
          <p:spPr bwMode="auto">
            <a:xfrm>
              <a:off x="1824" y="672"/>
              <a:ext cx="24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9304" tIns="29651" rIns="59304" bIns="29651" anchor="ctr"/>
            <a:lstStyle>
              <a:lvl1pPr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820738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endParaRPr lang="en-US" sz="2900" b="0">
                <a:latin typeface="Tahoma" charset="0"/>
              </a:endParaRPr>
            </a:p>
          </p:txBody>
        </p:sp>
      </p:grpSp>
      <p:sp>
        <p:nvSpPr>
          <p:cNvPr id="2768908" name="Rectangle 12"/>
          <p:cNvSpPr>
            <a:spLocks noChangeArrowheads="1"/>
          </p:cNvSpPr>
          <p:nvPr/>
        </p:nvSpPr>
        <p:spPr bwMode="auto">
          <a:xfrm>
            <a:off x="4156075" y="1447800"/>
            <a:ext cx="1108075" cy="47148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09" name="Rectangle 13"/>
          <p:cNvSpPr>
            <a:spLocks noChangeArrowheads="1"/>
          </p:cNvSpPr>
          <p:nvPr/>
        </p:nvSpPr>
        <p:spPr bwMode="auto">
          <a:xfrm>
            <a:off x="4156075" y="1455738"/>
            <a:ext cx="762000" cy="46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10" name="Rectangle 14"/>
          <p:cNvSpPr>
            <a:spLocks noChangeArrowheads="1"/>
          </p:cNvSpPr>
          <p:nvPr/>
        </p:nvSpPr>
        <p:spPr bwMode="auto">
          <a:xfrm>
            <a:off x="4294188" y="1447800"/>
            <a:ext cx="762000" cy="47148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Text Box 15"/>
          <p:cNvSpPr txBox="1">
            <a:spLocks noChangeArrowheads="1"/>
          </p:cNvSpPr>
          <p:nvPr/>
        </p:nvSpPr>
        <p:spPr bwMode="auto">
          <a:xfrm>
            <a:off x="5086350" y="1851025"/>
            <a:ext cx="1847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b="0">
                <a:latin typeface="Tahoma" charset="0"/>
              </a:rPr>
              <a:t>C = 50 pkts/RTT</a:t>
            </a:r>
          </a:p>
        </p:txBody>
      </p:sp>
      <p:sp>
        <p:nvSpPr>
          <p:cNvPr id="120841" name="Rectangle 16"/>
          <p:cNvSpPr>
            <a:spLocks noChangeArrowheads="1"/>
          </p:cNvSpPr>
          <p:nvPr/>
        </p:nvSpPr>
        <p:spPr bwMode="auto">
          <a:xfrm>
            <a:off x="3602038" y="1447800"/>
            <a:ext cx="1662112" cy="471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8913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336675" y="2895600"/>
          <a:ext cx="6005513" cy="370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3" name="VISIO" r:id="rId4" imgW="4749800" imgH="2921000" progId="">
                  <p:embed/>
                </p:oleObj>
              </mc:Choice>
              <mc:Fallback>
                <p:oleObj name="VISIO" r:id="rId4" imgW="4749800" imgH="292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895600"/>
                        <a:ext cx="6005513" cy="370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3" name="Text Box 18"/>
          <p:cNvSpPr txBox="1">
            <a:spLocks noChangeArrowheads="1"/>
          </p:cNvSpPr>
          <p:nvPr/>
        </p:nvSpPr>
        <p:spPr bwMode="auto">
          <a:xfrm>
            <a:off x="2892425" y="1676400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7675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6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6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6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899" grpId="0" build="p" autoUpdateAnimBg="0"/>
      <p:bldP spid="2768908" grpId="0" animBg="1"/>
      <p:bldP spid="2768909" grpId="0" animBg="1"/>
      <p:bldP spid="27689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7CF50-CF73-764C-8D89-F28B7CC3D467}" type="slidenum">
              <a:rPr lang="en-US" sz="1400" b="0">
                <a:latin typeface="Times New Roman" charset="0"/>
              </a:rPr>
              <a:pPr eaLnBrk="1" hangingPunct="1"/>
              <a:t>51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AIMD Sharing Dynamics</a:t>
            </a:r>
            <a:endParaRPr lang="en-US" sz="30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801813" y="14081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602038" y="16843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580188" y="14081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286000" y="16462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264150" y="16462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403850" y="12239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590800" y="12192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801813" y="20208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580188" y="20208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286000" y="20208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264150" y="20208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673225" y="3276600"/>
          <a:ext cx="6175375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61" name="Worksheet" r:id="rId5" imgW="5537200" imgH="3213100" progId="Excel.Sheet.8">
                  <p:embed/>
                </p:oleObj>
              </mc:Choice>
              <mc:Fallback>
                <p:oleObj name="Worksheet" r:id="rId5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3276600"/>
                        <a:ext cx="6175375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825750" y="22955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6" name="Rectangle 1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92150" y="2514600"/>
            <a:ext cx="8243888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marL="257175" indent="-257175" algn="l" defTabSz="82073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b="0">
                <a:latin typeface="Arial" charset="0"/>
              </a:rPr>
              <a:t>No congestion </a:t>
            </a:r>
            <a:r>
              <a:rPr lang="en-US" b="0">
                <a:latin typeface="Arial" charset="0"/>
                <a:sym typeface="Wingdings" charset="0"/>
              </a:rPr>
              <a:t></a:t>
            </a:r>
            <a:r>
              <a:rPr lang="en-US" b="0">
                <a:latin typeface="Arial" charset="0"/>
              </a:rPr>
              <a:t> rate increases by one packet/RTT every RTT</a:t>
            </a:r>
          </a:p>
          <a:p>
            <a:pPr marL="257175" indent="-257175" algn="l" defTabSz="82073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b="0">
                <a:latin typeface="Arial" charset="0"/>
              </a:rPr>
              <a:t>Congestion </a:t>
            </a:r>
            <a:r>
              <a:rPr lang="en-US" b="0">
                <a:latin typeface="Arial" charset="0"/>
                <a:sym typeface="Wingdings" charset="0"/>
              </a:rPr>
              <a:t> decrease rate by factor 2</a:t>
            </a:r>
            <a:endParaRPr lang="en-US" b="0">
              <a:latin typeface="Arial" charset="0"/>
            </a:endParaRPr>
          </a:p>
          <a:p>
            <a:pPr marL="257175" indent="-257175" algn="l" defTabSz="82073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endParaRPr lang="en-US" b="0">
              <a:latin typeface="Arial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689225" y="3727450"/>
            <a:ext cx="4643438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Rates equalize </a:t>
            </a:r>
            <a:r>
              <a:rPr lang="en-US" sz="2900" b="0">
                <a:latin typeface="Tahoma" charset="0"/>
                <a:sym typeface="Wingdings" charset="0"/>
              </a:rPr>
              <a:t> fair share</a:t>
            </a:r>
            <a:endParaRPr lang="en-US" sz="29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563813" y="16160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456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38CA00-F915-114E-A4EF-D875B78480DC}" type="slidenum">
              <a:rPr lang="en-US" sz="1400" b="0">
                <a:latin typeface="Times New Roman" charset="0"/>
              </a:rPr>
              <a:pPr eaLnBrk="1" hangingPunct="1"/>
              <a:t>52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AIAD Sharing Dynamics</a:t>
            </a:r>
            <a:endParaRPr lang="en-US" sz="30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801813" y="1339850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602038" y="1616075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580188" y="1339850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286000" y="1577975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264150" y="1577975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403850" y="1155700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514600" y="1066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801813" y="1952625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80188" y="1952625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286000" y="1952625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264150" y="1952625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825750" y="2227263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3" name="Rectangle 1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92150" y="2514600"/>
            <a:ext cx="8243888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/>
          <a:p>
            <a:pPr marL="257175" indent="-257175" algn="l" defTabSz="82073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b="0">
                <a:latin typeface="Arial" charset="0"/>
              </a:rPr>
              <a:t>No congestion </a:t>
            </a:r>
            <a:r>
              <a:rPr lang="en-US" b="0">
                <a:latin typeface="Arial" charset="0"/>
                <a:sym typeface="Wingdings" charset="0"/>
              </a:rPr>
              <a:t></a:t>
            </a:r>
            <a:r>
              <a:rPr lang="en-US" b="0">
                <a:latin typeface="Arial" charset="0"/>
              </a:rPr>
              <a:t> x increases by one packet/RTT every RTT</a:t>
            </a:r>
          </a:p>
          <a:p>
            <a:pPr marL="257175" indent="-257175" algn="l" defTabSz="82073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b="0">
                <a:latin typeface="Arial" charset="0"/>
              </a:rPr>
              <a:t>Congestion </a:t>
            </a:r>
            <a:r>
              <a:rPr lang="en-US" b="0">
                <a:latin typeface="Arial" charset="0"/>
                <a:sym typeface="Wingdings" charset="0"/>
              </a:rPr>
              <a:t> decrease x by 1</a:t>
            </a:r>
            <a:endParaRPr lang="en-US" b="0">
              <a:latin typeface="Arial" charset="0"/>
            </a:endParaRPr>
          </a:p>
          <a:p>
            <a:pPr marL="257175" indent="-257175" algn="l" defTabSz="82073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endParaRPr lang="en-US" b="0">
              <a:latin typeface="Arial" charset="0"/>
            </a:endParaRP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611313" y="3240088"/>
          <a:ext cx="5838825" cy="338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09" name="Worksheet" r:id="rId5" imgW="5537200" imgH="3213100" progId="Excel.Sheet.8">
                  <p:embed/>
                </p:oleObj>
              </mc:Choice>
              <mc:Fallback>
                <p:oleObj name="Worksheet" r:id="rId5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3240088"/>
                        <a:ext cx="5838825" cy="338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514600" y="1531938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461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A00A643-3A84-A342-AEBC-8EAC92CAA43B}" type="slidenum">
              <a:rPr lang="en-US" sz="1400" b="0">
                <a:latin typeface="Times New Roman" charset="0"/>
              </a:rPr>
              <a:pPr eaLnBrk="1" hangingPunct="1"/>
              <a:t>53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latin typeface="Helvetica" charset="0"/>
                <a:ea typeface="ＭＳ Ｐゴシック" charset="0"/>
                <a:cs typeface="ＭＳ Ｐゴシック" charset="0"/>
              </a:rPr>
              <a:t>Simple Model of Congestion Control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4376738" cy="44116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Two TCP connections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Rates x</a:t>
            </a:r>
            <a:r>
              <a:rPr lang="en-US" sz="2000" baseline="-2500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 and x</a:t>
            </a:r>
            <a:r>
              <a:rPr lang="en-US" sz="2000" baseline="-25000">
                <a:latin typeface="Arial" charset="0"/>
                <a:ea typeface="Arial" charset="0"/>
                <a:cs typeface="Arial" charset="0"/>
              </a:rPr>
              <a:t>2</a:t>
            </a:r>
          </a:p>
          <a:p>
            <a:pPr lvl="1">
              <a:lnSpc>
                <a:spcPct val="80000"/>
              </a:lnSpc>
            </a:pPr>
            <a:endParaRPr lang="en-US" sz="2000" baseline="-2500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Congestion when sum&gt;1</a:t>
            </a:r>
          </a:p>
          <a:p>
            <a:pPr>
              <a:lnSpc>
                <a:spcPct val="8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Efficiency: sum near 1</a:t>
            </a: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Fairness: x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s converge</a:t>
            </a:r>
            <a:endParaRPr lang="en-US">
              <a:latin typeface="Arial" charset="0"/>
            </a:endParaRPr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 flipH="1" flipV="1">
            <a:off x="5410200" y="1889125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5410200" y="4784725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6256338" y="49403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 rot="-5400000">
            <a:off x="4478338" y="3465513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5410200" y="2651125"/>
            <a:ext cx="2133600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7467600" y="3946525"/>
            <a:ext cx="12366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Efficiency</a:t>
            </a:r>
          </a:p>
          <a:p>
            <a:pPr algn="ctr"/>
            <a:r>
              <a:rPr lang="en-US" b="0">
                <a:latin typeface="Times New Roman" charset="0"/>
              </a:rPr>
              <a:t>line</a:t>
            </a:r>
            <a:endParaRPr lang="en-US" b="0" baseline="-25000">
              <a:latin typeface="Times New Roman" charset="0"/>
            </a:endParaRP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6172200" y="1889125"/>
            <a:ext cx="17160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2 user example</a:t>
            </a:r>
            <a:endParaRPr lang="en-US" b="0" baseline="-25000">
              <a:latin typeface="Times New Roman" charset="0"/>
            </a:endParaRPr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6705600" y="3184525"/>
            <a:ext cx="8032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overload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5746750" y="4022725"/>
            <a:ext cx="8921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underload</a:t>
            </a:r>
            <a:endParaRPr lang="en-US" sz="1400" b="0" baseline="-250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9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B0C58D5-B130-6541-8E18-A842BF3E2564}" type="slidenum">
              <a:rPr lang="en-US" sz="1400" b="0">
                <a:latin typeface="Times New Roman" charset="0"/>
              </a:rPr>
              <a:pPr eaLnBrk="1" hangingPunct="1"/>
              <a:t>54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3048000" cy="4411662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Total  bandwidth 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>
                  <a:latin typeface="Arial" charset="0"/>
                </a:rPr>
                <a:t>Inefficient: x</a:t>
              </a:r>
              <a:r>
                <a:rPr lang="en-US" baseline="-25000">
                  <a:latin typeface="Arial" charset="0"/>
                </a:rPr>
                <a:t>1</a:t>
              </a:r>
              <a:r>
                <a:rPr lang="en-US">
                  <a:latin typeface="Arial" charset="0"/>
                </a:rPr>
                <a:t>+x</a:t>
              </a:r>
              <a:r>
                <a:rPr lang="en-US" baseline="-25000">
                  <a:latin typeface="Arial" charset="0"/>
                </a:rPr>
                <a:t>2</a:t>
              </a:r>
              <a:r>
                <a:rPr lang="en-US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64" y="2073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5400"/>
            <a:chOff x="4176" y="1440"/>
            <a:chExt cx="1584" cy="816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>
                  <a:latin typeface="Arial" charset="0"/>
                </a:rPr>
                <a:t>Congested: x</a:t>
              </a:r>
              <a:r>
                <a:rPr lang="en-US" baseline="-25000">
                  <a:latin typeface="Arial" charset="0"/>
                </a:rPr>
                <a:t>1</a:t>
              </a:r>
              <a:r>
                <a:rPr lang="en-US">
                  <a:latin typeface="Arial" charset="0"/>
                </a:rPr>
                <a:t>+x</a:t>
              </a:r>
              <a:r>
                <a:rPr lang="en-US" baseline="-25000">
                  <a:latin typeface="Arial" charset="0"/>
                </a:rPr>
                <a:t>2</a:t>
              </a:r>
              <a:r>
                <a:rPr lang="en-US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300" y="2025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495800" y="4267200"/>
            <a:ext cx="3384550" cy="1447800"/>
            <a:chOff x="2832" y="2688"/>
            <a:chExt cx="2132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832" y="3216"/>
              <a:ext cx="1584" cy="384"/>
            </a:xfrm>
            <a:prstGeom prst="wedgeRectCallout">
              <a:avLst>
                <a:gd name="adj1" fmla="val 38449"/>
                <a:gd name="adj2" fmla="val -138801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>
                  <a:latin typeface="Arial" charset="0"/>
                </a:rPr>
                <a:t>: x</a:t>
              </a:r>
              <a:r>
                <a:rPr lang="en-US" baseline="-25000">
                  <a:latin typeface="Arial" charset="0"/>
                </a:rPr>
                <a:t>1</a:t>
              </a:r>
              <a:r>
                <a:rPr lang="en-US">
                  <a:latin typeface="Arial" charset="0"/>
                </a:rPr>
                <a:t>+x</a:t>
              </a:r>
              <a:r>
                <a:rPr lang="en-US" baseline="-25000">
                  <a:latin typeface="Arial" charset="0"/>
                </a:rPr>
                <a:t>2</a:t>
              </a:r>
              <a:r>
                <a:rPr lang="en-US">
                  <a:latin typeface="Arial" charset="0"/>
                </a:rPr>
                <a:t>=1</a:t>
              </a:r>
            </a:p>
            <a:p>
              <a:pPr algn="l"/>
              <a:r>
                <a:rPr lang="en-US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320" y="2688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(0.7, 0.3)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09800"/>
            <a:chOff x="2784" y="1008"/>
            <a:chExt cx="1584" cy="1392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>
                  <a:latin typeface="Arial" charset="0"/>
                </a:rPr>
                <a:t>: x</a:t>
              </a:r>
              <a:r>
                <a:rPr lang="en-US" baseline="-25000">
                  <a:latin typeface="Arial" charset="0"/>
                </a:rPr>
                <a:t>1</a:t>
              </a:r>
              <a:r>
                <a:rPr lang="en-US">
                  <a:latin typeface="Arial" charset="0"/>
                </a:rPr>
                <a:t>+x</a:t>
              </a:r>
              <a:r>
                <a:rPr lang="en-US" baseline="-25000">
                  <a:latin typeface="Arial" charset="0"/>
                </a:rPr>
                <a:t>2</a:t>
              </a:r>
              <a:r>
                <a:rPr lang="en-US">
                  <a:latin typeface="Arial" charset="0"/>
                </a:rPr>
                <a:t>=1</a:t>
              </a:r>
            </a:p>
            <a:p>
              <a:pPr algn="l"/>
              <a:r>
                <a:rPr lang="en-US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24" y="2169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(0.5, 0.5)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1844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E7A2BBD-E9AB-DA44-B3DA-FFEA4A8CC0FC}" type="slidenum">
              <a:rPr lang="en-US" sz="1400" b="0">
                <a:latin typeface="Times New Roman" charset="0"/>
              </a:rPr>
              <a:pPr eaLnBrk="1" hangingPunct="1"/>
              <a:t>55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AIAD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791200" y="2438400"/>
            <a:ext cx="9239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(x</a:t>
            </a:r>
            <a:r>
              <a:rPr lang="en-US" b="0" baseline="-25000">
                <a:latin typeface="Times New Roman" charset="0"/>
              </a:rPr>
              <a:t>1h</a:t>
            </a:r>
            <a:r>
              <a:rPr lang="en-US" b="0">
                <a:latin typeface="Times New Roman" charset="0"/>
              </a:rPr>
              <a:t>,x</a:t>
            </a:r>
            <a:r>
              <a:rPr lang="en-US" b="0" baseline="-25000">
                <a:latin typeface="Times New Roman" charset="0"/>
              </a:rPr>
              <a:t>2h</a:t>
            </a:r>
            <a:r>
              <a:rPr lang="en-US" b="0">
                <a:latin typeface="Times New Roman" charset="0"/>
              </a:rPr>
              <a:t>)</a:t>
            </a:r>
            <a:endParaRPr lang="en-US" b="0" baseline="-2500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3200" y="2667000"/>
            <a:ext cx="1549400" cy="1201738"/>
            <a:chOff x="1664" y="1680"/>
            <a:chExt cx="976" cy="757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4" y="2208"/>
              <a:ext cx="94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(x</a:t>
              </a:r>
              <a:r>
                <a:rPr lang="en-US" b="0" baseline="-25000">
                  <a:latin typeface="Times New Roman" charset="0"/>
                </a:rPr>
                <a:t>1h</a:t>
              </a:r>
              <a:r>
                <a:rPr lang="en-US" b="0">
                  <a:latin typeface="Times New Roman" charset="0"/>
                </a:rPr>
                <a:t>-a</a:t>
              </a:r>
              <a:r>
                <a:rPr lang="en-US" b="0" baseline="-25000">
                  <a:latin typeface="Times New Roman" charset="0"/>
                </a:rPr>
                <a:t>D</a:t>
              </a:r>
              <a:r>
                <a:rPr lang="en-US" b="0">
                  <a:latin typeface="Times New Roman" charset="0"/>
                </a:rPr>
                <a:t>,x</a:t>
              </a:r>
              <a:r>
                <a:rPr lang="en-US" b="0" baseline="-25000">
                  <a:latin typeface="Times New Roman" charset="0"/>
                </a:rPr>
                <a:t>2h</a:t>
              </a:r>
              <a:r>
                <a:rPr lang="en-US" b="0">
                  <a:latin typeface="Times New Roman" charset="0"/>
                </a:rPr>
                <a:t>-a</a:t>
              </a:r>
              <a:r>
                <a:rPr lang="en-US" b="0" baseline="-25000">
                  <a:latin typeface="Times New Roman" charset="0"/>
                </a:rPr>
                <a:t>D</a:t>
              </a:r>
              <a:r>
                <a:rPr lang="en-US" b="0">
                  <a:latin typeface="Times New Roman" charset="0"/>
                </a:rPr>
                <a:t>)</a:t>
              </a:r>
              <a:endParaRPr lang="en-US" b="0" baseline="-2500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447800"/>
            <a:ext cx="1306513" cy="1828800"/>
            <a:chOff x="3024" y="912"/>
            <a:chExt cx="82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24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75" y="912"/>
              <a:ext cx="772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(x</a:t>
              </a:r>
              <a:r>
                <a:rPr lang="en-US" b="0" baseline="-25000">
                  <a:latin typeface="Times New Roman" charset="0"/>
                </a:rPr>
                <a:t>1h</a:t>
              </a:r>
              <a:r>
                <a:rPr lang="en-US" b="0">
                  <a:latin typeface="Times New Roman" charset="0"/>
                </a:rPr>
                <a:t>-a</a:t>
              </a:r>
              <a:r>
                <a:rPr lang="en-US" b="0" baseline="-25000">
                  <a:latin typeface="Times New Roman" charset="0"/>
                </a:rPr>
                <a:t>D</a:t>
              </a:r>
              <a:r>
                <a:rPr lang="en-US" b="0">
                  <a:latin typeface="Times New Roman" charset="0"/>
                </a:rPr>
                <a:t>+a</a:t>
              </a:r>
              <a:r>
                <a:rPr lang="en-US" b="0" baseline="-25000">
                  <a:latin typeface="Times New Roman" charset="0"/>
                </a:rPr>
                <a:t>I</a:t>
              </a:r>
              <a:r>
                <a:rPr lang="en-US" b="0">
                  <a:latin typeface="Times New Roman" charset="0"/>
                </a:rPr>
                <a:t>),</a:t>
              </a:r>
              <a:br>
                <a:rPr lang="en-US" b="0">
                  <a:latin typeface="Times New Roman" charset="0"/>
                </a:rPr>
              </a:br>
              <a:r>
                <a:rPr lang="en-US" b="0">
                  <a:latin typeface="Times New Roman" charset="0"/>
                </a:rPr>
                <a:t>x</a:t>
              </a:r>
              <a:r>
                <a:rPr lang="en-US" b="0" baseline="-25000">
                  <a:latin typeface="Times New Roman" charset="0"/>
                </a:rPr>
                <a:t>2h</a:t>
              </a:r>
              <a:r>
                <a:rPr lang="en-US" b="0">
                  <a:latin typeface="Times New Roman" charset="0"/>
                </a:rPr>
                <a:t>-a</a:t>
              </a:r>
              <a:r>
                <a:rPr lang="en-US" b="0" baseline="-25000">
                  <a:latin typeface="Times New Roman" charset="0"/>
                </a:rPr>
                <a:t>D</a:t>
              </a:r>
              <a:r>
                <a:rPr lang="en-US" b="0">
                  <a:latin typeface="Times New Roman" charset="0"/>
                </a:rPr>
                <a:t>+a</a:t>
              </a:r>
              <a:r>
                <a:rPr lang="en-US" b="0" baseline="-25000">
                  <a:latin typeface="Times New Roman" charset="0"/>
                </a:rPr>
                <a:t>I</a:t>
              </a:r>
              <a:r>
                <a:rPr lang="en-US" b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7791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3048000" cy="4411662"/>
          </a:xfrm>
        </p:spPr>
        <p:txBody>
          <a:bodyPr lIns="90479" tIns="44446" rIns="90479" bIns="44446"/>
          <a:lstStyle/>
          <a:p>
            <a:r>
              <a:rPr lang="en-US" sz="2400">
                <a:latin typeface="Arial" charset="0"/>
              </a:rPr>
              <a:t>Increase: </a:t>
            </a:r>
            <a:r>
              <a:rPr lang="en-US" sz="2400">
                <a:latin typeface="Times New Roman" charset="0"/>
              </a:rPr>
              <a:t>x + a</a:t>
            </a:r>
            <a:r>
              <a:rPr lang="en-US" sz="2400" baseline="-25000">
                <a:latin typeface="Times New Roman" charset="0"/>
              </a:rPr>
              <a:t>I</a:t>
            </a:r>
            <a:endParaRPr lang="en-US" sz="2400">
              <a:latin typeface="Times New Roman" charset="0"/>
            </a:endParaRPr>
          </a:p>
          <a:p>
            <a:r>
              <a:rPr lang="en-US" sz="2400">
                <a:latin typeface="Arial" charset="0"/>
              </a:rPr>
              <a:t>Decrease:</a:t>
            </a:r>
            <a:r>
              <a:rPr lang="en-US" sz="2400">
                <a:latin typeface="Times New Roman" charset="0"/>
              </a:rPr>
              <a:t> x - a</a:t>
            </a:r>
            <a:r>
              <a:rPr lang="en-US" sz="2400" baseline="-25000">
                <a:latin typeface="Times New Roman" charset="0"/>
              </a:rPr>
              <a:t>D</a:t>
            </a:r>
          </a:p>
          <a:p>
            <a:r>
              <a:rPr lang="en-US">
                <a:latin typeface="Arial" charset="0"/>
              </a:rPr>
              <a:t>Does not converge to fairness</a:t>
            </a:r>
          </a:p>
        </p:txBody>
      </p:sp>
    </p:spTree>
    <p:extLst>
      <p:ext uri="{BB962C8B-B14F-4D97-AF65-F5344CB8AC3E}">
        <p14:creationId xmlns:p14="http://schemas.microsoft.com/office/powerpoint/2010/main" val="14334866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375638A-B6D5-7B4C-B265-CC57587F0772}" type="slidenum">
              <a:rPr lang="en-US" sz="1400" b="0">
                <a:latin typeface="Times New Roman" charset="0"/>
              </a:rPr>
              <a:pPr eaLnBrk="1" hangingPunct="1"/>
              <a:t>56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MIMD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419600" y="1752600"/>
            <a:ext cx="9239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(x</a:t>
            </a:r>
            <a:r>
              <a:rPr lang="en-US" b="0" baseline="-25000">
                <a:latin typeface="Times New Roman" charset="0"/>
              </a:rPr>
              <a:t>1h</a:t>
            </a:r>
            <a:r>
              <a:rPr lang="en-US" b="0">
                <a:latin typeface="Times New Roman" charset="0"/>
              </a:rPr>
              <a:t>,x</a:t>
            </a:r>
            <a:r>
              <a:rPr lang="en-US" b="0" baseline="-25000">
                <a:latin typeface="Times New Roman" charset="0"/>
              </a:rPr>
              <a:t>2h</a:t>
            </a:r>
            <a:r>
              <a:rPr lang="en-US" b="0">
                <a:latin typeface="Times New Roman" charset="0"/>
              </a:rPr>
              <a:t>)</a:t>
            </a:r>
            <a:endParaRPr lang="en-US" b="0" baseline="-2500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603375" cy="3429000"/>
            <a:chOff x="2400" y="1440"/>
            <a:chExt cx="101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88" y="2208"/>
              <a:ext cx="82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(b</a:t>
              </a:r>
              <a:r>
                <a:rPr lang="en-US" b="0" baseline="-25000">
                  <a:latin typeface="Times New Roman" charset="0"/>
                </a:rPr>
                <a:t>d</a:t>
              </a:r>
              <a:r>
                <a:rPr lang="en-US" b="0">
                  <a:latin typeface="Times New Roman" charset="0"/>
                </a:rPr>
                <a:t>x</a:t>
              </a:r>
              <a:r>
                <a:rPr lang="en-US" b="0" baseline="-25000">
                  <a:latin typeface="Times New Roman" charset="0"/>
                </a:rPr>
                <a:t>1h</a:t>
              </a:r>
              <a:r>
                <a:rPr lang="en-US" b="0">
                  <a:latin typeface="Times New Roman" charset="0"/>
                </a:rPr>
                <a:t>,b</a:t>
              </a:r>
              <a:r>
                <a:rPr lang="en-US" b="0" baseline="-25000">
                  <a:latin typeface="Times New Roman" charset="0"/>
                </a:rPr>
                <a:t>d</a:t>
              </a:r>
              <a:r>
                <a:rPr lang="en-US" b="0">
                  <a:latin typeface="Times New Roman" charset="0"/>
                </a:rPr>
                <a:t>x</a:t>
              </a:r>
              <a:r>
                <a:rPr lang="en-US" b="0" baseline="-25000">
                  <a:latin typeface="Times New Roman" charset="0"/>
                </a:rPr>
                <a:t>2h</a:t>
              </a:r>
              <a:r>
                <a:rPr lang="en-US" b="0">
                  <a:latin typeface="Times New Roman" charset="0"/>
                </a:rPr>
                <a:t>)</a:t>
              </a:r>
              <a:endParaRPr lang="en-US" b="0" baseline="-2500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029200" y="2133600"/>
            <a:ext cx="1503363" cy="1143000"/>
            <a:chOff x="3168" y="1344"/>
            <a:chExt cx="947" cy="720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60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68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504" y="1344"/>
              <a:ext cx="61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(b</a:t>
              </a:r>
              <a:r>
                <a:rPr lang="en-US" b="0" baseline="-25000">
                  <a:latin typeface="Times New Roman" charset="0"/>
                </a:rPr>
                <a:t>I</a:t>
              </a:r>
              <a:r>
                <a:rPr lang="en-US" b="0">
                  <a:latin typeface="Times New Roman" charset="0"/>
                </a:rPr>
                <a:t>b</a:t>
              </a:r>
              <a:r>
                <a:rPr lang="en-US" b="0" baseline="-25000">
                  <a:latin typeface="Times New Roman" charset="0"/>
                </a:rPr>
                <a:t>D</a:t>
              </a:r>
              <a:r>
                <a:rPr lang="en-US" b="0">
                  <a:latin typeface="Times New Roman" charset="0"/>
                </a:rPr>
                <a:t>x</a:t>
              </a:r>
              <a:r>
                <a:rPr lang="en-US" b="0" baseline="-25000">
                  <a:latin typeface="Times New Roman" charset="0"/>
                </a:rPr>
                <a:t>1h</a:t>
              </a:r>
              <a:r>
                <a:rPr lang="en-US" b="0">
                  <a:latin typeface="Times New Roman" charset="0"/>
                </a:rPr>
                <a:t>,</a:t>
              </a:r>
              <a:br>
                <a:rPr lang="en-US" b="0">
                  <a:latin typeface="Times New Roman" charset="0"/>
                </a:rPr>
              </a:br>
              <a:r>
                <a:rPr lang="en-US" b="0">
                  <a:latin typeface="Times New Roman" charset="0"/>
                </a:rPr>
                <a:t>b</a:t>
              </a:r>
              <a:r>
                <a:rPr lang="en-US" b="0" baseline="-25000">
                  <a:latin typeface="Times New Roman" charset="0"/>
                </a:rPr>
                <a:t>I</a:t>
              </a:r>
              <a:r>
                <a:rPr lang="en-US" b="0">
                  <a:latin typeface="Times New Roman" charset="0"/>
                </a:rPr>
                <a:t>b</a:t>
              </a:r>
              <a:r>
                <a:rPr lang="en-US" b="0" baseline="-25000">
                  <a:latin typeface="Times New Roman" charset="0"/>
                </a:rPr>
                <a:t>D</a:t>
              </a:r>
              <a:r>
                <a:rPr lang="en-US" b="0">
                  <a:latin typeface="Times New Roman" charset="0"/>
                </a:rPr>
                <a:t>x</a:t>
              </a:r>
              <a:r>
                <a:rPr lang="en-US" b="0" baseline="-25000">
                  <a:latin typeface="Times New Roman" charset="0"/>
                </a:rPr>
                <a:t>2h</a:t>
              </a:r>
              <a:r>
                <a:rPr lang="en-US" b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781206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2930525" cy="4411663"/>
          </a:xfrm>
        </p:spPr>
        <p:txBody>
          <a:bodyPr lIns="90479" tIns="44446" rIns="90479" bIns="44446"/>
          <a:lstStyle/>
          <a:p>
            <a:r>
              <a:rPr lang="en-US" sz="2400">
                <a:latin typeface="Arial" charset="0"/>
              </a:rPr>
              <a:t>Increase: </a:t>
            </a:r>
            <a:r>
              <a:rPr lang="en-US" sz="2400">
                <a:latin typeface="Times New Roman" charset="0"/>
              </a:rPr>
              <a:t>x*b</a:t>
            </a:r>
            <a:r>
              <a:rPr lang="en-US" sz="2400" baseline="-25000">
                <a:latin typeface="Times New Roman" charset="0"/>
              </a:rPr>
              <a:t>I</a:t>
            </a:r>
            <a:endParaRPr lang="en-US" sz="2400">
              <a:latin typeface="Times New Roman" charset="0"/>
            </a:endParaRPr>
          </a:p>
          <a:p>
            <a:r>
              <a:rPr lang="en-US" sz="2400">
                <a:latin typeface="Arial" charset="0"/>
              </a:rPr>
              <a:t>Decrease:</a:t>
            </a:r>
            <a:r>
              <a:rPr lang="en-US" sz="2400">
                <a:latin typeface="Times New Roman" charset="0"/>
              </a:rPr>
              <a:t> x*b</a:t>
            </a:r>
            <a:r>
              <a:rPr lang="en-US" sz="2400" baseline="-25000">
                <a:latin typeface="Times New Roman" charset="0"/>
              </a:rPr>
              <a:t>D</a:t>
            </a:r>
          </a:p>
          <a:p>
            <a:r>
              <a:rPr lang="en-US">
                <a:latin typeface="Arial" charset="0"/>
              </a:rPr>
              <a:t>Does not converge to fairness</a:t>
            </a:r>
          </a:p>
        </p:txBody>
      </p:sp>
    </p:spTree>
    <p:extLst>
      <p:ext uri="{BB962C8B-B14F-4D97-AF65-F5344CB8AC3E}">
        <p14:creationId xmlns:p14="http://schemas.microsoft.com/office/powerpoint/2010/main" val="3081856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87C3EF-273F-5246-A55A-867D9CAED3EE}" type="slidenum">
              <a:rPr lang="en-US" sz="1400" b="0">
                <a:latin typeface="Times New Roman" charset="0"/>
              </a:rPr>
              <a:pPr eaLnBrk="1" hangingPunct="1"/>
              <a:t>57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71600"/>
            <a:ext cx="2152650" cy="2057400"/>
            <a:chOff x="3024" y="864"/>
            <a:chExt cx="1356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96" y="1248"/>
              <a:ext cx="68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(b</a:t>
              </a:r>
              <a:r>
                <a:rPr lang="en-US" b="0" baseline="-25000">
                  <a:latin typeface="Times New Roman" charset="0"/>
                </a:rPr>
                <a:t>D</a:t>
              </a:r>
              <a:r>
                <a:rPr lang="en-US" b="0">
                  <a:latin typeface="Times New Roman" charset="0"/>
                </a:rPr>
                <a:t>x</a:t>
              </a:r>
              <a:r>
                <a:rPr lang="en-US" b="0" baseline="-25000">
                  <a:latin typeface="Times New Roman" charset="0"/>
                </a:rPr>
                <a:t>1h</a:t>
              </a:r>
              <a:r>
                <a:rPr lang="en-US" b="0">
                  <a:latin typeface="Times New Roman" charset="0"/>
                </a:rPr>
                <a:t>+a</a:t>
              </a:r>
              <a:r>
                <a:rPr lang="en-US" b="0" baseline="-25000">
                  <a:latin typeface="Times New Roman" charset="0"/>
                </a:rPr>
                <a:t>I</a:t>
              </a:r>
              <a:r>
                <a:rPr lang="en-US" b="0">
                  <a:latin typeface="Times New Roman" charset="0"/>
                </a:rPr>
                <a:t>,</a:t>
              </a:r>
              <a:br>
                <a:rPr lang="en-US" b="0">
                  <a:latin typeface="Times New Roman" charset="0"/>
                </a:rPr>
              </a:br>
              <a:r>
                <a:rPr lang="en-US" b="0">
                  <a:latin typeface="Times New Roman" charset="0"/>
                </a:rPr>
                <a:t>b</a:t>
              </a:r>
              <a:r>
                <a:rPr lang="en-US" b="0" baseline="-25000">
                  <a:latin typeface="Times New Roman" charset="0"/>
                </a:rPr>
                <a:t>D</a:t>
              </a:r>
              <a:r>
                <a:rPr lang="en-US" b="0">
                  <a:latin typeface="Times New Roman" charset="0"/>
                </a:rPr>
                <a:t>x</a:t>
              </a:r>
              <a:r>
                <a:rPr lang="en-US" b="0" baseline="-25000">
                  <a:latin typeface="Times New Roman" charset="0"/>
                </a:rPr>
                <a:t>2h</a:t>
              </a:r>
              <a:r>
                <a:rPr lang="en-US" b="0">
                  <a:latin typeface="Times New Roman" charset="0"/>
                </a:rPr>
                <a:t>+a</a:t>
              </a:r>
              <a:r>
                <a:rPr lang="en-US" b="0" baseline="-25000">
                  <a:latin typeface="Times New Roman" charset="0"/>
                </a:rPr>
                <a:t>I</a:t>
              </a:r>
              <a:r>
                <a:rPr lang="en-US" b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696200" cy="8382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AIMD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3" name="Text Box 9"/>
          <p:cNvSpPr txBox="1">
            <a:spLocks noChangeArrowheads="1"/>
          </p:cNvSpPr>
          <p:nvPr/>
        </p:nvSpPr>
        <p:spPr bwMode="auto">
          <a:xfrm>
            <a:off x="5410200" y="586740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1: x</a:t>
            </a:r>
            <a:r>
              <a:rPr lang="en-US" b="0" baseline="-25000">
                <a:latin typeface="Times New Roman" charset="0"/>
              </a:rPr>
              <a:t>1</a:t>
            </a:r>
          </a:p>
        </p:txBody>
      </p:sp>
      <p:sp>
        <p:nvSpPr>
          <p:cNvPr id="135174" name="Text Box 10"/>
          <p:cNvSpPr txBox="1">
            <a:spLocks noChangeArrowheads="1"/>
          </p:cNvSpPr>
          <p:nvPr/>
        </p:nvSpPr>
        <p:spPr bwMode="auto">
          <a:xfrm rot="-5400000">
            <a:off x="2876550" y="3371850"/>
            <a:ext cx="1193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User 2: x</a:t>
            </a:r>
            <a:r>
              <a:rPr lang="en-US" b="0" baseline="-25000">
                <a:latin typeface="Times New Roman" charset="0"/>
              </a:rPr>
              <a:t>2</a:t>
            </a:r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6" name="Text Box 12"/>
          <p:cNvSpPr txBox="1">
            <a:spLocks noChangeArrowheads="1"/>
          </p:cNvSpPr>
          <p:nvPr/>
        </p:nvSpPr>
        <p:spPr bwMode="auto">
          <a:xfrm>
            <a:off x="7924800" y="1371600"/>
            <a:ext cx="7350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fairness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5177" name="Text Box 13"/>
          <p:cNvSpPr txBox="1">
            <a:spLocks noChangeArrowheads="1"/>
          </p:cNvSpPr>
          <p:nvPr/>
        </p:nvSpPr>
        <p:spPr bwMode="auto">
          <a:xfrm>
            <a:off x="8001000" y="5105400"/>
            <a:ext cx="892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atin typeface="Times New Roman" charset="0"/>
              </a:rPr>
              <a:t>efficiency</a:t>
            </a:r>
          </a:p>
          <a:p>
            <a:pPr algn="ctr"/>
            <a:r>
              <a:rPr lang="en-US" sz="1400" b="0">
                <a:latin typeface="Times New Roman" charset="0"/>
              </a:rPr>
              <a:t>line</a:t>
            </a:r>
            <a:endParaRPr lang="en-US" sz="1400" b="0" baseline="-25000">
              <a:latin typeface="Times New Roman" charset="0"/>
            </a:endParaRPr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53000" y="1676400"/>
            <a:ext cx="9239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(x</a:t>
            </a:r>
            <a:r>
              <a:rPr lang="en-US" b="0" baseline="-25000">
                <a:latin typeface="Times New Roman" charset="0"/>
              </a:rPr>
              <a:t>1h</a:t>
            </a:r>
            <a:r>
              <a:rPr lang="en-US" b="0">
                <a:latin typeface="Times New Roman" charset="0"/>
              </a:rPr>
              <a:t>,x</a:t>
            </a:r>
            <a:r>
              <a:rPr lang="en-US" b="0" baseline="-25000">
                <a:latin typeface="Times New Roman" charset="0"/>
              </a:rPr>
              <a:t>2h</a:t>
            </a:r>
            <a:r>
              <a:rPr lang="en-US" b="0">
                <a:latin typeface="Times New Roman" charset="0"/>
              </a:rPr>
              <a:t>)</a:t>
            </a:r>
            <a:endParaRPr lang="en-US" b="0" baseline="-2500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0" y="2286000"/>
            <a:ext cx="1635125" cy="3429000"/>
            <a:chOff x="2400" y="1440"/>
            <a:chExt cx="1030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66" y="2208"/>
              <a:ext cx="86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(b</a:t>
              </a:r>
              <a:r>
                <a:rPr lang="en-US" b="0" baseline="-25000">
                  <a:latin typeface="Times New Roman" charset="0"/>
                </a:rPr>
                <a:t>D</a:t>
              </a:r>
              <a:r>
                <a:rPr lang="en-US" b="0">
                  <a:latin typeface="Times New Roman" charset="0"/>
                </a:rPr>
                <a:t>x</a:t>
              </a:r>
              <a:r>
                <a:rPr lang="en-US" b="0" baseline="-25000">
                  <a:latin typeface="Times New Roman" charset="0"/>
                </a:rPr>
                <a:t>1h</a:t>
              </a:r>
              <a:r>
                <a:rPr lang="en-US" b="0">
                  <a:latin typeface="Times New Roman" charset="0"/>
                </a:rPr>
                <a:t>,b</a:t>
              </a:r>
              <a:r>
                <a:rPr lang="en-US" b="0" baseline="-25000">
                  <a:latin typeface="Times New Roman" charset="0"/>
                </a:rPr>
                <a:t>D</a:t>
              </a:r>
              <a:r>
                <a:rPr lang="en-US" b="0">
                  <a:latin typeface="Times New Roman" charset="0"/>
                </a:rPr>
                <a:t>x</a:t>
              </a:r>
              <a:r>
                <a:rPr lang="en-US" b="0" baseline="-25000">
                  <a:latin typeface="Times New Roman" charset="0"/>
                </a:rPr>
                <a:t>2h</a:t>
              </a:r>
              <a:r>
                <a:rPr lang="en-US" b="0">
                  <a:latin typeface="Times New Roman" charset="0"/>
                </a:rPr>
                <a:t>)</a:t>
              </a:r>
              <a:endParaRPr lang="en-US" b="0" baseline="-2500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78325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0" y="1719263"/>
            <a:ext cx="3505200" cy="4071937"/>
          </a:xfrm>
        </p:spPr>
        <p:txBody>
          <a:bodyPr lIns="90479" tIns="44446" rIns="90479" bIns="44446"/>
          <a:lstStyle/>
          <a:p>
            <a:r>
              <a:rPr lang="en-US">
                <a:latin typeface="Arial" charset="0"/>
              </a:rPr>
              <a:t>Increase: </a:t>
            </a:r>
            <a:r>
              <a:rPr lang="en-US">
                <a:latin typeface="Times New Roman" charset="0"/>
              </a:rPr>
              <a:t>x+a</a:t>
            </a:r>
            <a:r>
              <a:rPr lang="en-US" baseline="-25000">
                <a:latin typeface="Times New Roman" charset="0"/>
              </a:rPr>
              <a:t>D</a:t>
            </a:r>
            <a:endParaRPr lang="en-US">
              <a:latin typeface="Times New Roman" charset="0"/>
            </a:endParaRPr>
          </a:p>
          <a:p>
            <a:r>
              <a:rPr lang="en-US">
                <a:latin typeface="Arial" charset="0"/>
              </a:rPr>
              <a:t>Decrease:</a:t>
            </a:r>
            <a:r>
              <a:rPr lang="en-US">
                <a:latin typeface="Times New Roman" charset="0"/>
              </a:rPr>
              <a:t> x*b</a:t>
            </a:r>
            <a:r>
              <a:rPr lang="en-US" baseline="-25000">
                <a:latin typeface="Times New Roman" charset="0"/>
              </a:rPr>
              <a:t>D</a:t>
            </a:r>
          </a:p>
          <a:p>
            <a:r>
              <a:rPr lang="en-US">
                <a:latin typeface="Arial" charset="0"/>
              </a:rPr>
              <a:t>Converges to fairness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77894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AIMD is only “fair”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But how fair is it?</a:t>
            </a:r>
          </a:p>
          <a:p>
            <a:pPr lvl="2"/>
            <a:endParaRPr lang="en-US" dirty="0"/>
          </a:p>
          <a:p>
            <a:r>
              <a:rPr lang="en-US" dirty="0" smtClean="0"/>
              <a:t>Bandwidth depends on RTT</a:t>
            </a:r>
          </a:p>
          <a:p>
            <a:pPr lvl="2"/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osts that send more flows get more bandwidth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2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Thursday: Advanced Topics in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5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ACK in same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sequence number refers to data in packet</a:t>
            </a:r>
          </a:p>
          <a:p>
            <a:pPr lvl="1"/>
            <a:r>
              <a:rPr lang="en-US" dirty="0" smtClean="0"/>
              <a:t>Packet from A carrying data to B</a:t>
            </a:r>
          </a:p>
          <a:p>
            <a:endParaRPr lang="en-US" dirty="0" smtClean="0"/>
          </a:p>
          <a:p>
            <a:r>
              <a:rPr lang="en-US" dirty="0" smtClean="0"/>
              <a:t>The ACK refers to received data in other direction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acking</a:t>
            </a:r>
            <a:r>
              <a:rPr lang="en-US" dirty="0" smtClean="0"/>
              <a:t> data that it received from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8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61621F7-02A3-5F40-84D1-300015CAAA5F}" type="slidenum">
              <a:rPr lang="en-US" sz="1400" b="0">
                <a:latin typeface="Times New Roman" charset="0"/>
              </a:rPr>
              <a:pPr eaLnBrk="1" hangingPunct="1"/>
              <a:t>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41058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685800" y="2743200"/>
            <a:ext cx="2209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Buffer space available for receiving data.  Used for TCP</a:t>
            </a:r>
            <a:r>
              <a:rPr lang="ja-JP" altLang="en-US" b="0">
                <a:solidFill>
                  <a:schemeClr val="accent1"/>
                </a:solidFill>
                <a:latin typeface="Arial" charset="0"/>
              </a:rPr>
              <a:t>’</a:t>
            </a:r>
            <a:r>
              <a:rPr lang="en-US" altLang="ja-JP" b="0">
                <a:solidFill>
                  <a:schemeClr val="accent1"/>
                </a:solidFill>
                <a:latin typeface="Arial" charset="0"/>
              </a:rPr>
              <a:t>s </a:t>
            </a:r>
            <a:r>
              <a:rPr lang="en-US" altLang="ja-JP" b="0">
                <a:solidFill>
                  <a:srgbClr val="0000FF"/>
                </a:solidFill>
                <a:latin typeface="Arial" charset="0"/>
              </a:rPr>
              <a:t>sliding window</a:t>
            </a:r>
            <a:r>
              <a:rPr lang="en-US" altLang="ja-JP" b="0">
                <a:solidFill>
                  <a:schemeClr val="accent1"/>
                </a:solidFill>
                <a:latin typeface="Arial" charset="0"/>
              </a:rPr>
              <a:t>.</a:t>
            </a:r>
          </a:p>
          <a:p>
            <a:pPr algn="l"/>
            <a:endParaRPr lang="en-US" b="0">
              <a:solidFill>
                <a:schemeClr val="accent1"/>
              </a:solidFill>
              <a:latin typeface="Arial" charset="0"/>
            </a:endParaRP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Interpreted as offset beyond Acknowledgment field</a:t>
            </a:r>
            <a:r>
              <a:rPr lang="ja-JP" altLang="en-US" b="0">
                <a:solidFill>
                  <a:schemeClr val="accent1"/>
                </a:solidFill>
                <a:latin typeface="Arial" charset="0"/>
              </a:rPr>
              <a:t>’</a:t>
            </a:r>
            <a:r>
              <a:rPr lang="en-US" altLang="ja-JP" b="0">
                <a:solidFill>
                  <a:schemeClr val="accent1"/>
                </a:solidFill>
                <a:latin typeface="Arial" charset="0"/>
              </a:rPr>
              <a:t>s value.</a:t>
            </a:r>
            <a:endParaRPr lang="en-US" b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27676" name="Oval 28"/>
          <p:cNvSpPr>
            <a:spLocks noChangeArrowheads="1"/>
          </p:cNvSpPr>
          <p:nvPr/>
        </p:nvSpPr>
        <p:spPr bwMode="auto">
          <a:xfrm>
            <a:off x="5791200" y="3200400"/>
            <a:ext cx="2438400" cy="6858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77" name="AutoShape 29"/>
          <p:cNvCxnSpPr>
            <a:cxnSpLocks noChangeShapeType="1"/>
            <a:stCxn id="27675" idx="3"/>
            <a:endCxn id="27676" idx="2"/>
          </p:cNvCxnSpPr>
          <p:nvPr/>
        </p:nvCxnSpPr>
        <p:spPr bwMode="auto">
          <a:xfrm flipV="1">
            <a:off x="2895600" y="3543300"/>
            <a:ext cx="2882900" cy="76993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6475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36FB79E-F833-AE41-8B02-43F64CEF79FE}" type="slidenum">
              <a:rPr lang="en-US" sz="1400" b="0">
                <a:latin typeface="Times New Roman" charset="0"/>
              </a:rPr>
              <a:pPr eaLnBrk="1" hangingPunct="1"/>
              <a:t>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458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IP packet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No bigger than Maximum Transmission Unit (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MTU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E.g., up to 1,500 bytes on an Ethernet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TCP packet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IP packet with a TCP header and data inside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TCP header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Symbol" charset="0"/>
              </a:rPr>
              <a:t>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20 bytes long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TCP </a:t>
            </a:r>
            <a:r>
              <a:rPr lang="en-US" b="1">
                <a:latin typeface="Arial" charset="0"/>
              </a:rPr>
              <a:t>segment</a:t>
            </a:r>
            <a:endParaRPr lang="en-US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No more than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Maximum Segment Size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(MSS) bytes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E.g., up to 1460 consecutive bytes from the stream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MSS = MTU – (IP header) – (TCP header)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905000" y="1360488"/>
            <a:ext cx="50292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6019800" y="1360488"/>
            <a:ext cx="0" cy="685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6022975" y="1589088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IP Hdr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1905000" y="1512888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3581400" y="1436688"/>
            <a:ext cx="762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505200" y="1328738"/>
            <a:ext cx="912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Comic Sans MS" charset="0"/>
              </a:rPr>
              <a:t>IP Data</a:t>
            </a:r>
          </a:p>
        </p:txBody>
      </p:sp>
      <p:grpSp>
        <p:nvGrpSpPr>
          <p:cNvPr id="39946" name="Group 10"/>
          <p:cNvGrpSpPr>
            <a:grpSpLocks/>
          </p:cNvGrpSpPr>
          <p:nvPr/>
        </p:nvGrpSpPr>
        <p:grpSpPr bwMode="auto">
          <a:xfrm>
            <a:off x="1981200" y="1589088"/>
            <a:ext cx="3962400" cy="381000"/>
            <a:chOff x="1200" y="1296"/>
            <a:chExt cx="3168" cy="336"/>
          </a:xfrm>
        </p:grpSpPr>
        <p:sp>
          <p:nvSpPr>
            <p:cNvPr id="39949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7" name="Text Box 13"/>
          <p:cNvSpPr txBox="1">
            <a:spLocks noChangeArrowheads="1"/>
          </p:cNvSpPr>
          <p:nvPr/>
        </p:nvSpPr>
        <p:spPr bwMode="auto">
          <a:xfrm>
            <a:off x="5181600" y="1638300"/>
            <a:ext cx="784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200" b="0">
                <a:latin typeface="Comic Sans MS" charset="0"/>
              </a:rPr>
              <a:t>TCP Hdr</a:t>
            </a:r>
          </a:p>
        </p:txBody>
      </p:sp>
      <p:sp>
        <p:nvSpPr>
          <p:cNvPr id="39948" name="Text Box 14"/>
          <p:cNvSpPr txBox="1">
            <a:spLocks noChangeArrowheads="1"/>
          </p:cNvSpPr>
          <p:nvPr/>
        </p:nvSpPr>
        <p:spPr bwMode="auto">
          <a:xfrm>
            <a:off x="3055938" y="1638300"/>
            <a:ext cx="1590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200" b="0">
                <a:latin typeface="Comic Sans MS" charset="0"/>
              </a:rPr>
              <a:t>TCP Data (segment)</a:t>
            </a:r>
          </a:p>
        </p:txBody>
      </p:sp>
    </p:spTree>
    <p:extLst>
      <p:ext uri="{BB962C8B-B14F-4D97-AF65-F5344CB8AC3E}">
        <p14:creationId xmlns:p14="http://schemas.microsoft.com/office/powerpoint/2010/main" val="132739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931B502-F654-E747-A8D1-D19CAD2631BD}" type="slidenum">
              <a:rPr lang="en-US" sz="1400" b="0">
                <a:latin typeface="Times New Roman" charset="0"/>
              </a:rPr>
              <a:pPr eaLnBrk="1" hangingPunct="1"/>
              <a:t>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Congestion Control Overview</a:t>
            </a:r>
          </a:p>
        </p:txBody>
      </p:sp>
      <p:sp>
        <p:nvSpPr>
          <p:cNvPr id="58371" name="Subtitle 4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0678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  <a:latin typeface="Arial" charset="0"/>
              </a:rPr>
              <a:t>Everything in this lecture is oversimplified.</a:t>
            </a:r>
          </a:p>
          <a:p>
            <a:r>
              <a:rPr lang="en-US" b="1" dirty="0" smtClean="0">
                <a:solidFill>
                  <a:srgbClr val="FF6600"/>
                </a:solidFill>
                <a:latin typeface="Arial" charset="0"/>
              </a:rPr>
              <a:t>Lots of details omitted.</a:t>
            </a:r>
          </a:p>
          <a:p>
            <a:r>
              <a:rPr lang="en-US" b="1" dirty="0" smtClean="0">
                <a:solidFill>
                  <a:srgbClr val="FF6600"/>
                </a:solidFill>
                <a:latin typeface="Arial" charset="0"/>
              </a:rPr>
              <a:t>But the basic points remain valid….</a:t>
            </a:r>
          </a:p>
        </p:txBody>
      </p:sp>
    </p:spTree>
    <p:extLst>
      <p:ext uri="{BB962C8B-B14F-4D97-AF65-F5344CB8AC3E}">
        <p14:creationId xmlns:p14="http://schemas.microsoft.com/office/powerpoint/2010/main" val="203571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14362</TotalTime>
  <Words>2422</Words>
  <Application>Microsoft Macintosh PowerPoint</Application>
  <PresentationFormat>On-screen Show (4:3)</PresentationFormat>
  <Paragraphs>651</Paragraphs>
  <Slides>59</Slides>
  <Notes>45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cs426</vt:lpstr>
      <vt:lpstr>VISIO</vt:lpstr>
      <vt:lpstr>Worksheet</vt:lpstr>
      <vt:lpstr>Congestion Control &amp; TCP Refresher</vt:lpstr>
      <vt:lpstr>TCP Header</vt:lpstr>
      <vt:lpstr>TCP Header</vt:lpstr>
      <vt:lpstr>3-Way Handshaking</vt:lpstr>
      <vt:lpstr>Sequence Numbers</vt:lpstr>
      <vt:lpstr>Data and ACK in same packet</vt:lpstr>
      <vt:lpstr>TCP Header</vt:lpstr>
      <vt:lpstr>TCP Segment</vt:lpstr>
      <vt:lpstr>Congestion Control Overview</vt:lpstr>
      <vt:lpstr>Flow Control vs Congestion Control</vt:lpstr>
      <vt:lpstr>Huge Literature on Problem</vt:lpstr>
      <vt:lpstr>Congestion is Natural</vt:lpstr>
      <vt:lpstr>Load and Delay</vt:lpstr>
      <vt:lpstr>Who Takes Care of Congestion?</vt:lpstr>
      <vt:lpstr>Answer</vt:lpstr>
      <vt:lpstr>Drawbacks</vt:lpstr>
      <vt:lpstr>Basics of TCP Congestion Control</vt:lpstr>
      <vt:lpstr>Detecting Congestion</vt:lpstr>
      <vt:lpstr>Not All Losses the Same</vt:lpstr>
      <vt:lpstr>How to Adjust CWND?</vt:lpstr>
      <vt:lpstr>AIMD</vt:lpstr>
      <vt:lpstr>Leads to the TCP “Sawtooth”</vt:lpstr>
      <vt:lpstr>Slow-Start</vt:lpstr>
      <vt:lpstr>AIMD Starts Too Slowly!</vt:lpstr>
      <vt:lpstr>“Slow Start” Phase</vt:lpstr>
      <vt:lpstr>Slow Start in Action</vt:lpstr>
      <vt:lpstr>Slow Start and the TCP Sawtooth</vt:lpstr>
      <vt:lpstr>This has been incredibly successful</vt:lpstr>
      <vt:lpstr>Congestion Control Details</vt:lpstr>
      <vt:lpstr>Increasing CWND</vt:lpstr>
      <vt:lpstr>Fast Retransmission</vt:lpstr>
      <vt:lpstr>CWND with Fast Retransmit</vt:lpstr>
      <vt:lpstr>Loss Detected by Timeout</vt:lpstr>
      <vt:lpstr>Summary of Decrease</vt:lpstr>
      <vt:lpstr>Summary of Increase</vt:lpstr>
      <vt:lpstr>Repeating Slow Start After Timeout</vt:lpstr>
      <vt:lpstr>More Advanced Fast Restart</vt:lpstr>
      <vt:lpstr>Throughput Equation</vt:lpstr>
      <vt:lpstr>Calculation on Simple Model</vt:lpstr>
      <vt:lpstr>Some implications</vt:lpstr>
      <vt:lpstr>How does this work at high speed?</vt:lpstr>
      <vt:lpstr>Adapting TCP to High Speed</vt:lpstr>
      <vt:lpstr>Why AIMD?</vt:lpstr>
      <vt:lpstr>Three Congestion Control Challenges</vt:lpstr>
      <vt:lpstr>Problem #1: Single Flow, Fixed BW</vt:lpstr>
      <vt:lpstr>Problems with Slow-Start</vt:lpstr>
      <vt:lpstr>Problem #2: Single Flow, Varying BW</vt:lpstr>
      <vt:lpstr>Four alternatives</vt:lpstr>
      <vt:lpstr>Problem #3: Multiple Flows</vt:lpstr>
      <vt:lpstr>Buffer and Window Dynamics</vt:lpstr>
      <vt:lpstr>AIMD Sharing Dynamics</vt:lpstr>
      <vt:lpstr>AIAD Sharing Dynamics</vt:lpstr>
      <vt:lpstr>Simple Model of Congestion Control</vt:lpstr>
      <vt:lpstr>Example</vt:lpstr>
      <vt:lpstr>AIAD</vt:lpstr>
      <vt:lpstr>MIMD</vt:lpstr>
      <vt:lpstr>AIMD</vt:lpstr>
      <vt:lpstr>AIMD is only “fair” choice</vt:lpstr>
      <vt:lpstr>Thursday: Advanced Topics in CC</vt:lpstr>
    </vt:vector>
  </TitlesOfParts>
  <Company>ICSI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122: Introduction To Communication Networks</dc:title>
  <dc:creator>Vern Paxson</dc:creator>
  <cp:lastModifiedBy>Huzur Saran</cp:lastModifiedBy>
  <cp:revision>418</cp:revision>
  <cp:lastPrinted>2011-10-23T13:45:55Z</cp:lastPrinted>
  <dcterms:created xsi:type="dcterms:W3CDTF">2007-08-31T05:34:37Z</dcterms:created>
  <dcterms:modified xsi:type="dcterms:W3CDTF">2013-10-04T05:55:10Z</dcterms:modified>
</cp:coreProperties>
</file>