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4D9"/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0B0A-29B0-4A0B-A127-9861BFAB9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0A361-04E8-4CB8-8B00-78EDE94EB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B03F-F0BC-46C2-8F74-1C272C6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BAF1-4A2D-4488-AABB-A0CCFA9B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E6CA-707A-4BBC-A29D-21726050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590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CD6F-DEC9-4B7B-886B-4EC6073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25685-9101-4F56-9B01-3B0AC146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359D-AECC-48B1-86F2-635BBC4C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D67C-89B1-467D-9AE7-B54389BE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B3A4-77B2-4529-B3A0-DB52C196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08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B9ADF-576D-4032-9A3F-725B2C51B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004BE-EFA0-4A0F-9173-947F6672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BE08-1C9C-4721-BDF3-81D1400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5C27-9DEC-4CCD-9D83-EC13FD40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98E2-96F6-47AB-933F-0129E7A9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1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2DD4-FE2A-48CA-B82A-510FACC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E547-668A-43CB-8A9B-3E5E3D30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FE985-CE99-4796-B6F9-B9F760F9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3596-FEA5-4648-A95E-FB33697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F33D-E18C-447F-8724-A53482F7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716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2DC6-4ABE-4839-A405-CBDBC4C9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B2A0-24D4-4F5A-B7B7-D9B25370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491C-1B24-4D71-9348-C5142DA1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3EF4-1586-4220-BDB9-1FBA0815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015E-E2E6-480E-9DC6-3884CCE0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92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0FD6-F13A-45AF-AD3F-1626B525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F083-480F-4E8C-BE59-2F6EA903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99602-BB69-4F35-A1A1-20EB3FFB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7F428-CD1E-4C00-AEAB-401C713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B706-0C63-4AF8-B39B-B628E951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A65C1-C29A-4B21-A768-B94DC2A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461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0C07-9C84-4F59-98EB-B4EF7D93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3019-88E4-42E0-B7AB-0DA1B8BA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DC96C-837D-485B-8BCE-E774EFD2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EF789-BB10-443B-A25C-9DFB51025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79CB0-89E0-4E44-A161-BEF88C04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18E63-F3D1-4EF0-AF03-F12DE2EC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8C522-8BA9-4EE7-B186-5BF56FAA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73E61-8F1F-454C-B5F7-6711285F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06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9B70-C1AE-4A9E-91C6-7F754775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C5E9A-46E8-4716-9D6B-14858FA4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66CF-0A19-4964-98F3-60A38BD1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7E086-CF8D-40EE-ABFE-D13AFD32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503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99187-ADF4-4ABF-AF2F-F2322FCA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7B50-064D-4981-BED4-47F66655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8ADCA-5FFC-4BF7-8DF8-738668DA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378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D82F-FA0B-408E-893C-8587FF1B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054D-CD21-4EAF-96DB-77BB9CBA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E09C9-9D1A-4D7D-814E-04321ED0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30B6-371E-42F1-B90B-543B5DD8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9122F-4F9B-4068-A434-DB50D70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46C7-B8BD-4AF8-A5FC-5309E877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808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A7A8-0DB5-4162-B987-1C3DF457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1C942-B576-4F8F-A1CC-CACDDE95F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E2D52-613F-4B09-823A-E1E1B5409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CEAAC-4EC4-4EFB-BFBF-15F302CD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BD5D-9F7C-487C-B9CC-36F9586A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EF70-1ED6-4C93-AABE-6104E033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38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7A4D9"/>
            </a:gs>
            <a:gs pos="21000">
              <a:schemeClr val="bg2">
                <a:tint val="98000"/>
                <a:satMod val="130000"/>
                <a:shade val="90000"/>
                <a:lumMod val="98000"/>
                <a:lumOff val="2000"/>
              </a:schemeClr>
            </a:gs>
            <a:gs pos="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2FDED-C36C-44B4-97C0-8F7523CC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18D5-E163-44BD-8992-12B4AD55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8953-677C-4580-8B33-58BD07C69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558F-341D-43A6-BABD-B32D0FBA1E3B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1A6F-76AD-4127-845D-9FBDB781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88A2-F448-4792-9C69-31A3958E6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77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7A4D9"/>
            </a:gs>
            <a:gs pos="21000">
              <a:schemeClr val="bg2">
                <a:tint val="98000"/>
                <a:satMod val="130000"/>
                <a:shade val="90000"/>
                <a:lumMod val="98000"/>
                <a:lumOff val="2000"/>
              </a:schemeClr>
            </a:gs>
            <a:gs pos="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8817-131E-47D4-A24E-092BC414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635" y="0"/>
            <a:ext cx="6777318" cy="17346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Sleeper –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на качеството на съня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2FD5851B-D630-4D5E-8725-B054526E5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700" y="1734671"/>
            <a:ext cx="4852518" cy="48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5F0BB-E569-4C5D-BE0C-CB96BE3C41C1}"/>
              </a:ext>
            </a:extLst>
          </p:cNvPr>
          <p:cNvSpPr/>
          <p:nvPr/>
        </p:nvSpPr>
        <p:spPr>
          <a:xfrm>
            <a:off x="3139890" y="13250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bg-BG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Николай Златинов Стоянов</a:t>
            </a:r>
            <a:br>
              <a:rPr lang="bg-BG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bg-BG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bg-BG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ППМГ „Добри Чинтулов”, гр. Сливен</a:t>
            </a:r>
          </a:p>
          <a:p>
            <a:pPr algn="ctr">
              <a:buNone/>
            </a:pPr>
            <a:r>
              <a:rPr lang="bg-BG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9 клас</a:t>
            </a:r>
            <a:br>
              <a:rPr lang="bg-BG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bg-BG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nikolay.stoyanov04@gmail.com</a:t>
            </a:r>
            <a:endParaRPr lang="bg-B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sleeper?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88C6111A-CC56-4E2F-9E10-4F498EA3EDCE}"/>
              </a:ext>
            </a:extLst>
          </p:cNvPr>
          <p:cNvSpPr txBox="1">
            <a:spLocks/>
          </p:cNvSpPr>
          <p:nvPr/>
        </p:nvSpPr>
        <p:spPr>
          <a:xfrm>
            <a:off x="1950368" y="1361851"/>
            <a:ext cx="8291264" cy="407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Sleeper </a:t>
            </a:r>
            <a:r>
              <a:rPr lang="bg-BG" dirty="0"/>
              <a:t>е устройство в две части: хардуерна и софтуерна.</a:t>
            </a:r>
          </a:p>
          <a:p>
            <a:pPr algn="just"/>
            <a:endParaRPr lang="bg-BG" dirty="0"/>
          </a:p>
        </p:txBody>
      </p:sp>
      <p:sp>
        <p:nvSpPr>
          <p:cNvPr id="7" name="Контейнер за съдържание 8">
            <a:extLst>
              <a:ext uri="{FF2B5EF4-FFF2-40B4-BE49-F238E27FC236}">
                <a16:creationId xmlns:a16="http://schemas.microsoft.com/office/drawing/2014/main" id="{92260B5D-4498-4DD4-8CE2-F17503D75BCD}"/>
              </a:ext>
            </a:extLst>
          </p:cNvPr>
          <p:cNvSpPr txBox="1">
            <a:spLocks/>
          </p:cNvSpPr>
          <p:nvPr/>
        </p:nvSpPr>
        <p:spPr>
          <a:xfrm>
            <a:off x="1887617" y="2095891"/>
            <a:ext cx="8291264" cy="7134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dirty="0"/>
              <a:t>Хардуерната се състои от </a:t>
            </a:r>
            <a:r>
              <a:rPr lang="en-US" dirty="0"/>
              <a:t>Arduino Uno,</a:t>
            </a:r>
            <a:r>
              <a:rPr lang="bg-BG" dirty="0"/>
              <a:t> щит</a:t>
            </a:r>
            <a:r>
              <a:rPr lang="en-US" dirty="0"/>
              <a:t>, </a:t>
            </a:r>
            <a:r>
              <a:rPr lang="bg-BG" dirty="0"/>
              <a:t>инфрачервен сензор за движение и микрофон.</a:t>
            </a:r>
          </a:p>
          <a:p>
            <a:pPr algn="just"/>
            <a:endParaRPr lang="bg-BG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6BFB482-6E28-4775-B732-7AD8E9780F3E}"/>
              </a:ext>
            </a:extLst>
          </p:cNvPr>
          <p:cNvSpPr txBox="1">
            <a:spLocks/>
          </p:cNvSpPr>
          <p:nvPr/>
        </p:nvSpPr>
        <p:spPr>
          <a:xfrm>
            <a:off x="1950368" y="3131317"/>
            <a:ext cx="8291264" cy="7134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dirty="0"/>
              <a:t>Софтуерната – сорс код за управление, отчитане на сензорите и записване на картата и анализиращ софтуер. </a:t>
            </a:r>
          </a:p>
          <a:p>
            <a:pPr algn="just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50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847819" y="1339436"/>
            <a:ext cx="8291264" cy="699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dirty="0"/>
              <a:t>Предоставяне на възможност на потребителите да следят и анализират съня си. </a:t>
            </a:r>
          </a:p>
        </p:txBody>
      </p:sp>
      <p:sp>
        <p:nvSpPr>
          <p:cNvPr id="10" name="Контейнер за съдържание 8">
            <a:extLst>
              <a:ext uri="{FF2B5EF4-FFF2-40B4-BE49-F238E27FC236}">
                <a16:creationId xmlns:a16="http://schemas.microsoft.com/office/drawing/2014/main" id="{B2FAD040-538E-4ECC-AF80-98F99D5222F8}"/>
              </a:ext>
            </a:extLst>
          </p:cNvPr>
          <p:cNvSpPr txBox="1">
            <a:spLocks/>
          </p:cNvSpPr>
          <p:nvPr/>
        </p:nvSpPr>
        <p:spPr>
          <a:xfrm>
            <a:off x="1847819" y="2347187"/>
            <a:ext cx="8291264" cy="831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dirty="0"/>
              <a:t>Ниска цена, правещи устройството достъпно за широк набор от хора.</a:t>
            </a:r>
          </a:p>
        </p:txBody>
      </p:sp>
      <p:sp>
        <p:nvSpPr>
          <p:cNvPr id="12" name="Контейнер за съдържание 8">
            <a:extLst>
              <a:ext uri="{FF2B5EF4-FFF2-40B4-BE49-F238E27FC236}">
                <a16:creationId xmlns:a16="http://schemas.microsoft.com/office/drawing/2014/main" id="{292B6B59-C17C-473E-8E69-EAABB869BED2}"/>
              </a:ext>
            </a:extLst>
          </p:cNvPr>
          <p:cNvSpPr txBox="1">
            <a:spLocks/>
          </p:cNvSpPr>
          <p:nvPr/>
        </p:nvSpPr>
        <p:spPr>
          <a:xfrm>
            <a:off x="1887617" y="2766392"/>
            <a:ext cx="8291264" cy="412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bg-BG" dirty="0"/>
          </a:p>
        </p:txBody>
      </p:sp>
      <p:sp>
        <p:nvSpPr>
          <p:cNvPr id="16" name="Контейнер за съдържание 8">
            <a:extLst>
              <a:ext uri="{FF2B5EF4-FFF2-40B4-BE49-F238E27FC236}">
                <a16:creationId xmlns:a16="http://schemas.microsoft.com/office/drawing/2014/main" id="{9EF61C9A-B6DD-43E5-AF5D-6DE514269405}"/>
              </a:ext>
            </a:extLst>
          </p:cNvPr>
          <p:cNvSpPr txBox="1">
            <a:spLocks/>
          </p:cNvSpPr>
          <p:nvPr/>
        </p:nvSpPr>
        <p:spPr>
          <a:xfrm>
            <a:off x="1887617" y="3486985"/>
            <a:ext cx="8291264" cy="831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dirty="0"/>
              <a:t>Проста изработка, допринасяща към лесно управление от хора с всякакъв опит с техника.</a:t>
            </a:r>
          </a:p>
        </p:txBody>
      </p:sp>
    </p:spTree>
    <p:extLst>
      <p:ext uri="{BB962C8B-B14F-4D97-AF65-F5344CB8AC3E}">
        <p14:creationId xmlns:p14="http://schemas.microsoft.com/office/powerpoint/2010/main" val="309678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009104" y="-3"/>
            <a:ext cx="6980256" cy="1017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на хардуера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2259D-5F70-4510-98F9-EAA5BBC4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967" y="1216300"/>
            <a:ext cx="213014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0D50CF-BE17-4345-857A-05C068782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06072"/>
              </p:ext>
            </p:extLst>
          </p:nvPr>
        </p:nvGraphicFramePr>
        <p:xfrm>
          <a:off x="2243966" y="1216301"/>
          <a:ext cx="7704067" cy="510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4" imgW="4853480" imgH="3215475" progId="Visio.Drawing.11">
                  <p:embed/>
                </p:oleObj>
              </mc:Choice>
              <mc:Fallback>
                <p:oleObj r:id="rId4" imgW="4853480" imgH="321547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966" y="1216301"/>
                        <a:ext cx="7704067" cy="5106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83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3139890" y="102773"/>
            <a:ext cx="5088893" cy="19501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</a:t>
            </a:r>
          </a:p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среди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BFE7CC3B-92F1-4A7D-A2E0-CC0CA1C5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57" y="1680896"/>
            <a:ext cx="2256143" cy="22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c programming icon">
            <a:extLst>
              <a:ext uri="{FF2B5EF4-FFF2-40B4-BE49-F238E27FC236}">
                <a16:creationId xmlns:a16="http://schemas.microsoft.com/office/drawing/2014/main" id="{8713368F-C11F-401B-A835-E4DEEEF17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16" y="3971365"/>
            <a:ext cx="2886635" cy="28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jupyter notebook icon">
            <a:extLst>
              <a:ext uri="{FF2B5EF4-FFF2-40B4-BE49-F238E27FC236}">
                <a16:creationId xmlns:a16="http://schemas.microsoft.com/office/drawing/2014/main" id="{2C56530C-78BD-4B2A-9A9F-73D28E9B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6" y="1501483"/>
            <a:ext cx="2529726" cy="293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Image result for python icon">
            <a:extLst>
              <a:ext uri="{FF2B5EF4-FFF2-40B4-BE49-F238E27FC236}">
                <a16:creationId xmlns:a16="http://schemas.microsoft.com/office/drawing/2014/main" id="{85C47AE4-6CA0-4455-8332-B8E6B761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86" y="3880236"/>
            <a:ext cx="4726600" cy="236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65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Предимства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847819" y="1339436"/>
            <a:ext cx="8291264" cy="699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dirty="0"/>
              <a:t>Отворен код, позволяващ различни методи на отчитане и анализ на данните.</a:t>
            </a:r>
          </a:p>
        </p:txBody>
      </p:sp>
      <p:sp>
        <p:nvSpPr>
          <p:cNvPr id="10" name="Контейнер за съдържание 8">
            <a:extLst>
              <a:ext uri="{FF2B5EF4-FFF2-40B4-BE49-F238E27FC236}">
                <a16:creationId xmlns:a16="http://schemas.microsoft.com/office/drawing/2014/main" id="{B2FAD040-538E-4ECC-AF80-98F99D5222F8}"/>
              </a:ext>
            </a:extLst>
          </p:cNvPr>
          <p:cNvSpPr txBox="1">
            <a:spLocks/>
          </p:cNvSpPr>
          <p:nvPr/>
        </p:nvSpPr>
        <p:spPr>
          <a:xfrm>
            <a:off x="1847819" y="2347187"/>
            <a:ext cx="8291264" cy="1023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dirty="0"/>
              <a:t>Възможност за лесно добавяне на нови сензори (например сензор за пулс), позволяващи подобряване и на хардуерно равнище.</a:t>
            </a:r>
          </a:p>
        </p:txBody>
      </p:sp>
      <p:sp>
        <p:nvSpPr>
          <p:cNvPr id="12" name="Контейнер за съдържание 8">
            <a:extLst>
              <a:ext uri="{FF2B5EF4-FFF2-40B4-BE49-F238E27FC236}">
                <a16:creationId xmlns:a16="http://schemas.microsoft.com/office/drawing/2014/main" id="{292B6B59-C17C-473E-8E69-EAABB869BED2}"/>
              </a:ext>
            </a:extLst>
          </p:cNvPr>
          <p:cNvSpPr txBox="1">
            <a:spLocks/>
          </p:cNvSpPr>
          <p:nvPr/>
        </p:nvSpPr>
        <p:spPr>
          <a:xfrm>
            <a:off x="1887617" y="2766392"/>
            <a:ext cx="8291264" cy="412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bg-BG" dirty="0"/>
          </a:p>
        </p:txBody>
      </p:sp>
      <p:sp>
        <p:nvSpPr>
          <p:cNvPr id="16" name="Контейнер за съдържание 8">
            <a:extLst>
              <a:ext uri="{FF2B5EF4-FFF2-40B4-BE49-F238E27FC236}">
                <a16:creationId xmlns:a16="http://schemas.microsoft.com/office/drawing/2014/main" id="{9EF61C9A-B6DD-43E5-AF5D-6DE514269405}"/>
              </a:ext>
            </a:extLst>
          </p:cNvPr>
          <p:cNvSpPr txBox="1">
            <a:spLocks/>
          </p:cNvSpPr>
          <p:nvPr/>
        </p:nvSpPr>
        <p:spPr>
          <a:xfrm>
            <a:off x="1887617" y="3775993"/>
            <a:ext cx="8291264" cy="1023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dirty="0"/>
              <a:t>Ниска цена и лесна изработка, допринасящо към достъпността на устройството не само финансово, но и от страна на управлението му.</a:t>
            </a:r>
          </a:p>
        </p:txBody>
      </p:sp>
    </p:spTree>
    <p:extLst>
      <p:ext uri="{BB962C8B-B14F-4D97-AF65-F5344CB8AC3E}">
        <p14:creationId xmlns:p14="http://schemas.microsoft.com/office/powerpoint/2010/main" val="121215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707343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Бъдещо развитие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847819" y="1339436"/>
            <a:ext cx="8291264" cy="1412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dirty="0"/>
              <a:t>Създаване на </a:t>
            </a:r>
            <a:r>
              <a:rPr lang="bg-BG" dirty="0" err="1"/>
              <a:t>web</a:t>
            </a:r>
            <a:r>
              <a:rPr lang="bg-BG" dirty="0"/>
              <a:t> сайт, в който всеки анонимно да може да качва своите резултати и да получава, както анализи за изминалата нощ, така и тенденции в по-продължителен период.</a:t>
            </a:r>
          </a:p>
        </p:txBody>
      </p:sp>
      <p:sp>
        <p:nvSpPr>
          <p:cNvPr id="12" name="Контейнер за съдържание 8">
            <a:extLst>
              <a:ext uri="{FF2B5EF4-FFF2-40B4-BE49-F238E27FC236}">
                <a16:creationId xmlns:a16="http://schemas.microsoft.com/office/drawing/2014/main" id="{292B6B59-C17C-473E-8E69-EAABB869BED2}"/>
              </a:ext>
            </a:extLst>
          </p:cNvPr>
          <p:cNvSpPr txBox="1">
            <a:spLocks/>
          </p:cNvSpPr>
          <p:nvPr/>
        </p:nvSpPr>
        <p:spPr>
          <a:xfrm>
            <a:off x="1887617" y="2766392"/>
            <a:ext cx="8291264" cy="412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bg-BG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39AA0F60-0CCB-43A9-98CA-8AE5CB69B256}"/>
              </a:ext>
            </a:extLst>
          </p:cNvPr>
          <p:cNvSpPr txBox="1">
            <a:spLocks/>
          </p:cNvSpPr>
          <p:nvPr/>
        </p:nvSpPr>
        <p:spPr>
          <a:xfrm>
            <a:off x="1847819" y="3192711"/>
            <a:ext cx="8291264" cy="1412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dirty="0"/>
              <a:t>Добавяне на трета величина - пулс, която би дала възможност за задълбочаване на анализа на съня на човек. Например проблеми свързани с рязко повишаване на пулса по време на сън може да е индикатор за сънна апнея.</a:t>
            </a:r>
          </a:p>
        </p:txBody>
      </p:sp>
    </p:spTree>
    <p:extLst>
      <p:ext uri="{BB962C8B-B14F-4D97-AF65-F5344CB8AC3E}">
        <p14:creationId xmlns:p14="http://schemas.microsoft.com/office/powerpoint/2010/main" val="181627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Контейнер за съдържание 8">
            <a:extLst>
              <a:ext uri="{FF2B5EF4-FFF2-40B4-BE49-F238E27FC236}">
                <a16:creationId xmlns:a16="http://schemas.microsoft.com/office/drawing/2014/main" id="{292B6B59-C17C-473E-8E69-EAABB869BED2}"/>
              </a:ext>
            </a:extLst>
          </p:cNvPr>
          <p:cNvSpPr txBox="1">
            <a:spLocks/>
          </p:cNvSpPr>
          <p:nvPr/>
        </p:nvSpPr>
        <p:spPr>
          <a:xfrm>
            <a:off x="1887617" y="2766392"/>
            <a:ext cx="8291264" cy="412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bg-BG" dirty="0"/>
          </a:p>
        </p:txBody>
      </p:sp>
      <p:pic>
        <p:nvPicPr>
          <p:cNvPr id="13316" name="Picture 4" descr="Related image">
            <a:extLst>
              <a:ext uri="{FF2B5EF4-FFF2-40B4-BE49-F238E27FC236}">
                <a16:creationId xmlns:a16="http://schemas.microsoft.com/office/drawing/2014/main" id="{0F73C9CD-2A30-468D-A94B-22D84C96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3" y="1034301"/>
            <a:ext cx="97536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5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Visio.Drawing.11</vt:lpstr>
      <vt:lpstr>Sleeper – анализ на качеството на съня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Стоянов</dc:creator>
  <cp:lastModifiedBy>Николай Стоянов</cp:lastModifiedBy>
  <cp:revision>13</cp:revision>
  <dcterms:created xsi:type="dcterms:W3CDTF">2019-11-26T20:12:52Z</dcterms:created>
  <dcterms:modified xsi:type="dcterms:W3CDTF">2019-11-26T22:15:26Z</dcterms:modified>
</cp:coreProperties>
</file>