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74" r:id="rId4"/>
    <p:sldId id="265" r:id="rId5"/>
    <p:sldId id="264" r:id="rId6"/>
    <p:sldId id="266" r:id="rId7"/>
    <p:sldId id="267" r:id="rId8"/>
    <p:sldId id="272" r:id="rId9"/>
    <p:sldId id="273" r:id="rId10"/>
    <p:sldId id="271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A4D9"/>
    <a:srgbClr val="73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50B0A-29B0-4A0B-A127-9861BFAB9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0A361-04E8-4CB8-8B00-78EDE94EB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DB03F-F0BC-46C2-8F74-1C272C6A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58F-341D-43A6-BABD-B32D0FBA1E3B}" type="datetimeFigureOut">
              <a:rPr lang="bg-BG" smtClean="0"/>
              <a:t>21.2.2020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1BAF1-4A2D-4488-AABB-A0CCFA9B8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4E6CA-707A-4BBC-A29D-21726050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590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CD6F-DEC9-4B7B-886B-4EC607368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25685-9101-4F56-9B01-3B0AC146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5359D-AECC-48B1-86F2-635BBC4C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58F-341D-43A6-BABD-B32D0FBA1E3B}" type="datetimeFigureOut">
              <a:rPr lang="bg-BG" smtClean="0"/>
              <a:t>21.2.2020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D67C-89B1-467D-9AE7-B54389BE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6B3A4-77B2-4529-B3A0-DB52C196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083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B9ADF-576D-4032-9A3F-725B2C51B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004BE-EFA0-4A0F-9173-947F6672C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DBE08-1C9C-4721-BDF3-81D1400B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58F-341D-43A6-BABD-B32D0FBA1E3B}" type="datetimeFigureOut">
              <a:rPr lang="bg-BG" smtClean="0"/>
              <a:t>21.2.2020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85C27-9DEC-4CCD-9D83-EC13FD40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398E2-96F6-47AB-933F-0129E7A9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011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2DD4-FE2A-48CA-B82A-510FACCB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8E547-668A-43CB-8A9B-3E5E3D303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FE985-CE99-4796-B6F9-B9F760F92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58F-341D-43A6-BABD-B32D0FBA1E3B}" type="datetimeFigureOut">
              <a:rPr lang="bg-BG" smtClean="0"/>
              <a:t>21.2.2020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13596-FEA5-4648-A95E-FB33697B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CF33D-E18C-447F-8724-A53482F7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716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2DC6-4ABE-4839-A405-CBDBC4C9D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9B2A0-24D4-4F5A-B7B7-D9B25370B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E491C-1B24-4D71-9348-C5142DA1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58F-341D-43A6-BABD-B32D0FBA1E3B}" type="datetimeFigureOut">
              <a:rPr lang="bg-BG" smtClean="0"/>
              <a:t>21.2.2020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83EF4-1586-4220-BDB9-1FBA0815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D015E-E2E6-480E-9DC6-3884CCE0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592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0FD6-F13A-45AF-AD3F-1626B525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3F083-480F-4E8C-BE59-2F6EA9033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99602-BB69-4F35-A1A1-20EB3FFBF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7F428-CD1E-4C00-AEAB-401C713E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58F-341D-43A6-BABD-B32D0FBA1E3B}" type="datetimeFigureOut">
              <a:rPr lang="bg-BG" smtClean="0"/>
              <a:t>21.2.2020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9B706-0C63-4AF8-B39B-B628E951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A65C1-C29A-4B21-A768-B94DC2A4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461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0C07-9C84-4F59-98EB-B4EF7D93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53019-88E4-42E0-B7AB-0DA1B8BA6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DC96C-837D-485B-8BCE-E774EFD20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EEF789-BB10-443B-A25C-9DFB51025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79CB0-89E0-4E44-A161-BEF88C04B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E18E63-F3D1-4EF0-AF03-F12DE2EC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58F-341D-43A6-BABD-B32D0FBA1E3B}" type="datetimeFigureOut">
              <a:rPr lang="bg-BG" smtClean="0"/>
              <a:t>21.2.2020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8C522-8BA9-4EE7-B186-5BF56FAA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073E61-8F1F-454C-B5F7-6711285F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06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9B70-C1AE-4A9E-91C6-7F754775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0C5E9A-46E8-4716-9D6B-14858FA4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58F-341D-43A6-BABD-B32D0FBA1E3B}" type="datetimeFigureOut">
              <a:rPr lang="bg-BG" smtClean="0"/>
              <a:t>21.2.2020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A66CF-0A19-4964-98F3-60A38BD1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7E086-CF8D-40EE-ABFE-D13AFD32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503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99187-ADF4-4ABF-AF2F-F2322FCA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58F-341D-43A6-BABD-B32D0FBA1E3B}" type="datetimeFigureOut">
              <a:rPr lang="bg-BG" smtClean="0"/>
              <a:t>21.2.2020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B7B50-064D-4981-BED4-47F66655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8ADCA-5FFC-4BF7-8DF8-738668DA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9378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D82F-FA0B-408E-893C-8587FF1B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1054D-CD21-4EAF-96DB-77BB9CBA9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E09C9-9D1A-4D7D-814E-04321ED09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230B6-371E-42F1-B90B-543B5DD8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58F-341D-43A6-BABD-B32D0FBA1E3B}" type="datetimeFigureOut">
              <a:rPr lang="bg-BG" smtClean="0"/>
              <a:t>21.2.2020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9122F-4F9B-4068-A434-DB50D70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D46C7-B8BD-4AF8-A5FC-5309E877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808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A7A8-0DB5-4162-B987-1C3DF457E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61C942-B576-4F8F-A1CC-CACDDE95F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E2D52-613F-4B09-823A-E1E1B5409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CEAAC-4EC4-4EFB-BFBF-15F302CD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58F-341D-43A6-BABD-B32D0FBA1E3B}" type="datetimeFigureOut">
              <a:rPr lang="bg-BG" smtClean="0"/>
              <a:t>21.2.2020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3BD5D-9F7C-487C-B9CC-36F9586A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6EF70-1ED6-4C93-AABE-6104E033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38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87A4D9"/>
            </a:gs>
            <a:gs pos="21000">
              <a:schemeClr val="bg2">
                <a:tint val="98000"/>
                <a:satMod val="130000"/>
                <a:shade val="90000"/>
                <a:lumMod val="98000"/>
                <a:lumOff val="2000"/>
              </a:schemeClr>
            </a:gs>
            <a:gs pos="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2FDED-C36C-44B4-97C0-8F7523CC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B18D5-E163-44BD-8992-12B4AD554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C8953-677C-4580-8B33-58BD07C69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558F-341D-43A6-BABD-B32D0FBA1E3B}" type="datetimeFigureOut">
              <a:rPr lang="bg-BG" smtClean="0"/>
              <a:t>21.2.2020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C1A6F-76AD-4127-845D-9FBDB7810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F88A2-F448-4792-9C69-31A3958E6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D676C-AC04-4F42-A5D5-DBB5583A30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774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87A4D9"/>
            </a:gs>
            <a:gs pos="21000">
              <a:schemeClr val="bg2">
                <a:tint val="98000"/>
                <a:satMod val="130000"/>
                <a:shade val="90000"/>
                <a:lumMod val="98000"/>
                <a:lumOff val="2000"/>
              </a:schemeClr>
            </a:gs>
            <a:gs pos="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8817-131E-47D4-A24E-092BC4144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5635" y="0"/>
            <a:ext cx="6777318" cy="173467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Sleeper –</a:t>
            </a:r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на качеството на съня</a:t>
            </a:r>
          </a:p>
        </p:txBody>
      </p:sp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C78DFF66-22DE-4540-BC8C-C99D9DEDC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6200000">
            <a:off x="7059708" y="1725707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>
            <a:extLst>
              <a:ext uri="{FF2B5EF4-FFF2-40B4-BE49-F238E27FC236}">
                <a16:creationId xmlns:a16="http://schemas.microsoft.com/office/drawing/2014/main" id="{308446BC-706E-4463-869C-2BB7C5259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0800000">
            <a:off x="8086166" y="-2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Image result for bad sleep">
            <a:extLst>
              <a:ext uri="{FF2B5EF4-FFF2-40B4-BE49-F238E27FC236}">
                <a16:creationId xmlns:a16="http://schemas.microsoft.com/office/drawing/2014/main" id="{B78DBACC-C1F4-4B31-A9B0-77563ED7F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530" y="2253803"/>
            <a:ext cx="7106423" cy="399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30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F4BEF6E4-A3E8-4FD5-A4CB-274A9F3500A6}"/>
              </a:ext>
            </a:extLst>
          </p:cNvPr>
          <p:cNvSpPr txBox="1">
            <a:spLocks/>
          </p:cNvSpPr>
          <p:nvPr/>
        </p:nvSpPr>
        <p:spPr>
          <a:xfrm>
            <a:off x="3139890" y="102773"/>
            <a:ext cx="5693214" cy="9636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Сравнителен анализ</a:t>
            </a:r>
          </a:p>
        </p:txBody>
      </p:sp>
      <p:pic>
        <p:nvPicPr>
          <p:cNvPr id="11272" name="Picture 8" descr="Image result for bad sleep">
            <a:extLst>
              <a:ext uri="{FF2B5EF4-FFF2-40B4-BE49-F238E27FC236}">
                <a16:creationId xmlns:a16="http://schemas.microsoft.com/office/drawing/2014/main" id="{DEDCBA23-6B6E-4FD1-854E-008014B7C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072" y="1116240"/>
            <a:ext cx="3639856" cy="202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deep sleep">
            <a:extLst>
              <a:ext uri="{FF2B5EF4-FFF2-40B4-BE49-F238E27FC236}">
                <a16:creationId xmlns:a16="http://schemas.microsoft.com/office/drawing/2014/main" id="{A5071716-252D-45F4-AEA8-958D1D096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497" y="1091336"/>
            <a:ext cx="3509213" cy="197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B3259E-B441-4DBC-8536-8C73905CFC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090173"/>
            <a:ext cx="6096000" cy="304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405B29-535D-4D9A-BA7D-8CCF42EF90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0173"/>
            <a:ext cx="609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41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C78DFF66-22DE-4540-BC8C-C99D9DEDC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6200000">
            <a:off x="7059708" y="1725707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>
            <a:extLst>
              <a:ext uri="{FF2B5EF4-FFF2-40B4-BE49-F238E27FC236}">
                <a16:creationId xmlns:a16="http://schemas.microsoft.com/office/drawing/2014/main" id="{308446BC-706E-4463-869C-2BB7C5259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0800000">
            <a:off x="8086166" y="0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4BEF6E4-A3E8-4FD5-A4CB-274A9F3500A6}"/>
              </a:ext>
            </a:extLst>
          </p:cNvPr>
          <p:cNvSpPr txBox="1">
            <a:spLocks/>
          </p:cNvSpPr>
          <p:nvPr/>
        </p:nvSpPr>
        <p:spPr>
          <a:xfrm>
            <a:off x="2830608" y="0"/>
            <a:ext cx="6405282" cy="1035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Предимства</a:t>
            </a:r>
          </a:p>
        </p:txBody>
      </p:sp>
      <p:sp>
        <p:nvSpPr>
          <p:cNvPr id="6" name="Контейнер за съдържание 8">
            <a:extLst>
              <a:ext uri="{FF2B5EF4-FFF2-40B4-BE49-F238E27FC236}">
                <a16:creationId xmlns:a16="http://schemas.microsoft.com/office/drawing/2014/main" id="{47C2FCB4-E973-414F-AF48-4C8DAF1A4CEA}"/>
              </a:ext>
            </a:extLst>
          </p:cNvPr>
          <p:cNvSpPr txBox="1">
            <a:spLocks/>
          </p:cNvSpPr>
          <p:nvPr/>
        </p:nvSpPr>
        <p:spPr>
          <a:xfrm>
            <a:off x="1847819" y="1339436"/>
            <a:ext cx="8291264" cy="41058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bg-BG" sz="3200" dirty="0"/>
              <a:t>Отворен код.</a:t>
            </a:r>
          </a:p>
          <a:p>
            <a:pPr marL="342900" indent="-342900" algn="just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bg-BG" sz="3200" dirty="0"/>
              <a:t>Възможност за лесно добавяне на нови сензори</a:t>
            </a:r>
            <a:r>
              <a:rPr lang="en-US" sz="3200" dirty="0"/>
              <a:t> </a:t>
            </a:r>
            <a:r>
              <a:rPr lang="bg-BG" sz="3200" dirty="0"/>
              <a:t>и достъп до пълните данни в суров вид.</a:t>
            </a:r>
          </a:p>
          <a:p>
            <a:pPr marL="342900" indent="-342900" algn="just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bg-BG" sz="3200" dirty="0"/>
              <a:t>Не е необходимо да се монтират датчици по тялото на спящия.</a:t>
            </a:r>
          </a:p>
          <a:p>
            <a:pPr marL="342900" indent="-342900" algn="just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bg-BG" sz="3200" dirty="0"/>
              <a:t>Ниска цена и лесна изработка.</a:t>
            </a:r>
          </a:p>
        </p:txBody>
      </p:sp>
    </p:spTree>
    <p:extLst>
      <p:ext uri="{BB962C8B-B14F-4D97-AF65-F5344CB8AC3E}">
        <p14:creationId xmlns:p14="http://schemas.microsoft.com/office/powerpoint/2010/main" val="1212157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C78DFF66-22DE-4540-BC8C-C99D9DEDC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6200000">
            <a:off x="7059708" y="1725707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>
            <a:extLst>
              <a:ext uri="{FF2B5EF4-FFF2-40B4-BE49-F238E27FC236}">
                <a16:creationId xmlns:a16="http://schemas.microsoft.com/office/drawing/2014/main" id="{308446BC-706E-4463-869C-2BB7C5259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0800000">
            <a:off x="8086166" y="0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4BEF6E4-A3E8-4FD5-A4CB-274A9F3500A6}"/>
              </a:ext>
            </a:extLst>
          </p:cNvPr>
          <p:cNvSpPr txBox="1">
            <a:spLocks/>
          </p:cNvSpPr>
          <p:nvPr/>
        </p:nvSpPr>
        <p:spPr>
          <a:xfrm>
            <a:off x="2707343" y="0"/>
            <a:ext cx="6405282" cy="1035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Бъдещо развитие</a:t>
            </a:r>
          </a:p>
        </p:txBody>
      </p:sp>
      <p:sp>
        <p:nvSpPr>
          <p:cNvPr id="6" name="Контейнер за съдържание 8">
            <a:extLst>
              <a:ext uri="{FF2B5EF4-FFF2-40B4-BE49-F238E27FC236}">
                <a16:creationId xmlns:a16="http://schemas.microsoft.com/office/drawing/2014/main" id="{47C2FCB4-E973-414F-AF48-4C8DAF1A4CEA}"/>
              </a:ext>
            </a:extLst>
          </p:cNvPr>
          <p:cNvSpPr txBox="1">
            <a:spLocks/>
          </p:cNvSpPr>
          <p:nvPr/>
        </p:nvSpPr>
        <p:spPr>
          <a:xfrm>
            <a:off x="1207791" y="1164513"/>
            <a:ext cx="9259041" cy="4994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bg-BG" sz="3600" dirty="0"/>
              <a:t>Добавяне на трета величина – пулс.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bg-BG" sz="3600" dirty="0"/>
              <a:t>Създаване на web сайт и мобилно приложение</a:t>
            </a:r>
            <a:endParaRPr lang="bg-BG" sz="2800" dirty="0"/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bg-BG" dirty="0"/>
              <a:t>Свързване на дневните дейности със съня и намиране на връзка между начина на живот и качеството на съня.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bg-BG" dirty="0"/>
              <a:t>Допълнителни записки за съня от потребителя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bg-BG" dirty="0"/>
              <a:t>Оценка на съня за дълъг период от време и откриване на тенденции (напр. подобряване или влошаване на съня)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bg-BG" dirty="0"/>
              <a:t>Автоматично откриване на резки смущения в съня (напр. сънна апнея)</a:t>
            </a:r>
          </a:p>
        </p:txBody>
      </p:sp>
    </p:spTree>
    <p:extLst>
      <p:ext uri="{BB962C8B-B14F-4D97-AF65-F5344CB8AC3E}">
        <p14:creationId xmlns:p14="http://schemas.microsoft.com/office/powerpoint/2010/main" val="1816277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C78DFF66-22DE-4540-BC8C-C99D9DEDC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6200000">
            <a:off x="7059708" y="1725707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>
            <a:extLst>
              <a:ext uri="{FF2B5EF4-FFF2-40B4-BE49-F238E27FC236}">
                <a16:creationId xmlns:a16="http://schemas.microsoft.com/office/drawing/2014/main" id="{308446BC-706E-4463-869C-2BB7C5259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0800000">
            <a:off x="8086166" y="0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Контейнер за съдържание 8">
            <a:extLst>
              <a:ext uri="{FF2B5EF4-FFF2-40B4-BE49-F238E27FC236}">
                <a16:creationId xmlns:a16="http://schemas.microsoft.com/office/drawing/2014/main" id="{292B6B59-C17C-473E-8E69-EAABB869BED2}"/>
              </a:ext>
            </a:extLst>
          </p:cNvPr>
          <p:cNvSpPr txBox="1">
            <a:spLocks/>
          </p:cNvSpPr>
          <p:nvPr/>
        </p:nvSpPr>
        <p:spPr>
          <a:xfrm>
            <a:off x="1887617" y="2766392"/>
            <a:ext cx="8291264" cy="4120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bg-BG" dirty="0"/>
          </a:p>
        </p:txBody>
      </p:sp>
      <p:pic>
        <p:nvPicPr>
          <p:cNvPr id="13316" name="Picture 4" descr="Related image">
            <a:extLst>
              <a:ext uri="{FF2B5EF4-FFF2-40B4-BE49-F238E27FC236}">
                <a16:creationId xmlns:a16="http://schemas.microsoft.com/office/drawing/2014/main" id="{0F73C9CD-2A30-468D-A94B-22D84C96F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3" y="1034301"/>
            <a:ext cx="9753600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75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C78DFF66-22DE-4540-BC8C-C99D9DEDC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6200000">
            <a:off x="7059708" y="1725707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>
            <a:extLst>
              <a:ext uri="{FF2B5EF4-FFF2-40B4-BE49-F238E27FC236}">
                <a16:creationId xmlns:a16="http://schemas.microsoft.com/office/drawing/2014/main" id="{308446BC-706E-4463-869C-2BB7C5259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0800000">
            <a:off x="8086166" y="-2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4BEF6E4-A3E8-4FD5-A4CB-274A9F3500A6}"/>
              </a:ext>
            </a:extLst>
          </p:cNvPr>
          <p:cNvSpPr txBox="1">
            <a:spLocks/>
          </p:cNvSpPr>
          <p:nvPr/>
        </p:nvSpPr>
        <p:spPr>
          <a:xfrm>
            <a:off x="2255746" y="40404"/>
            <a:ext cx="6405282" cy="1035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B5F0BB-E569-4C5D-BE0C-CB96BE3C41C1}"/>
              </a:ext>
            </a:extLst>
          </p:cNvPr>
          <p:cNvSpPr/>
          <p:nvPr/>
        </p:nvSpPr>
        <p:spPr>
          <a:xfrm>
            <a:off x="1028055" y="1141991"/>
            <a:ext cx="886066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bg-BG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Име:</a:t>
            </a:r>
            <a:r>
              <a:rPr lang="bg-BG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Николай Златинов Стоянов</a:t>
            </a:r>
            <a:br>
              <a:rPr lang="bg-BG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bg-BG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buNone/>
            </a:pPr>
            <a:r>
              <a:rPr lang="bg-BG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Училище: </a:t>
            </a:r>
            <a:r>
              <a:rPr lang="bg-BG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ППМГ „Добри Чинтулов”, гр. Сливен</a:t>
            </a:r>
          </a:p>
          <a:p>
            <a:pPr algn="ctr">
              <a:buNone/>
            </a:pPr>
            <a:endParaRPr lang="bg-BG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buNone/>
            </a:pPr>
            <a:r>
              <a:rPr lang="bg-BG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Клас: </a:t>
            </a:r>
            <a:r>
              <a:rPr lang="bg-BG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9.</a:t>
            </a:r>
            <a:r>
              <a:rPr lang="bg-BG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br>
              <a:rPr lang="bg-BG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bg-BG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Email: </a:t>
            </a: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nikolay.stoyanov04@gmail.com</a:t>
            </a:r>
            <a:endParaRPr lang="bg-BG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32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C78DFF66-22DE-4540-BC8C-C99D9DEDC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6200000">
            <a:off x="7059708" y="1725707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>
            <a:extLst>
              <a:ext uri="{FF2B5EF4-FFF2-40B4-BE49-F238E27FC236}">
                <a16:creationId xmlns:a16="http://schemas.microsoft.com/office/drawing/2014/main" id="{308446BC-706E-4463-869C-2BB7C5259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0800000">
            <a:off x="8086166" y="0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4BEF6E4-A3E8-4FD5-A4CB-274A9F3500A6}"/>
              </a:ext>
            </a:extLst>
          </p:cNvPr>
          <p:cNvSpPr txBox="1">
            <a:spLocks/>
          </p:cNvSpPr>
          <p:nvPr/>
        </p:nvSpPr>
        <p:spPr>
          <a:xfrm>
            <a:off x="2830608" y="0"/>
            <a:ext cx="6405282" cy="1035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</a:t>
            </a:r>
          </a:p>
        </p:txBody>
      </p:sp>
      <p:sp>
        <p:nvSpPr>
          <p:cNvPr id="6" name="Контейнер за съдържание 8">
            <a:extLst>
              <a:ext uri="{FF2B5EF4-FFF2-40B4-BE49-F238E27FC236}">
                <a16:creationId xmlns:a16="http://schemas.microsoft.com/office/drawing/2014/main" id="{47C2FCB4-E973-414F-AF48-4C8DAF1A4CEA}"/>
              </a:ext>
            </a:extLst>
          </p:cNvPr>
          <p:cNvSpPr txBox="1">
            <a:spLocks/>
          </p:cNvSpPr>
          <p:nvPr/>
        </p:nvSpPr>
        <p:spPr>
          <a:xfrm>
            <a:off x="1887617" y="1519335"/>
            <a:ext cx="8291264" cy="4105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Aft>
                <a:spcPts val="3600"/>
              </a:spcAft>
              <a:buFont typeface="Wingdings" panose="05000000000000000000" pitchFamily="2" charset="2"/>
              <a:buChar char="§"/>
            </a:pPr>
            <a:endParaRPr lang="bg-BG" sz="4000" dirty="0"/>
          </a:p>
        </p:txBody>
      </p:sp>
      <p:sp>
        <p:nvSpPr>
          <p:cNvPr id="12" name="Контейнер за съдържание 8">
            <a:extLst>
              <a:ext uri="{FF2B5EF4-FFF2-40B4-BE49-F238E27FC236}">
                <a16:creationId xmlns:a16="http://schemas.microsoft.com/office/drawing/2014/main" id="{292B6B59-C17C-473E-8E69-EAABB869BED2}"/>
              </a:ext>
            </a:extLst>
          </p:cNvPr>
          <p:cNvSpPr txBox="1">
            <a:spLocks/>
          </p:cNvSpPr>
          <p:nvPr/>
        </p:nvSpPr>
        <p:spPr>
          <a:xfrm>
            <a:off x="1501251" y="1374358"/>
            <a:ext cx="8291264" cy="4627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bg-BG" sz="3600" dirty="0"/>
              <a:t>Трудно събуждане и хронична умора сутрин, причинени от неспокойният и некачествен сън. 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bg-BG" sz="3600" dirty="0"/>
              <a:t>Независимо от продължителността на съня, човек няма гаранция, че ще се събуди бодър и свеж.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bg-BG" sz="3600" dirty="0"/>
              <a:t>Проблемът е, че никой не може да се самонаблюдава по време на сън.</a:t>
            </a:r>
          </a:p>
        </p:txBody>
      </p:sp>
    </p:spTree>
    <p:extLst>
      <p:ext uri="{BB962C8B-B14F-4D97-AF65-F5344CB8AC3E}">
        <p14:creationId xmlns:p14="http://schemas.microsoft.com/office/powerpoint/2010/main" val="106333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C78DFF66-22DE-4540-BC8C-C99D9DEDC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6200000">
            <a:off x="7059708" y="1725707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>
            <a:extLst>
              <a:ext uri="{FF2B5EF4-FFF2-40B4-BE49-F238E27FC236}">
                <a16:creationId xmlns:a16="http://schemas.microsoft.com/office/drawing/2014/main" id="{308446BC-706E-4463-869C-2BB7C5259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0800000">
            <a:off x="8086166" y="0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4BEF6E4-A3E8-4FD5-A4CB-274A9F3500A6}"/>
              </a:ext>
            </a:extLst>
          </p:cNvPr>
          <p:cNvSpPr txBox="1">
            <a:spLocks/>
          </p:cNvSpPr>
          <p:nvPr/>
        </p:nvSpPr>
        <p:spPr>
          <a:xfrm>
            <a:off x="2830608" y="0"/>
            <a:ext cx="6405282" cy="1035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</a:t>
            </a:r>
          </a:p>
        </p:txBody>
      </p:sp>
      <p:sp>
        <p:nvSpPr>
          <p:cNvPr id="6" name="Контейнер за съдържание 8">
            <a:extLst>
              <a:ext uri="{FF2B5EF4-FFF2-40B4-BE49-F238E27FC236}">
                <a16:creationId xmlns:a16="http://schemas.microsoft.com/office/drawing/2014/main" id="{47C2FCB4-E973-414F-AF48-4C8DAF1A4CEA}"/>
              </a:ext>
            </a:extLst>
          </p:cNvPr>
          <p:cNvSpPr txBox="1">
            <a:spLocks/>
          </p:cNvSpPr>
          <p:nvPr/>
        </p:nvSpPr>
        <p:spPr>
          <a:xfrm>
            <a:off x="1887617" y="1519335"/>
            <a:ext cx="8291264" cy="4105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Aft>
                <a:spcPts val="3600"/>
              </a:spcAft>
              <a:buFont typeface="Wingdings" panose="05000000000000000000" pitchFamily="2" charset="2"/>
              <a:buChar char="§"/>
            </a:pPr>
            <a:r>
              <a:rPr lang="bg-BG" sz="4000" dirty="0"/>
              <a:t>Следене и анализиране съня.</a:t>
            </a:r>
          </a:p>
          <a:p>
            <a:pPr marL="342900" indent="-342900" algn="just">
              <a:spcAft>
                <a:spcPts val="3600"/>
              </a:spcAft>
              <a:buFont typeface="Wingdings" panose="05000000000000000000" pitchFamily="2" charset="2"/>
              <a:buChar char="§"/>
            </a:pPr>
            <a:r>
              <a:rPr lang="bg-BG" sz="4000" dirty="0"/>
              <a:t>Ниска цена.</a:t>
            </a:r>
          </a:p>
          <a:p>
            <a:pPr marL="342900" indent="-342900" algn="just">
              <a:spcAft>
                <a:spcPts val="3600"/>
              </a:spcAft>
              <a:buFont typeface="Wingdings" panose="05000000000000000000" pitchFamily="2" charset="2"/>
              <a:buChar char="§"/>
            </a:pPr>
            <a:r>
              <a:rPr lang="bg-BG" sz="4000" dirty="0"/>
              <a:t>Проста изработка. </a:t>
            </a:r>
          </a:p>
        </p:txBody>
      </p:sp>
      <p:sp>
        <p:nvSpPr>
          <p:cNvPr id="12" name="Контейнер за съдържание 8">
            <a:extLst>
              <a:ext uri="{FF2B5EF4-FFF2-40B4-BE49-F238E27FC236}">
                <a16:creationId xmlns:a16="http://schemas.microsoft.com/office/drawing/2014/main" id="{292B6B59-C17C-473E-8E69-EAABB869BED2}"/>
              </a:ext>
            </a:extLst>
          </p:cNvPr>
          <p:cNvSpPr txBox="1">
            <a:spLocks/>
          </p:cNvSpPr>
          <p:nvPr/>
        </p:nvSpPr>
        <p:spPr>
          <a:xfrm>
            <a:off x="1887617" y="2766392"/>
            <a:ext cx="8291264" cy="4120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9678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Related image">
            <a:extLst>
              <a:ext uri="{FF2B5EF4-FFF2-40B4-BE49-F238E27FC236}">
                <a16:creationId xmlns:a16="http://schemas.microsoft.com/office/drawing/2014/main" id="{308446BC-706E-4463-869C-2BB7C5259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0800000">
            <a:off x="8086166" y="-2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C78DFF66-22DE-4540-BC8C-C99D9DEDC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6200000">
            <a:off x="7059708" y="1725707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4BEF6E4-A3E8-4FD5-A4CB-274A9F3500A6}"/>
              </a:ext>
            </a:extLst>
          </p:cNvPr>
          <p:cNvSpPr txBox="1">
            <a:spLocks/>
          </p:cNvSpPr>
          <p:nvPr/>
        </p:nvSpPr>
        <p:spPr>
          <a:xfrm>
            <a:off x="2830608" y="0"/>
            <a:ext cx="6405282" cy="1035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Що е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sleeper?</a:t>
            </a:r>
            <a:endParaRPr lang="bg-B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Контейнер за съдържание 8">
            <a:extLst>
              <a:ext uri="{FF2B5EF4-FFF2-40B4-BE49-F238E27FC236}">
                <a16:creationId xmlns:a16="http://schemas.microsoft.com/office/drawing/2014/main" id="{88C6111A-CC56-4E2F-9E10-4F498EA3EDCE}"/>
              </a:ext>
            </a:extLst>
          </p:cNvPr>
          <p:cNvSpPr txBox="1">
            <a:spLocks/>
          </p:cNvSpPr>
          <p:nvPr/>
        </p:nvSpPr>
        <p:spPr>
          <a:xfrm>
            <a:off x="5890559" y="1449950"/>
            <a:ext cx="3910264" cy="4372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spcBef>
                <a:spcPts val="600"/>
              </a:spcBef>
              <a:spcAft>
                <a:spcPts val="10200"/>
              </a:spcAft>
              <a:buFont typeface="Wingdings" panose="05000000000000000000" pitchFamily="2" charset="2"/>
              <a:buChar char="§"/>
            </a:pPr>
            <a:r>
              <a:rPr lang="bg-BG" sz="3600" dirty="0"/>
              <a:t>Хардуерна част.</a:t>
            </a:r>
            <a:endParaRPr lang="en-US" sz="3600" dirty="0"/>
          </a:p>
          <a:p>
            <a:pPr marL="571500" indent="-571500" algn="just">
              <a:spcBef>
                <a:spcPts val="600"/>
              </a:spcBef>
              <a:spcAft>
                <a:spcPts val="10200"/>
              </a:spcAft>
              <a:buFont typeface="Wingdings" panose="05000000000000000000" pitchFamily="2" charset="2"/>
              <a:buChar char="§"/>
            </a:pPr>
            <a:r>
              <a:rPr lang="bg-BG" sz="3600" dirty="0"/>
              <a:t>Софтуерна част.</a:t>
            </a:r>
          </a:p>
          <a:p>
            <a:pPr algn="just"/>
            <a:endParaRPr lang="bg-BG" dirty="0"/>
          </a:p>
        </p:txBody>
      </p:sp>
      <p:pic>
        <p:nvPicPr>
          <p:cNvPr id="10242" name="Picture 1">
            <a:extLst>
              <a:ext uri="{FF2B5EF4-FFF2-40B4-BE49-F238E27FC236}">
                <a16:creationId xmlns:a16="http://schemas.microsoft.com/office/drawing/2014/main" id="{99F3D406-FA56-4F0C-8DFF-4C8FFFFD8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00" y="1471950"/>
            <a:ext cx="5095842" cy="435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0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C78DFF66-22DE-4540-BC8C-C99D9DEDC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6200000">
            <a:off x="7059708" y="1725707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>
            <a:extLst>
              <a:ext uri="{FF2B5EF4-FFF2-40B4-BE49-F238E27FC236}">
                <a16:creationId xmlns:a16="http://schemas.microsoft.com/office/drawing/2014/main" id="{308446BC-706E-4463-869C-2BB7C5259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0800000">
            <a:off x="8086166" y="-2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4BEF6E4-A3E8-4FD5-A4CB-274A9F3500A6}"/>
              </a:ext>
            </a:extLst>
          </p:cNvPr>
          <p:cNvSpPr txBox="1">
            <a:spLocks/>
          </p:cNvSpPr>
          <p:nvPr/>
        </p:nvSpPr>
        <p:spPr>
          <a:xfrm>
            <a:off x="2009104" y="-3"/>
            <a:ext cx="6980256" cy="10174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на хардуера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12259D-5F70-4510-98F9-EAA5BBC4B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967" y="1216300"/>
            <a:ext cx="213014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10D50CF-BE17-4345-857A-05C068782D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206072"/>
              </p:ext>
            </p:extLst>
          </p:nvPr>
        </p:nvGraphicFramePr>
        <p:xfrm>
          <a:off x="2243966" y="1216301"/>
          <a:ext cx="7704067" cy="5106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r:id="rId4" imgW="4853480" imgH="3215475" progId="Visio.Drawing.11">
                  <p:embed/>
                </p:oleObj>
              </mc:Choice>
              <mc:Fallback>
                <p:oleObj r:id="rId4" imgW="4853480" imgH="321547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966" y="1216301"/>
                        <a:ext cx="7704067" cy="51065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3837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C78DFF66-22DE-4540-BC8C-C99D9DEDC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6200000">
            <a:off x="7059708" y="1725707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>
            <a:extLst>
              <a:ext uri="{FF2B5EF4-FFF2-40B4-BE49-F238E27FC236}">
                <a16:creationId xmlns:a16="http://schemas.microsoft.com/office/drawing/2014/main" id="{308446BC-706E-4463-869C-2BB7C5259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0800000">
            <a:off x="8086166" y="-2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4BEF6E4-A3E8-4FD5-A4CB-274A9F3500A6}"/>
              </a:ext>
            </a:extLst>
          </p:cNvPr>
          <p:cNvSpPr txBox="1">
            <a:spLocks/>
          </p:cNvSpPr>
          <p:nvPr/>
        </p:nvSpPr>
        <p:spPr>
          <a:xfrm>
            <a:off x="3139890" y="102773"/>
            <a:ext cx="5088893" cy="19501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Използвани </a:t>
            </a:r>
          </a:p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и среди</a:t>
            </a:r>
          </a:p>
        </p:txBody>
      </p:sp>
      <p:pic>
        <p:nvPicPr>
          <p:cNvPr id="8194" name="Picture 2" descr="Related image">
            <a:extLst>
              <a:ext uri="{FF2B5EF4-FFF2-40B4-BE49-F238E27FC236}">
                <a16:creationId xmlns:a16="http://schemas.microsoft.com/office/drawing/2014/main" id="{BFE7CC3B-92F1-4A7D-A2E0-CC0CA1C5F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57" y="1680896"/>
            <a:ext cx="2256143" cy="225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Image result for c programming icon">
            <a:extLst>
              <a:ext uri="{FF2B5EF4-FFF2-40B4-BE49-F238E27FC236}">
                <a16:creationId xmlns:a16="http://schemas.microsoft.com/office/drawing/2014/main" id="{8713368F-C11F-401B-A835-E4DEEEF17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216" y="3971365"/>
            <a:ext cx="2886635" cy="288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Image result for jupyter notebook icon">
            <a:extLst>
              <a:ext uri="{FF2B5EF4-FFF2-40B4-BE49-F238E27FC236}">
                <a16:creationId xmlns:a16="http://schemas.microsoft.com/office/drawing/2014/main" id="{2C56530C-78BD-4B2A-9A9F-73D28E9B7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6" y="1501483"/>
            <a:ext cx="2529726" cy="293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4" name="Picture 22" descr="Image result for python icon">
            <a:extLst>
              <a:ext uri="{FF2B5EF4-FFF2-40B4-BE49-F238E27FC236}">
                <a16:creationId xmlns:a16="http://schemas.microsoft.com/office/drawing/2014/main" id="{85C47AE4-6CA0-4455-8332-B8E6B761D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086" y="3880236"/>
            <a:ext cx="4726600" cy="236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650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C78DFF66-22DE-4540-BC8C-C99D9DEDC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6200000">
            <a:off x="7059708" y="1725707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>
            <a:extLst>
              <a:ext uri="{FF2B5EF4-FFF2-40B4-BE49-F238E27FC236}">
                <a16:creationId xmlns:a16="http://schemas.microsoft.com/office/drawing/2014/main" id="{308446BC-706E-4463-869C-2BB7C5259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0800000">
            <a:off x="8086166" y="-2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4BEF6E4-A3E8-4FD5-A4CB-274A9F3500A6}"/>
              </a:ext>
            </a:extLst>
          </p:cNvPr>
          <p:cNvSpPr txBox="1">
            <a:spLocks/>
          </p:cNvSpPr>
          <p:nvPr/>
        </p:nvSpPr>
        <p:spPr>
          <a:xfrm>
            <a:off x="3139890" y="102773"/>
            <a:ext cx="5088893" cy="9636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Резултат от анализ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DE447E-B1D0-4515-B508-5C67E3A88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31" y="1086663"/>
            <a:ext cx="8195810" cy="546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57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C78DFF66-22DE-4540-BC8C-C99D9DEDC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6200000">
            <a:off x="7059708" y="1725707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>
            <a:extLst>
              <a:ext uri="{FF2B5EF4-FFF2-40B4-BE49-F238E27FC236}">
                <a16:creationId xmlns:a16="http://schemas.microsoft.com/office/drawing/2014/main" id="{308446BC-706E-4463-869C-2BB7C5259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t="-13874" r="36354" b="23861"/>
          <a:stretch/>
        </p:blipFill>
        <p:spPr bwMode="auto">
          <a:xfrm rot="10800000">
            <a:off x="8086166" y="-2"/>
            <a:ext cx="4105834" cy="6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F4BEF6E4-A3E8-4FD5-A4CB-274A9F3500A6}"/>
              </a:ext>
            </a:extLst>
          </p:cNvPr>
          <p:cNvSpPr txBox="1">
            <a:spLocks/>
          </p:cNvSpPr>
          <p:nvPr/>
        </p:nvSpPr>
        <p:spPr>
          <a:xfrm>
            <a:off x="3139890" y="102773"/>
            <a:ext cx="5088893" cy="9636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Резултат от анализ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FAFBC5-74C3-4268-9C44-953FFFA14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32" y="1324391"/>
            <a:ext cx="9976833" cy="498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02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2256</TotalTime>
  <Words>238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Visio.Drawing.11</vt:lpstr>
      <vt:lpstr>Sleeper – анализ на качеството на съня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Николай Стоянов</dc:creator>
  <cp:lastModifiedBy>Николай Стоянов</cp:lastModifiedBy>
  <cp:revision>23</cp:revision>
  <dcterms:created xsi:type="dcterms:W3CDTF">2019-11-26T20:12:52Z</dcterms:created>
  <dcterms:modified xsi:type="dcterms:W3CDTF">2020-02-21T06:17:11Z</dcterms:modified>
</cp:coreProperties>
</file>