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Inter" panose="020B0604020202020204" charset="0"/>
      <p:regular r:id="rId31"/>
      <p:bold r:id="rId32"/>
    </p:embeddedFont>
    <p:embeddedFont>
      <p:font typeface="Catamaran" charset="0"/>
      <p:regular r:id="rId33"/>
      <p:bold r:id="rId34"/>
    </p:embeddedFont>
    <p:embeddedFont>
      <p:font typeface="Lexend Deca" panose="020B0604020202020204" charset="0"/>
      <p:regular r:id="rId35"/>
      <p:bold r:id="rId36"/>
    </p:embeddedFont>
    <p:embeddedFont>
      <p:font typeface="Quattrocento Sans" panose="020B0604020202020204" charset="0"/>
      <p:regular r:id="rId37"/>
      <p:bold r:id="rId38"/>
      <p:italic r:id="rId39"/>
      <p:boldItalic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B63F75-5ABB-4E36-8A21-8A0F44E77316}">
  <a:tblStyle styleId="{60B63F75-5ABB-4E36-8A21-8A0F44E7731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768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Тимошенко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Выпускная Квалификационная работа на тему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25" tIns="93125" rIns="93125" bIns="931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Тимошенко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User -&gt; хранит основную информацию о пользователях</a:t>
            </a:r>
            <a:br>
              <a:rPr lang="ru"/>
            </a:br>
            <a:r>
              <a:rPr lang="ru"/>
              <a:t>Test -&gt; О тестах</a:t>
            </a:r>
            <a:br>
              <a:rPr lang="ru"/>
            </a:br>
            <a:r>
              <a:rPr lang="ru"/>
              <a:t>replyStud -&gt; </a:t>
            </a: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хранит историю с информацией о результатах тестирования для конкретного студента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25" tIns="93125" rIns="93125" bIns="931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Паздерин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25" tIns="93125" rIns="93125" bIns="931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Паздерин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25" tIns="93125" rIns="93125" bIns="931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Паздерин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25" tIns="93125" rIns="93125" bIns="931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Паздерин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714375"/>
            <a:ext cx="3429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5:notes"/>
          <p:cNvSpPr txBox="1">
            <a:spLocks noGrp="1"/>
          </p:cNvSpPr>
          <p:nvPr>
            <p:ph type="body" idx="1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Тимошенко</a:t>
            </a:r>
            <a:endParaRPr/>
          </a:p>
          <a:p>
            <a:pPr marL="719999" lvl="1" indent="451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Oracle: используется для выполнения скриптов и проверки знаний студентов по языку SQL. Oracle необходима для обеспечения поддержки специфических функций и синтаксиса SQL.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19999" lvl="1" indent="451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MySQL: также используется для выполнения SQL-скриптов и проверки знаний студентов. MySQL необходима для поддержки другого набора специфических функций и синтаксиса SQL.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19999" lvl="1" indent="451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MongoDB: используется как основная база данных для хранения данных о пользователях, тестах и результатах тестирования.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8" name="Google Shape;218;p15:notes"/>
          <p:cNvSpPr txBox="1">
            <a:spLocks noGrp="1"/>
          </p:cNvSpPr>
          <p:nvPr>
            <p:ph type="sldNum" idx="12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714375"/>
            <a:ext cx="3429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16:notes"/>
          <p:cNvSpPr txBox="1">
            <a:spLocks noGrp="1"/>
          </p:cNvSpPr>
          <p:nvPr>
            <p:ph type="body" idx="1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Паздерин</a:t>
            </a:r>
            <a:endParaRPr/>
          </a:p>
        </p:txBody>
      </p:sp>
      <p:sp>
        <p:nvSpPr>
          <p:cNvPr id="230" name="Google Shape;230;p16:notes"/>
          <p:cNvSpPr txBox="1">
            <a:spLocks noGrp="1"/>
          </p:cNvSpPr>
          <p:nvPr>
            <p:ph type="sldNum" idx="12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714375"/>
            <a:ext cx="3429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17:notes"/>
          <p:cNvSpPr txBox="1">
            <a:spLocks noGrp="1"/>
          </p:cNvSpPr>
          <p:nvPr>
            <p:ph type="body" idx="1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Тимошенко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p17:notes"/>
          <p:cNvSpPr txBox="1">
            <a:spLocks noGrp="1"/>
          </p:cNvSpPr>
          <p:nvPr>
            <p:ph type="sldNum" idx="12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714375"/>
            <a:ext cx="3429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18:notes"/>
          <p:cNvSpPr txBox="1">
            <a:spLocks noGrp="1"/>
          </p:cNvSpPr>
          <p:nvPr>
            <p:ph type="body" idx="1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Тимошенко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2" name="Google Shape;252;p18:notes"/>
          <p:cNvSpPr txBox="1">
            <a:spLocks noGrp="1"/>
          </p:cNvSpPr>
          <p:nvPr>
            <p:ph type="sldNum" idx="12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714375"/>
            <a:ext cx="3429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19:notes"/>
          <p:cNvSpPr txBox="1">
            <a:spLocks noGrp="1"/>
          </p:cNvSpPr>
          <p:nvPr>
            <p:ph type="body" idx="1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Тимошенко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3" name="Google Shape;263;p19:notes"/>
          <p:cNvSpPr txBox="1">
            <a:spLocks noGrp="1"/>
          </p:cNvSpPr>
          <p:nvPr>
            <p:ph type="sldNum" idx="12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300"/>
              <a:t>Тимошенко </a:t>
            </a: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300"/>
              <a:t>Актуальность Информационных систем тестирования в современном образовании сложно переоценить</a:t>
            </a:r>
            <a:endParaRPr sz="13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714375"/>
            <a:ext cx="3429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20:notes"/>
          <p:cNvSpPr txBox="1">
            <a:spLocks noGrp="1"/>
          </p:cNvSpPr>
          <p:nvPr>
            <p:ph type="body" idx="1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Тимошенко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4" name="Google Shape;274;p20:notes"/>
          <p:cNvSpPr txBox="1">
            <a:spLocks noGrp="1"/>
          </p:cNvSpPr>
          <p:nvPr>
            <p:ph type="sldNum" idx="12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714375"/>
            <a:ext cx="3429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21:notes"/>
          <p:cNvSpPr txBox="1">
            <a:spLocks noGrp="1"/>
          </p:cNvSpPr>
          <p:nvPr>
            <p:ph type="body" idx="1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Тимошенко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5" name="Google Shape;285;p21:notes"/>
          <p:cNvSpPr txBox="1">
            <a:spLocks noGrp="1"/>
          </p:cNvSpPr>
          <p:nvPr>
            <p:ph type="sldNum" idx="12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714375"/>
            <a:ext cx="3429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22:notes"/>
          <p:cNvSpPr txBox="1">
            <a:spLocks noGrp="1"/>
          </p:cNvSpPr>
          <p:nvPr>
            <p:ph type="body" idx="1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Тимошенко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6" name="Google Shape;296;p22:notes"/>
          <p:cNvSpPr txBox="1">
            <a:spLocks noGrp="1"/>
          </p:cNvSpPr>
          <p:nvPr>
            <p:ph type="sldNum" idx="12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714375"/>
            <a:ext cx="3429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23:notes"/>
          <p:cNvSpPr txBox="1">
            <a:spLocks noGrp="1"/>
          </p:cNvSpPr>
          <p:nvPr>
            <p:ph type="body" idx="1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Тимошенко</a:t>
            </a:r>
            <a:endParaRPr/>
          </a:p>
        </p:txBody>
      </p:sp>
      <p:sp>
        <p:nvSpPr>
          <p:cNvPr id="307" name="Google Shape;307;p23:notes"/>
          <p:cNvSpPr txBox="1">
            <a:spLocks noGrp="1"/>
          </p:cNvSpPr>
          <p:nvPr>
            <p:ph type="sldNum" idx="12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714375"/>
            <a:ext cx="3429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24:notes"/>
          <p:cNvSpPr txBox="1">
            <a:spLocks noGrp="1"/>
          </p:cNvSpPr>
          <p:nvPr>
            <p:ph type="body" idx="1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Тимошенко</a:t>
            </a:r>
            <a:endParaRPr/>
          </a:p>
        </p:txBody>
      </p:sp>
      <p:sp>
        <p:nvSpPr>
          <p:cNvPr id="318" name="Google Shape;318;p24:notes"/>
          <p:cNvSpPr txBox="1">
            <a:spLocks noGrp="1"/>
          </p:cNvSpPr>
          <p:nvPr>
            <p:ph type="sldNum" idx="12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e23886d70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e23886d70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Паздерин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e23886d70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e23886d70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Паздерин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714375"/>
            <a:ext cx="3429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2" name="Google Shape;392;p25:notes"/>
          <p:cNvSpPr txBox="1">
            <a:spLocks noGrp="1"/>
          </p:cNvSpPr>
          <p:nvPr>
            <p:ph type="body" idx="1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Паздерин</a:t>
            </a:r>
            <a:endParaRPr/>
          </a:p>
        </p:txBody>
      </p:sp>
      <p:sp>
        <p:nvSpPr>
          <p:cNvPr id="393" name="Google Shape;393;p25:notes"/>
          <p:cNvSpPr txBox="1">
            <a:spLocks noGrp="1"/>
          </p:cNvSpPr>
          <p:nvPr>
            <p:ph type="sldNum" idx="12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e23886d70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e23886d703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Паздерин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714375"/>
            <a:ext cx="3429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4:notes"/>
          <p:cNvSpPr txBox="1">
            <a:spLocks noGrp="1"/>
          </p:cNvSpPr>
          <p:nvPr>
            <p:ph type="body" idx="1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Паздерин</a:t>
            </a:r>
            <a:endParaRPr/>
          </a:p>
        </p:txBody>
      </p:sp>
      <p:sp>
        <p:nvSpPr>
          <p:cNvPr id="88" name="Google Shape;88;p4:notes"/>
          <p:cNvSpPr txBox="1">
            <a:spLocks noGrp="1"/>
          </p:cNvSpPr>
          <p:nvPr>
            <p:ph type="sldNum" idx="12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714375"/>
            <a:ext cx="3429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Тимошенко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Анализ предметной области включает в себя обзор существующих систем тестирования:  </a:t>
            </a: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714375"/>
            <a:ext cx="3429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Тимошенко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На основе 4 ключевых критериях была построенна таблица для сравнения. Исходя из обзора было принято решение разработки Информационной системы на основе </a:t>
            </a:r>
            <a:r>
              <a:rPr lang="ru" sz="13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Прототип "Информационной системы контроля уровня знания SQL</a:t>
            </a:r>
            <a:endParaRPr/>
          </a:p>
        </p:txBody>
      </p:sp>
      <p:sp>
        <p:nvSpPr>
          <p:cNvPr id="118" name="Google Shape;118;p6:notes"/>
          <p:cNvSpPr txBox="1">
            <a:spLocks noGrp="1"/>
          </p:cNvSpPr>
          <p:nvPr>
            <p:ph type="sldNum" idx="12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Паздерин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По результатам анализа предметной области были выявлены пользовательские требования. Подчеркнутые требования не были реализованы в прототипе и реализовывались в нашей системе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900"/>
              <a:t>Анализ предметной части посодействовал созданию пользовательских требованиях для ролей нашей системы. Роли 3 : Студент, Преподаватель</a:t>
            </a:r>
            <a:endParaRPr sz="19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Паздерин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Тимошенко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500"/>
              <a:t>Системные требования были унаследованы от </a:t>
            </a: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“Информационной системы тестирования знаний SQL”. </a:t>
            </a:r>
            <a:r>
              <a:rPr lang="ru" sz="1800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Редактор исходного кода для кроссплатформенной разработки веб- и облачных приложений. </a:t>
            </a: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Документо ориентированная база данныз mongodb.</a:t>
            </a:r>
            <a:r>
              <a:rPr lang="ru" sz="1800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Среда выполнения JavaScript, основанная на движке V8 Node.JS. </a:t>
            </a: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Фреймворк для разработки ИС Express.js. JS HTML5 и CSS для разработки клиентской части приложения</a:t>
            </a:r>
            <a:endParaRPr sz="5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subTitle" idx="1"/>
          </p:nvPr>
        </p:nvSpPr>
        <p:spPr>
          <a:xfrm>
            <a:off x="5230675" y="2474163"/>
            <a:ext cx="2466900" cy="10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5230675" y="1648750"/>
            <a:ext cx="3200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/>
          <p:nvPr/>
        </p:nvSpPr>
        <p:spPr>
          <a:xfrm>
            <a:off x="6413575" y="-462500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6413575" y="4608575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ctrTitle"/>
          </p:nvPr>
        </p:nvSpPr>
        <p:spPr>
          <a:xfrm>
            <a:off x="229052" y="186175"/>
            <a:ext cx="6782400" cy="21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 b="1">
                <a:latin typeface="Times New Roman"/>
                <a:ea typeface="Times New Roman"/>
                <a:cs typeface="Times New Roman"/>
                <a:sym typeface="Times New Roman"/>
              </a:rPr>
              <a:t>Информационная система тестирования знаний обучающихся</a:t>
            </a:r>
            <a:endParaRPr sz="7200"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311700" y="2390925"/>
            <a:ext cx="6876600" cy="28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Студенты 4 курса КемГУ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Институт цифры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цифровых технологий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Тимошенко Н.Р.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Паздерин Н.И.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Кандидат технических наук, доцент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Завозкин С.Ю.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endParaRPr sz="1330"/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66675" y="1746825"/>
            <a:ext cx="2394925" cy="239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311700" y="185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None/>
            </a:pPr>
            <a:r>
              <a:rPr lang="ru" sz="3600" b="1">
                <a:latin typeface="Times New Roman"/>
                <a:ea typeface="Times New Roman"/>
                <a:cs typeface="Times New Roman"/>
                <a:sym typeface="Times New Roman"/>
              </a:rPr>
              <a:t>Структуры данных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8500" y="39113"/>
            <a:ext cx="692425" cy="6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4475" y="39125"/>
            <a:ext cx="6788289" cy="50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4572000" y="2320075"/>
            <a:ext cx="1467900" cy="354000"/>
          </a:xfrm>
          <a:prstGeom prst="rect">
            <a:avLst/>
          </a:prstGeom>
          <a:solidFill>
            <a:srgbClr val="EEEEEE">
              <a:alpha val="17090"/>
            </a:srgbClr>
          </a:solidFill>
          <a:ln w="9525" cap="flat" cmpd="sng">
            <a:solidFill>
              <a:srgbClr val="6DA5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5" name="Google Shape;175;p24"/>
          <p:cNvCxnSpPr>
            <a:stCxn id="174" idx="1"/>
          </p:cNvCxnSpPr>
          <p:nvPr/>
        </p:nvCxnSpPr>
        <p:spPr>
          <a:xfrm rot="10800000">
            <a:off x="4373700" y="2496775"/>
            <a:ext cx="198300" cy="300"/>
          </a:xfrm>
          <a:prstGeom prst="straightConnector1">
            <a:avLst/>
          </a:prstGeom>
          <a:noFill/>
          <a:ln w="9525" cap="flat" cmpd="sng">
            <a:solidFill>
              <a:srgbClr val="6DA5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" name="Google Shape;176;p24"/>
          <p:cNvSpPr/>
          <p:nvPr/>
        </p:nvSpPr>
        <p:spPr>
          <a:xfrm>
            <a:off x="2721475" y="1924400"/>
            <a:ext cx="1632900" cy="999600"/>
          </a:xfrm>
          <a:prstGeom prst="rect">
            <a:avLst/>
          </a:prstGeom>
          <a:solidFill>
            <a:srgbClr val="EEEEEE">
              <a:alpha val="17090"/>
            </a:srgbClr>
          </a:solidFill>
          <a:ln w="9525" cap="flat" cmpd="sng">
            <a:solidFill>
              <a:srgbClr val="6DA5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2692225" y="1821450"/>
            <a:ext cx="1739700" cy="15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r>
              <a:rPr lang="ru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тип тестирования 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answerOptions</a:t>
            </a:r>
            <a:r>
              <a:rPr lang="ru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массив хранящий ответы и Boolean значения правильности каждого из ответов.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2692225" y="4038275"/>
            <a:ext cx="1691400" cy="220500"/>
          </a:xfrm>
          <a:prstGeom prst="rect">
            <a:avLst/>
          </a:prstGeom>
          <a:solidFill>
            <a:srgbClr val="EEEEEE">
              <a:alpha val="17090"/>
            </a:srgbClr>
          </a:solidFill>
          <a:ln w="9525" cap="flat" cmpd="sng">
            <a:solidFill>
              <a:srgbClr val="6DA5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9" name="Google Shape;179;p24"/>
          <p:cNvCxnSpPr>
            <a:endCxn id="180" idx="3"/>
          </p:cNvCxnSpPr>
          <p:nvPr/>
        </p:nvCxnSpPr>
        <p:spPr>
          <a:xfrm rot="10800000">
            <a:off x="1800050" y="4029600"/>
            <a:ext cx="892200" cy="119100"/>
          </a:xfrm>
          <a:prstGeom prst="straightConnector1">
            <a:avLst/>
          </a:prstGeom>
          <a:noFill/>
          <a:ln w="9525" cap="flat" cmpd="sng">
            <a:solidFill>
              <a:srgbClr val="6DA5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Google Shape;181;p24"/>
          <p:cNvSpPr/>
          <p:nvPr/>
        </p:nvSpPr>
        <p:spPr>
          <a:xfrm>
            <a:off x="2576975" y="4804700"/>
            <a:ext cx="1691400" cy="220500"/>
          </a:xfrm>
          <a:prstGeom prst="rect">
            <a:avLst/>
          </a:prstGeom>
          <a:solidFill>
            <a:srgbClr val="EEEEEE">
              <a:alpha val="17090"/>
            </a:srgbClr>
          </a:solidFill>
          <a:ln w="9525" cap="flat" cmpd="sng">
            <a:solidFill>
              <a:srgbClr val="6DA5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2" name="Google Shape;182;p24"/>
          <p:cNvCxnSpPr/>
          <p:nvPr/>
        </p:nvCxnSpPr>
        <p:spPr>
          <a:xfrm rot="10800000">
            <a:off x="2378675" y="4914800"/>
            <a:ext cx="198300" cy="300"/>
          </a:xfrm>
          <a:prstGeom prst="straightConnector1">
            <a:avLst/>
          </a:prstGeom>
          <a:noFill/>
          <a:ln w="9525" cap="flat" cmpd="sng">
            <a:solidFill>
              <a:srgbClr val="6DA5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24"/>
          <p:cNvSpPr txBox="1"/>
          <p:nvPr/>
        </p:nvSpPr>
        <p:spPr>
          <a:xfrm>
            <a:off x="108650" y="3660150"/>
            <a:ext cx="169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lector_id </a:t>
            </a:r>
            <a:r>
              <a:rPr lang="ru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идентификатор преподавателя, которому принадлежит тест.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167150" y="3683400"/>
            <a:ext cx="1632900" cy="692400"/>
          </a:xfrm>
          <a:prstGeom prst="rect">
            <a:avLst/>
          </a:prstGeom>
          <a:solidFill>
            <a:srgbClr val="EEEEEE">
              <a:alpha val="17090"/>
            </a:srgbClr>
          </a:solidFill>
          <a:ln w="9525" cap="flat" cmpd="sng">
            <a:solidFill>
              <a:srgbClr val="6DA5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1006625" y="4421425"/>
            <a:ext cx="13956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lang="ru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информация о дате прохождения теста в формате ISOData.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1030175" y="4484125"/>
            <a:ext cx="1348500" cy="572700"/>
          </a:xfrm>
          <a:prstGeom prst="rect">
            <a:avLst/>
          </a:prstGeom>
          <a:solidFill>
            <a:srgbClr val="EEEEEE">
              <a:alpha val="17090"/>
            </a:srgbClr>
          </a:solidFill>
          <a:ln w="9525" cap="flat" cmpd="sng">
            <a:solidFill>
              <a:srgbClr val="6DA5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311700" y="142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Quattrocento Sans"/>
              <a:buNone/>
            </a:pPr>
            <a:r>
              <a:rPr lang="ru" sz="3600" b="1">
                <a:latin typeface="Quattrocento Sans"/>
                <a:ea typeface="Quattrocento Sans"/>
                <a:cs typeface="Quattrocento Sans"/>
                <a:sym typeface="Quattrocento Sans"/>
              </a:rPr>
              <a:t>Диаграммы вариантов использования</a:t>
            </a:r>
            <a:endParaRPr sz="3600"/>
          </a:p>
        </p:txBody>
      </p:sp>
      <p:sp>
        <p:nvSpPr>
          <p:cNvPr id="191" name="Google Shape;19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88" y="1678975"/>
            <a:ext cx="8122224" cy="24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>
            <a:spLocks noGrp="1"/>
          </p:cNvSpPr>
          <p:nvPr>
            <p:ph type="title"/>
          </p:nvPr>
        </p:nvSpPr>
        <p:spPr>
          <a:xfrm>
            <a:off x="390325" y="989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4"/>
              <a:buFont typeface="Arial"/>
              <a:buNone/>
            </a:pPr>
            <a:r>
              <a:rPr lang="ru" sz="3600" b="1">
                <a:latin typeface="Times New Roman"/>
                <a:ea typeface="Times New Roman"/>
                <a:cs typeface="Times New Roman"/>
                <a:sym typeface="Times New Roman"/>
              </a:rPr>
              <a:t>Диаграммы вариантов использования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8" name="Google Shape;19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8500" y="39113"/>
            <a:ext cx="692425" cy="6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274" y="1362150"/>
            <a:ext cx="7971449" cy="282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>
            <a:spLocks noGrp="1"/>
          </p:cNvSpPr>
          <p:nvPr>
            <p:ph type="title"/>
          </p:nvPr>
        </p:nvSpPr>
        <p:spPr>
          <a:xfrm>
            <a:off x="0" y="102250"/>
            <a:ext cx="91440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ru" sz="2200" b="1">
                <a:latin typeface="Times New Roman"/>
                <a:ea typeface="Times New Roman"/>
                <a:cs typeface="Times New Roman"/>
                <a:sym typeface="Times New Roman"/>
              </a:rPr>
              <a:t>Диаграмма последовательности “процесс создания задачи преподавателем”</a:t>
            </a:r>
            <a:endParaRPr sz="2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0713"/>
              <a:buNone/>
            </a:pPr>
            <a:endParaRPr/>
          </a:p>
        </p:txBody>
      </p:sp>
      <p:pic>
        <p:nvPicPr>
          <p:cNvPr id="206" name="Google Shape;20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3776" y="703150"/>
            <a:ext cx="6608036" cy="406135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>
            <a:spLocks noGrp="1"/>
          </p:cNvSpPr>
          <p:nvPr>
            <p:ph type="title"/>
          </p:nvPr>
        </p:nvSpPr>
        <p:spPr>
          <a:xfrm>
            <a:off x="0" y="78650"/>
            <a:ext cx="91440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ru" sz="2100" b="1">
                <a:latin typeface="Times New Roman"/>
                <a:ea typeface="Times New Roman"/>
                <a:cs typeface="Times New Roman"/>
                <a:sym typeface="Times New Roman"/>
              </a:rPr>
              <a:t>Диаграмма последовательности “процесс проверки результатов тестирования”</a:t>
            </a:r>
            <a:endParaRPr sz="21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0713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851" y="603800"/>
            <a:ext cx="7391582" cy="417674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6F4F4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9"/>
          <p:cNvSpPr/>
          <p:nvPr/>
        </p:nvSpPr>
        <p:spPr>
          <a:xfrm>
            <a:off x="1338504" y="201720"/>
            <a:ext cx="66345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t" anchorCtr="0">
            <a:noAutofit/>
          </a:bodyPr>
          <a:lstStyle/>
          <a:p>
            <a:pPr marL="0" marR="0" lvl="0" indent="0" algn="ctr" rtl="0">
              <a:lnSpc>
                <a:spcPct val="107916"/>
              </a:lnSpc>
              <a:spcBef>
                <a:spcPts val="22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 sz="2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 развертывания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9"/>
          <p:cNvSpPr/>
          <p:nvPr/>
        </p:nvSpPr>
        <p:spPr>
          <a:xfrm>
            <a:off x="1273746" y="1497658"/>
            <a:ext cx="3128700" cy="15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100"/>
              <a:buFont typeface="Inter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29" descr="C:\Users\MacSquizzy\AppData\Local\Microsoft\Windows\INetCache\Content.Word\Deploym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525" y="852725"/>
            <a:ext cx="8214474" cy="40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18500" y="39113"/>
            <a:ext cx="692425" cy="6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6F4F4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0"/>
          <p:cNvSpPr/>
          <p:nvPr/>
        </p:nvSpPr>
        <p:spPr>
          <a:xfrm>
            <a:off x="720301" y="237350"/>
            <a:ext cx="77034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t" anchorCtr="0">
            <a:noAutofit/>
          </a:bodyPr>
          <a:lstStyle/>
          <a:p>
            <a:pPr marL="0" marR="0" lvl="0" indent="0" algn="ctr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Inter"/>
              <a:buNone/>
            </a:pPr>
            <a:r>
              <a:rPr lang="ru" sz="27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Веб-сервисы</a:t>
            </a:r>
            <a:endParaRPr sz="2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5" name="Google Shape;23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975" y="671451"/>
            <a:ext cx="7518801" cy="440715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36" name="Google Shape;236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7" name="Google Shape;237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18500" y="39113"/>
            <a:ext cx="692425" cy="6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6F4F4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1"/>
          <p:cNvSpPr/>
          <p:nvPr/>
        </p:nvSpPr>
        <p:spPr>
          <a:xfrm>
            <a:off x="2235299" y="39123"/>
            <a:ext cx="4673400" cy="8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t" anchorCtr="0">
            <a:noAutofit/>
          </a:bodyPr>
          <a:lstStyle/>
          <a:p>
            <a:pPr marL="0" marR="0" lvl="0" indent="0" algn="ctr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Inter"/>
              <a:buNone/>
            </a:pPr>
            <a:r>
              <a:rPr lang="ru" sz="27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 разработки</a:t>
            </a:r>
            <a:endParaRPr sz="27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Inter"/>
              <a:buNone/>
            </a:pPr>
            <a:r>
              <a:rPr lang="ru" sz="27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Меню преподавателя</a:t>
            </a:r>
            <a:endParaRPr sz="27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7" name="Google Shape;24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8500" y="39113"/>
            <a:ext cx="692425" cy="6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4050" y="1041125"/>
            <a:ext cx="7348149" cy="34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6F4F4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2"/>
          <p:cNvSpPr/>
          <p:nvPr/>
        </p:nvSpPr>
        <p:spPr>
          <a:xfrm>
            <a:off x="2235299" y="209898"/>
            <a:ext cx="4673400" cy="8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t" anchorCtr="0">
            <a:noAutofit/>
          </a:bodyPr>
          <a:lstStyle/>
          <a:p>
            <a:pPr marL="0" marR="0" lvl="0" indent="0" algn="ctr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Inter"/>
              <a:buNone/>
            </a:pPr>
            <a:r>
              <a:rPr lang="ru" sz="27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Меню студента</a:t>
            </a:r>
            <a:endParaRPr sz="27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8" name="Google Shape;25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8500" y="39113"/>
            <a:ext cx="692425" cy="6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2250" y="937376"/>
            <a:ext cx="7539500" cy="3575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6F4F4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3"/>
          <p:cNvSpPr/>
          <p:nvPr/>
        </p:nvSpPr>
        <p:spPr>
          <a:xfrm>
            <a:off x="2172349" y="-48615"/>
            <a:ext cx="4673400" cy="8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t" anchorCtr="0">
            <a:noAutofit/>
          </a:bodyPr>
          <a:lstStyle/>
          <a:p>
            <a:pPr marL="0" marR="0" lvl="0" indent="0" algn="ctr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Inter"/>
              <a:buNone/>
            </a:pPr>
            <a:r>
              <a:rPr lang="ru" sz="27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конструктора для создания тестирования</a:t>
            </a:r>
            <a:endParaRPr sz="27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9" name="Google Shape;26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8500" y="39113"/>
            <a:ext cx="692425" cy="6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1025" y="936137"/>
            <a:ext cx="7661715" cy="36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311700" y="155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600" b="1">
                <a:latin typeface="Times New Roman"/>
                <a:ea typeface="Times New Roman"/>
                <a:cs typeface="Times New Roman"/>
                <a:sym typeface="Times New Roman"/>
              </a:rPr>
              <a:t>Актуальность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1352750" y="832850"/>
            <a:ext cx="7306800" cy="3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ct val="50000"/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Внедрение современных систем тестирования студентов позволяет объективно оценивать знания, навыки и компетенции, что способствует повышению качества образования и подготовки будущих специалистов.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ct val="50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ct val="50000"/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КемГУ внедрена система компьютерного адаптивного тестирования (СКАТ) предлагающая студентам проходить тесты по стандартным задачам, таким как выбор одного или нескольких вариантов ответа, заполнение пропусков, упорядочивание ответов и другие.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ct val="50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ct val="50000"/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2023 году в рамках выполнения ВКР учащихся Корбина Егора и Оспищева Артем для контроля уровня знаний учащихся по работе с запросами к базе данных на языке SQL, был разработан прототип "Информационной системы контроля уровня знания SQL".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8500" y="39113"/>
            <a:ext cx="692425" cy="6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12" y="897225"/>
            <a:ext cx="904026" cy="90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813" y="2035838"/>
            <a:ext cx="1071825" cy="10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1698" y="3369450"/>
            <a:ext cx="904050" cy="90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6F4F4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4"/>
          <p:cNvSpPr/>
          <p:nvPr/>
        </p:nvSpPr>
        <p:spPr>
          <a:xfrm>
            <a:off x="2235299" y="-48603"/>
            <a:ext cx="4673400" cy="8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t" anchorCtr="0">
            <a:noAutofit/>
          </a:bodyPr>
          <a:lstStyle/>
          <a:p>
            <a:pPr marL="0" marR="0" lvl="0" indent="0" algn="ctr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Inter"/>
              <a:buNone/>
            </a:pPr>
            <a:r>
              <a:rPr lang="ru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Конструктор классического тестирования</a:t>
            </a: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0" name="Google Shape;28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8500" y="39113"/>
            <a:ext cx="692425" cy="6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950" y="781575"/>
            <a:ext cx="8066101" cy="382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6F4F4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5"/>
          <p:cNvSpPr/>
          <p:nvPr/>
        </p:nvSpPr>
        <p:spPr>
          <a:xfrm>
            <a:off x="2235299" y="-48615"/>
            <a:ext cx="4673400" cy="8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t" anchorCtr="0">
            <a:noAutofit/>
          </a:bodyPr>
          <a:lstStyle/>
          <a:p>
            <a:pPr marL="0" marR="0" lvl="0" indent="0" algn="ctr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Inter"/>
              <a:buNone/>
            </a:pPr>
            <a:r>
              <a:rPr lang="ru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Вопросы: Единственный ответ и Множественный</a:t>
            </a:r>
            <a:r>
              <a:rPr lang="ru" sz="27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ответ</a:t>
            </a:r>
            <a:endParaRPr sz="27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1" name="Google Shape;291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8500" y="39113"/>
            <a:ext cx="692425" cy="6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100" y="850674"/>
            <a:ext cx="8277673" cy="389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6F4F4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2235299" y="209898"/>
            <a:ext cx="4673400" cy="8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t" anchorCtr="0">
            <a:noAutofit/>
          </a:bodyPr>
          <a:lstStyle/>
          <a:p>
            <a:pPr marL="0" marR="0" lvl="0" indent="0" algn="ctr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Inter"/>
              <a:buNone/>
            </a:pPr>
            <a:r>
              <a:rPr lang="ru" sz="27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Вопрос с открытым ответом</a:t>
            </a:r>
            <a:endParaRPr sz="27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2" name="Google Shape;30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8500" y="39113"/>
            <a:ext cx="692425" cy="6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8763" y="938850"/>
            <a:ext cx="7586475" cy="35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6F4F4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7"/>
          <p:cNvSpPr/>
          <p:nvPr/>
        </p:nvSpPr>
        <p:spPr>
          <a:xfrm>
            <a:off x="2235299" y="-2"/>
            <a:ext cx="4673400" cy="8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t" anchorCtr="0">
            <a:noAutofit/>
          </a:bodyPr>
          <a:lstStyle/>
          <a:p>
            <a:pPr marL="0" marR="0" lvl="0" indent="0" algn="ctr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Inter"/>
              <a:buNone/>
            </a:pPr>
            <a:r>
              <a:rPr lang="ru" sz="23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Результаты тестирования, темы принадлежащие преподавателю</a:t>
            </a:r>
            <a:endParaRPr sz="23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3" name="Google Shape;31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8500" y="39113"/>
            <a:ext cx="692425" cy="6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300" y="989025"/>
            <a:ext cx="7643400" cy="35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6F4F4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8"/>
          <p:cNvSpPr/>
          <p:nvPr/>
        </p:nvSpPr>
        <p:spPr>
          <a:xfrm>
            <a:off x="2235299" y="39123"/>
            <a:ext cx="4673400" cy="8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t" anchorCtr="0">
            <a:noAutofit/>
          </a:bodyPr>
          <a:lstStyle/>
          <a:p>
            <a:pPr marL="0" marR="0" lvl="0" indent="0" algn="ctr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Inter"/>
              <a:buNone/>
            </a:pPr>
            <a:r>
              <a:rPr lang="ru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Результаты тестирования: студенты прошедшие тестирования</a:t>
            </a: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4" name="Google Shape;32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8500" y="39113"/>
            <a:ext cx="692425" cy="6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5850" y="883400"/>
            <a:ext cx="8152301" cy="38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25</a:t>
            </a:fld>
            <a:endParaRPr/>
          </a:p>
        </p:txBody>
      </p:sp>
      <p:sp>
        <p:nvSpPr>
          <p:cNvPr id="331" name="Google Shape;331;p39"/>
          <p:cNvSpPr txBox="1"/>
          <p:nvPr/>
        </p:nvSpPr>
        <p:spPr>
          <a:xfrm>
            <a:off x="0" y="77967"/>
            <a:ext cx="91440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191919"/>
                </a:solidFill>
                <a:latin typeface="Lexend Deca"/>
                <a:ea typeface="Lexend Deca"/>
                <a:cs typeface="Lexend Deca"/>
                <a:sym typeface="Lexend Deca"/>
              </a:rPr>
              <a:t>Результат Паздерина Н.И.</a:t>
            </a:r>
            <a:endParaRPr sz="3600">
              <a:solidFill>
                <a:srgbClr val="191919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32" name="Google Shape;332;p39"/>
          <p:cNvSpPr txBox="1"/>
          <p:nvPr/>
        </p:nvSpPr>
        <p:spPr>
          <a:xfrm>
            <a:off x="546751" y="1194002"/>
            <a:ext cx="39315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Catamaran"/>
              <a:buNone/>
            </a:pPr>
            <a:r>
              <a:rPr lang="ru" sz="20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Проведен</a:t>
            </a:r>
            <a:r>
              <a:rPr lang="ru" sz="2000" i="0" u="none" strike="noStrike" cap="non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анализ предметной области</a:t>
            </a:r>
            <a:endParaRPr sz="2000" i="0" u="none" strike="noStrike" cap="none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39"/>
          <p:cNvSpPr txBox="1"/>
          <p:nvPr/>
        </p:nvSpPr>
        <p:spPr>
          <a:xfrm>
            <a:off x="513726" y="2378317"/>
            <a:ext cx="37680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Catamaran"/>
              <a:buNone/>
            </a:pPr>
            <a:r>
              <a:rPr lang="ru" sz="2000" i="0" u="none" strike="noStrike" cap="non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Составлены требования к ИС</a:t>
            </a:r>
            <a:endParaRPr sz="2000" i="0" u="none" strike="noStrike" cap="none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39"/>
          <p:cNvSpPr txBox="1"/>
          <p:nvPr/>
        </p:nvSpPr>
        <p:spPr>
          <a:xfrm>
            <a:off x="411461" y="788714"/>
            <a:ext cx="14277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Анализ</a:t>
            </a:r>
            <a:endParaRPr sz="2400" b="1">
              <a:solidFill>
                <a:srgbClr val="19191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335" name="Google Shape;335;p39"/>
          <p:cNvGrpSpPr/>
          <p:nvPr/>
        </p:nvGrpSpPr>
        <p:grpSpPr>
          <a:xfrm>
            <a:off x="74945" y="826039"/>
            <a:ext cx="438775" cy="438775"/>
            <a:chOff x="326486" y="1520045"/>
            <a:chExt cx="593100" cy="593100"/>
          </a:xfrm>
        </p:grpSpPr>
        <p:sp>
          <p:nvSpPr>
            <p:cNvPr id="336" name="Google Shape;336;p39"/>
            <p:cNvSpPr/>
            <p:nvPr/>
          </p:nvSpPr>
          <p:spPr>
            <a:xfrm>
              <a:off x="326486" y="1520045"/>
              <a:ext cx="593100" cy="593100"/>
            </a:xfrm>
            <a:prstGeom prst="ellipse">
              <a:avLst/>
            </a:prstGeom>
            <a:solidFill>
              <a:srgbClr val="E7E4F1"/>
            </a:solidFill>
            <a:ln w="12700" cap="flat" cmpd="sng">
              <a:solidFill>
                <a:srgbClr val="4472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E7E4F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7" name="Google Shape;337;p3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714" y="1668738"/>
              <a:ext cx="295811" cy="29581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8" name="Google Shape;338;p39"/>
          <p:cNvGrpSpPr/>
          <p:nvPr/>
        </p:nvGrpSpPr>
        <p:grpSpPr>
          <a:xfrm>
            <a:off x="74945" y="1939564"/>
            <a:ext cx="438775" cy="438775"/>
            <a:chOff x="326486" y="1520079"/>
            <a:chExt cx="593100" cy="593100"/>
          </a:xfrm>
        </p:grpSpPr>
        <p:sp>
          <p:nvSpPr>
            <p:cNvPr id="339" name="Google Shape;339;p39"/>
            <p:cNvSpPr/>
            <p:nvPr/>
          </p:nvSpPr>
          <p:spPr>
            <a:xfrm>
              <a:off x="326486" y="1520079"/>
              <a:ext cx="593100" cy="593100"/>
            </a:xfrm>
            <a:prstGeom prst="ellipse">
              <a:avLst/>
            </a:prstGeom>
            <a:solidFill>
              <a:srgbClr val="E7E4F1"/>
            </a:solidFill>
            <a:ln w="12700" cap="flat" cmpd="sng">
              <a:solidFill>
                <a:srgbClr val="4472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E7E4F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0" name="Google Shape;340;p3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714" y="1668738"/>
              <a:ext cx="295811" cy="2958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1" name="Google Shape;341;p39"/>
          <p:cNvSpPr txBox="1"/>
          <p:nvPr/>
        </p:nvSpPr>
        <p:spPr>
          <a:xfrm>
            <a:off x="378429" y="1930199"/>
            <a:ext cx="21123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Catamaran"/>
              <a:buNone/>
            </a:pPr>
            <a:r>
              <a:rPr lang="ru" sz="2400" b="1" i="0" u="none" strike="noStrike" cap="none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Требования</a:t>
            </a:r>
            <a:endParaRPr sz="2400" b="1" i="0" u="none" strike="noStrike" cap="none">
              <a:solidFill>
                <a:srgbClr val="19191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342" name="Google Shape;342;p39"/>
          <p:cNvGrpSpPr/>
          <p:nvPr/>
        </p:nvGrpSpPr>
        <p:grpSpPr>
          <a:xfrm>
            <a:off x="74944" y="2997727"/>
            <a:ext cx="438775" cy="438775"/>
            <a:chOff x="326486" y="1520045"/>
            <a:chExt cx="593100" cy="593100"/>
          </a:xfrm>
        </p:grpSpPr>
        <p:sp>
          <p:nvSpPr>
            <p:cNvPr id="343" name="Google Shape;343;p39"/>
            <p:cNvSpPr/>
            <p:nvPr/>
          </p:nvSpPr>
          <p:spPr>
            <a:xfrm>
              <a:off x="326486" y="1520045"/>
              <a:ext cx="593100" cy="593100"/>
            </a:xfrm>
            <a:prstGeom prst="ellipse">
              <a:avLst/>
            </a:prstGeom>
            <a:solidFill>
              <a:srgbClr val="E7E4F1"/>
            </a:solidFill>
            <a:ln w="12700" cap="flat" cmpd="sng">
              <a:solidFill>
                <a:srgbClr val="4472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E7E4F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4" name="Google Shape;344;p3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714" y="1668738"/>
              <a:ext cx="295811" cy="2958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5" name="Google Shape;345;p39"/>
          <p:cNvSpPr txBox="1"/>
          <p:nvPr/>
        </p:nvSpPr>
        <p:spPr>
          <a:xfrm>
            <a:off x="220975" y="2940063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Моделирование</a:t>
            </a:r>
            <a:endParaRPr/>
          </a:p>
        </p:txBody>
      </p:sp>
      <p:sp>
        <p:nvSpPr>
          <p:cNvPr id="346" name="Google Shape;346;p39"/>
          <p:cNvSpPr txBox="1"/>
          <p:nvPr/>
        </p:nvSpPr>
        <p:spPr>
          <a:xfrm>
            <a:off x="513726" y="3337594"/>
            <a:ext cx="3510900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Catamaran"/>
              <a:buNone/>
            </a:pPr>
            <a:r>
              <a:rPr lang="ru" sz="2000" i="0" u="none" strike="noStrike" cap="non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Разработаны диаграммы в нотации UML</a:t>
            </a:r>
            <a:endParaRPr sz="2000" i="0" u="none" strike="noStrike" cap="none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7" name="Google Shape;357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18500" y="39113"/>
            <a:ext cx="692425" cy="692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79;p40"/>
          <p:cNvGrpSpPr/>
          <p:nvPr/>
        </p:nvGrpSpPr>
        <p:grpSpPr>
          <a:xfrm>
            <a:off x="4646573" y="1859695"/>
            <a:ext cx="438775" cy="438775"/>
            <a:chOff x="326486" y="1520045"/>
            <a:chExt cx="593100" cy="593100"/>
          </a:xfrm>
        </p:grpSpPr>
        <p:sp>
          <p:nvSpPr>
            <p:cNvPr id="33" name="Google Shape;380;p40"/>
            <p:cNvSpPr/>
            <p:nvPr/>
          </p:nvSpPr>
          <p:spPr>
            <a:xfrm>
              <a:off x="326486" y="1520045"/>
              <a:ext cx="593100" cy="593100"/>
            </a:xfrm>
            <a:prstGeom prst="ellipse">
              <a:avLst/>
            </a:prstGeom>
            <a:solidFill>
              <a:srgbClr val="E7E4F1"/>
            </a:solidFill>
            <a:ln w="12700" cap="flat" cmpd="sng">
              <a:solidFill>
                <a:srgbClr val="4472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4" name="Google Shape;381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714" y="1668738"/>
              <a:ext cx="295811" cy="2958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" name="Google Shape;387;p40"/>
          <p:cNvSpPr txBox="1"/>
          <p:nvPr/>
        </p:nvSpPr>
        <p:spPr>
          <a:xfrm>
            <a:off x="4967233" y="1847821"/>
            <a:ext cx="21558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Catamaran"/>
              <a:buNone/>
            </a:pPr>
            <a:r>
              <a:rPr lang="ru" sz="2400" b="1" i="0" u="none" strike="noStrike" cap="none" dirty="0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Реализация</a:t>
            </a:r>
            <a:endParaRPr sz="2400" b="1" i="0" u="none" strike="noStrike" cap="none" dirty="0">
              <a:solidFill>
                <a:srgbClr val="19191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9" name="Google Shape;388;p40"/>
          <p:cNvSpPr txBox="1"/>
          <p:nvPr/>
        </p:nvSpPr>
        <p:spPr>
          <a:xfrm>
            <a:off x="5161033" y="2298470"/>
            <a:ext cx="40053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Реализация 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серверной</a:t>
            </a:r>
            <a:r>
              <a:rPr lang="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части приложения</a:t>
            </a:r>
            <a:endParaRPr sz="2000" b="0" i="0" u="none" strike="noStrike" cap="none" dirty="0">
              <a:solidFill>
                <a:srgbClr val="19191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26</a:t>
            </a:fld>
            <a:endParaRPr/>
          </a:p>
        </p:txBody>
      </p:sp>
      <p:sp>
        <p:nvSpPr>
          <p:cNvPr id="363" name="Google Shape;363;p40"/>
          <p:cNvSpPr txBox="1"/>
          <p:nvPr/>
        </p:nvSpPr>
        <p:spPr>
          <a:xfrm>
            <a:off x="0" y="77967"/>
            <a:ext cx="91440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191919"/>
                </a:solidFill>
                <a:latin typeface="Lexend Deca"/>
                <a:ea typeface="Lexend Deca"/>
                <a:cs typeface="Lexend Deca"/>
                <a:sym typeface="Lexend Deca"/>
              </a:rPr>
              <a:t>Результат Тимошенко Н.Р.</a:t>
            </a:r>
            <a:endParaRPr sz="3600">
              <a:solidFill>
                <a:srgbClr val="191919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64" name="Google Shape;364;p40"/>
          <p:cNvSpPr txBox="1"/>
          <p:nvPr/>
        </p:nvSpPr>
        <p:spPr>
          <a:xfrm>
            <a:off x="546751" y="1194002"/>
            <a:ext cx="39315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Catamaran"/>
              <a:buNone/>
            </a:pPr>
            <a:r>
              <a:rPr lang="ru" sz="20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Проведен</a:t>
            </a:r>
            <a:r>
              <a:rPr lang="ru" sz="2000" i="0" u="none" strike="noStrike" cap="non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анализ предметной области</a:t>
            </a:r>
            <a:endParaRPr sz="2000" i="0" u="none" strike="noStrike" cap="none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40"/>
          <p:cNvSpPr txBox="1"/>
          <p:nvPr/>
        </p:nvSpPr>
        <p:spPr>
          <a:xfrm>
            <a:off x="513726" y="2378317"/>
            <a:ext cx="37680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Catamaran"/>
              <a:buNone/>
            </a:pPr>
            <a:r>
              <a:rPr lang="ru" sz="2000" i="0" u="none" strike="noStrike" cap="non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Составлены требования к ИС</a:t>
            </a:r>
            <a:endParaRPr sz="2000" i="0" u="none" strike="noStrike" cap="none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40"/>
          <p:cNvSpPr txBox="1"/>
          <p:nvPr/>
        </p:nvSpPr>
        <p:spPr>
          <a:xfrm>
            <a:off x="411461" y="788714"/>
            <a:ext cx="14277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Анализ</a:t>
            </a:r>
            <a:endParaRPr sz="2400" b="1">
              <a:solidFill>
                <a:srgbClr val="19191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367" name="Google Shape;367;p40"/>
          <p:cNvGrpSpPr/>
          <p:nvPr/>
        </p:nvGrpSpPr>
        <p:grpSpPr>
          <a:xfrm>
            <a:off x="74945" y="826039"/>
            <a:ext cx="438775" cy="438775"/>
            <a:chOff x="326486" y="1520045"/>
            <a:chExt cx="593100" cy="593100"/>
          </a:xfrm>
        </p:grpSpPr>
        <p:sp>
          <p:nvSpPr>
            <p:cNvPr id="368" name="Google Shape;368;p40"/>
            <p:cNvSpPr/>
            <p:nvPr/>
          </p:nvSpPr>
          <p:spPr>
            <a:xfrm>
              <a:off x="326486" y="1520045"/>
              <a:ext cx="593100" cy="593100"/>
            </a:xfrm>
            <a:prstGeom prst="ellipse">
              <a:avLst/>
            </a:prstGeom>
            <a:solidFill>
              <a:srgbClr val="E7E4F1"/>
            </a:solidFill>
            <a:ln w="12700" cap="flat" cmpd="sng">
              <a:solidFill>
                <a:srgbClr val="4472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E7E4F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9" name="Google Shape;369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714" y="1668738"/>
              <a:ext cx="295811" cy="29581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0" name="Google Shape;370;p40"/>
          <p:cNvGrpSpPr/>
          <p:nvPr/>
        </p:nvGrpSpPr>
        <p:grpSpPr>
          <a:xfrm>
            <a:off x="74945" y="1939564"/>
            <a:ext cx="438775" cy="438775"/>
            <a:chOff x="326486" y="1520079"/>
            <a:chExt cx="593100" cy="593100"/>
          </a:xfrm>
        </p:grpSpPr>
        <p:sp>
          <p:nvSpPr>
            <p:cNvPr id="371" name="Google Shape;371;p40"/>
            <p:cNvSpPr/>
            <p:nvPr/>
          </p:nvSpPr>
          <p:spPr>
            <a:xfrm>
              <a:off x="326486" y="1520079"/>
              <a:ext cx="593100" cy="593100"/>
            </a:xfrm>
            <a:prstGeom prst="ellipse">
              <a:avLst/>
            </a:prstGeom>
            <a:solidFill>
              <a:srgbClr val="E7E4F1"/>
            </a:solidFill>
            <a:ln w="12700" cap="flat" cmpd="sng">
              <a:solidFill>
                <a:srgbClr val="4472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E7E4F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2" name="Google Shape;372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714" y="1668738"/>
              <a:ext cx="295811" cy="2958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3" name="Google Shape;373;p40"/>
          <p:cNvSpPr txBox="1"/>
          <p:nvPr/>
        </p:nvSpPr>
        <p:spPr>
          <a:xfrm>
            <a:off x="378429" y="1930199"/>
            <a:ext cx="21123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Catamaran"/>
              <a:buNone/>
            </a:pPr>
            <a:r>
              <a:rPr lang="ru" sz="2400" b="1" i="0" u="none" strike="noStrike" cap="none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Требования</a:t>
            </a:r>
            <a:endParaRPr sz="2400" b="1" i="0" u="none" strike="noStrike" cap="none">
              <a:solidFill>
                <a:srgbClr val="19191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374" name="Google Shape;374;p40"/>
          <p:cNvGrpSpPr/>
          <p:nvPr/>
        </p:nvGrpSpPr>
        <p:grpSpPr>
          <a:xfrm>
            <a:off x="74944" y="2997727"/>
            <a:ext cx="438775" cy="438775"/>
            <a:chOff x="326486" y="1520045"/>
            <a:chExt cx="593100" cy="593100"/>
          </a:xfrm>
        </p:grpSpPr>
        <p:sp>
          <p:nvSpPr>
            <p:cNvPr id="375" name="Google Shape;375;p40"/>
            <p:cNvSpPr/>
            <p:nvPr/>
          </p:nvSpPr>
          <p:spPr>
            <a:xfrm>
              <a:off x="326486" y="1520045"/>
              <a:ext cx="593100" cy="593100"/>
            </a:xfrm>
            <a:prstGeom prst="ellipse">
              <a:avLst/>
            </a:prstGeom>
            <a:solidFill>
              <a:srgbClr val="E7E4F1"/>
            </a:solidFill>
            <a:ln w="12700" cap="flat" cmpd="sng">
              <a:solidFill>
                <a:srgbClr val="4472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E7E4F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6" name="Google Shape;376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714" y="1668738"/>
              <a:ext cx="295811" cy="2958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Google Shape;377;p40"/>
          <p:cNvSpPr txBox="1"/>
          <p:nvPr/>
        </p:nvSpPr>
        <p:spPr>
          <a:xfrm>
            <a:off x="220975" y="2940063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Моделирование</a:t>
            </a:r>
            <a:endParaRPr/>
          </a:p>
        </p:txBody>
      </p:sp>
      <p:sp>
        <p:nvSpPr>
          <p:cNvPr id="378" name="Google Shape;378;p40"/>
          <p:cNvSpPr txBox="1"/>
          <p:nvPr/>
        </p:nvSpPr>
        <p:spPr>
          <a:xfrm>
            <a:off x="513726" y="3337594"/>
            <a:ext cx="3510900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Catamaran"/>
              <a:buNone/>
            </a:pPr>
            <a:r>
              <a:rPr lang="ru" sz="2000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Разработана диаграмма структуры данных</a:t>
            </a:r>
            <a:endParaRPr sz="2000" i="0" u="none" strike="noStrike" cap="none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79" name="Google Shape;379;p40"/>
          <p:cNvGrpSpPr/>
          <p:nvPr/>
        </p:nvGrpSpPr>
        <p:grpSpPr>
          <a:xfrm>
            <a:off x="4646573" y="1857188"/>
            <a:ext cx="438775" cy="438775"/>
            <a:chOff x="326486" y="1520045"/>
            <a:chExt cx="593100" cy="593100"/>
          </a:xfrm>
        </p:grpSpPr>
        <p:sp>
          <p:nvSpPr>
            <p:cNvPr id="380" name="Google Shape;380;p40"/>
            <p:cNvSpPr/>
            <p:nvPr/>
          </p:nvSpPr>
          <p:spPr>
            <a:xfrm>
              <a:off x="326486" y="1520045"/>
              <a:ext cx="593100" cy="593100"/>
            </a:xfrm>
            <a:prstGeom prst="ellipse">
              <a:avLst/>
            </a:prstGeom>
            <a:solidFill>
              <a:srgbClr val="E7E4F1"/>
            </a:solidFill>
            <a:ln w="12700" cap="flat" cmpd="sng">
              <a:solidFill>
                <a:srgbClr val="4472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E7E4F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1" name="Google Shape;381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714" y="1668738"/>
              <a:ext cx="295811" cy="2958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7" name="Google Shape;387;p40"/>
          <p:cNvSpPr txBox="1"/>
          <p:nvPr/>
        </p:nvSpPr>
        <p:spPr>
          <a:xfrm>
            <a:off x="4967233" y="1847821"/>
            <a:ext cx="21558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Catamaran"/>
              <a:buNone/>
            </a:pPr>
            <a:r>
              <a:rPr lang="ru" sz="2400" b="1" i="0" u="none" strike="noStrike" cap="none" dirty="0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Реализация</a:t>
            </a:r>
            <a:endParaRPr sz="2400" b="1" i="0" u="none" strike="noStrike" cap="none" dirty="0">
              <a:solidFill>
                <a:srgbClr val="19191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88" name="Google Shape;388;p40"/>
          <p:cNvSpPr txBox="1"/>
          <p:nvPr/>
        </p:nvSpPr>
        <p:spPr>
          <a:xfrm>
            <a:off x="5161033" y="2298470"/>
            <a:ext cx="40053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Реализация клиентской части приложения</a:t>
            </a:r>
            <a:endParaRPr sz="2000" b="0" i="0" u="none" strike="noStrike" cap="none" dirty="0">
              <a:solidFill>
                <a:srgbClr val="19191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389" name="Google Shape;389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18500" y="39113"/>
            <a:ext cx="692425" cy="692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oogle Shape;379;p40"/>
          <p:cNvGrpSpPr/>
          <p:nvPr/>
        </p:nvGrpSpPr>
        <p:grpSpPr>
          <a:xfrm>
            <a:off x="4646573" y="1859695"/>
            <a:ext cx="438775" cy="438775"/>
            <a:chOff x="326486" y="1520045"/>
            <a:chExt cx="593100" cy="593100"/>
          </a:xfrm>
        </p:grpSpPr>
        <p:sp>
          <p:nvSpPr>
            <p:cNvPr id="31" name="Google Shape;380;p40"/>
            <p:cNvSpPr/>
            <p:nvPr/>
          </p:nvSpPr>
          <p:spPr>
            <a:xfrm>
              <a:off x="326486" y="1520045"/>
              <a:ext cx="593100" cy="593100"/>
            </a:xfrm>
            <a:prstGeom prst="ellipse">
              <a:avLst/>
            </a:prstGeom>
            <a:solidFill>
              <a:srgbClr val="E7E4F1"/>
            </a:solidFill>
            <a:ln w="12700" cap="flat" cmpd="sng">
              <a:solidFill>
                <a:srgbClr val="4472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2" name="Google Shape;381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714" y="1668738"/>
              <a:ext cx="295811" cy="29581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6F4F4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1"/>
          <p:cNvSpPr/>
          <p:nvPr/>
        </p:nvSpPr>
        <p:spPr>
          <a:xfrm>
            <a:off x="709516" y="196219"/>
            <a:ext cx="54327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Inter"/>
              <a:buNone/>
            </a:pPr>
            <a:r>
              <a:rPr lang="ru" sz="3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sz="3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41"/>
          <p:cNvSpPr/>
          <p:nvPr/>
        </p:nvSpPr>
        <p:spPr>
          <a:xfrm>
            <a:off x="368750" y="1195408"/>
            <a:ext cx="4758900" cy="23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t" anchorCtr="0">
            <a:noAutofit/>
          </a:bodyPr>
          <a:lstStyle/>
          <a:p>
            <a:pPr marL="0" marR="0" lvl="0" indent="279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ходе выпускной квалификационной работы реализована “Информационная система тестирования знаний обучающихся” на основе “Информационной системы тестирования знаний SQL” в соответствии с разработанными во время проектирования требованиям.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279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100"/>
              <a:buFont typeface="Inter"/>
              <a:buNone/>
            </a:pPr>
            <a:endParaRPr sz="1500" b="0" i="0" u="none" strike="noStrike" cap="none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9" name="Google Shape;399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0" name="Google Shape;40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3897" y="1632748"/>
            <a:ext cx="1867175" cy="18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28</a:t>
            </a:fld>
            <a:endParaRPr/>
          </a:p>
        </p:txBody>
      </p:sp>
      <p:sp>
        <p:nvSpPr>
          <p:cNvPr id="406" name="Google Shape;406;p42"/>
          <p:cNvSpPr txBox="1"/>
          <p:nvPr/>
        </p:nvSpPr>
        <p:spPr>
          <a:xfrm>
            <a:off x="1505850" y="2032950"/>
            <a:ext cx="61323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 sz="3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7" name="Google Shape;407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8500" y="39113"/>
            <a:ext cx="692425" cy="6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155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600" b="1">
                <a:latin typeface="Times New Roman"/>
                <a:ea typeface="Times New Roman"/>
                <a:cs typeface="Times New Roman"/>
                <a:sym typeface="Times New Roman"/>
              </a:rPr>
              <a:t>Цель работы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626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Информационная система тестирования знаний обучающихся, предоставляющая возможности как проведения классического тестирования знаний, так и проверку знания языка SQL.</a:t>
            </a:r>
            <a:endParaRPr sz="3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8500" y="39113"/>
            <a:ext cx="692425" cy="6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759922" y="695938"/>
            <a:ext cx="4839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Основные задачи</a:t>
            </a:r>
            <a:endParaRPr sz="25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896344" y="1615844"/>
            <a:ext cx="7351200" cy="27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2921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предметной области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Составление требований ИС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Проектирование ИС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</a:t>
            </a:r>
            <a:r>
              <a:rPr lang="ru" sz="1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44350" y="711310"/>
            <a:ext cx="3720900" cy="372087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6F4F4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1324793" y="109358"/>
            <a:ext cx="6494400" cy="8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t" anchorCtr="0">
            <a:noAutofit/>
          </a:bodyPr>
          <a:lstStyle/>
          <a:p>
            <a:pPr marL="0" marR="0" lvl="0" indent="0" algn="ctr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Inter"/>
              <a:buNone/>
            </a:pPr>
            <a:r>
              <a:rPr lang="ru" sz="27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Обзор существующих систем тестирования</a:t>
            </a:r>
            <a:endParaRPr sz="2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148863" y="3294200"/>
            <a:ext cx="2805600" cy="1170300"/>
          </a:xfrm>
          <a:prstGeom prst="roundRect">
            <a:avLst>
              <a:gd name="adj" fmla="val 4233"/>
            </a:avLst>
          </a:prstGeom>
          <a:solidFill>
            <a:srgbClr val="6DA5FF">
              <a:alpha val="25490"/>
            </a:srgbClr>
          </a:solidFill>
          <a:ln w="9525" cap="flat" cmpd="sng">
            <a:solidFill>
              <a:srgbClr val="C0C1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6189525" y="3294188"/>
            <a:ext cx="2852400" cy="1170300"/>
          </a:xfrm>
          <a:prstGeom prst="roundRect">
            <a:avLst>
              <a:gd name="adj" fmla="val 4233"/>
            </a:avLst>
          </a:prstGeom>
          <a:solidFill>
            <a:srgbClr val="6DA5FF">
              <a:alpha val="25490"/>
            </a:srgbClr>
          </a:solidFill>
          <a:ln w="9525" cap="flat" cmpd="sng">
            <a:solidFill>
              <a:srgbClr val="C0C1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6228370" y="3421870"/>
            <a:ext cx="23997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t" anchorCtr="0">
            <a:noAutofit/>
          </a:bodyPr>
          <a:lstStyle/>
          <a:p>
            <a:pPr marL="0" marR="0" lvl="0" indent="0" algn="l" rtl="0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300"/>
              <a:buFont typeface="Inter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6571" y="3548166"/>
            <a:ext cx="2638139" cy="662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7438" y="3386356"/>
            <a:ext cx="2628529" cy="9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/>
          <p:nvPr/>
        </p:nvSpPr>
        <p:spPr>
          <a:xfrm>
            <a:off x="829290" y="1338957"/>
            <a:ext cx="3178800" cy="1672200"/>
          </a:xfrm>
          <a:prstGeom prst="roundRect">
            <a:avLst>
              <a:gd name="adj" fmla="val 3680"/>
            </a:avLst>
          </a:prstGeom>
          <a:solidFill>
            <a:srgbClr val="6DA5FF">
              <a:alpha val="25490"/>
            </a:srgbClr>
          </a:solidFill>
          <a:ln w="9525" cap="flat" cmpd="sng">
            <a:solidFill>
              <a:srgbClr val="C0C1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970757" y="1676398"/>
            <a:ext cx="2895900" cy="11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t" anchorCtr="0">
            <a:noAutofit/>
          </a:bodyPr>
          <a:lstStyle/>
          <a:p>
            <a:pPr marL="0" marR="0" lvl="0" indent="0" algn="ctr" rtl="0">
              <a:lnSpc>
                <a:spcPct val="160139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100"/>
              <a:buFont typeface="Inter"/>
              <a:buNone/>
            </a:pPr>
            <a:r>
              <a:rPr lang="ru" sz="13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Система компьютерного адаптивного тестирования (СКАТ) КемГУ</a:t>
            </a:r>
            <a:endParaRPr sz="1300" b="1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18500" y="39113"/>
            <a:ext cx="692425" cy="6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3124050" y="3294225"/>
            <a:ext cx="2895900" cy="1170300"/>
          </a:xfrm>
          <a:prstGeom prst="roundRect">
            <a:avLst>
              <a:gd name="adj" fmla="val 4233"/>
            </a:avLst>
          </a:prstGeom>
          <a:solidFill>
            <a:srgbClr val="6DA5FF">
              <a:alpha val="25490"/>
            </a:srgbClr>
          </a:solidFill>
          <a:ln w="9525" cap="flat" cmpd="sng">
            <a:solidFill>
              <a:srgbClr val="C0C1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5039712" y="1356724"/>
            <a:ext cx="3178800" cy="1672200"/>
          </a:xfrm>
          <a:prstGeom prst="roundRect">
            <a:avLst>
              <a:gd name="adj" fmla="val 3680"/>
            </a:avLst>
          </a:prstGeom>
          <a:solidFill>
            <a:srgbClr val="6DA5FF">
              <a:alpha val="25490"/>
            </a:srgbClr>
          </a:solidFill>
          <a:ln w="9525" cap="flat" cmpd="sng">
            <a:solidFill>
              <a:srgbClr val="C0C1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5181157" y="1679711"/>
            <a:ext cx="2895900" cy="11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t" anchorCtr="0">
            <a:noAutofit/>
          </a:bodyPr>
          <a:lstStyle/>
          <a:p>
            <a:pPr marL="0" marR="0" lvl="0" indent="0" algn="ctr" rtl="0">
              <a:lnSpc>
                <a:spcPct val="160139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100"/>
              <a:buFont typeface="Inter"/>
              <a:buNone/>
            </a:pPr>
            <a:r>
              <a:rPr lang="ru" sz="13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Прототип "Информационной системы контроля уровня знания SQL"</a:t>
            </a:r>
            <a:endParaRPr sz="1300" b="1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3169197" y="3455940"/>
            <a:ext cx="2805600" cy="8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t" anchorCtr="0">
            <a:noAutofit/>
          </a:bodyPr>
          <a:lstStyle/>
          <a:p>
            <a:pPr marL="0" marR="0" lvl="0" indent="0" algn="ctr" rtl="0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53"/>
              <a:buFont typeface="Inter"/>
              <a:buNone/>
            </a:pPr>
            <a:r>
              <a:rPr lang="ru" sz="13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"</a:t>
            </a:r>
            <a:r>
              <a:rPr lang="ru" sz="1300" b="1" i="0" u="none" strike="noStrike" cap="non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Визуальная студия </a:t>
            </a:r>
            <a:r>
              <a:rPr lang="ru" sz="13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тестирования"</a:t>
            </a:r>
            <a:r>
              <a:rPr lang="ru" sz="1300" b="1" i="0" u="none" strike="noStrike" cap="non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300" b="1" i="0" u="none" strike="noStrike" cap="none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ctr" rtl="0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53"/>
              <a:buFont typeface="Inter"/>
              <a:buNone/>
            </a:pPr>
            <a:r>
              <a:rPr lang="ru" sz="1300" b="1" i="0" u="none" strike="noStrike" cap="non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MMIS Lab</a:t>
            </a:r>
            <a:endParaRPr sz="1300" b="1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6F4F4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0" y="-3200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520749" y="490827"/>
            <a:ext cx="46734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Inter"/>
              <a:buNone/>
            </a:pP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3957578" y="1260684"/>
            <a:ext cx="4673400" cy="13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100"/>
              <a:buFont typeface="Inter"/>
              <a:buNone/>
            </a:pPr>
            <a:endParaRPr sz="13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520749" y="3594869"/>
            <a:ext cx="222300" cy="222300"/>
          </a:xfrm>
          <a:prstGeom prst="roundRect">
            <a:avLst>
              <a:gd name="adj" fmla="val 25726039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5" name="Google Shape;125;p20"/>
          <p:cNvGraphicFramePr/>
          <p:nvPr/>
        </p:nvGraphicFramePr>
        <p:xfrm>
          <a:off x="910941" y="10170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{60B63F75-5ABB-4E36-8A21-8A0F44E77316}</a:tableStyleId>
              </a:tblPr>
              <a:tblGrid>
                <a:gridCol w="122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0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0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u="none" strike="noStrike" cap="non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СКАТ</a:t>
                      </a:r>
                      <a:endParaRPr sz="1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200" b="1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ИС “Контроля уровня знаний SQL”</a:t>
                      </a:r>
                      <a:endParaRPr sz="1200" b="1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Socrative</a:t>
                      </a:r>
                      <a:endParaRPr sz="1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Moodle</a:t>
                      </a:r>
                      <a:endParaRPr sz="1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Визуальная студия тестирования</a:t>
                      </a:r>
                      <a:endParaRPr sz="1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Современный стек технологий</a:t>
                      </a:r>
                      <a:endParaRPr sz="1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25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5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25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5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25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5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ru" sz="25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5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ru" sz="25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5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Возможность тестирования на знание SQL</a:t>
                      </a:r>
                      <a:endParaRPr sz="1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25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5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25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5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25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5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ru" sz="25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5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ru" sz="25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5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Возможность обычного тестирования </a:t>
                      </a:r>
                      <a:endParaRPr sz="1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25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5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25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5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25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5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ru" sz="25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5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ru" sz="25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5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Возможность просмотра результатов тестирования</a:t>
                      </a:r>
                      <a:endParaRPr sz="1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25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5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25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5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25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5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ru" sz="25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5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ru" sz="25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5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6" name="Google Shape;126;p20"/>
          <p:cNvSpPr/>
          <p:nvPr/>
        </p:nvSpPr>
        <p:spPr>
          <a:xfrm>
            <a:off x="1324793" y="63983"/>
            <a:ext cx="6494400" cy="8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t" anchorCtr="0">
            <a:noAutofit/>
          </a:bodyPr>
          <a:lstStyle/>
          <a:p>
            <a:pPr marL="0" marR="0" lvl="0" indent="0" algn="ctr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Inter"/>
              <a:buNone/>
            </a:pPr>
            <a:r>
              <a:rPr lang="ru" sz="2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Обзор существующих систем тестирования</a:t>
            </a:r>
            <a:endParaRPr sz="2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8500" y="39113"/>
            <a:ext cx="692425" cy="6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0" y="95775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3600" b="1">
                <a:latin typeface="Times New Roman"/>
                <a:ea typeface="Times New Roman"/>
                <a:cs typeface="Times New Roman"/>
                <a:sym typeface="Times New Roman"/>
              </a:rPr>
              <a:t>Пользовательские требования «Студент»</a:t>
            </a:r>
            <a:endParaRPr sz="5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311700" y="810150"/>
            <a:ext cx="7379400" cy="24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роли «Студент»: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5915" lvl="0" indent="-3359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регистрация и авторизация по логину и паролю,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5915" lvl="0" indent="-3359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восстановление пароля через электронную почту,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5915" lvl="0" indent="-3359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редактирование и просмотр своей учетной записи,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5915" lvl="0" indent="-3359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просмотр информации о тесте, </a:t>
            </a:r>
            <a:endParaRPr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5915" lvl="0" indent="-3359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прохождение тестирования: </a:t>
            </a:r>
            <a:endParaRPr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99999" lvl="0" indent="-30479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запустить тестирования,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99999" lvl="0" indent="-30479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языка запросов БД(если требуется),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99999" lvl="0" indent="-30479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ru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ответ на предложенный тип вопроса,</a:t>
            </a:r>
            <a:endParaRPr sz="16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99999" lvl="0" indent="-30479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ru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просмотр результата тестирования.</a:t>
            </a:r>
            <a:endParaRPr sz="16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7818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sz="1500"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-12450" y="-41975"/>
            <a:ext cx="91689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2564"/>
              <a:buFont typeface="Arial"/>
              <a:buNone/>
            </a:pPr>
            <a:r>
              <a:rPr lang="ru" sz="3377" b="1">
                <a:latin typeface="Times New Roman"/>
                <a:ea typeface="Times New Roman"/>
                <a:cs typeface="Times New Roman"/>
                <a:sym typeface="Times New Roman"/>
              </a:rPr>
              <a:t>Пользовательские требования </a:t>
            </a:r>
            <a:r>
              <a:rPr lang="ru" sz="3777" b="1">
                <a:latin typeface="Times New Roman"/>
                <a:ea typeface="Times New Roman"/>
                <a:cs typeface="Times New Roman"/>
                <a:sym typeface="Times New Roman"/>
              </a:rPr>
              <a:t>«Преподаватель»</a:t>
            </a:r>
            <a:endParaRPr sz="3777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277275" y="558925"/>
            <a:ext cx="5029500" cy="47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роли «Преподаватель»: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315" lvl="0" indent="-361315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ru" sz="1500" u="sng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создание тестов в конструкторе тестов:</a:t>
            </a:r>
            <a:endParaRPr sz="1500" u="sng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99999" lvl="0" indent="-365249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ru" sz="1500" u="sng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название теста и описание,</a:t>
            </a:r>
            <a:endParaRPr sz="1500" u="sng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99999" lvl="0" indent="-365249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ru" sz="1500" u="sng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выбор типа тестирования,</a:t>
            </a:r>
            <a:endParaRPr sz="1500" u="sng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99999" lvl="0" indent="-365249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ru" sz="1500" u="sng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выбор типа вопроса в тесте,</a:t>
            </a:r>
            <a:endParaRPr sz="1500" u="sng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99999" lvl="0" indent="-365249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ru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постановка вопроса,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99999" lvl="0" indent="-365249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ru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постановка дополнительного пояснения,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99999" lvl="0" indent="-365249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ru" sz="1500" u="sng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постановка вариантов ответа,</a:t>
            </a:r>
            <a:endParaRPr sz="1500" u="sng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99999" lvl="0" indent="-365249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скрипта с правильным решением,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99999" lvl="0" indent="-365249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графика со структурой таблицы,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99999" lvl="0" indent="-365249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скрипта для создания таблицы,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99999" lvl="0" indent="-365249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скрипта для генерации данных в таблице,</a:t>
            </a:r>
            <a:endParaRPr sz="1500" u="sng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99999" lvl="0" indent="-365249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ru" sz="1500" u="sng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выбор верных ответов, </a:t>
            </a:r>
            <a:endParaRPr sz="1500" u="sng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99999" lvl="0" indent="-365249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ru" sz="1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просмотр результатов тестирования.</a:t>
            </a:r>
            <a:endParaRPr sz="15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7818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27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endParaRPr sz="250"/>
          </a:p>
        </p:txBody>
      </p:sp>
      <p:sp>
        <p:nvSpPr>
          <p:cNvPr id="142" name="Google Shape;142;p22"/>
          <p:cNvSpPr txBox="1"/>
          <p:nvPr/>
        </p:nvSpPr>
        <p:spPr>
          <a:xfrm>
            <a:off x="5369175" y="1284850"/>
            <a:ext cx="379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5107225" y="727425"/>
            <a:ext cx="3799800" cy="25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0000" marR="0" lvl="0" indent="-3600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ru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авторизация по логину и паролю,</a:t>
            </a:r>
            <a:endParaRPr sz="1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0000" marR="0" lvl="0" indent="-3600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ru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редактирование и просмотр своей учетной записи,                   </a:t>
            </a:r>
            <a:endParaRPr sz="1500" b="0" i="0" u="sng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0000" marR="0" lvl="0" indent="-3600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ru" sz="1500" b="0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редактирование тестов,</a:t>
            </a:r>
            <a:endParaRPr sz="1500" b="0" i="0" u="sng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0000" marR="0" lvl="0" indent="-3600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ru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удаление тестов,</a:t>
            </a:r>
            <a:endParaRPr sz="1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0000" marR="0" lvl="0" indent="-3600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ru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настройка времени тестирования,</a:t>
            </a:r>
            <a:endParaRPr sz="1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0000" marR="0" lvl="0" indent="-3600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ru" sz="1500" b="0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просмотр и анализ результатов тестирования.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311700" y="122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7916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 b="1">
                <a:latin typeface="Times New Roman"/>
                <a:ea typeface="Times New Roman"/>
                <a:cs typeface="Times New Roman"/>
                <a:sym typeface="Times New Roman"/>
              </a:rPr>
              <a:t>Средства реализации</a:t>
            </a:r>
            <a:endParaRPr sz="43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9575" y="716088"/>
            <a:ext cx="1227875" cy="122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4992725" y="1855263"/>
            <a:ext cx="42204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ru"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Node.js.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4349" y="650125"/>
            <a:ext cx="1359775" cy="13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0" y="1889525"/>
            <a:ext cx="42204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Studio Code</a:t>
            </a:r>
            <a:endParaRPr sz="27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9313" y="2723125"/>
            <a:ext cx="1359775" cy="135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465263" y="4128050"/>
            <a:ext cx="42204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ru"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endParaRPr sz="27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2288113" y="1889525"/>
            <a:ext cx="42204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ru"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MongoDB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20962" y="727675"/>
            <a:ext cx="1227850" cy="12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943613" y="2691400"/>
            <a:ext cx="1396250" cy="139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931463" y="2735388"/>
            <a:ext cx="1359775" cy="133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10559175" y="3864425"/>
            <a:ext cx="422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2426063" y="4121925"/>
            <a:ext cx="40911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ru"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Express.js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46900" y="2709650"/>
            <a:ext cx="1359775" cy="135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/>
        </p:nvSpPr>
        <p:spPr>
          <a:xfrm>
            <a:off x="4635513" y="4121925"/>
            <a:ext cx="40911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ru"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HTML5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6794950" y="4121925"/>
            <a:ext cx="40911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ru"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897</Words>
  <Application>Microsoft Office PowerPoint</Application>
  <PresentationFormat>Экран (16:9)</PresentationFormat>
  <Paragraphs>221</Paragraphs>
  <Slides>28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6" baseType="lpstr">
      <vt:lpstr>Arial</vt:lpstr>
      <vt:lpstr>Inter</vt:lpstr>
      <vt:lpstr>Catamaran</vt:lpstr>
      <vt:lpstr>Times New Roman</vt:lpstr>
      <vt:lpstr>Lexend Deca</vt:lpstr>
      <vt:lpstr>Quattrocento Sans</vt:lpstr>
      <vt:lpstr>Calibri</vt:lpstr>
      <vt:lpstr>Simple Light</vt:lpstr>
      <vt:lpstr>Информационная система тестирования знаний обучающихся</vt:lpstr>
      <vt:lpstr>Актуальность</vt:lpstr>
      <vt:lpstr>Цель работы</vt:lpstr>
      <vt:lpstr>Презентация PowerPoint</vt:lpstr>
      <vt:lpstr>Презентация PowerPoint</vt:lpstr>
      <vt:lpstr>Презентация PowerPoint</vt:lpstr>
      <vt:lpstr>Пользовательские требования «Студент»</vt:lpstr>
      <vt:lpstr>Пользовательские требования «Преподаватель» </vt:lpstr>
      <vt:lpstr>Средства реализации</vt:lpstr>
      <vt:lpstr>Структуры данных</vt:lpstr>
      <vt:lpstr>Диаграммы вариантов использования</vt:lpstr>
      <vt:lpstr>Диаграммы вариантов использования</vt:lpstr>
      <vt:lpstr>Диаграмма последовательности “процесс создания задачи преподавателем” </vt:lpstr>
      <vt:lpstr>Диаграмма последовательности “процесс проверки результатов тестирования”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тестирования знаний обучающихся</dc:title>
  <cp:lastModifiedBy>ISeven</cp:lastModifiedBy>
  <cp:revision>3</cp:revision>
  <dcterms:modified xsi:type="dcterms:W3CDTF">2024-06-04T01:58:51Z</dcterms:modified>
</cp:coreProperties>
</file>