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57" r:id="rId3"/>
    <p:sldId id="320" r:id="rId4"/>
    <p:sldId id="322" r:id="rId5"/>
    <p:sldId id="323" r:id="rId6"/>
    <p:sldId id="326" r:id="rId7"/>
    <p:sldId id="324" r:id="rId8"/>
    <p:sldId id="329" r:id="rId9"/>
    <p:sldId id="333" r:id="rId10"/>
    <p:sldId id="330" r:id="rId11"/>
    <p:sldId id="334" r:id="rId12"/>
    <p:sldId id="335" r:id="rId13"/>
    <p:sldId id="290" r:id="rId14"/>
    <p:sldId id="332" r:id="rId15"/>
    <p:sldId id="319" r:id="rId16"/>
    <p:sldId id="318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921EB-F9F2-4314-B72C-9552B7E02D0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D60CE-1433-4174-83CF-5E217B87F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6C57C-C5F5-4153-97CB-2ECEA9D30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3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6C57C-C5F5-4153-97CB-2ECEA9D307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6C57C-C5F5-4153-97CB-2ECEA9D30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2A472-D098-4454-2F0E-73A3AC4E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E50EB2-2D2D-8FCF-7C1A-0334B1A17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02B2B-AFCD-B1AE-3011-CF11EC4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3F4BC-257D-BAF0-281F-D87048C4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E58D52-4344-5134-9C75-3FE4C95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93D13-4BB6-40DD-2C1B-DB1B4ED9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D3FB4F-5BA9-344D-5198-56E4168A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C012A-36BF-025C-6BEB-DE74F94D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CE5D9-BBE1-7408-2FFE-3AFCE2F5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555A3-6687-2292-7EA6-3AE39228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1E4BF9-993F-03B7-09CC-2E82CA38F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03DF97-4802-ACBF-5294-36B5CF32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E7DEE-FB98-B12D-D629-9B9E8B1C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030972-725C-19B9-9076-E479BE15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49F9EA-B562-226B-74FE-63A274DF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01859-85C9-F172-4587-F1DF284C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009A3-42E8-BE8E-DF89-C0CCA250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8F733C-486B-E27E-851E-2A127102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F90AF-D508-C1F8-B20D-10A1E19C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CF180-9E7A-7F63-6770-8C00FE94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1FD6D-C6BC-7A1A-DDF0-867EF291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CBDF0-DAFE-BD5D-E2F6-45ABB6B0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C8BB95-146A-3A06-4D83-A8856BCE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DA3B8-8451-3108-B277-45FFD81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2391D-903F-15EB-54FA-B69843F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8AD00-0432-5DFE-BAE1-7407536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A84EA-D865-3B27-CD60-8089C6F6A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1D5351-A316-21F5-80CC-EA21F82A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9F7EDA-E87E-F57C-1E9F-FED4253E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3FBD2F-6619-D4C6-2B52-1C361BE7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2F0725-A11A-738E-45D8-08B7887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06CC8-0997-CD82-165E-5208418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D6ED09-6338-9CA7-72FC-9EC0395A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CE04DA-016D-D68F-179A-DA494975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6F3DD-97C7-602C-1E7F-B934F43C1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5CCA06-3A42-BFA1-128B-6D6DAB0A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CBDB9D-AF78-5430-F2BE-206D3CB1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1C2AC8-9FC8-2BD2-3FCD-BCE43B76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27906F-BC84-F3C7-A3E8-BE76703E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AD41E-6BF6-C996-61D4-1F4A8EED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12D7AF-3C4D-AB96-00B6-C2930ED0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43AE90-FA53-C39F-A4EB-0B39DD68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E4C845-D7D5-F912-51CB-84BAC402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75881-D5D3-CBC1-116C-807C2A09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39D1F5-9198-CB76-D6FE-0A527C63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61083C-0AC0-211D-2E1E-E714B8D0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89D58-E13D-2F0D-45B2-E91EB5BD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56640-C91A-A278-355E-91735C62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E04F92-1EAB-9E6E-9181-5C9B73D8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ACDED-7B13-0915-C733-19073041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69FB8C-346B-C4F6-EECC-AC38A1B2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A10A37-EE39-41F4-36C1-6DC7D53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A909-FE11-5578-A8AD-9AEFA92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9F1DD0-B2E1-1478-9BA0-F7F8BC41B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A4DD54-2691-1F2D-D2EC-2A6AD20C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743A4E-E988-D825-82DB-79793F67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8E044D-FFAE-B6B2-BE19-6DA51A2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38C4A-A984-0EA9-98C2-6B7CFEC2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E4277-E73A-356F-D3ED-B7503D84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EB829-A813-5B1D-8844-018CC616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14D03-49EB-23C4-2847-69072A09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7D6F-B6CD-4062-BF19-9280960914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5219B-59D6-8FF4-878B-94A6B4972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B30653-E87E-FAE9-57D3-F3410E8E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F738-917C-47DD-B6C1-6AF800B2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70" y="136524"/>
            <a:ext cx="1050287" cy="1200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9BE6B-2D3D-624F-9898-DDBF89B92061}"/>
              </a:ext>
            </a:extLst>
          </p:cNvPr>
          <p:cNvSpPr txBox="1"/>
          <p:nvPr/>
        </p:nvSpPr>
        <p:spPr>
          <a:xfrm>
            <a:off x="3361619" y="209551"/>
            <a:ext cx="689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Баумана»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/>
          <p:nvPr/>
        </p:nvCxnSpPr>
        <p:spPr>
          <a:xfrm>
            <a:off x="3361618" y="1212396"/>
            <a:ext cx="68975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2458012" y="1665840"/>
            <a:ext cx="7418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4481B-C022-7029-2D93-98AFDBDA9EF6}"/>
              </a:ext>
            </a:extLst>
          </p:cNvPr>
          <p:cNvSpPr txBox="1"/>
          <p:nvPr/>
        </p:nvSpPr>
        <p:spPr>
          <a:xfrm>
            <a:off x="2096486" y="2760119"/>
            <a:ext cx="814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«Проектирование космического аппарата дистанционного зондирования Земли»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F4A5-308E-4E1A-BE3F-5C3541E6524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97023-D2AB-050D-C43D-73EFC8C65698}"/>
              </a:ext>
            </a:extLst>
          </p:cNvPr>
          <p:cNvSpPr txBox="1"/>
          <p:nvPr/>
        </p:nvSpPr>
        <p:spPr>
          <a:xfrm>
            <a:off x="2152651" y="3762191"/>
            <a:ext cx="239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 выполнил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СМ1-122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86F24-ABB1-41CD-F0AE-B0198EBD7984}"/>
              </a:ext>
            </a:extLst>
          </p:cNvPr>
          <p:cNvSpPr txBox="1"/>
          <p:nvPr/>
        </p:nvSpPr>
        <p:spPr>
          <a:xfrm>
            <a:off x="5194021" y="6356351"/>
            <a:ext cx="1946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 г.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3F859-8843-CE8A-3721-56B79EFAA588}"/>
              </a:ext>
            </a:extLst>
          </p:cNvPr>
          <p:cNvSpPr txBox="1"/>
          <p:nvPr/>
        </p:nvSpPr>
        <p:spPr>
          <a:xfrm>
            <a:off x="2152651" y="4715156"/>
            <a:ext cx="181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0607A-A281-FE34-EF01-978825B70A61}"/>
              </a:ext>
            </a:extLst>
          </p:cNvPr>
          <p:cNvSpPr txBox="1"/>
          <p:nvPr/>
        </p:nvSpPr>
        <p:spPr>
          <a:xfrm>
            <a:off x="7361551" y="3762191"/>
            <a:ext cx="2876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Щелканов Никита Юрьевич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E8337-1F00-C5C0-24EC-71ACFF65520E}"/>
              </a:ext>
            </a:extLst>
          </p:cNvPr>
          <p:cNvSpPr txBox="1"/>
          <p:nvPr/>
        </p:nvSpPr>
        <p:spPr>
          <a:xfrm>
            <a:off x="7361551" y="4715156"/>
            <a:ext cx="298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Зимин Владимир Николаевич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0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7852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крупногабаритной антенны-рефлектора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 собственные частоты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F698B7-93A1-1ECC-7A30-EED685F67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1" y="1937343"/>
            <a:ext cx="4964874" cy="35590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91F206-D0FF-B853-969A-611F07F97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26" y="1937344"/>
            <a:ext cx="4964874" cy="35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7852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крупногабаритной антенны-рефлектора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 статическое нагружение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C56F0D-A4F8-6434-1D4C-BE0BBB939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65447"/>
            <a:ext cx="4826000" cy="34594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065278-B6B7-85F2-1D50-347206BB8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1765447"/>
            <a:ext cx="4826000" cy="34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7852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крупногабаритной антенны-рефлектора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 потерю устойчивости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A1E10A-CE28-4414-A3DC-DA0A0FA19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02" y="1971463"/>
            <a:ext cx="8114596" cy="43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69517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8" y="792686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2543528" y="84799"/>
            <a:ext cx="798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крупногабаритной антенны-рефлектора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численного моделирования динамики раскрытия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ANTENNA (1)">
            <a:hlinkClick r:id="" action="ppaction://media"/>
            <a:extLst>
              <a:ext uri="{FF2B5EF4-FFF2-40B4-BE49-F238E27FC236}">
                <a16:creationId xmlns:a16="http://schemas.microsoft.com/office/drawing/2014/main" id="{AA79996C-72A7-AE67-640F-4A2E902D5D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12051" y="978234"/>
            <a:ext cx="8718535" cy="56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6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69517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8" y="792686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2543528" y="84799"/>
            <a:ext cx="798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крупногабаритной антенны-рефлектора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численного моделирования динамики раскрытия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E15B2B-A663-A23E-1FF1-0BC9CBBE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" y="1292225"/>
            <a:ext cx="4838065" cy="32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D2B2BE-715A-A750-A1F0-1EBCD031B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59" y="1310640"/>
            <a:ext cx="4884420" cy="3265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11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69517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8" y="792686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2788335" y="205450"/>
            <a:ext cx="740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Экология и промышленная безопасность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227" y="6287426"/>
            <a:ext cx="2057400" cy="365125"/>
          </a:xfrm>
        </p:spPr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827C4-025C-7327-218A-9348C1A2FBE3}"/>
              </a:ext>
            </a:extLst>
          </p:cNvPr>
          <p:cNvSpPr txBox="1"/>
          <p:nvPr/>
        </p:nvSpPr>
        <p:spPr>
          <a:xfrm>
            <a:off x="2088943" y="5273885"/>
            <a:ext cx="8014115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Итоговый вид рабочего помещения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FF2E49-F817-A658-A263-C1A605DEC10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1462" y="1573212"/>
            <a:ext cx="4138629" cy="38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3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69517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8" y="792686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2788335" y="205450"/>
            <a:ext cx="740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Экология и промышленная безопасность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227" y="6287426"/>
            <a:ext cx="2057400" cy="365125"/>
          </a:xfrm>
        </p:spPr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031E6DF-700D-CB7A-D474-8BA9183169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8334" y="1206497"/>
              <a:ext cx="679903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849974">
                      <a:extLst>
                        <a:ext uri="{9D8B030D-6E8A-4147-A177-3AD203B41FA5}">
                          <a16:colId xmlns:a16="http://schemas.microsoft.com/office/drawing/2014/main" val="1542188776"/>
                        </a:ext>
                      </a:extLst>
                    </a:gridCol>
                    <a:gridCol w="817584">
                      <a:extLst>
                        <a:ext uri="{9D8B030D-6E8A-4147-A177-3AD203B41FA5}">
                          <a16:colId xmlns:a16="http://schemas.microsoft.com/office/drawing/2014/main" val="3644335151"/>
                        </a:ext>
                      </a:extLst>
                    </a:gridCol>
                    <a:gridCol w="639032">
                      <a:extLst>
                        <a:ext uri="{9D8B030D-6E8A-4147-A177-3AD203B41FA5}">
                          <a16:colId xmlns:a16="http://schemas.microsoft.com/office/drawing/2014/main" val="1733507255"/>
                        </a:ext>
                      </a:extLst>
                    </a:gridCol>
                    <a:gridCol w="935405">
                      <a:extLst>
                        <a:ext uri="{9D8B030D-6E8A-4147-A177-3AD203B41FA5}">
                          <a16:colId xmlns:a16="http://schemas.microsoft.com/office/drawing/2014/main" val="12510688"/>
                        </a:ext>
                      </a:extLst>
                    </a:gridCol>
                    <a:gridCol w="1021200">
                      <a:extLst>
                        <a:ext uri="{9D8B030D-6E8A-4147-A177-3AD203B41FA5}">
                          <a16:colId xmlns:a16="http://schemas.microsoft.com/office/drawing/2014/main" val="2510867456"/>
                        </a:ext>
                      </a:extLst>
                    </a:gridCol>
                    <a:gridCol w="1535837">
                      <a:extLst>
                        <a:ext uri="{9D8B030D-6E8A-4147-A177-3AD203B41FA5}">
                          <a16:colId xmlns:a16="http://schemas.microsoft.com/office/drawing/2014/main" val="28312217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вещества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Формула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ПДК,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мг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м</m:t>
                                      </m:r>
                                    </m:e>
                                    <m:sup>
                                      <m: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Агрегатное состояние в воздухе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 опасности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Особенности действия на организм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18771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1,1-диметилгидразин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(НДМГ, гептил)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 (газ)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чрезвычайно опасное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канцерогенное действие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62364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Тетраоксид диазота (АТ) в равновесии с диоксидом азота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ru-RU" sz="1200">
                                    <a:effectLst/>
                                    <a:latin typeface="Cambria Math" panose="02040503050406030204" pitchFamily="18" charset="0"/>
                                  </a:rPr>
                                  <m:t>⇄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>
                                    <a:effectLst/>
                                    <a:latin typeface="Cambria Math" panose="02040503050406030204" pitchFamily="18" charset="0"/>
                                  </a:rPr>
                                  <m:t>⇄2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 (газ)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умеренно опасное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остронаправленный механизм действия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24174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031E6DF-700D-CB7A-D474-8BA9183169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8334" y="1206497"/>
              <a:ext cx="679903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849974">
                      <a:extLst>
                        <a:ext uri="{9D8B030D-6E8A-4147-A177-3AD203B41FA5}">
                          <a16:colId xmlns:a16="http://schemas.microsoft.com/office/drawing/2014/main" val="1542188776"/>
                        </a:ext>
                      </a:extLst>
                    </a:gridCol>
                    <a:gridCol w="817584">
                      <a:extLst>
                        <a:ext uri="{9D8B030D-6E8A-4147-A177-3AD203B41FA5}">
                          <a16:colId xmlns:a16="http://schemas.microsoft.com/office/drawing/2014/main" val="3644335151"/>
                        </a:ext>
                      </a:extLst>
                    </a:gridCol>
                    <a:gridCol w="639032">
                      <a:extLst>
                        <a:ext uri="{9D8B030D-6E8A-4147-A177-3AD203B41FA5}">
                          <a16:colId xmlns:a16="http://schemas.microsoft.com/office/drawing/2014/main" val="1733507255"/>
                        </a:ext>
                      </a:extLst>
                    </a:gridCol>
                    <a:gridCol w="935405">
                      <a:extLst>
                        <a:ext uri="{9D8B030D-6E8A-4147-A177-3AD203B41FA5}">
                          <a16:colId xmlns:a16="http://schemas.microsoft.com/office/drawing/2014/main" val="12510688"/>
                        </a:ext>
                      </a:extLst>
                    </a:gridCol>
                    <a:gridCol w="1021200">
                      <a:extLst>
                        <a:ext uri="{9D8B030D-6E8A-4147-A177-3AD203B41FA5}">
                          <a16:colId xmlns:a16="http://schemas.microsoft.com/office/drawing/2014/main" val="2510867456"/>
                        </a:ext>
                      </a:extLst>
                    </a:gridCol>
                    <a:gridCol w="1535837">
                      <a:extLst>
                        <a:ext uri="{9D8B030D-6E8A-4147-A177-3AD203B41FA5}">
                          <a16:colId xmlns:a16="http://schemas.microsoft.com/office/drawing/2014/main" val="2831221748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вещества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Формула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8095" t="-7778" r="-54761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Агрегатное состояние в воздухе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 опасности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Особенности действия на организм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187714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1,1-диметилгидразин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(НДМГ, гептил)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612" t="-106593" r="-50746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 (газ)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чрезвычайно опасное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канцерогенное действие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62364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Тетраоксид диазота (АТ) в равновесии с диоксидом азота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612" t="-208889" r="-507463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 (газ)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умеренно опасное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остронаправленный механизм действия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24174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85D1EC1-1BD8-9D18-1DDA-7CB3DCE625F8}"/>
              </a:ext>
            </a:extLst>
          </p:cNvPr>
          <p:cNvSpPr txBox="1"/>
          <p:nvPr/>
        </p:nvSpPr>
        <p:spPr>
          <a:xfrm>
            <a:off x="4216309" y="862763"/>
            <a:ext cx="4030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Характеристики заправляемых компонентов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D2049-1FF3-809F-8326-82C724C3520F}"/>
              </a:ext>
            </a:extLst>
          </p:cNvPr>
          <p:cNvSpPr txBox="1"/>
          <p:nvPr/>
        </p:nvSpPr>
        <p:spPr>
          <a:xfrm>
            <a:off x="2491173" y="3036822"/>
            <a:ext cx="3088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Расположение пламегасителя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9CFC18-A7E9-20B4-6833-2F7F822823E0}"/>
              </a:ext>
            </a:extLst>
          </p:cNvPr>
          <p:cNvSpPr txBox="1"/>
          <p:nvPr/>
        </p:nvSpPr>
        <p:spPr>
          <a:xfrm>
            <a:off x="6753653" y="3372454"/>
            <a:ext cx="3088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секторов заправочного цеха</a:t>
            </a:r>
            <a:endParaRPr lang="en-US" sz="14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0A3AE4-BE2B-601E-8C98-D6019A3747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407" y="3777734"/>
            <a:ext cx="4008601" cy="22093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98C17F-4AC7-B538-4CB0-F7EEE7E41B8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973" y="3539045"/>
            <a:ext cx="1619602" cy="28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3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69517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8" y="792686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2788335" y="205450"/>
            <a:ext cx="740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Организационно-экономическая часть дипломного проекта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227" y="6287426"/>
            <a:ext cx="2057400" cy="365125"/>
          </a:xfrm>
        </p:spPr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35211-C179-2B6A-A462-CFEE43C73EBB}"/>
              </a:ext>
            </a:extLst>
          </p:cNvPr>
          <p:cNvSpPr txBox="1"/>
          <p:nvPr/>
        </p:nvSpPr>
        <p:spPr>
          <a:xfrm>
            <a:off x="5843807" y="25141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7181C-6632-1891-5F72-AE59EE19E1AC}"/>
              </a:ext>
            </a:extLst>
          </p:cNvPr>
          <p:cNvSpPr txBox="1"/>
          <p:nvPr/>
        </p:nvSpPr>
        <p:spPr>
          <a:xfrm>
            <a:off x="3563644" y="4302802"/>
            <a:ext cx="5064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Затраты на выполнение проекта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D0B5A-5468-8BD3-556D-5081BBBFDAC4}"/>
              </a:ext>
            </a:extLst>
          </p:cNvPr>
          <p:cNvSpPr txBox="1"/>
          <p:nvPr/>
        </p:nvSpPr>
        <p:spPr>
          <a:xfrm>
            <a:off x="2391792" y="957867"/>
            <a:ext cx="7408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график выполнения комплекса работ по изготовлению спутника дистанционного зондирования Земли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8F3A96-E571-B37F-4E8B-0B728816C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031" y="1426141"/>
            <a:ext cx="9505950" cy="27212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AD11B8A-B1A5-A171-7B1F-BAC8CAF18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0" y="3508161"/>
            <a:ext cx="3144091" cy="33498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F076ECC-31E9-0EFB-07DA-E47083FCF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948" y="4775875"/>
            <a:ext cx="4077052" cy="16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3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облик проектируемого космического аппарата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D90A2-378E-3D20-7EF0-8C01444CAEAE}"/>
              </a:ext>
            </a:extLst>
          </p:cNvPr>
          <p:cNvSpPr txBox="1"/>
          <p:nvPr/>
        </p:nvSpPr>
        <p:spPr>
          <a:xfrm>
            <a:off x="1887959" y="5574745"/>
            <a:ext cx="81493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Проектируемый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космический аппарат дистанционного зондирования Земли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B46904-D340-EEC3-06E4-FEBED308E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14" y="1855918"/>
            <a:ext cx="7010971" cy="37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решаемые космическим аппаратом дистанционного зондирования Земли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D90A2-378E-3D20-7EF0-8C01444CAEAE}"/>
              </a:ext>
            </a:extLst>
          </p:cNvPr>
          <p:cNvSpPr txBox="1"/>
          <p:nvPr/>
        </p:nvSpPr>
        <p:spPr>
          <a:xfrm>
            <a:off x="2181204" y="4995784"/>
            <a:ext cx="8149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Космические аппараты дистанционного зондирования Земли используются для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изучения природных ресурсов Земли 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задач метеорологии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Изображение">
            <a:extLst>
              <a:ext uri="{FF2B5EF4-FFF2-40B4-BE49-F238E27FC236}">
                <a16:creationId xmlns:a16="http://schemas.microsoft.com/office/drawing/2014/main" id="{D7A1548F-A98D-60DB-B4EF-6F3FD055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669144"/>
            <a:ext cx="3314700" cy="30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5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космического аппарата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D90A2-378E-3D20-7EF0-8C01444CAEAE}"/>
              </a:ext>
            </a:extLst>
          </p:cNvPr>
          <p:cNvSpPr txBox="1"/>
          <p:nvPr/>
        </p:nvSpPr>
        <p:spPr>
          <a:xfrm>
            <a:off x="2026279" y="4715916"/>
            <a:ext cx="8149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РСА                                                                                         УКП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Янтарь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СМ1-1 Крупногабаритные космические конструкции">
            <a:extLst>
              <a:ext uri="{FF2B5EF4-FFF2-40B4-BE49-F238E27FC236}">
                <a16:creationId xmlns:a16="http://schemas.microsoft.com/office/drawing/2014/main" id="{D7BDE549-A345-DC71-2E59-A88F9CD5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48" y="2113768"/>
            <a:ext cx="3715102" cy="220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путниковые системы наблюдения и связи Тема 2. Сенсоры и платформы  презентация, доклад, проект">
            <a:extLst>
              <a:ext uri="{FF2B5EF4-FFF2-40B4-BE49-F238E27FC236}">
                <a16:creationId xmlns:a16="http://schemas.microsoft.com/office/drawing/2014/main" id="{8B369BB4-4747-5806-56DA-5D15C853D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215" r="3875" b="29360"/>
          <a:stretch/>
        </p:blipFill>
        <p:spPr bwMode="auto">
          <a:xfrm>
            <a:off x="5405459" y="2081638"/>
            <a:ext cx="6410282" cy="24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0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космического аппарата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РСА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D90A2-378E-3D20-7EF0-8C01444CAEAE}"/>
              </a:ext>
            </a:extLst>
          </p:cNvPr>
          <p:cNvSpPr txBox="1"/>
          <p:nvPr/>
        </p:nvSpPr>
        <p:spPr>
          <a:xfrm>
            <a:off x="2026279" y="4715916"/>
            <a:ext cx="3079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РСА                                                                               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СМ1-1 Крупногабаритные космические конструкции">
            <a:extLst>
              <a:ext uri="{FF2B5EF4-FFF2-40B4-BE49-F238E27FC236}">
                <a16:creationId xmlns:a16="http://schemas.microsoft.com/office/drawing/2014/main" id="{D7BDE549-A345-DC71-2E59-A88F9CD5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48" y="2113768"/>
            <a:ext cx="3715102" cy="220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Объект 3">
                <a:extLst>
                  <a:ext uri="{FF2B5EF4-FFF2-40B4-BE49-F238E27FC236}">
                    <a16:creationId xmlns:a16="http://schemas.microsoft.com/office/drawing/2014/main" id="{EAB659E4-D2B8-8B91-C331-0B4791EB46E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7948637"/>
                  </p:ext>
                </p:extLst>
              </p:nvPr>
            </p:nvGraphicFramePr>
            <p:xfrm>
              <a:off x="5798430" y="1557309"/>
              <a:ext cx="5433840" cy="4579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173">
                      <a:extLst>
                        <a:ext uri="{9D8B030D-6E8A-4147-A177-3AD203B41FA5}">
                          <a16:colId xmlns:a16="http://schemas.microsoft.com/office/drawing/2014/main" val="1996781439"/>
                        </a:ext>
                      </a:extLst>
                    </a:gridCol>
                    <a:gridCol w="1046454">
                      <a:extLst>
                        <a:ext uri="{9D8B030D-6E8A-4147-A177-3AD203B41FA5}">
                          <a16:colId xmlns:a16="http://schemas.microsoft.com/office/drawing/2014/main" val="641575154"/>
                        </a:ext>
                      </a:extLst>
                    </a:gridCol>
                    <a:gridCol w="965827">
                      <a:extLst>
                        <a:ext uri="{9D8B030D-6E8A-4147-A177-3AD203B41FA5}">
                          <a16:colId xmlns:a16="http://schemas.microsoft.com/office/drawing/2014/main" val="1928020089"/>
                        </a:ext>
                      </a:extLst>
                    </a:gridCol>
                    <a:gridCol w="945386">
                      <a:extLst>
                        <a:ext uri="{9D8B030D-6E8A-4147-A177-3AD203B41FA5}">
                          <a16:colId xmlns:a16="http://schemas.microsoft.com/office/drawing/2014/main" val="3994697994"/>
                        </a:ext>
                      </a:extLst>
                    </a:gridCol>
                  </a:tblGrid>
                  <a:tr h="251933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Характеристика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Значение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872894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Высота орбиты КА, км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500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632105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Наклонение орбиты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Определяется заказчиком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3198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Длина волны РСА, см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9,4 ( </a:t>
                          </a:r>
                          <a:r>
                            <a:rPr lang="en-US" sz="1300">
                              <a:effectLst/>
                            </a:rPr>
                            <a:t>S-</a:t>
                          </a:r>
                          <a:r>
                            <a:rPr lang="ru-RU" sz="1300">
                              <a:effectLst/>
                            </a:rPr>
                            <a:t>диапазон)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38948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Направление обзора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Вправо</a:t>
                          </a:r>
                          <a:r>
                            <a:rPr lang="en-US" sz="1300">
                              <a:effectLst/>
                            </a:rPr>
                            <a:t>/</a:t>
                          </a:r>
                          <a:r>
                            <a:rPr lang="ru-RU" sz="1300">
                              <a:effectLst/>
                            </a:rPr>
                            <a:t>влево от трассы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260182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Угла падения, град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20…60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966523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Полоса обзора, км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2×450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1278349"/>
                      </a:ext>
                    </a:extLst>
                  </a:tr>
                  <a:tr h="251933">
                    <a:tc rowSpan="2"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Параметры режимов обзора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Режимы обзора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59853"/>
                      </a:ext>
                    </a:extLst>
                  </a:tr>
                  <a:tr h="251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ПР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ДР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СС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1196203279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Полоса съемки, км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8…10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10…25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120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2915960097"/>
                      </a:ext>
                    </a:extLst>
                  </a:tr>
                  <a:tr h="554172">
                    <a:tc rowSpan="2"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Разрешение, м: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 азимуту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 дальности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1…2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2,5…3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30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1253505926"/>
                      </a:ext>
                    </a:extLst>
                  </a:tr>
                  <a:tr h="27010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1…2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1,5…2,5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30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139155272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Поляризация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ГГ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ГГ, ВВ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ВВ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3881006607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Длина маршрута, км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8…10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до 500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˃500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3524380521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Число наблюдений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2…4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4…5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861531708"/>
                      </a:ext>
                    </a:extLst>
                  </a:tr>
                  <a:tr h="251933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Чувствительность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3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300">
                                      <a:effectLst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300">
                                      <a:effectLst/>
                                    </a:rPr>
                                    <m:t>ne</m:t>
                                  </m:r>
                                </m:sub>
                                <m:sup>
                                  <m:r>
                                    <a:rPr lang="ru-RU" sz="1300">
                                      <a:effectLst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300">
                              <a:effectLst/>
                            </a:rPr>
                            <a:t>, дБ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-20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-15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-20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37639492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Объект 3">
                <a:extLst>
                  <a:ext uri="{FF2B5EF4-FFF2-40B4-BE49-F238E27FC236}">
                    <a16:creationId xmlns:a16="http://schemas.microsoft.com/office/drawing/2014/main" id="{EAB659E4-D2B8-8B91-C331-0B4791EB46E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7948637"/>
                  </p:ext>
                </p:extLst>
              </p:nvPr>
            </p:nvGraphicFramePr>
            <p:xfrm>
              <a:off x="5798430" y="1557309"/>
              <a:ext cx="5433840" cy="4579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173">
                      <a:extLst>
                        <a:ext uri="{9D8B030D-6E8A-4147-A177-3AD203B41FA5}">
                          <a16:colId xmlns:a16="http://schemas.microsoft.com/office/drawing/2014/main" val="1996781439"/>
                        </a:ext>
                      </a:extLst>
                    </a:gridCol>
                    <a:gridCol w="1046454">
                      <a:extLst>
                        <a:ext uri="{9D8B030D-6E8A-4147-A177-3AD203B41FA5}">
                          <a16:colId xmlns:a16="http://schemas.microsoft.com/office/drawing/2014/main" val="641575154"/>
                        </a:ext>
                      </a:extLst>
                    </a:gridCol>
                    <a:gridCol w="965827">
                      <a:extLst>
                        <a:ext uri="{9D8B030D-6E8A-4147-A177-3AD203B41FA5}">
                          <a16:colId xmlns:a16="http://schemas.microsoft.com/office/drawing/2014/main" val="1928020089"/>
                        </a:ext>
                      </a:extLst>
                    </a:gridCol>
                    <a:gridCol w="945386">
                      <a:extLst>
                        <a:ext uri="{9D8B030D-6E8A-4147-A177-3AD203B41FA5}">
                          <a16:colId xmlns:a16="http://schemas.microsoft.com/office/drawing/2014/main" val="3994697994"/>
                        </a:ext>
                      </a:extLst>
                    </a:gridCol>
                  </a:tblGrid>
                  <a:tr h="265367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Характеристика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Значение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872894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Высота орбиты КА, км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500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632105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Наклонение орбиты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Определяется заказчиком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3198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Длина волны РСА, см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9,4 ( </a:t>
                          </a:r>
                          <a:r>
                            <a:rPr lang="en-US" sz="1300">
                              <a:effectLst/>
                            </a:rPr>
                            <a:t>S-</a:t>
                          </a:r>
                          <a:r>
                            <a:rPr lang="ru-RU" sz="1300">
                              <a:effectLst/>
                            </a:rPr>
                            <a:t>диапазон)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38948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Направление обзора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Вправо</a:t>
                          </a:r>
                          <a:r>
                            <a:rPr lang="en-US" sz="1300">
                              <a:effectLst/>
                            </a:rPr>
                            <a:t>/</a:t>
                          </a:r>
                          <a:r>
                            <a:rPr lang="ru-RU" sz="1300">
                              <a:effectLst/>
                            </a:rPr>
                            <a:t>влево от трассы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260182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Угла падения, град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20…60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966523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Полоса обзора, км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2×450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1278349"/>
                      </a:ext>
                    </a:extLst>
                  </a:tr>
                  <a:tr h="265367">
                    <a:tc rowSpan="2"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Параметры режимов обзора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gridSpan="3"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Режимы обзора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59853"/>
                      </a:ext>
                    </a:extLst>
                  </a:tr>
                  <a:tr h="26536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ПР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ДР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СС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1196203279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Полоса съемки, км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8…10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10…25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120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2915960097"/>
                      </a:ext>
                    </a:extLst>
                  </a:tr>
                  <a:tr h="562547">
                    <a:tc rowSpan="2"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Разрешение, м: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 азимуту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 дальности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1…2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2,5…3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30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1253505926"/>
                      </a:ext>
                    </a:extLst>
                  </a:tr>
                  <a:tr h="2971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1…2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1,5…2,5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30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139155272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Поляризация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ГГ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ГГ, ВВ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ВВ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3881006607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Длина маршрута, км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8…10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до 500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˃500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3524380521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Число наблюдений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2…4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4…5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861531708"/>
                      </a:ext>
                    </a:extLst>
                  </a:tr>
                  <a:tr h="2701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22" marR="61322" marT="0" marB="0">
                        <a:blipFill>
                          <a:blip r:embed="rId4"/>
                          <a:stretch>
                            <a:fillRect l="-246" t="-1611364" r="-120690" b="-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-20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-15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tc>
                      <a:txBody>
                        <a:bodyPr/>
                        <a:lstStyle/>
                        <a:p>
                          <a:pPr marL="0" marR="0" indent="2159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</a:rPr>
                            <a:t>-20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22" marR="61322" marT="0" marB="0"/>
                    </a:tc>
                    <a:extLst>
                      <a:ext uri="{0D108BD9-81ED-4DB2-BD59-A6C34878D82A}">
                        <a16:rowId xmlns:a16="http://schemas.microsoft.com/office/drawing/2014/main" val="37639492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080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космического аппарата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Конструкция УКП Янтарь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D90A2-378E-3D20-7EF0-8C01444CAEAE}"/>
              </a:ext>
            </a:extLst>
          </p:cNvPr>
          <p:cNvSpPr txBox="1"/>
          <p:nvPr/>
        </p:nvSpPr>
        <p:spPr>
          <a:xfrm>
            <a:off x="2026279" y="4715916"/>
            <a:ext cx="8149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РСА 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  УКП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Янтарь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2" name="Picture 4" descr="Спутниковые системы наблюдения и связи Тема 2. Сенсоры и платформы  презентация, доклад, проект">
            <a:extLst>
              <a:ext uri="{FF2B5EF4-FFF2-40B4-BE49-F238E27FC236}">
                <a16:creationId xmlns:a16="http://schemas.microsoft.com/office/drawing/2014/main" id="{8B369BB4-4747-5806-56DA-5D15C853D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215" r="3875" b="29360"/>
          <a:stretch/>
        </p:blipFill>
        <p:spPr bwMode="auto">
          <a:xfrm>
            <a:off x="5405459" y="2081638"/>
            <a:ext cx="6410282" cy="24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E884A54-2CE8-E9A4-D1E6-4765BC2D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74342"/>
              </p:ext>
            </p:extLst>
          </p:nvPr>
        </p:nvGraphicFramePr>
        <p:xfrm>
          <a:off x="753217" y="1557309"/>
          <a:ext cx="4652242" cy="503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359">
                  <a:extLst>
                    <a:ext uri="{9D8B030D-6E8A-4147-A177-3AD203B41FA5}">
                      <a16:colId xmlns:a16="http://schemas.microsoft.com/office/drawing/2014/main" val="3528699043"/>
                    </a:ext>
                  </a:extLst>
                </a:gridCol>
                <a:gridCol w="702315">
                  <a:extLst>
                    <a:ext uri="{9D8B030D-6E8A-4147-A177-3AD203B41FA5}">
                      <a16:colId xmlns:a16="http://schemas.microsoft.com/office/drawing/2014/main" val="230906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0420986"/>
                    </a:ext>
                  </a:extLst>
                </a:gridCol>
                <a:gridCol w="109372">
                  <a:extLst>
                    <a:ext uri="{9D8B030D-6E8A-4147-A177-3AD203B41FA5}">
                      <a16:colId xmlns:a16="http://schemas.microsoft.com/office/drawing/2014/main" val="2534816294"/>
                    </a:ext>
                  </a:extLst>
                </a:gridCol>
                <a:gridCol w="377356">
                  <a:extLst>
                    <a:ext uri="{9D8B030D-6E8A-4147-A177-3AD203B41FA5}">
                      <a16:colId xmlns:a16="http://schemas.microsoft.com/office/drawing/2014/main" val="2327381286"/>
                    </a:ext>
                  </a:extLst>
                </a:gridCol>
                <a:gridCol w="588171">
                  <a:extLst>
                    <a:ext uri="{9D8B030D-6E8A-4147-A177-3AD203B41FA5}">
                      <a16:colId xmlns:a16="http://schemas.microsoft.com/office/drawing/2014/main" val="293566700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45545706"/>
                    </a:ext>
                  </a:extLst>
                </a:gridCol>
                <a:gridCol w="109372">
                  <a:extLst>
                    <a:ext uri="{9D8B030D-6E8A-4147-A177-3AD203B41FA5}">
                      <a16:colId xmlns:a16="http://schemas.microsoft.com/office/drawing/2014/main" val="4043875778"/>
                    </a:ext>
                  </a:extLst>
                </a:gridCol>
                <a:gridCol w="1228738">
                  <a:extLst>
                    <a:ext uri="{9D8B030D-6E8A-4147-A177-3AD203B41FA5}">
                      <a16:colId xmlns:a16="http://schemas.microsoft.com/office/drawing/2014/main" val="1043587559"/>
                    </a:ext>
                  </a:extLst>
                </a:gridCol>
              </a:tblGrid>
              <a:tr h="27688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Прибор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Сумм</a:t>
                      </a:r>
                      <a:r>
                        <a:rPr lang="en-US" sz="900" dirty="0">
                          <a:effectLst/>
                        </a:rPr>
                        <a:t>. </a:t>
                      </a:r>
                      <a:r>
                        <a:rPr lang="en-US" sz="900" dirty="0" err="1">
                          <a:effectLst/>
                        </a:rPr>
                        <a:t>масса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dirty="0" err="1">
                          <a:effectLst/>
                        </a:rPr>
                        <a:t>кг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Сумм</a:t>
                      </a:r>
                      <a:r>
                        <a:rPr lang="en-US" sz="900" dirty="0">
                          <a:effectLst/>
                        </a:rPr>
                        <a:t>. </a:t>
                      </a:r>
                      <a:r>
                        <a:rPr lang="en-US" sz="900" dirty="0" err="1">
                          <a:effectLst/>
                        </a:rPr>
                        <a:t>мощность</a:t>
                      </a:r>
                      <a:r>
                        <a:rPr lang="en-US" sz="900" dirty="0">
                          <a:effectLst/>
                        </a:rPr>
                        <a:t>, Вт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48513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СЭС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07626"/>
                  </a:ext>
                </a:extLst>
              </a:tr>
              <a:tr h="153116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Сумма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для</a:t>
                      </a:r>
                      <a:r>
                        <a:rPr lang="en-US" sz="900" dirty="0">
                          <a:effectLst/>
                        </a:rPr>
                        <a:t> СЭС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216,27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216,27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+1000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1175984441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СУ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5619"/>
                  </a:ext>
                </a:extLst>
              </a:tr>
              <a:tr h="312658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Сумма для СУ: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57,5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57,5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120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3959577278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СУДН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0046"/>
                  </a:ext>
                </a:extLst>
              </a:tr>
              <a:tr h="41382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Сумма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для</a:t>
                      </a:r>
                      <a:r>
                        <a:rPr lang="en-US" sz="900" dirty="0">
                          <a:effectLst/>
                        </a:rPr>
                        <a:t> СУДН: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18,55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18,55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41</a:t>
                      </a:r>
                      <a:r>
                        <a:rPr lang="en-US" sz="900">
                          <a:effectLst/>
                        </a:rPr>
                        <a:t>,</a:t>
                      </a:r>
                      <a:r>
                        <a:rPr lang="en-GB" sz="900">
                          <a:effectLst/>
                        </a:rPr>
                        <a:t>95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1448862096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СР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48188"/>
                  </a:ext>
                </a:extLst>
              </a:tr>
              <a:tr h="24124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Сумма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для</a:t>
                      </a:r>
                      <a:r>
                        <a:rPr lang="en-US" sz="900" dirty="0">
                          <a:effectLst/>
                        </a:rPr>
                        <a:t> СР: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956018936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ЦО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12645"/>
                  </a:ext>
                </a:extLst>
              </a:tr>
              <a:tr h="181219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Сумма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для</a:t>
                      </a:r>
                      <a:r>
                        <a:rPr lang="en-US" sz="900" dirty="0">
                          <a:effectLst/>
                        </a:rPr>
                        <a:t> ЦО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926,1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926,1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461*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extLst>
                  <a:ext uri="{0D108BD9-81ED-4DB2-BD59-A6C34878D82A}">
                    <a16:rowId xmlns:a16="http://schemas.microsoft.com/office/drawing/2014/main" val="1154010521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ДУ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13070"/>
                  </a:ext>
                </a:extLst>
              </a:tr>
              <a:tr h="265051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Сумма для ДУ: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85,8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85,8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178,8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2591721663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Топливные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баки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26234"/>
                  </a:ext>
                </a:extLst>
              </a:tr>
              <a:tr h="211493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Сумма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для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топливных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баков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140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2870819782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Топливо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21499"/>
                  </a:ext>
                </a:extLst>
              </a:tr>
              <a:tr h="18013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Сумма для топлива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900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900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extLst>
                  <a:ext uri="{0D108BD9-81ED-4DB2-BD59-A6C34878D82A}">
                    <a16:rowId xmlns:a16="http://schemas.microsoft.com/office/drawing/2014/main" val="3462580170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46579"/>
                  </a:ext>
                </a:extLst>
              </a:tr>
              <a:tr h="280811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ОБЩАЯ СУММА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~</a:t>
                      </a:r>
                      <a:r>
                        <a:rPr lang="ru-RU" sz="900" dirty="0">
                          <a:effectLst/>
                        </a:rPr>
                        <a:t>6500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~</a:t>
                      </a:r>
                      <a:r>
                        <a:rPr lang="ru-RU" sz="800">
                          <a:effectLst/>
                        </a:rPr>
                        <a:t>6500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821,75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3831482968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77985"/>
                  </a:ext>
                </a:extLst>
              </a:tr>
              <a:tr h="227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Конструкция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~</a:t>
                      </a:r>
                      <a:r>
                        <a:rPr lang="en-US" sz="900">
                          <a:effectLst/>
                        </a:rPr>
                        <a:t>600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3521904160"/>
                  </a:ext>
                </a:extLst>
              </a:tr>
              <a:tr h="15311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45583"/>
                  </a:ext>
                </a:extLst>
              </a:tr>
              <a:tr h="229859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ИТОГ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6500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6500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821,75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79" marR="20279" marT="0" marB="0"/>
                </a:tc>
                <a:extLst>
                  <a:ext uri="{0D108BD9-81ED-4DB2-BD59-A6C34878D82A}">
                    <a16:rowId xmlns:a16="http://schemas.microsoft.com/office/drawing/2014/main" val="310008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3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КА с раскрытой антенной РСА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Твердотельная компьютерная модель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160FA8-49CF-A78D-1BAE-FF850A575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3649" y="1780539"/>
            <a:ext cx="7869421" cy="417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6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крупногабаритной антенны-рефлектора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0A432B-BD6A-F247-74D8-7A8C214C7D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950" y="1506537"/>
            <a:ext cx="5943600" cy="52673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7631B7-617B-73A1-91E0-371B396D1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4450" y="2162175"/>
            <a:ext cx="2768600" cy="33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AB5D0-78B8-F949-3AF8-952FB91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3" y="136525"/>
            <a:ext cx="781755" cy="89343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DF75832-5ACB-2067-7F7D-499F63D3DA12}"/>
              </a:ext>
            </a:extLst>
          </p:cNvPr>
          <p:cNvCxnSpPr>
            <a:cxnSpLocks/>
          </p:cNvCxnSpPr>
          <p:nvPr/>
        </p:nvCxnSpPr>
        <p:spPr>
          <a:xfrm flipV="1">
            <a:off x="2652729" y="1031219"/>
            <a:ext cx="7677858" cy="2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51BBF4-EBB8-D2E0-8418-61212632A5F5}"/>
              </a:ext>
            </a:extLst>
          </p:cNvPr>
          <p:cNvSpPr txBox="1"/>
          <p:nvPr/>
        </p:nvSpPr>
        <p:spPr>
          <a:xfrm>
            <a:off x="3500984" y="229298"/>
            <a:ext cx="59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крупногабаритной антенны-рефлектора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E8AB800-BE72-6661-FD8B-B25E739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BF5-EF8D-4D0B-9E4C-CC856CD2F9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СМ1-1 Крупногабаритные космические конструкции">
            <a:extLst>
              <a:ext uri="{FF2B5EF4-FFF2-40B4-BE49-F238E27FC236}">
                <a16:creationId xmlns:a16="http://schemas.microsoft.com/office/drawing/2014/main" id="{7B3A32F5-4FCC-B042-3D24-A6A5EB1C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48" y="1490209"/>
            <a:ext cx="5855703" cy="41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42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496</Words>
  <Application>Microsoft Office PowerPoint</Application>
  <PresentationFormat>Широкоэкранный</PresentationFormat>
  <Paragraphs>182</Paragraphs>
  <Slides>17</Slides>
  <Notes>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Schelkanov</dc:creator>
  <cp:lastModifiedBy>Nikita Schelkanov</cp:lastModifiedBy>
  <cp:revision>5</cp:revision>
  <dcterms:created xsi:type="dcterms:W3CDTF">2022-06-30T03:51:21Z</dcterms:created>
  <dcterms:modified xsi:type="dcterms:W3CDTF">2022-06-30T07:13:27Z</dcterms:modified>
</cp:coreProperties>
</file>