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94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91" r:id="rId17"/>
    <p:sldId id="273" r:id="rId18"/>
    <p:sldId id="290" r:id="rId19"/>
    <p:sldId id="274" r:id="rId20"/>
    <p:sldId id="275" r:id="rId21"/>
    <p:sldId id="276" r:id="rId22"/>
    <p:sldId id="277" r:id="rId23"/>
    <p:sldId id="292" r:id="rId24"/>
    <p:sldId id="278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93" r:id="rId33"/>
    <p:sldId id="286" r:id="rId34"/>
    <p:sldId id="295" r:id="rId35"/>
    <p:sldId id="296" r:id="rId36"/>
    <p:sldId id="297" r:id="rId37"/>
    <p:sldId id="298" r:id="rId38"/>
    <p:sldId id="299" r:id="rId39"/>
    <p:sldId id="287" r:id="rId40"/>
    <p:sldId id="28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906" autoAdjust="0"/>
  </p:normalViewPr>
  <p:slideViewPr>
    <p:cSldViewPr>
      <p:cViewPr varScale="1">
        <p:scale>
          <a:sx n="59" d="100"/>
          <a:sy n="59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67D52-896F-4C06-9E12-022638156F9E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7F34-6F8F-4E4E-8704-A98DA89121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7F34-6F8F-4E4E-8704-A98DA89121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7F34-6F8F-4E4E-8704-A98DA89121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7F34-6F8F-4E4E-8704-A98DA89121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7F34-6F8F-4E4E-8704-A98DA89121B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7F34-6F8F-4E4E-8704-A98DA89121B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9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4C57-3F3A-4261-AFD3-C60E9AE32575}" type="datetimeFigureOut">
              <a:rPr lang="en-US" smtClean="0"/>
              <a:pPr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D252-8EF7-4433-A3B7-7165E213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xmlrpc.scripting.com/defaul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soa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RPC, SOAP and REST</a:t>
            </a:r>
          </a:p>
        </p:txBody>
      </p:sp>
    </p:spTree>
    <p:extLst>
      <p:ext uri="{BB962C8B-B14F-4D97-AF65-F5344CB8AC3E}">
        <p14:creationId xmlns:p14="http://schemas.microsoft.com/office/powerpoint/2010/main" val="165454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“dummy” way</a:t>
            </a:r>
            <a:br>
              <a:rPr lang="en-US" dirty="0"/>
            </a:br>
            <a:r>
              <a:rPr lang="en-US" dirty="0"/>
              <a:t>       - </a:t>
            </a:r>
            <a:r>
              <a:rPr lang="en-US" sz="2000" dirty="0"/>
              <a:t>A non standard hacky way and implications</a:t>
            </a:r>
          </a:p>
          <a:p>
            <a:r>
              <a:rPr lang="en-US" dirty="0"/>
              <a:t>XML RPC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-  XML – Remote Procedure Call Protocol</a:t>
            </a:r>
          </a:p>
          <a:p>
            <a:r>
              <a:rPr lang="en-US" dirty="0"/>
              <a:t>SOAP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- Simple Object Access Protocol</a:t>
            </a:r>
          </a:p>
          <a:p>
            <a:r>
              <a:rPr lang="en-US" dirty="0"/>
              <a:t>REST</a:t>
            </a:r>
            <a:br>
              <a:rPr lang="en-US" dirty="0"/>
            </a:br>
            <a:r>
              <a:rPr lang="en-US" sz="2000" dirty="0"/>
              <a:t>	- </a:t>
            </a:r>
            <a:r>
              <a:rPr lang="en-US" sz="2000" dirty="0" err="1"/>
              <a:t>REpresentational</a:t>
            </a:r>
            <a:r>
              <a:rPr lang="en-US" sz="2000" dirty="0"/>
              <a:t>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116005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“dummy” way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67200"/>
            <a:ext cx="12192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57400"/>
            <a:ext cx="1066800" cy="1529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142076">
            <a:off x="3547234" y="4313167"/>
            <a:ext cx="28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CSV response in HTTP BODY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4144" y="2828520"/>
            <a:ext cx="32004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71800" y="3429000"/>
            <a:ext cx="32766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142076">
            <a:off x="3266380" y="3051087"/>
            <a:ext cx="194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13939"/>
                </a:solidFill>
              </a:rPr>
              <a:t>HTTP GET or POST </a:t>
            </a:r>
          </a:p>
        </p:txBody>
      </p:sp>
    </p:spTree>
    <p:extLst>
      <p:ext uri="{BB962C8B-B14F-4D97-AF65-F5344CB8AC3E}">
        <p14:creationId xmlns:p14="http://schemas.microsoft.com/office/powerpoint/2010/main" val="347403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which uses XML to encode its calls and HTTP POST as a transport mechanism.</a:t>
            </a:r>
          </a:p>
          <a:p>
            <a:r>
              <a:rPr lang="en-US" dirty="0"/>
              <a:t>XML RPC standards 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  <a:p>
            <a:r>
              <a:rPr lang="en-US" dirty="0"/>
              <a:t>Standards specify –</a:t>
            </a:r>
          </a:p>
          <a:p>
            <a:pPr lvl="1"/>
            <a:r>
              <a:rPr lang="en-US" dirty="0"/>
              <a:t>Data types : arrays, </a:t>
            </a:r>
            <a:r>
              <a:rPr lang="en-US" dirty="0" err="1"/>
              <a:t>boolean</a:t>
            </a:r>
            <a:r>
              <a:rPr lang="en-US" dirty="0"/>
              <a:t>, string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Structure of request and response</a:t>
            </a:r>
          </a:p>
          <a:p>
            <a:pPr lvl="1"/>
            <a:r>
              <a:rPr lang="en-US" dirty="0"/>
              <a:t>Transport specs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RPC : Sample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67128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&lt;?xml</a:t>
            </a:r>
            <a:r>
              <a:rPr lang="en-US" dirty="0"/>
              <a:t> version="1.0"</a:t>
            </a:r>
            <a:r>
              <a:rPr lang="en-US" b="1" dirty="0"/>
              <a:t>?&gt;</a:t>
            </a:r>
          </a:p>
          <a:p>
            <a:r>
              <a:rPr lang="en-US" b="1" dirty="0"/>
              <a:t>&lt;</a:t>
            </a:r>
            <a:r>
              <a:rPr lang="en-US" b="1" dirty="0" err="1"/>
              <a:t>methodCall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&lt;</a:t>
            </a:r>
            <a:r>
              <a:rPr lang="en-US" b="1" dirty="0" err="1"/>
              <a:t>methodName</a:t>
            </a:r>
            <a:r>
              <a:rPr lang="en-US" b="1" dirty="0"/>
              <a:t>&gt;</a:t>
            </a:r>
            <a:r>
              <a:rPr lang="en-US" dirty="0" err="1"/>
              <a:t>examples.getStateName</a:t>
            </a:r>
            <a:r>
              <a:rPr lang="en-US" b="1" dirty="0"/>
              <a:t>&lt;/</a:t>
            </a:r>
            <a:r>
              <a:rPr lang="en-US" b="1" dirty="0" err="1"/>
              <a:t>methodName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&lt;</a:t>
            </a:r>
            <a:r>
              <a:rPr lang="en-US" b="1" dirty="0" err="1"/>
              <a:t>params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	&lt;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&lt;value&gt;&lt;i4&gt;</a:t>
            </a:r>
            <a:r>
              <a:rPr lang="en-US" dirty="0"/>
              <a:t>40</a:t>
            </a:r>
            <a:r>
              <a:rPr lang="en-US" b="1" dirty="0"/>
              <a:t>&lt;/i4&gt;&lt;/value&gt;</a:t>
            </a:r>
            <a:r>
              <a:rPr lang="en-US" dirty="0"/>
              <a:t> </a:t>
            </a:r>
            <a:r>
              <a:rPr lang="en-US" b="1" dirty="0"/>
              <a:t>&lt;/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&lt;/</a:t>
            </a:r>
            <a:r>
              <a:rPr lang="en-US" b="1" dirty="0" err="1"/>
              <a:t>params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&lt;/</a:t>
            </a:r>
            <a:r>
              <a:rPr lang="en-US" b="1" dirty="0" err="1"/>
              <a:t>methodCall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038600"/>
            <a:ext cx="3734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Coded somewhere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String </a:t>
            </a:r>
            <a:r>
              <a:rPr lang="en-US" dirty="0" err="1"/>
              <a:t>getStateName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i4){</a:t>
            </a:r>
          </a:p>
          <a:p>
            <a:r>
              <a:rPr lang="en-US" dirty="0"/>
              <a:t>//fetch state name from some source </a:t>
            </a:r>
          </a:p>
          <a:p>
            <a:r>
              <a:rPr lang="en-US" dirty="0"/>
              <a:t>return </a:t>
            </a:r>
            <a:r>
              <a:rPr lang="en-US" dirty="0" err="1"/>
              <a:t>stateName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RPC : Sample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65647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&lt;?xml</a:t>
            </a:r>
            <a:r>
              <a:rPr lang="en-US" dirty="0"/>
              <a:t> version="1.0"</a:t>
            </a:r>
            <a:r>
              <a:rPr lang="en-US" b="1" dirty="0"/>
              <a:t>?&gt;</a:t>
            </a:r>
            <a:r>
              <a:rPr lang="en-US" dirty="0"/>
              <a:t> </a:t>
            </a:r>
          </a:p>
          <a:p>
            <a:r>
              <a:rPr lang="en-US" b="1" dirty="0"/>
              <a:t>&lt;</a:t>
            </a:r>
            <a:r>
              <a:rPr lang="en-US" b="1" dirty="0" err="1"/>
              <a:t>methodResponse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&lt;</a:t>
            </a:r>
            <a:r>
              <a:rPr lang="en-US" b="1" dirty="0" err="1"/>
              <a:t>params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	&lt;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	&lt;value&gt;&lt;string&gt;</a:t>
            </a:r>
            <a:r>
              <a:rPr lang="en-US" dirty="0"/>
              <a:t>South Dakota</a:t>
            </a:r>
            <a:r>
              <a:rPr lang="en-US" b="1" dirty="0"/>
              <a:t>&lt;/string&gt;&lt;/value&gt;</a:t>
            </a:r>
            <a:r>
              <a:rPr lang="en-US" dirty="0"/>
              <a:t> </a:t>
            </a:r>
          </a:p>
          <a:p>
            <a:r>
              <a:rPr lang="en-US" b="1" dirty="0"/>
              <a:t>		&lt;/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	&lt;/</a:t>
            </a:r>
            <a:r>
              <a:rPr lang="en-US" b="1" dirty="0" err="1"/>
              <a:t>params</a:t>
            </a:r>
            <a:r>
              <a:rPr lang="en-US" b="1" dirty="0"/>
              <a:t>&gt;</a:t>
            </a:r>
            <a:r>
              <a:rPr lang="en-US" dirty="0"/>
              <a:t> </a:t>
            </a:r>
          </a:p>
          <a:p>
            <a:r>
              <a:rPr lang="en-US" b="1" dirty="0"/>
              <a:t>&lt;/</a:t>
            </a:r>
            <a:r>
              <a:rPr lang="en-US" b="1" dirty="0" err="1"/>
              <a:t>methodResponse</a:t>
            </a:r>
            <a:r>
              <a:rPr lang="en-US" b="1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RPC : How it works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5800"/>
            <a:ext cx="12192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62200"/>
            <a:ext cx="8382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635904">
            <a:off x="4146043" y="4876258"/>
            <a:ext cx="19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XML RPC Response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3600" y="2971800"/>
            <a:ext cx="5181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362200" y="3810000"/>
            <a:ext cx="5105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937" y="1371600"/>
            <a:ext cx="2758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Corresponding function to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XML RPC Request executes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and generates response</a:t>
            </a:r>
          </a:p>
        </p:txBody>
      </p:sp>
      <p:sp>
        <p:nvSpPr>
          <p:cNvPr id="18" name="TextBox 17"/>
          <p:cNvSpPr txBox="1"/>
          <p:nvPr/>
        </p:nvSpPr>
        <p:spPr>
          <a:xfrm rot="20594261">
            <a:off x="3519529" y="3228181"/>
            <a:ext cx="18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13939"/>
                </a:solidFill>
              </a:rPr>
              <a:t>XML RPC Request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RPC : Critiques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use, develop and consume</a:t>
            </a:r>
          </a:p>
          <a:p>
            <a:r>
              <a:rPr lang="en-US" dirty="0"/>
              <a:t>Uses legacy XML</a:t>
            </a:r>
          </a:p>
          <a:p>
            <a:r>
              <a:rPr lang="en-US" dirty="0"/>
              <a:t>Light weight than SOAP</a:t>
            </a:r>
          </a:p>
          <a:p>
            <a:r>
              <a:rPr lang="en-US" dirty="0"/>
              <a:t>Doesn’t requires/support WSDL</a:t>
            </a:r>
          </a:p>
          <a:p>
            <a:r>
              <a:rPr lang="en-US" dirty="0"/>
              <a:t>No support for i18n</a:t>
            </a:r>
          </a:p>
          <a:p>
            <a:r>
              <a:rPr lang="en-US" dirty="0"/>
              <a:t>allows only one mode of method serialization</a:t>
            </a:r>
          </a:p>
        </p:txBody>
      </p:sp>
    </p:spTree>
    <p:extLst>
      <p:ext uri="{BB962C8B-B14F-4D97-AF65-F5344CB8AC3E}">
        <p14:creationId xmlns:p14="http://schemas.microsoft.com/office/powerpoint/2010/main" val="83680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version of XML RPC</a:t>
            </a:r>
          </a:p>
          <a:p>
            <a:r>
              <a:rPr lang="en-US" dirty="0"/>
              <a:t>More powerful than XML RPC</a:t>
            </a:r>
          </a:p>
          <a:p>
            <a:r>
              <a:rPr lang="en-US" dirty="0"/>
              <a:t>Based on WSDL (Web Services Description Language) and UDDI (Universal Description Discovery and Integration)</a:t>
            </a:r>
          </a:p>
          <a:p>
            <a:r>
              <a:rPr lang="en-US" dirty="0"/>
              <a:t>SOAP Standards 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What standards : Data types, Structure and namespaces/attributes standards.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</a:t>
            </a:r>
          </a:p>
        </p:txBody>
      </p:sp>
      <p:pic>
        <p:nvPicPr>
          <p:cNvPr id="1026" name="Picture 2" descr="C:\Users\HHJB4291\Desktop\090824junkies16_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28025" cy="469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07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: Structure </a:t>
            </a:r>
          </a:p>
        </p:txBody>
      </p:sp>
      <p:pic>
        <p:nvPicPr>
          <p:cNvPr id="4" name="Picture 3" descr="messagecontex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086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(of things)</a:t>
            </a:r>
          </a:p>
          <a:p>
            <a:r>
              <a:rPr lang="en-US" dirty="0"/>
              <a:t>Need for web services</a:t>
            </a:r>
          </a:p>
          <a:p>
            <a:r>
              <a:rPr lang="en-US" dirty="0"/>
              <a:t>Web sites </a:t>
            </a:r>
            <a:r>
              <a:rPr lang="en-US" dirty="0" err="1"/>
              <a:t>Vs</a:t>
            </a:r>
            <a:r>
              <a:rPr lang="en-US" dirty="0"/>
              <a:t> Web services</a:t>
            </a:r>
          </a:p>
          <a:p>
            <a:r>
              <a:rPr lang="en-US" dirty="0"/>
              <a:t>Web services design models</a:t>
            </a:r>
          </a:p>
          <a:p>
            <a:pPr lvl="1"/>
            <a:r>
              <a:rPr lang="en-US" dirty="0"/>
              <a:t>The “dummy” way</a:t>
            </a:r>
          </a:p>
          <a:p>
            <a:pPr lvl="1"/>
            <a:r>
              <a:rPr lang="en-US" dirty="0"/>
              <a:t>XML RPC</a:t>
            </a:r>
          </a:p>
          <a:p>
            <a:pPr lvl="1"/>
            <a:r>
              <a:rPr lang="en-US" dirty="0"/>
              <a:t>SOAP</a:t>
            </a:r>
          </a:p>
          <a:p>
            <a:pPr lvl="1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42400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: Structure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8077200" cy="266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	&lt;?xml</a:t>
            </a:r>
            <a:r>
              <a:rPr lang="en-US" sz="1800" dirty="0"/>
              <a:t> version="1.0"</a:t>
            </a:r>
            <a:r>
              <a:rPr lang="en-US" sz="1800" b="1" dirty="0"/>
              <a:t>?&gt;</a:t>
            </a:r>
            <a:br>
              <a:rPr lang="en-US" sz="1800" b="1" dirty="0"/>
            </a:br>
            <a:r>
              <a:rPr lang="en-US" sz="1800" dirty="0"/>
              <a:t> </a:t>
            </a:r>
            <a:r>
              <a:rPr lang="en-US" sz="1800" b="1" dirty="0"/>
              <a:t>&lt;</a:t>
            </a:r>
            <a:r>
              <a:rPr lang="en-US" sz="1800" b="1" dirty="0" err="1"/>
              <a:t>soap:Envelope</a:t>
            </a:r>
            <a:r>
              <a:rPr lang="en-US" sz="1800" dirty="0"/>
              <a:t> </a:t>
            </a:r>
            <a:r>
              <a:rPr lang="en-US" sz="1800" dirty="0" err="1"/>
              <a:t>xmlns:soap</a:t>
            </a:r>
            <a:r>
              <a:rPr lang="en-US" sz="1800" dirty="0"/>
              <a:t>="http://www.w3.org/2003/05/soap-envelope"</a:t>
            </a:r>
            <a:r>
              <a:rPr lang="en-US" sz="1800" b="1" dirty="0"/>
              <a:t>&gt;</a:t>
            </a:r>
            <a:r>
              <a:rPr lang="en-US" sz="1800" dirty="0"/>
              <a:t> 	</a:t>
            </a:r>
            <a:r>
              <a:rPr lang="en-US" sz="1800" b="1" dirty="0"/>
              <a:t>&lt;</a:t>
            </a:r>
            <a:r>
              <a:rPr lang="en-US" sz="1800" b="1" dirty="0" err="1"/>
              <a:t>soap:Header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r>
              <a:rPr lang="en-US" sz="1800" b="1" dirty="0"/>
              <a:t>&lt;/</a:t>
            </a:r>
            <a:r>
              <a:rPr lang="en-US" sz="1800" b="1" dirty="0" err="1"/>
              <a:t>soap:Header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b="1" dirty="0"/>
              <a:t>&lt;</a:t>
            </a:r>
            <a:r>
              <a:rPr lang="en-US" sz="1800" b="1" dirty="0" err="1"/>
              <a:t>soap:Body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&lt;m:GetStockPrice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</a:t>
            </a:r>
            <a:r>
              <a:rPr lang="en-US" sz="1800" b="1" dirty="0"/>
              <a:t>&gt;</a:t>
            </a:r>
            <a:r>
              <a:rPr lang="en-US" sz="1800" dirty="0"/>
              <a:t> 		        </a:t>
            </a:r>
            <a:r>
              <a:rPr lang="en-US" sz="1800" b="1" dirty="0"/>
              <a:t>&lt;m:StockName&gt;</a:t>
            </a:r>
            <a:r>
              <a:rPr lang="en-US" sz="1800" dirty="0"/>
              <a:t>IBM</a:t>
            </a:r>
            <a:r>
              <a:rPr lang="en-US" sz="1800" b="1" dirty="0"/>
              <a:t>&lt;/m:StockName&gt;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&lt;/m:GetStockPrice&gt;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b="1" dirty="0"/>
              <a:t>&lt;/</a:t>
            </a:r>
            <a:r>
              <a:rPr lang="en-US" sz="1800" b="1" dirty="0" err="1"/>
              <a:t>soap:Body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b="1" dirty="0"/>
              <a:t>&lt;/</a:t>
            </a:r>
            <a:r>
              <a:rPr lang="en-US" sz="1800" b="1" dirty="0" err="1"/>
              <a:t>soap:Envelope</a:t>
            </a:r>
            <a:r>
              <a:rPr lang="en-US" sz="1800" b="1" dirty="0"/>
              <a:t>&gt;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419600"/>
            <a:ext cx="31282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Coded somewhere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float </a:t>
            </a:r>
            <a:r>
              <a:rPr lang="en-US" dirty="0" err="1"/>
              <a:t>getStockPrice</a:t>
            </a:r>
            <a:r>
              <a:rPr lang="en-US" dirty="0"/>
              <a:t>(String IBM){</a:t>
            </a:r>
          </a:p>
          <a:p>
            <a:r>
              <a:rPr lang="en-US" dirty="0"/>
              <a:t>// get stock price from some IS</a:t>
            </a:r>
          </a:p>
          <a:p>
            <a:r>
              <a:rPr lang="en-US" dirty="0"/>
              <a:t>return </a:t>
            </a:r>
            <a:r>
              <a:rPr lang="en-US" dirty="0" err="1"/>
              <a:t>stockPrice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 : Structure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8077200" cy="2666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	&lt;?xml</a:t>
            </a:r>
            <a:r>
              <a:rPr lang="en-US" sz="1800" dirty="0"/>
              <a:t> version="1.0"</a:t>
            </a:r>
            <a:r>
              <a:rPr lang="en-US" sz="1800" b="1" dirty="0"/>
              <a:t>?&gt;</a:t>
            </a:r>
            <a:br>
              <a:rPr lang="en-US" sz="1800" b="1" dirty="0"/>
            </a:br>
            <a:r>
              <a:rPr lang="en-US" sz="1800" dirty="0"/>
              <a:t> </a:t>
            </a:r>
            <a:r>
              <a:rPr lang="en-US" sz="1800" b="1" dirty="0"/>
              <a:t>&lt;</a:t>
            </a:r>
            <a:r>
              <a:rPr lang="en-US" sz="1800" b="1" dirty="0" err="1"/>
              <a:t>soap:Envelope</a:t>
            </a:r>
            <a:r>
              <a:rPr lang="en-US" sz="1800" dirty="0"/>
              <a:t> </a:t>
            </a:r>
            <a:r>
              <a:rPr lang="en-US" sz="1800" dirty="0" err="1"/>
              <a:t>xmlns:soap</a:t>
            </a:r>
            <a:r>
              <a:rPr lang="en-US" sz="1800" dirty="0"/>
              <a:t>="http://www.w3.org/2003/05/soap-envelope"</a:t>
            </a:r>
            <a:r>
              <a:rPr lang="en-US" sz="1800" b="1" dirty="0"/>
              <a:t>&gt;</a:t>
            </a:r>
            <a:r>
              <a:rPr lang="en-US" sz="1800" dirty="0"/>
              <a:t> 	</a:t>
            </a:r>
            <a:r>
              <a:rPr lang="en-US" sz="1800" b="1" dirty="0"/>
              <a:t>&lt;</a:t>
            </a:r>
            <a:r>
              <a:rPr lang="en-US" sz="1800" b="1" dirty="0" err="1"/>
              <a:t>soap:Header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r>
              <a:rPr lang="en-US" sz="1800" b="1" dirty="0"/>
              <a:t>&lt;/</a:t>
            </a:r>
            <a:r>
              <a:rPr lang="en-US" sz="1800" b="1" dirty="0" err="1"/>
              <a:t>soap:Header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b="1" dirty="0"/>
              <a:t>&lt;</a:t>
            </a:r>
            <a:r>
              <a:rPr lang="en-US" sz="1800" b="1" dirty="0" err="1"/>
              <a:t>soap:Body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b="1" dirty="0"/>
              <a:t>&lt;m:GetStockPriceResponse&gt;</a:t>
            </a:r>
          </a:p>
          <a:p>
            <a:pPr>
              <a:buNone/>
            </a:pPr>
            <a:r>
              <a:rPr lang="en-US" sz="1800" b="1" dirty="0"/>
              <a:t>   			 &lt;m:Price&gt;34.5&lt;/m:Price&gt;</a:t>
            </a:r>
          </a:p>
          <a:p>
            <a:pPr>
              <a:buNone/>
            </a:pPr>
            <a:r>
              <a:rPr lang="en-US" sz="1800" b="1" dirty="0"/>
              <a:t> 		 &lt;/m:GetStockPriceResponse&gt;</a:t>
            </a:r>
            <a:br>
              <a:rPr lang="en-US" sz="1800" dirty="0"/>
            </a:br>
            <a:r>
              <a:rPr lang="en-US" sz="1800" dirty="0"/>
              <a:t>     </a:t>
            </a:r>
            <a:r>
              <a:rPr lang="en-US" sz="1800" b="1" dirty="0"/>
              <a:t>&lt;/</a:t>
            </a:r>
            <a:r>
              <a:rPr lang="en-US" sz="1800" b="1" dirty="0" err="1"/>
              <a:t>soap:Body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b="1" dirty="0"/>
              <a:t>&lt;/</a:t>
            </a:r>
            <a:r>
              <a:rPr lang="en-US" sz="1800" b="1" dirty="0" err="1"/>
              <a:t>soap:Envelope</a:t>
            </a:r>
            <a:r>
              <a:rPr lang="en-US" sz="1800" b="1" dirty="0"/>
              <a:t>&gt;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: How it works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5800"/>
            <a:ext cx="12192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62200"/>
            <a:ext cx="8382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635904">
            <a:off x="4310029" y="4876258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SOAP Response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3600" y="2971800"/>
            <a:ext cx="5181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362200" y="3810000"/>
            <a:ext cx="5105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937" y="1371600"/>
            <a:ext cx="2758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Corresponding function to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SOAP Request executes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and generates response</a:t>
            </a:r>
          </a:p>
        </p:txBody>
      </p:sp>
      <p:sp>
        <p:nvSpPr>
          <p:cNvPr id="18" name="TextBox 17"/>
          <p:cNvSpPr txBox="1"/>
          <p:nvPr/>
        </p:nvSpPr>
        <p:spPr>
          <a:xfrm rot="20594261">
            <a:off x="3683516" y="3228181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13939"/>
                </a:solidFill>
              </a:rPr>
              <a:t>SOAP Request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: Critiques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Versatile, can use different protocols : SMTP</a:t>
            </a:r>
          </a:p>
          <a:p>
            <a:r>
              <a:rPr lang="en-US" dirty="0"/>
              <a:t>More powerful</a:t>
            </a:r>
          </a:p>
          <a:p>
            <a:r>
              <a:rPr lang="en-US" dirty="0"/>
              <a:t>Automated tools exists</a:t>
            </a:r>
          </a:p>
          <a:p>
            <a:r>
              <a:rPr lang="en-US" dirty="0"/>
              <a:t>Uses XML </a:t>
            </a:r>
          </a:p>
          <a:p>
            <a:r>
              <a:rPr lang="en-US" dirty="0"/>
              <a:t>Supports WSDL</a:t>
            </a:r>
          </a:p>
          <a:p>
            <a:r>
              <a:rPr lang="en-US" dirty="0"/>
              <a:t>Too verbose</a:t>
            </a:r>
          </a:p>
        </p:txBody>
      </p:sp>
    </p:spTree>
    <p:extLst>
      <p:ext uri="{BB962C8B-B14F-4D97-AF65-F5344CB8AC3E}">
        <p14:creationId xmlns:p14="http://schemas.microsoft.com/office/powerpoint/2010/main" val="103784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not a protocol, it’s an architectural approach.</a:t>
            </a:r>
          </a:p>
          <a:p>
            <a:r>
              <a:rPr lang="en-US" dirty="0"/>
              <a:t>Can be used with legacy XML or modern JSON information transfer format</a:t>
            </a:r>
          </a:p>
          <a:p>
            <a:r>
              <a:rPr lang="en-US" dirty="0"/>
              <a:t>Guidelines : HTTP methods and corresponding CRUD operation, recommendation about URI design.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Be stateless</a:t>
            </a:r>
          </a:p>
          <a:p>
            <a:r>
              <a:rPr lang="en-US" dirty="0"/>
              <a:t>Use HTTP methods for CRUD operations</a:t>
            </a:r>
          </a:p>
          <a:p>
            <a:r>
              <a:rPr lang="en-US" dirty="0"/>
              <a:t>Directory like structure</a:t>
            </a:r>
          </a:p>
          <a:p>
            <a:r>
              <a:rPr lang="en-US" dirty="0"/>
              <a:t>Use proper MIME types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HTTP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190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191000"/>
            <a:ext cx="5940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: get meta-data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OPTIONS : to get details about a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TRACE : used to debug proxies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CONNECT : Forward some other protocol through HTTP proxy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URI Design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447800"/>
          <a:ext cx="75438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  <a:r>
                        <a:rPr lang="en-US" b="1" baseline="0" dirty="0"/>
                        <a:t> PERFORMED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/status/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/status/3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status with id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/status/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a new 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/status/4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 status with id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/status/4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status with id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HTTP Status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828800"/>
          <a:ext cx="7086600" cy="36861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HTTP Status Codes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Informational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OK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Resource created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204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 content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Bad Request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401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Unauthorised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404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Not found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405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 Not allowed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500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Internal Server Error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Sample Request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0" y="1828800"/>
          <a:ext cx="75438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</a:t>
                      </a:r>
                      <a:r>
                        <a:rPr lang="en-US" b="1" baseline="0" dirty="0"/>
                        <a:t> PERFORMED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/status/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a new 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3581400"/>
            <a:ext cx="561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Method : </a:t>
            </a:r>
            <a:r>
              <a:rPr lang="en-US" b="1" dirty="0"/>
              <a:t>POST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 BODY :</a:t>
            </a:r>
            <a:br>
              <a:rPr lang="en-US" dirty="0"/>
            </a:br>
            <a:r>
              <a:rPr lang="en-US" b="1" dirty="0"/>
              <a:t>{</a:t>
            </a:r>
          </a:p>
          <a:p>
            <a:r>
              <a:rPr lang="en-US" b="1" dirty="0"/>
              <a:t>“status”: “I am these days diving deeper in web services”</a:t>
            </a:r>
          </a:p>
          <a:p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app architecture </a:t>
            </a:r>
          </a:p>
          <a:p>
            <a:r>
              <a:rPr lang="en-US" dirty="0"/>
              <a:t>Web services decisions</a:t>
            </a:r>
          </a:p>
          <a:p>
            <a:r>
              <a:rPr lang="en-US" dirty="0"/>
              <a:t>Implementation of XML RPC</a:t>
            </a:r>
          </a:p>
          <a:p>
            <a:r>
              <a:rPr lang="en-US" dirty="0"/>
              <a:t>Implementation of SOAP</a:t>
            </a:r>
          </a:p>
          <a:p>
            <a:r>
              <a:rPr lang="en-US" dirty="0"/>
              <a:t>Implementation of REST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33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Sample Response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2362200"/>
            <a:ext cx="29717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Status : </a:t>
            </a:r>
            <a:r>
              <a:rPr lang="en-US" b="1" dirty="0"/>
              <a:t>201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 BODY :</a:t>
            </a:r>
            <a:br>
              <a:rPr lang="en-US" dirty="0"/>
            </a:br>
            <a:r>
              <a:rPr lang="en-US" b="1" dirty="0"/>
              <a:t>{</a:t>
            </a:r>
          </a:p>
          <a:p>
            <a:r>
              <a:rPr lang="en-US" b="1" dirty="0"/>
              <a:t>“message”: “Status updated”</a:t>
            </a:r>
          </a:p>
          <a:p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How it works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95800"/>
            <a:ext cx="12192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62200"/>
            <a:ext cx="8382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635904">
            <a:off x="4318396" y="4876258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 Response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33600" y="2971800"/>
            <a:ext cx="5181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362200" y="3810000"/>
            <a:ext cx="5105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1371600"/>
            <a:ext cx="3022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1. Check HTTP Verb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2. Check path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3. Call Corresponding function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4. Send Response</a:t>
            </a:r>
          </a:p>
        </p:txBody>
      </p:sp>
      <p:sp>
        <p:nvSpPr>
          <p:cNvPr id="18" name="TextBox 17"/>
          <p:cNvSpPr txBox="1"/>
          <p:nvPr/>
        </p:nvSpPr>
        <p:spPr>
          <a:xfrm rot="20594261">
            <a:off x="3691885" y="3228181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13939"/>
                </a:solidFill>
              </a:rPr>
              <a:t>HTTP Request</a:t>
            </a:r>
          </a:p>
        </p:txBody>
      </p:sp>
      <p:sp>
        <p:nvSpPr>
          <p:cNvPr id="10" name="TextBox 9"/>
          <p:cNvSpPr txBox="1"/>
          <p:nvPr/>
        </p:nvSpPr>
        <p:spPr>
          <a:xfrm rot="20594261">
            <a:off x="3900968" y="40634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XML or JSON or 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: Critiques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open guidelines</a:t>
            </a:r>
          </a:p>
          <a:p>
            <a:r>
              <a:rPr lang="en-US" dirty="0"/>
              <a:t>Can use JSON or XML</a:t>
            </a:r>
          </a:p>
          <a:p>
            <a:r>
              <a:rPr lang="en-US" dirty="0"/>
              <a:t>Easy to develop and maintain</a:t>
            </a:r>
          </a:p>
          <a:p>
            <a:r>
              <a:rPr lang="en-US" dirty="0"/>
              <a:t>Depends on other security approaches like </a:t>
            </a:r>
            <a:r>
              <a:rPr lang="en-US" dirty="0" err="1"/>
              <a:t>oAuth</a:t>
            </a:r>
            <a:r>
              <a:rPr lang="en-US" dirty="0"/>
              <a:t>. </a:t>
            </a:r>
          </a:p>
          <a:p>
            <a:r>
              <a:rPr lang="en-US" dirty="0"/>
              <a:t>Confined to HTTP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35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apps architectures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2133600" cy="2057400"/>
          </a:xfrm>
        </p:spPr>
      </p:pic>
      <p:pic>
        <p:nvPicPr>
          <p:cNvPr id="5" name="Picture 4" descr="brows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876800"/>
            <a:ext cx="2419350" cy="1143000"/>
          </a:xfrm>
          <a:prstGeom prst="rect">
            <a:avLst/>
          </a:prstGeom>
        </p:spPr>
      </p:pic>
      <p:pic>
        <p:nvPicPr>
          <p:cNvPr id="6" name="Picture 5" descr="ta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209800"/>
            <a:ext cx="1981200" cy="1066800"/>
          </a:xfrm>
          <a:prstGeom prst="rect">
            <a:avLst/>
          </a:prstGeom>
        </p:spPr>
      </p:pic>
      <p:pic>
        <p:nvPicPr>
          <p:cNvPr id="7" name="Picture 6" descr="windows-phone-color-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2438400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3000"/>
            <a:ext cx="8382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3657600"/>
            <a:ext cx="10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 API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8400" y="2895600"/>
            <a:ext cx="9144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514600" y="4038600"/>
            <a:ext cx="10668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3962400"/>
            <a:ext cx="990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3600" y="2895600"/>
            <a:ext cx="14478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4697-F626-4DEA-9B4A-53BE9778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Lets take a peek on the competition!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F72B-4750-4948-8C71-8033113C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● </a:t>
            </a:r>
            <a:r>
              <a:rPr lang="en-IN" b="1" dirty="0"/>
              <a:t>Yahoo </a:t>
            </a:r>
            <a:r>
              <a:rPr lang="en-IN" dirty="0"/>
              <a:t>and all its services such as Flickr and</a:t>
            </a:r>
          </a:p>
          <a:p>
            <a:pPr marL="0" indent="0">
              <a:buNone/>
            </a:pPr>
            <a:r>
              <a:rPr lang="en-IN" dirty="0" err="1"/>
              <a:t>deli.ici.ous</a:t>
            </a:r>
            <a:r>
              <a:rPr lang="en-IN" dirty="0"/>
              <a:t> use REST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b="1" dirty="0"/>
              <a:t>Amazon </a:t>
            </a:r>
            <a:r>
              <a:rPr lang="en-IN" dirty="0"/>
              <a:t>and </a:t>
            </a:r>
            <a:r>
              <a:rPr lang="en-IN" b="1" dirty="0" err="1"/>
              <a:t>Ebay</a:t>
            </a:r>
            <a:r>
              <a:rPr lang="en-IN" b="1" dirty="0"/>
              <a:t> </a:t>
            </a:r>
            <a:r>
              <a:rPr lang="en-IN" dirty="0"/>
              <a:t>provide both though</a:t>
            </a:r>
          </a:p>
          <a:p>
            <a:pPr marL="0" indent="0">
              <a:buNone/>
            </a:pPr>
            <a:r>
              <a:rPr lang="en-IN" dirty="0"/>
              <a:t>Amazon's internal usage is nearly all REST.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b="1" dirty="0"/>
              <a:t>Google </a:t>
            </a:r>
            <a:r>
              <a:rPr lang="en-IN" dirty="0"/>
              <a:t>used to provide SOAP for all their</a:t>
            </a:r>
          </a:p>
          <a:p>
            <a:pPr marL="0" indent="0">
              <a:buNone/>
            </a:pPr>
            <a:r>
              <a:rPr lang="en-IN" dirty="0"/>
              <a:t>services, but in 2006 they deprecated in</a:t>
            </a:r>
          </a:p>
          <a:p>
            <a:pPr marL="0" indent="0">
              <a:buNone/>
            </a:pPr>
            <a:r>
              <a:rPr lang="en-IN" dirty="0" err="1"/>
              <a:t>favor</a:t>
            </a:r>
            <a:r>
              <a:rPr lang="en-IN" dirty="0"/>
              <a:t> of REST.</a:t>
            </a:r>
          </a:p>
        </p:txBody>
      </p:sp>
    </p:spTree>
    <p:extLst>
      <p:ext uri="{BB962C8B-B14F-4D97-AF65-F5344CB8AC3E}">
        <p14:creationId xmlns:p14="http://schemas.microsoft.com/office/powerpoint/2010/main" val="65493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E806-418A-44CA-9E03-58B5F667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9F1C14-9756-44A7-B60E-4138162F8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85433"/>
              </p:ext>
            </p:extLst>
          </p:nvPr>
        </p:nvGraphicFramePr>
        <p:xfrm>
          <a:off x="457200" y="274638"/>
          <a:ext cx="8229600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66782127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04443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RESTful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5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a toolkit to form requests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 results!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easy to build - no toolkits required!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4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specific knowledge of a new XML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Just figure how to create and modify the URI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access different web resources!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7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an XML wrapper around every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and response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short!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9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namespaces and typing are declared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take 10 times as many bytes as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message in REST.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Lightweight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8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Needs to look into SOAP envelope!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to </a:t>
                      </a:r>
                      <a:r>
                        <a:rPr lang="en-I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intent of each message by checking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HTTP command!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Authentication and authorization in the application layer.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Certificates and LDAP can delegate authentication and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 to the network layer.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5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Best with SOA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 data should never be sent as parameters in the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91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8AB2-DA4B-4FF2-A0DF-BCCD0751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WSDL &amp;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7263-9354-4F6D-A9E7-0A46D2B1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  <a:p>
            <a:r>
              <a:rPr lang="en-IN" dirty="0"/>
              <a:t>Messages</a:t>
            </a:r>
          </a:p>
          <a:p>
            <a:r>
              <a:rPr lang="en-IN" dirty="0"/>
              <a:t>Operations</a:t>
            </a:r>
          </a:p>
          <a:p>
            <a:r>
              <a:rPr lang="en-IN" dirty="0"/>
              <a:t>Port</a:t>
            </a:r>
          </a:p>
          <a:p>
            <a:r>
              <a:rPr lang="en-IN" dirty="0"/>
              <a:t>Bindings</a:t>
            </a:r>
          </a:p>
          <a:p>
            <a:r>
              <a:rPr lang="en-IN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2315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92D1-F116-4776-8930-53D37700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Compare JAVA with SOAP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61ECF5-8140-47E3-98BC-791C9DA74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25201"/>
              </p:ext>
            </p:extLst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5652410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71861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5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Beans or class level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00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 Output of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9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Information of sending details (use for schema</a:t>
                      </a:r>
                      <a:r>
                        <a:rPr lang="en-IN"/>
                        <a:t>/ style)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Collection of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4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3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TargetNameSpaces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9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05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E9C5-5B9F-49EE-B31A-B05E788C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Something about JAX-B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140C-2EC9-481B-ABE2-63A0B455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63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Modern apps architectures : The positive sides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types of users</a:t>
            </a:r>
          </a:p>
          <a:p>
            <a:r>
              <a:rPr lang="en-US" dirty="0"/>
              <a:t>Too many types of devices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be near your user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syncing </a:t>
            </a:r>
          </a:p>
          <a:p>
            <a:r>
              <a:rPr lang="en-US" dirty="0"/>
              <a:t>More user = more business</a:t>
            </a:r>
          </a:p>
          <a:p>
            <a:r>
              <a:rPr lang="en-US" dirty="0"/>
              <a:t>Ability to integrate with other apps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(of things)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26" y="1600200"/>
            <a:ext cx="4508948" cy="4525963"/>
          </a:xfrm>
        </p:spPr>
      </p:pic>
    </p:spTree>
    <p:extLst>
      <p:ext uri="{BB962C8B-B14F-4D97-AF65-F5344CB8AC3E}">
        <p14:creationId xmlns:p14="http://schemas.microsoft.com/office/powerpoint/2010/main" val="287581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web-services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r>
              <a:rPr lang="en-US" dirty="0"/>
              <a:t>Third party system</a:t>
            </a:r>
          </a:p>
          <a:p>
            <a:r>
              <a:rPr lang="en-US" dirty="0"/>
              <a:t>Legacy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Modern Moves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p.s</a:t>
            </a:r>
            <a:r>
              <a:rPr lang="en-US" dirty="0"/>
              <a:t>: Take decisions smartly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web services</a:t>
            </a:r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6" y="1371600"/>
            <a:ext cx="88364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reusable interface</a:t>
            </a:r>
          </a:p>
          <a:p>
            <a:r>
              <a:rPr lang="en-US" dirty="0"/>
              <a:t>Hiding complexities</a:t>
            </a:r>
          </a:p>
          <a:p>
            <a:r>
              <a:rPr lang="en-US" dirty="0"/>
              <a:t>Supporting “Data anywhere” architecture</a:t>
            </a:r>
          </a:p>
          <a:p>
            <a:r>
              <a:rPr lang="en-US" dirty="0"/>
              <a:t>Services over internet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Services can be :</a:t>
            </a:r>
          </a:p>
          <a:p>
            <a:pPr lvl="1"/>
            <a:r>
              <a:rPr lang="en-US" dirty="0"/>
              <a:t>Infrastructure or Platform : Amazon S3</a:t>
            </a:r>
          </a:p>
          <a:p>
            <a:pPr lvl="1"/>
            <a:r>
              <a:rPr lang="en-US" dirty="0"/>
              <a:t>Reusable software component : Currency APIs</a:t>
            </a:r>
          </a:p>
          <a:p>
            <a:pPr lvl="1"/>
            <a:r>
              <a:rPr lang="en-US" dirty="0"/>
              <a:t>Data : Facebook, Twitter</a:t>
            </a:r>
          </a:p>
          <a:p>
            <a:pPr lvl="1"/>
            <a:r>
              <a:rPr lang="en-US" dirty="0"/>
              <a:t>and …. </a:t>
            </a:r>
          </a:p>
        </p:txBody>
      </p:sp>
    </p:spTree>
    <p:extLst>
      <p:ext uri="{BB962C8B-B14F-4D97-AF65-F5344CB8AC3E}">
        <p14:creationId xmlns:p14="http://schemas.microsoft.com/office/powerpoint/2010/main" val="335578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</a:t>
            </a:r>
            <a:r>
              <a:rPr lang="en-US" dirty="0" err="1"/>
              <a:t>Vs</a:t>
            </a:r>
            <a:r>
              <a:rPr lang="en-US" dirty="0"/>
              <a:t> Web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789814"/>
            <a:ext cx="1143000" cy="1066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92525"/>
            <a:ext cx="838200" cy="107831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24" y="1761461"/>
            <a:ext cx="114300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580" y="3992526"/>
            <a:ext cx="879705" cy="10783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705100" y="31242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254089" y="3124200"/>
            <a:ext cx="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3206234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 site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9786" y="3202471"/>
            <a:ext cx="14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13939"/>
                </a:solidFill>
              </a:rPr>
              <a:t>Web services </a:t>
            </a:r>
          </a:p>
        </p:txBody>
      </p:sp>
    </p:spTree>
    <p:extLst>
      <p:ext uri="{BB962C8B-B14F-4D97-AF65-F5344CB8AC3E}">
        <p14:creationId xmlns:p14="http://schemas.microsoft.com/office/powerpoint/2010/main" val="292033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services design models : The need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08874"/>
            <a:ext cx="952500" cy="95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24437"/>
            <a:ext cx="190500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76550"/>
            <a:ext cx="1181100" cy="1273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363417"/>
            <a:ext cx="1600200" cy="921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33" y="4872037"/>
            <a:ext cx="2095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9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services in terms of it’s </a:t>
            </a:r>
            <a:r>
              <a:rPr lang="en-US" sz="3600" dirty="0" err="1"/>
              <a:t>benifits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Easy to  </a:t>
            </a:r>
            <a:r>
              <a:rPr lang="en-US" b="1" dirty="0"/>
              <a:t>interoperate</a:t>
            </a:r>
          </a:p>
          <a:p>
            <a:r>
              <a:rPr lang="en-US" dirty="0"/>
              <a:t>It is </a:t>
            </a:r>
            <a:r>
              <a:rPr lang="en-US" b="1" dirty="0"/>
              <a:t>Easy to use </a:t>
            </a:r>
          </a:p>
          <a:p>
            <a:r>
              <a:rPr lang="en-US" dirty="0"/>
              <a:t>It can be </a:t>
            </a:r>
            <a:r>
              <a:rPr lang="en-US" b="1" dirty="0"/>
              <a:t>standardized</a:t>
            </a:r>
          </a:p>
          <a:p>
            <a:r>
              <a:rPr lang="en-US" dirty="0"/>
              <a:t>It allows using </a:t>
            </a:r>
            <a:r>
              <a:rPr lang="en-US" b="1" dirty="0"/>
              <a:t>legacy</a:t>
            </a:r>
          </a:p>
          <a:p>
            <a:r>
              <a:rPr lang="en-US" b="1" dirty="0"/>
              <a:t>Language independence</a:t>
            </a:r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0838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892</Words>
  <Application>Microsoft Office PowerPoint</Application>
  <PresentationFormat>On-screen Show (4:3)</PresentationFormat>
  <Paragraphs>285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Web services</vt:lpstr>
      <vt:lpstr>Agenda</vt:lpstr>
      <vt:lpstr>Agenda</vt:lpstr>
      <vt:lpstr>Internet (of things)</vt:lpstr>
      <vt:lpstr>Need for web services</vt:lpstr>
      <vt:lpstr>Need for web services</vt:lpstr>
      <vt:lpstr>Web site Vs Web services</vt:lpstr>
      <vt:lpstr>Web services design models : The need</vt:lpstr>
      <vt:lpstr>Web services in terms of it’s benifits</vt:lpstr>
      <vt:lpstr>Web services design models</vt:lpstr>
      <vt:lpstr>The “dummy” way</vt:lpstr>
      <vt:lpstr>XML RPC</vt:lpstr>
      <vt:lpstr>XML RPC : Sample Request</vt:lpstr>
      <vt:lpstr>XML RPC : Sample Response</vt:lpstr>
      <vt:lpstr>XML RPC : How it works</vt:lpstr>
      <vt:lpstr>XML RPC : Critiques</vt:lpstr>
      <vt:lpstr>SOAP</vt:lpstr>
      <vt:lpstr>SOAP </vt:lpstr>
      <vt:lpstr>SOAP : Structure </vt:lpstr>
      <vt:lpstr>SOAP Request : Structure</vt:lpstr>
      <vt:lpstr>SOAP Response : Structure</vt:lpstr>
      <vt:lpstr>SOAP : How it works</vt:lpstr>
      <vt:lpstr>SOAP : Critiques</vt:lpstr>
      <vt:lpstr>REST</vt:lpstr>
      <vt:lpstr>REST : Principles</vt:lpstr>
      <vt:lpstr>REST : HTTP Methods</vt:lpstr>
      <vt:lpstr>REST : URI Design </vt:lpstr>
      <vt:lpstr>REST : HTTP Status </vt:lpstr>
      <vt:lpstr>REST : Sample Request </vt:lpstr>
      <vt:lpstr>REST : Sample Response </vt:lpstr>
      <vt:lpstr>REST : How it works</vt:lpstr>
      <vt:lpstr>REST : Critiques</vt:lpstr>
      <vt:lpstr>Modern apps architectures</vt:lpstr>
      <vt:lpstr>Lets take a peek on the competition!</vt:lpstr>
      <vt:lpstr>PowerPoint Presentation</vt:lpstr>
      <vt:lpstr>WSDL &amp; Component</vt:lpstr>
      <vt:lpstr>Compare JAVA with SOAP</vt:lpstr>
      <vt:lpstr>Something about JAX-B</vt:lpstr>
      <vt:lpstr>Modern apps architectures : The positive sides</vt:lpstr>
      <vt:lpstr>The web-services decisions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Pradeeps SCE/IBNF</dc:creator>
  <cp:lastModifiedBy>Honey</cp:lastModifiedBy>
  <cp:revision>68</cp:revision>
  <dcterms:created xsi:type="dcterms:W3CDTF">2014-05-07T08:38:18Z</dcterms:created>
  <dcterms:modified xsi:type="dcterms:W3CDTF">2017-07-15T16:19:22Z</dcterms:modified>
</cp:coreProperties>
</file>