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D71F"/>
    <a:srgbClr val="F9FCDC"/>
    <a:srgbClr val="FFFFCC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F2FB5-E512-1D01-9E89-8F3455679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4B991A-3F51-2ACD-45FA-AE9E70670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8EEE8-C414-679C-BAA9-6865EBC6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744-D55D-4994-984D-BE990F01550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77B0CF-C64C-8D1D-2487-48E8B0A7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8A1B7-F264-787B-DB0D-9D15FCEB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0B-5301-4DD6-A824-B98F53DB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28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F009C-E688-CCDE-4238-DA0769C4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FF0034-DD44-A95F-CAD5-1290118F0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EE19F-C350-FDF1-6291-A35C0B4A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744-D55D-4994-984D-BE990F01550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96E982-12FA-841C-27CF-84E7A0E0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E60BC7-BFF7-DC34-C497-AE64FF85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0B-5301-4DD6-A824-B98F53DB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7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142C34-16CB-00F9-580F-CA68702B8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690EEF-4186-24B0-7C52-A104CA3F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7FE1F5-161B-8CF6-4D5E-019008F0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744-D55D-4994-984D-BE990F01550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67505-FC7A-46F3-3ECF-690CD56D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FB68F7-253F-5349-58D8-07328FFA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0B-5301-4DD6-A824-B98F53DB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0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36997-C969-E20A-494F-03443632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86793-E5D8-E78F-96F5-AB123610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505-1CF6-99DF-4A31-658B4E20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744-D55D-4994-984D-BE990F01550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86C12E-A21B-B944-35F8-454BB417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7496B-7B1C-B9BB-5D71-49B7AECE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0B-5301-4DD6-A824-B98F53DB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31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7382C-9F00-B383-0423-BA588843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21B038-7215-9355-9040-B75B790B5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659DCF-A5C4-DAB7-B109-F373C9AB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744-D55D-4994-984D-BE990F01550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4C1323-69AF-75D5-DBC0-89860C8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C26015-E9E8-BF6D-C506-7101D0AC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0B-5301-4DD6-A824-B98F53DB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8AAE3-2A0A-6842-8D34-F0652622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D18F9C-3226-FA90-FEBE-E1C27267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12A7FF-2586-B739-EFDE-095716612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0B7021-8272-B3C4-A77C-5FDEEA99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744-D55D-4994-984D-BE990F01550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B464CF-7E5A-36F3-AA85-EC2E30D1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77BC5C-DBEB-1D5B-878D-D45828B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0B-5301-4DD6-A824-B98F53DB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76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68644-A4A5-EABB-AA42-4D70F218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62F80C-E83C-A33B-1A16-11656F86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25B28D-7398-5B4D-8AED-4762B8E2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64E46C-81BB-85C3-A043-0FE4756DA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7C029F-E9BA-F258-52E8-DA25A297B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744168-7DAB-6F24-CA88-EB73C57C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744-D55D-4994-984D-BE990F01550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EF57A7-0D15-125E-DAC2-82A478DC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9A4B80-9CCB-06E2-82D4-5C585BBB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0B-5301-4DD6-A824-B98F53DB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7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DE770-151F-8E2B-6416-423E0452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E43017-E176-5440-7545-9638E7B2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744-D55D-4994-984D-BE990F01550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6027D6-9FC1-8ED5-4E8D-830EABC4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DBE23E-30E9-BFDF-DE25-CD5C444A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0B-5301-4DD6-A824-B98F53DB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7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B4B5C0-5F0F-BFC7-E856-BF3D09A2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744-D55D-4994-984D-BE990F01550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AFEA18-170B-9DB7-72F0-E9F93574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C1BCCC-89AB-6ECF-5099-93FC1C8D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0B-5301-4DD6-A824-B98F53DB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74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28586-C299-BD8F-4779-50D4815E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AF14E-6BE6-004B-92BF-861182E1A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E82432-0DE5-D410-A4A5-A662B4E9E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BFA4C6-6A45-7E21-A0C5-3D339DAF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744-D55D-4994-984D-BE990F01550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2D84AB-83E0-DB51-A769-5E1AB32B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AB3E47-F64C-E830-6703-CAAB42B5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0B-5301-4DD6-A824-B98F53DB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5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02B84-9B7F-C587-9E13-44AF90A6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E5F067-2388-2278-5224-3ED5442F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06D6D-C450-E238-A018-6C61FCA87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E67F53-67A5-1829-7156-2EB56650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744-D55D-4994-984D-BE990F01550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EE1841-5306-7816-299B-6A96158F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3BFBAD-1C06-8EA9-C9B1-063B9767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CD0B-5301-4DD6-A824-B98F53DB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DF35F-A360-B9BE-C405-E38ED750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5CB8B4-9260-67B6-3E28-B122D462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DB8404-8885-21C8-CCAF-282412BAB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F6744-D55D-4994-984D-BE990F015508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1905E-2FFC-A46F-A52C-4913283AC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00EAFB-4A87-9A09-5B9C-9C22044D0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CD0B-5301-4DD6-A824-B98F53DB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4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34BAB-C693-D262-49BA-6A035091E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88BDC6-B1AF-9465-475F-9F66319D5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868D7E-AB3B-992C-D07A-675BF81C4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853"/>
            <a:ext cx="12192000" cy="6879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3393E4-D074-DC9C-9D46-3C2250D5F22A}"/>
              </a:ext>
            </a:extLst>
          </p:cNvPr>
          <p:cNvSpPr txBox="1"/>
          <p:nvPr/>
        </p:nvSpPr>
        <p:spPr>
          <a:xfrm>
            <a:off x="609600" y="2475715"/>
            <a:ext cx="6844937" cy="218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spc="420" dirty="0">
                <a:solidFill>
                  <a:srgbClr val="FF3300"/>
                </a:solidFill>
                <a:latin typeface="Impact" panose="020B0806030902050204" pitchFamily="34" charset="0"/>
              </a:rPr>
              <a:t>ДИПЛОМНАЯ РАБОТА</a:t>
            </a:r>
          </a:p>
          <a:p>
            <a:pPr algn="ctr"/>
            <a:endParaRPr lang="ru-RU" sz="2260" b="1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algn="ctr"/>
            <a:endParaRPr lang="ru-RU" sz="2260" b="1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algn="ctr"/>
            <a:endParaRPr lang="ru-RU" sz="2260" b="1" dirty="0">
              <a:solidFill>
                <a:srgbClr val="FFFF00"/>
              </a:solidFill>
              <a:latin typeface="Impact" panose="020B0806030902050204" pitchFamily="34" charset="0"/>
            </a:endParaRPr>
          </a:p>
          <a:p>
            <a:pPr algn="ctr"/>
            <a:r>
              <a:rPr lang="ru-RU" sz="2800" b="1" spc="100" dirty="0">
                <a:solidFill>
                  <a:srgbClr val="FF0000"/>
                </a:solidFill>
                <a:latin typeface="Impact" panose="020B0806030902050204" pitchFamily="34" charset="0"/>
              </a:rPr>
              <a:t>Создание интернет-магазина на </a:t>
            </a:r>
            <a:r>
              <a:rPr lang="en-US" sz="2800" b="1" spc="100" dirty="0">
                <a:solidFill>
                  <a:srgbClr val="FF0000"/>
                </a:solidFill>
                <a:latin typeface="Impact" panose="020B0806030902050204" pitchFamily="34" charset="0"/>
              </a:rPr>
              <a:t>Django</a:t>
            </a:r>
            <a:endParaRPr lang="ru-RU" sz="2800" b="1" spc="1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9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FEAB7D-233E-C8AB-17A9-EF5B6E92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F7B999-EC90-8EED-A36C-362AE57033D7}"/>
              </a:ext>
            </a:extLst>
          </p:cNvPr>
          <p:cNvSpPr txBox="1"/>
          <p:nvPr/>
        </p:nvSpPr>
        <p:spPr>
          <a:xfrm>
            <a:off x="4284616" y="757645"/>
            <a:ext cx="4014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</a:t>
            </a:r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1CF1B-7A16-4FAE-4B50-CCB56617BF75}"/>
              </a:ext>
            </a:extLst>
          </p:cNvPr>
          <p:cNvSpPr txBox="1"/>
          <p:nvPr/>
        </p:nvSpPr>
        <p:spPr>
          <a:xfrm>
            <a:off x="2198915" y="1963838"/>
            <a:ext cx="244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FFFF00"/>
                </a:solidFill>
              </a:rPr>
              <a:t>Преимущества</a:t>
            </a:r>
            <a:r>
              <a:rPr lang="ru-RU" sz="2400" b="1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C2E86-ED4B-9AE6-DE6D-CDA375E51239}"/>
              </a:ext>
            </a:extLst>
          </p:cNvPr>
          <p:cNvSpPr txBox="1"/>
          <p:nvPr/>
        </p:nvSpPr>
        <p:spPr>
          <a:xfrm>
            <a:off x="8172994" y="1963837"/>
            <a:ext cx="182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FF3300"/>
                </a:solidFill>
              </a:rPr>
              <a:t>Недостатки</a:t>
            </a:r>
            <a:r>
              <a:rPr lang="ru-RU" sz="2400" b="1" dirty="0">
                <a:solidFill>
                  <a:srgbClr val="FF3300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77086-2FEA-E7C5-63CB-2773AD9598E2}"/>
              </a:ext>
            </a:extLst>
          </p:cNvPr>
          <p:cNvSpPr txBox="1"/>
          <p:nvPr/>
        </p:nvSpPr>
        <p:spPr>
          <a:xfrm>
            <a:off x="1463041" y="2952486"/>
            <a:ext cx="3918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FF00"/>
                </a:solidFill>
              </a:rPr>
              <a:t>- простота</a:t>
            </a:r>
          </a:p>
          <a:p>
            <a:r>
              <a:rPr lang="ru-RU" sz="2000" b="1" dirty="0">
                <a:solidFill>
                  <a:srgbClr val="FFFF00"/>
                </a:solidFill>
              </a:rPr>
              <a:t>- гибкость</a:t>
            </a:r>
          </a:p>
          <a:p>
            <a:r>
              <a:rPr lang="ru-RU" sz="2000" b="1" dirty="0">
                <a:solidFill>
                  <a:srgbClr val="FFFF00"/>
                </a:solidFill>
              </a:rPr>
              <a:t>- стандартизация</a:t>
            </a:r>
          </a:p>
          <a:p>
            <a:r>
              <a:rPr lang="ru-RU" sz="2000" b="1" dirty="0">
                <a:solidFill>
                  <a:srgbClr val="FFFF00"/>
                </a:solidFill>
              </a:rPr>
              <a:t>- безопасность</a:t>
            </a:r>
          </a:p>
          <a:p>
            <a:r>
              <a:rPr lang="ru-RU" sz="2000" b="1" dirty="0">
                <a:solidFill>
                  <a:srgbClr val="FFFF00"/>
                </a:solidFill>
              </a:rPr>
              <a:t>- удобное администрирование</a:t>
            </a:r>
          </a:p>
          <a:p>
            <a:r>
              <a:rPr lang="ru-RU" sz="2000" b="1" dirty="0">
                <a:solidFill>
                  <a:srgbClr val="FFFF00"/>
                </a:solidFill>
              </a:rPr>
              <a:t>- популярность</a:t>
            </a:r>
          </a:p>
          <a:p>
            <a:r>
              <a:rPr lang="ru-RU" sz="2000" b="1" dirty="0">
                <a:solidFill>
                  <a:srgbClr val="FFFF00"/>
                </a:solidFill>
              </a:rPr>
              <a:t>- поддержка разных баз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694EA-6297-926C-01C8-B2C4AB10B015}"/>
              </a:ext>
            </a:extLst>
          </p:cNvPr>
          <p:cNvSpPr txBox="1"/>
          <p:nvPr/>
        </p:nvSpPr>
        <p:spPr>
          <a:xfrm>
            <a:off x="7585166" y="3021874"/>
            <a:ext cx="3291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3300"/>
                </a:solidFill>
              </a:rPr>
              <a:t>- некоторая ограниченность</a:t>
            </a:r>
          </a:p>
          <a:p>
            <a:r>
              <a:rPr lang="ru-RU" sz="2000" b="1" dirty="0">
                <a:solidFill>
                  <a:srgbClr val="FF3300"/>
                </a:solidFill>
              </a:rPr>
              <a:t>- требовательность к         ресурсам</a:t>
            </a:r>
          </a:p>
          <a:p>
            <a:r>
              <a:rPr lang="ru-RU" sz="2000" b="1" dirty="0">
                <a:solidFill>
                  <a:srgbClr val="FF3300"/>
                </a:solidFill>
              </a:rPr>
              <a:t>- слишком большая сложность для простых проектов</a:t>
            </a:r>
          </a:p>
        </p:txBody>
      </p:sp>
    </p:spTree>
    <p:extLst>
      <p:ext uri="{BB962C8B-B14F-4D97-AF65-F5344CB8AC3E}">
        <p14:creationId xmlns:p14="http://schemas.microsoft.com/office/powerpoint/2010/main" val="424579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50F95C-5E9B-0CAF-FF52-6C75A576D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24" y="-7076"/>
            <a:ext cx="6865076" cy="6865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C05DB8-3F04-D69B-D9FD-A9338F7C903D}"/>
              </a:ext>
            </a:extLst>
          </p:cNvPr>
          <p:cNvSpPr txBox="1"/>
          <p:nvPr/>
        </p:nvSpPr>
        <p:spPr>
          <a:xfrm>
            <a:off x="4312117" y="605962"/>
            <a:ext cx="3840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B59FB-F683-91E5-10ED-747589FD7460}"/>
              </a:ext>
            </a:extLst>
          </p:cNvPr>
          <p:cNvSpPr txBox="1"/>
          <p:nvPr/>
        </p:nvSpPr>
        <p:spPr>
          <a:xfrm>
            <a:off x="1350249" y="1909320"/>
            <a:ext cx="249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Научиться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16DF9-FC54-02DF-78EB-64D332E24283}"/>
              </a:ext>
            </a:extLst>
          </p:cNvPr>
          <p:cNvSpPr txBox="1"/>
          <p:nvPr/>
        </p:nvSpPr>
        <p:spPr>
          <a:xfrm>
            <a:off x="3957626" y="3425462"/>
            <a:ext cx="227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работать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13BEA-CBBB-4F03-9C1E-070039390594}"/>
              </a:ext>
            </a:extLst>
          </p:cNvPr>
          <p:cNvSpPr txBox="1"/>
          <p:nvPr/>
        </p:nvSpPr>
        <p:spPr>
          <a:xfrm>
            <a:off x="7859643" y="4766069"/>
            <a:ext cx="203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96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9FCDC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68700-4A6B-2257-0F14-D5E3DDDB434F}"/>
              </a:ext>
            </a:extLst>
          </p:cNvPr>
          <p:cNvSpPr txBox="1"/>
          <p:nvPr/>
        </p:nvSpPr>
        <p:spPr>
          <a:xfrm>
            <a:off x="4398107" y="812261"/>
            <a:ext cx="319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Этапы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FBB1A-3F6D-C872-3F1A-083766D045C4}"/>
              </a:ext>
            </a:extLst>
          </p:cNvPr>
          <p:cNvSpPr txBox="1"/>
          <p:nvPr/>
        </p:nvSpPr>
        <p:spPr>
          <a:xfrm>
            <a:off x="3696677" y="2098294"/>
            <a:ext cx="500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1. Создание приложения магазина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9713F-F127-9AFA-EE7A-90C87EEC3FC9}"/>
              </a:ext>
            </a:extLst>
          </p:cNvPr>
          <p:cNvSpPr txBox="1"/>
          <p:nvPr/>
        </p:nvSpPr>
        <p:spPr>
          <a:xfrm>
            <a:off x="3696677" y="2782669"/>
            <a:ext cx="5560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2. Создание приложения корзины продуктов клиента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DC4FD-33CF-1595-549D-49A21EE61E3E}"/>
              </a:ext>
            </a:extLst>
          </p:cNvPr>
          <p:cNvSpPr txBox="1"/>
          <p:nvPr/>
        </p:nvSpPr>
        <p:spPr>
          <a:xfrm>
            <a:off x="3696677" y="3836376"/>
            <a:ext cx="4599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1. Создание приложения заказа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66106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9FCDC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68700-4A6B-2257-0F14-D5E3DDDB434F}"/>
              </a:ext>
            </a:extLst>
          </p:cNvPr>
          <p:cNvSpPr txBox="1"/>
          <p:nvPr/>
        </p:nvSpPr>
        <p:spPr>
          <a:xfrm>
            <a:off x="4367822" y="618189"/>
            <a:ext cx="345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70C0"/>
                </a:solidFill>
              </a:rPr>
              <a:t>Что достигнуто?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FBB1A-3F6D-C872-3F1A-083766D045C4}"/>
              </a:ext>
            </a:extLst>
          </p:cNvPr>
          <p:cNvSpPr txBox="1"/>
          <p:nvPr/>
        </p:nvSpPr>
        <p:spPr>
          <a:xfrm>
            <a:off x="3105638" y="1614830"/>
            <a:ext cx="6643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Рабочий интернет-магазин продуктов питания местного масштаба.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DC4FD-33CF-1595-549D-49A21EE61E3E}"/>
              </a:ext>
            </a:extLst>
          </p:cNvPr>
          <p:cNvSpPr txBox="1"/>
          <p:nvPr/>
        </p:nvSpPr>
        <p:spPr>
          <a:xfrm>
            <a:off x="3470029" y="4088280"/>
            <a:ext cx="583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Добавление личного кабинета клиента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1528E-652D-86B1-8C02-79EB6AF7E2AB}"/>
              </a:ext>
            </a:extLst>
          </p:cNvPr>
          <p:cNvSpPr txBox="1"/>
          <p:nvPr/>
        </p:nvSpPr>
        <p:spPr>
          <a:xfrm>
            <a:off x="3723054" y="3062547"/>
            <a:ext cx="50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на перспективу: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07941-FE9E-1D29-BB73-4BCD13DAD60B}"/>
              </a:ext>
            </a:extLst>
          </p:cNvPr>
          <p:cNvSpPr txBox="1"/>
          <p:nvPr/>
        </p:nvSpPr>
        <p:spPr>
          <a:xfrm>
            <a:off x="3470030" y="4694828"/>
            <a:ext cx="583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Добавление бонусной системы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A51A6-16CD-55C0-090B-C9C2D6009C0C}"/>
              </a:ext>
            </a:extLst>
          </p:cNvPr>
          <p:cNvSpPr txBox="1"/>
          <p:nvPr/>
        </p:nvSpPr>
        <p:spPr>
          <a:xfrm>
            <a:off x="3480775" y="5301376"/>
            <a:ext cx="589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Добавление функции онлайн оплаты</a:t>
            </a:r>
          </a:p>
        </p:txBody>
      </p:sp>
    </p:spTree>
    <p:extLst>
      <p:ext uri="{BB962C8B-B14F-4D97-AF65-F5344CB8AC3E}">
        <p14:creationId xmlns:p14="http://schemas.microsoft.com/office/powerpoint/2010/main" val="3562731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102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</dc:creator>
  <cp:lastModifiedBy>Nikolay</cp:lastModifiedBy>
  <cp:revision>5</cp:revision>
  <dcterms:created xsi:type="dcterms:W3CDTF">2023-12-19T19:14:29Z</dcterms:created>
  <dcterms:modified xsi:type="dcterms:W3CDTF">2023-12-20T18:52:23Z</dcterms:modified>
</cp:coreProperties>
</file>