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3" r:id="rId27"/>
  </p:sldIdLst>
  <p:sldSz cx="18288000" cy="10287000"/>
  <p:notesSz cx="6858000" cy="9144000"/>
  <p:embeddedFontLst>
    <p:embeddedFont>
      <p:font typeface="Rivkabau" panose="020B0604020202020204" charset="-79"/>
      <p:regular r:id="rId28"/>
    </p:embeddedFont>
    <p:embeddedFont>
      <p:font typeface="Rivkabau Bold" panose="020B0604020202020204" charset="-79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877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2899616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Basic String Operations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14366" y="5273431"/>
            <a:ext cx="9259265" cy="125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639"/>
              </a:lnSpc>
              <a:spcBef>
                <a:spcPct val="0"/>
              </a:spcBef>
            </a:pPr>
            <a:r>
              <a:rPr lang="en-US" sz="7599" u="none" strike="noStrike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Starting with python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83116" y="6655564"/>
            <a:ext cx="4321763" cy="591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Nikshep A Kulli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85"/>
              </a:lnSpc>
            </a:pPr>
            <a:r>
              <a:rPr lang="en-US" sz="3985" b="1" spc="39" dirty="0">
                <a:solidFill>
                  <a:srgbClr val="28FFC6"/>
                </a:solidFill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00"/>
              </a:lnSpc>
            </a:pPr>
            <a:r>
              <a:rPr lang="en-US" sz="1600" b="1" spc="48">
                <a:solidFill>
                  <a:srgbClr val="28FFC6"/>
                </a:solidFill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4724400" y="1562100"/>
            <a:ext cx="9192984" cy="113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IndexError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 exception will occur if:</a:t>
            </a:r>
          </a:p>
          <a:p>
            <a:pPr marL="0" lvl="1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You try to use an index that is out of range for the string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Likely to happen when loop iterates beyond the end of the string</a:t>
            </a:r>
          </a:p>
          <a:p>
            <a:pPr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len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(string) function can be used to obtain the length of a string</a:t>
            </a:r>
          </a:p>
          <a:p>
            <a:pPr marL="0" lvl="1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Useful to prevent loops from iterating beyond the end of a string</a:t>
            </a:r>
          </a:p>
          <a:p>
            <a:pPr algn="just">
              <a:buFontTx/>
              <a:buChar char="•"/>
            </a:pPr>
            <a:endParaRPr lang="en-US" altLang="en-US" sz="3600" dirty="0"/>
          </a:p>
          <a:p>
            <a:pPr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just">
              <a:buFontTx/>
              <a:buChar char="•"/>
            </a:pPr>
            <a:endParaRPr lang="en-US" altLang="en-US" sz="3600" dirty="0"/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272294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9660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ts val="5040"/>
              </a:lnSpc>
              <a:spcBef>
                <a:spcPct val="0"/>
              </a:spcBef>
              <a:buFontTx/>
              <a:buNone/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Concatenation: appending one string to the end of another string</a:t>
            </a:r>
          </a:p>
          <a:p>
            <a:pPr marL="0" lvl="1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-Use the + operator to produce a string that is a combination of its operands</a:t>
            </a:r>
          </a:p>
          <a:p>
            <a:pPr marL="0" lvl="1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-The augmented assignment operator += can also be used to concatenate strings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-The operand on the left side of the +=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1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16617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A0CBE-FB68-643A-3BBA-8994CC92D9DC}"/>
              </a:ext>
            </a:extLst>
          </p:cNvPr>
          <p:cNvSpPr/>
          <p:nvPr/>
        </p:nvSpPr>
        <p:spPr>
          <a:xfrm>
            <a:off x="4264321" y="387401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Figure</a:t>
            </a:r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8-4 The string ‘Carmen’ assigned to name</a:t>
            </a: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4" name="Picture 3" descr="Name = single quote Carmen single quote. name extends right to a box with text that reads, Carmen.">
            <a:extLst>
              <a:ext uri="{FF2B5EF4-FFF2-40B4-BE49-F238E27FC236}">
                <a16:creationId xmlns:a16="http://schemas.microsoft.com/office/drawing/2014/main" id="{068DDA62-0649-D46F-6CEF-B899ADE3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2081051"/>
            <a:ext cx="4425882" cy="144000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14EC94B8-88E5-16C6-1208-F1CC0D2293EE}"/>
              </a:ext>
            </a:extLst>
          </p:cNvPr>
          <p:cNvSpPr txBox="1">
            <a:spLocks/>
          </p:cNvSpPr>
          <p:nvPr/>
        </p:nvSpPr>
        <p:spPr>
          <a:xfrm>
            <a:off x="5407321" y="6415057"/>
            <a:ext cx="8229600" cy="4270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Figure 8-5 The string ‘Carmen Brown’ assigned to name</a:t>
            </a: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6" name="Picture 15" descr="Name = name + single quote Brown single quote. name extends right to a box with text that reads, Carmen Brown. Another box above this box contains text that reads, Carmen.">
            <a:extLst>
              <a:ext uri="{FF2B5EF4-FFF2-40B4-BE49-F238E27FC236}">
                <a16:creationId xmlns:a16="http://schemas.microsoft.com/office/drawing/2014/main" id="{43533027-9DB5-73CD-A23E-170132D8B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21" y="4671851"/>
            <a:ext cx="346619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Slicing: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112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u="sng" dirty="0">
                <a:solidFill>
                  <a:srgbClr val="3FFFDD"/>
                </a:solidFill>
                <a:latin typeface="Rivkabau"/>
                <a:cs typeface="Rivkabau"/>
              </a:rPr>
              <a:t>Slice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: span of items taken from a sequence, known as substring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 Slicing format: string[start : end]</a:t>
            </a:r>
          </a:p>
          <a:p>
            <a:pPr marL="571500" lvl="2" indent="-571500" algn="just">
              <a:lnSpc>
                <a:spcPts val="504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Expression will return a string containing a copy of the characters from start up to, but not including, end</a:t>
            </a:r>
          </a:p>
          <a:p>
            <a:pPr marL="571500" lvl="2" indent="-571500" algn="just">
              <a:lnSpc>
                <a:spcPts val="504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If start not specified, 0 is used for start index</a:t>
            </a:r>
          </a:p>
          <a:p>
            <a:pPr marL="571500" lvl="2" indent="-571500" algn="just">
              <a:lnSpc>
                <a:spcPts val="504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If end not specified, </a:t>
            </a: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len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(string) is used for end index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 Slicing expressions can include a step value and negative indexes relative to end of string</a:t>
            </a: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334051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Testing, Searching &amp; Manipulating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1021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lvl="2" indent="0"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You can use the in operator to determine whether one string is contained in another string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General format: string1 in string2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string1 and string2 can be string literals or variables referencing strings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Similarly you can use the not in operator to determine whether one string is not contained in another string</a:t>
            </a: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21584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Testing, Searching &amp; Manipulating: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10855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Strings in Python have many types of methods, divided into different types of operations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 General format: 							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mystring.method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(arguments)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Some methods test a string for specific characteristics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 Generally Boolean methods, that return True if a condition exists, and False otherwise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393190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8011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9457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2676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7767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44D47-0AB0-BE40-E82B-F364EEFE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42" y="2090211"/>
            <a:ext cx="16459200" cy="6975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447800" y="1573768"/>
            <a:ext cx="919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FFFDD"/>
                </a:solidFill>
                <a:latin typeface="Rivkabau"/>
                <a:cs typeface="Rivkabau"/>
              </a:rPr>
              <a:t>Figure</a:t>
            </a:r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3FFFDD"/>
                </a:solidFill>
                <a:latin typeface="Rivkabau"/>
                <a:cs typeface="Rivkabau"/>
              </a:rPr>
              <a:t>8-</a:t>
            </a:r>
            <a:r>
              <a:rPr lang="en-US" dirty="0">
                <a:solidFill>
                  <a:srgbClr val="3FFFDD"/>
                </a:solidFill>
                <a:latin typeface="Rivkabau"/>
                <a:cs typeface="Rivkabau"/>
              </a:rPr>
              <a:t>1 Some String testing methods</a:t>
            </a:r>
            <a:endParaRPr lang="en-AU" sz="18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35739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8011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9457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2676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7767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447800" y="1573768"/>
            <a:ext cx="919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+mn-ea"/>
                <a:cs typeface="Rivkabau"/>
              </a:rPr>
              <a:t>Figure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+mn-ea"/>
                <a:cs typeface="Rivkabau"/>
              </a:rPr>
              <a:t>8-</a:t>
            </a:r>
            <a:r>
              <a:rPr lang="en-US" dirty="0">
                <a:solidFill>
                  <a:srgbClr val="3FFFDD"/>
                </a:solidFill>
                <a:latin typeface="Rivkabau"/>
                <a:cs typeface="Rivkabau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+mn-ea"/>
                <a:cs typeface="Rivkabau"/>
              </a:rPr>
              <a:t> Some String testing methods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B32CD-B8A5-7043-9A1E-FF99E054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10" y="1943100"/>
            <a:ext cx="14802055" cy="73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8011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9457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2676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7767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070810" y="2640568"/>
            <a:ext cx="919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+mn-ea"/>
                <a:cs typeface="Rivkabau"/>
              </a:rPr>
              <a:t>Figure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+mn-ea"/>
                <a:cs typeface="Rivkabau"/>
              </a:rPr>
              <a:t>8-3 Search replace methods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E1A9-0B63-F70D-2FEA-D756FAFB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10" y="3086100"/>
            <a:ext cx="16146371" cy="52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692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Splitting a String (1 of 2)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2660431"/>
            <a:ext cx="16092754" cy="893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 split method: returns a list containing the words in the string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By default, uses space as separator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Can specify a different separator by passing it as an argument to the split method</a:t>
            </a: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R="0" lvl="2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14749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Agenda: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462257"/>
            <a:ext cx="17841942" cy="668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Starting with python</a:t>
            </a:r>
          </a:p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 dirty="0">
                <a:solidFill>
                  <a:srgbClr val="3FFFDD"/>
                </a:solidFill>
                <a:latin typeface="Rivkabau"/>
                <a:cs typeface="Rivkabau"/>
              </a:rPr>
              <a:t>Basic String Operations</a:t>
            </a:r>
          </a:p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 dirty="0">
                <a:solidFill>
                  <a:srgbClr val="3FFFDD"/>
                </a:solidFill>
                <a:latin typeface="Rivkabau"/>
                <a:cs typeface="Rivkabau"/>
              </a:rPr>
              <a:t>String Slicing</a:t>
            </a:r>
          </a:p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 dirty="0">
                <a:solidFill>
                  <a:srgbClr val="3FFFDD"/>
                </a:solidFill>
                <a:latin typeface="Rivkabau"/>
                <a:cs typeface="Rivkabau"/>
              </a:rPr>
              <a:t>Testing, Searching, and Manipulating Strings</a:t>
            </a:r>
            <a:endParaRPr lang="en-AU" sz="7599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131095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9" y="-273469"/>
            <a:ext cx="17678399" cy="692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Splitting a String (2 of 2)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>
                <a:solidFill>
                  <a:srgbClr val="3FFFDD"/>
                </a:solidFill>
                <a:latin typeface="Rivkabau"/>
                <a:cs typeface="Rivkabau"/>
              </a:rPr>
              <a:t>Examples: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742F8-09BB-4ABF-ACD9-DEA182ECD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48" y="4868852"/>
            <a:ext cx="561490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692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Tokens (1 of 4)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2660431"/>
            <a:ext cx="16092754" cy="1213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Sometimes a string contains substrings that are separated by a special character: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-Example:</a:t>
            </a:r>
            <a:b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b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-This string contains the substrings peach, raspberry, strawberry, and vanilla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-The substrings are separated by the space character</a:t>
            </a:r>
          </a:p>
          <a:p>
            <a:pPr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-The substrings are known as tokens and the separating character is known as the delimiter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9D88E3E-9C1B-340E-B924-C1712B2E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447" y="4912667"/>
            <a:ext cx="6821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'peach raspberry strawberry vanilla'</a:t>
            </a:r>
          </a:p>
        </p:txBody>
      </p:sp>
    </p:spTree>
    <p:extLst>
      <p:ext uri="{BB962C8B-B14F-4D97-AF65-F5344CB8AC3E}">
        <p14:creationId xmlns:p14="http://schemas.microsoft.com/office/powerpoint/2010/main" val="340747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969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Tokens (2 of 4)</a:t>
            </a:r>
          </a:p>
          <a:p>
            <a:pPr marL="0" marR="0" lvl="0" indent="0" algn="ctr" fontAlgn="auto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  <a:sym typeface="Rivkabau"/>
            </a:endParaRPr>
          </a:p>
          <a:p>
            <a:pPr>
              <a:buFontTx/>
              <a:buChar char="•"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Example:</a:t>
            </a:r>
            <a:b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b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1"/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This string contains the tokens 17, 92, 81, 12, 46, and 5</a:t>
            </a:r>
          </a:p>
          <a:p>
            <a:pPr lvl="1"/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The delimiter is the ; character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4E7D5BD-F5A7-D774-2D18-CD417204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564" y="4912667"/>
            <a:ext cx="3502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'17;92;81;12;46;5'</a:t>
            </a:r>
          </a:p>
        </p:txBody>
      </p:sp>
    </p:spTree>
    <p:extLst>
      <p:ext uri="{BB962C8B-B14F-4D97-AF65-F5344CB8AC3E}">
        <p14:creationId xmlns:p14="http://schemas.microsoft.com/office/powerpoint/2010/main" val="379859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437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Tokens (3 of 4)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229E-3CE9-4F3B-35A9-9C519D6A8CC9}"/>
              </a:ext>
            </a:extLst>
          </p:cNvPr>
          <p:cNvSpPr txBox="1"/>
          <p:nvPr/>
        </p:nvSpPr>
        <p:spPr>
          <a:xfrm>
            <a:off x="3276600" y="3574111"/>
            <a:ext cx="1203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Tokenizing is the process of breaking a string into tokens</a:t>
            </a:r>
          </a:p>
          <a:p>
            <a:pPr lvl="1">
              <a:buFontTx/>
              <a:buChar char="•"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When you tokenize a string, you extract the tokens and store them as individual items</a:t>
            </a:r>
          </a:p>
          <a:p>
            <a:pPr lvl="1">
              <a:buFontTx/>
              <a:buChar char="•"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In Python you can use the split method to tokenize a string</a:t>
            </a:r>
          </a:p>
        </p:txBody>
      </p:sp>
    </p:spTree>
    <p:extLst>
      <p:ext uri="{BB962C8B-B14F-4D97-AF65-F5344CB8AC3E}">
        <p14:creationId xmlns:p14="http://schemas.microsoft.com/office/powerpoint/2010/main" val="125976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437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Tokens (4 of 4)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380B-DA4F-9563-6BE1-7D65D70DCFBC}"/>
              </a:ext>
            </a:extLst>
          </p:cNvPr>
          <p:cNvSpPr txBox="1">
            <a:spLocks/>
          </p:cNvSpPr>
          <p:nvPr/>
        </p:nvSpPr>
        <p:spPr>
          <a:xfrm>
            <a:off x="8305800" y="2057624"/>
            <a:ext cx="10764397" cy="71092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Examples</a:t>
            </a:r>
            <a:r>
              <a:rPr lang="en-US" altLang="en-US" sz="3600" dirty="0">
                <a:solidFill>
                  <a:srgbClr val="3FFFDD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152E5-631B-11DB-4331-6D01C8190A81}"/>
              </a:ext>
            </a:extLst>
          </p:cNvPr>
          <p:cNvSpPr txBox="1"/>
          <p:nvPr/>
        </p:nvSpPr>
        <p:spPr>
          <a:xfrm>
            <a:off x="5042352" y="3267536"/>
            <a:ext cx="962139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 = 'peach raspberry strawberry vanilla'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['peach', 'raspberry', 'strawberry', 'vanilla']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2C98D-1DD7-7F6A-31C5-BB8918E32814}"/>
              </a:ext>
            </a:extLst>
          </p:cNvPr>
          <p:cNvSpPr txBox="1"/>
          <p:nvPr/>
        </p:nvSpPr>
        <p:spPr>
          <a:xfrm>
            <a:off x="5042352" y="5612272"/>
            <a:ext cx="931659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'www.example.com'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('.')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['www', 'example', 'com']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306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Summary: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3ADA6-1284-E85C-7D56-A5AA07ADCDA1}"/>
              </a:ext>
            </a:extLst>
          </p:cNvPr>
          <p:cNvSpPr txBox="1"/>
          <p:nvPr/>
        </p:nvSpPr>
        <p:spPr>
          <a:xfrm>
            <a:off x="457200" y="2056022"/>
            <a:ext cx="16092754" cy="1314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This chapter covered: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String operations, including: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Methods for iterating over strings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Repetition and concatenation operators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Strings as immutable objects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Slicing strings and testing strings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String methods</a:t>
            </a: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Splitting a string</a:t>
            </a: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ctr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ctr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</p:spTree>
    <p:extLst>
      <p:ext uri="{BB962C8B-B14F-4D97-AF65-F5344CB8AC3E}">
        <p14:creationId xmlns:p14="http://schemas.microsoft.com/office/powerpoint/2010/main" val="390354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994659"/>
            <a:ext cx="16744950" cy="372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u="none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49806" y="2079667"/>
            <a:ext cx="11388388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Wish you Happy Ganesh Chaturthi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9806" y="7740707"/>
            <a:ext cx="11388388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</a:pPr>
            <a:r>
              <a:rPr lang="en-US" sz="3999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Nikshep A Kulli</a:t>
            </a:r>
            <a:endParaRPr lang="en-US" sz="3999" u="none" dirty="0">
              <a:solidFill>
                <a:srgbClr val="3FFFDD"/>
              </a:solidFill>
              <a:latin typeface="Rivkabau"/>
              <a:ea typeface="Rivkabau"/>
              <a:cs typeface="Rivkabau"/>
              <a:sym typeface="Rivkaba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Python Strings: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871209"/>
            <a:ext cx="17841942" cy="6381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Strings in python are surrounded by either single quotation marks, or double quotation marks.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'hello' is the same as "hello".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= "Hello"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print(a)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R="0" algn="ctr" fontAlgn="auto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Testing, Searching, and Manipulating Strings</a:t>
            </a: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9745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4680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99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Accessing individual letters</a:t>
            </a: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4546390"/>
            <a:ext cx="17841942" cy="574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= "Hello, World!"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print(a[1])                       # it prints e , try it yourself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b = "Hello, World!"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print(b[2:5])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32852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More String functions: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702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= "Hello, World!"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len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(a))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a.upper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())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a.lower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())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a.replace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("H", "J"))</a:t>
            </a: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26032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String Concatenation: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574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= "Hello"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b = "World"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c = a + " " + b</a:t>
            </a:r>
            <a:b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</a:b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print(c)</a:t>
            </a: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5616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Accessing the individual characters in String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8582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To access an individual character in a string: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Use a for loop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Format: for character in string: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Useful when need to iterate over the whole string, such as to count the occurrences of a specific character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Use indexing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Each character has an index specifying its position in the string, starting at 0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Format: character = </a:t>
            </a: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my_string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[</a:t>
            </a:r>
            <a:r>
              <a:rPr lang="en-US" alt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i</a:t>
            </a:r>
            <a:r>
              <a:rPr lang="en-US" altLang="en-US" sz="3600" dirty="0">
                <a:solidFill>
                  <a:srgbClr val="3FFFDD"/>
                </a:solidFill>
                <a:latin typeface="Rivkabau"/>
                <a:cs typeface="Rivkabau"/>
              </a:rPr>
              <a:t>]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627661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772314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094247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603280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</p:spTree>
    <p:extLst>
      <p:ext uri="{BB962C8B-B14F-4D97-AF65-F5344CB8AC3E}">
        <p14:creationId xmlns:p14="http://schemas.microsoft.com/office/powerpoint/2010/main" val="6913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8011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5689" y="89457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30735" y="92676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5412" y="97767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pic>
        <p:nvPicPr>
          <p:cNvPr id="4" name="Picture 3" descr="The six iterations of a loop.">
            <a:extLst>
              <a:ext uri="{FF2B5EF4-FFF2-40B4-BE49-F238E27FC236}">
                <a16:creationId xmlns:a16="http://schemas.microsoft.com/office/drawing/2014/main" id="{BBF1F9C4-8EBE-060A-FA61-1844226C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04417" y="1059041"/>
            <a:ext cx="10068783" cy="81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4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Accessing the individual characters in String: </a:t>
            </a:r>
          </a:p>
        </p:txBody>
      </p:sp>
      <p:sp>
        <p:nvSpPr>
          <p:cNvPr id="5" name="Freeform 5"/>
          <p:cNvSpPr/>
          <p:nvPr/>
        </p:nvSpPr>
        <p:spPr>
          <a:xfrm>
            <a:off x="92247" y="8648700"/>
            <a:ext cx="1536742" cy="1659339"/>
          </a:xfrm>
          <a:custGeom>
            <a:avLst/>
            <a:gdLst/>
            <a:ahLst/>
            <a:cxnLst/>
            <a:rect l="l" t="t" r="r" b="b"/>
            <a:pathLst>
              <a:path w="1536742" h="1659339">
                <a:moveTo>
                  <a:pt x="0" y="0"/>
                </a:moveTo>
                <a:lnTo>
                  <a:pt x="1536742" y="0"/>
                </a:lnTo>
                <a:lnTo>
                  <a:pt x="1536742" y="1659339"/>
                </a:lnTo>
                <a:lnTo>
                  <a:pt x="0" y="165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7936" y="8793353"/>
            <a:ext cx="1249829" cy="1244947"/>
            <a:chOff x="0" y="0"/>
            <a:chExt cx="6502400" cy="6477000"/>
          </a:xfrm>
        </p:grpSpPr>
        <p:sp>
          <p:nvSpPr>
            <p:cNvPr id="7" name="Freeform 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r="22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8FFC6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2982" y="9115286"/>
            <a:ext cx="3539618" cy="52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85" b="1" i="0" u="none" strike="noStrike" kern="1200" cap="none" spc="39" normalizeH="0" baseline="0" noProof="0" dirty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BYTE BY BYTE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7659" y="9624319"/>
            <a:ext cx="2744693" cy="2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48" normalizeH="0" baseline="0" noProof="0">
                <a:ln>
                  <a:noFill/>
                </a:ln>
                <a:solidFill>
                  <a:srgbClr val="28FFC6"/>
                </a:solidFill>
                <a:effectLst/>
                <a:uLnTx/>
                <a:uFillTx/>
                <a:latin typeface="Rivkabau Bold"/>
                <a:ea typeface="Rivkabau Bold"/>
                <a:cs typeface="Rivkabau Bold"/>
                <a:sym typeface="Rivkabau Bold"/>
              </a:rPr>
              <a:t>TECH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DE28E-6F0B-5EF8-9E0F-469F4D7F6EC1}"/>
              </a:ext>
            </a:extLst>
          </p:cNvPr>
          <p:cNvSpPr/>
          <p:nvPr/>
        </p:nvSpPr>
        <p:spPr>
          <a:xfrm>
            <a:off x="6684004" y="4464935"/>
            <a:ext cx="5258171" cy="68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 algn="ctr">
              <a:lnSpc>
                <a:spcPts val="504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AU" sz="3600" dirty="0">
                <a:solidFill>
                  <a:srgbClr val="3FFFDD"/>
                </a:solidFill>
                <a:latin typeface="Rivkabau"/>
                <a:cs typeface="Rivkabau"/>
              </a:rPr>
              <a:t>Figure 8-2 String indexes</a:t>
            </a:r>
          </a:p>
        </p:txBody>
      </p:sp>
      <p:pic>
        <p:nvPicPr>
          <p:cNvPr id="11" name="Picture 5" descr="Single quote Roses are red single quote. Each individual in the string is assigned a number as follows. R, 0. o, 1. s, 2. e, 3. s, 4. Space, 5. a, 6. r, 7. e, 8. Space, 9. r, 10. e, 11. d, 12.">
            <a:extLst>
              <a:ext uri="{FF2B5EF4-FFF2-40B4-BE49-F238E27FC236}">
                <a16:creationId xmlns:a16="http://schemas.microsoft.com/office/drawing/2014/main" id="{A62F4643-3C07-F937-2BD2-C33FE4DA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0" y="2991551"/>
            <a:ext cx="5672178" cy="1306513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8747209-FF08-FD71-DA0B-BD9F90B153A8}"/>
              </a:ext>
            </a:extLst>
          </p:cNvPr>
          <p:cNvSpPr txBox="1">
            <a:spLocks/>
          </p:cNvSpPr>
          <p:nvPr/>
        </p:nvSpPr>
        <p:spPr>
          <a:xfrm>
            <a:off x="5381263" y="6953951"/>
            <a:ext cx="8229600" cy="417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Figure 8-3 Getting a copy of a character from a string</a:t>
            </a: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3" name="Picture 6" descr="An illustration depicts a string and c h variable. My underscore string extends right to a box with text that reads, single quote Roses are red single quote. c h extends right to a box with text that reads, single quote a single quote.">
            <a:extLst>
              <a:ext uri="{FF2B5EF4-FFF2-40B4-BE49-F238E27FC236}">
                <a16:creationId xmlns:a16="http://schemas.microsoft.com/office/drawing/2014/main" id="{64640B5F-1144-5ECA-518E-CFDC80BF6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3397" y="5319516"/>
            <a:ext cx="5515781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1134</Words>
  <Application>Microsoft Office PowerPoint</Application>
  <PresentationFormat>Custom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Verdana</vt:lpstr>
      <vt:lpstr>Courier New</vt:lpstr>
      <vt:lpstr>Arial</vt:lpstr>
      <vt:lpstr>Rivkabau</vt:lpstr>
      <vt:lpstr>Calibri</vt:lpstr>
      <vt:lpstr>Rivkabau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cp:lastModifiedBy>Kulli, Prof. Nikshep Ash</cp:lastModifiedBy>
  <cp:revision>4</cp:revision>
  <dcterms:created xsi:type="dcterms:W3CDTF">2006-08-16T00:00:00Z</dcterms:created>
  <dcterms:modified xsi:type="dcterms:W3CDTF">2024-09-05T14:06:20Z</dcterms:modified>
  <dc:identifier>DAGP1q2sq10</dc:identifier>
</cp:coreProperties>
</file>