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5" r:id="rId22"/>
    <p:sldId id="286" r:id="rId23"/>
    <p:sldId id="287" r:id="rId24"/>
    <p:sldId id="288" r:id="rId25"/>
    <p:sldId id="289" r:id="rId26"/>
    <p:sldId id="290" r:id="rId27"/>
    <p:sldId id="263" r:id="rId28"/>
  </p:sldIdLst>
  <p:sldSz cx="18288000" cy="10287000"/>
  <p:notesSz cx="6858000" cy="9144000"/>
  <p:embeddedFontLst>
    <p:embeddedFont>
      <p:font typeface="Rivkabau" panose="020B0604020202020204" charset="-79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C25"/>
    <a:srgbClr val="3FF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2877" autoAdjust="0"/>
  </p:normalViewPr>
  <p:slideViewPr>
    <p:cSldViewPr>
      <p:cViewPr varScale="1">
        <p:scale>
          <a:sx n="55" d="100"/>
          <a:sy n="55" d="100"/>
        </p:scale>
        <p:origin x="65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egexone.com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abc.com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800" y="2899616"/>
            <a:ext cx="17678399" cy="2096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39"/>
              </a:lnSpc>
            </a:pPr>
            <a:r>
              <a:rPr lang="en-US" sz="8800" dirty="0">
                <a:solidFill>
                  <a:srgbClr val="3FFFDD"/>
                </a:solidFill>
                <a:latin typeface="Rivkabau"/>
                <a:ea typeface="Rivkabau"/>
                <a:cs typeface="Rivkabau"/>
                <a:sym typeface="Rivkabau"/>
              </a:rPr>
              <a:t>Early Insights from Textual Data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514366" y="5273431"/>
            <a:ext cx="9259265" cy="12522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0639"/>
              </a:lnSpc>
              <a:spcBef>
                <a:spcPct val="0"/>
              </a:spcBef>
            </a:pPr>
            <a:r>
              <a:rPr lang="en-US" sz="7599" u="none" strike="noStrike" dirty="0">
                <a:solidFill>
                  <a:srgbClr val="3FFFDD"/>
                </a:solidFill>
                <a:latin typeface="Rivkabau"/>
                <a:ea typeface="Rivkabau"/>
                <a:cs typeface="Rivkabau"/>
                <a:sym typeface="Rivkabau"/>
              </a:rPr>
              <a:t>Week - 2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983116" y="6655564"/>
            <a:ext cx="4321763" cy="5911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040"/>
              </a:lnSpc>
              <a:spcBef>
                <a:spcPct val="0"/>
              </a:spcBef>
            </a:pPr>
            <a:r>
              <a:rPr lang="en-US" sz="3600" u="none" strike="noStrike" dirty="0">
                <a:solidFill>
                  <a:srgbClr val="3FFFDD"/>
                </a:solidFill>
                <a:latin typeface="Rivkabau"/>
                <a:ea typeface="Rivkabau"/>
                <a:cs typeface="Rivkabau"/>
                <a:sym typeface="Rivkabau"/>
              </a:rPr>
              <a:t>Nikshep A Kulli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1BC0E46-7666-C9EF-9290-AB67C4C88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" y="8889928"/>
            <a:ext cx="3854648" cy="13970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797" y="-800100"/>
            <a:ext cx="17678399" cy="2047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Rivkabau"/>
                <a:cs typeface="Rivkabau"/>
                <a:sym typeface="Rivkabau"/>
              </a:rPr>
              <a:t>Problem with text: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3EE23D-72B6-F861-548B-D95F8B671140}"/>
              </a:ext>
            </a:extLst>
          </p:cNvPr>
          <p:cNvSpPr txBox="1"/>
          <p:nvPr/>
        </p:nvSpPr>
        <p:spPr>
          <a:xfrm>
            <a:off x="4724400" y="1562100"/>
            <a:ext cx="9192984" cy="6644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5040"/>
              </a:lnSpc>
              <a:spcBef>
                <a:spcPct val="0"/>
              </a:spcBef>
              <a:defRPr/>
            </a:pPr>
            <a:endParaRPr lang="en-US" altLang="en-US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Speakers with ‘BUSH’ in them: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df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[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df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['speaker'].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str.contains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('BUSH')]</a:t>
            </a:r>
          </a:p>
          <a:p>
            <a:pPr algn="just">
              <a:buFontTx/>
              <a:buChar char="•"/>
            </a:pPr>
            <a:endParaRPr lang="en-US" altLang="en-US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 algn="just">
              <a:lnSpc>
                <a:spcPts val="5040"/>
              </a:lnSpc>
              <a:spcBef>
                <a:spcPct val="0"/>
              </a:spcBef>
              <a:defRPr/>
            </a:pPr>
            <a:endParaRPr lang="en-US" altLang="en-US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 algn="just">
              <a:buFontTx/>
              <a:buChar char="•"/>
            </a:pPr>
            <a:endParaRPr lang="en-US" altLang="en-US" sz="3600" dirty="0"/>
          </a:p>
          <a:p>
            <a:pPr marL="0" marR="0" lvl="0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ts val="1063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Rivkabau"/>
              <a:cs typeface="Rivkabau"/>
              <a:sym typeface="Rivkabau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74DAA1-B6E4-2FCB-3FA0-5C41D0898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798" y="3806812"/>
            <a:ext cx="13148396" cy="44469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EF66BB-959C-42EE-5710-7D79042B7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79537"/>
            <a:ext cx="3854648" cy="13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49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797" y="-800100"/>
            <a:ext cx="17678399" cy="2047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Rivkabau"/>
                <a:cs typeface="Rivkabau"/>
                <a:sym typeface="Rivkabau"/>
              </a:rPr>
              <a:t>Now some charts!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3EE23D-72B6-F861-548B-D95F8B671140}"/>
              </a:ext>
            </a:extLst>
          </p:cNvPr>
          <p:cNvSpPr txBox="1"/>
          <p:nvPr/>
        </p:nvSpPr>
        <p:spPr>
          <a:xfrm>
            <a:off x="1097619" y="1562100"/>
            <a:ext cx="16092754" cy="6818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just">
              <a:lnSpc>
                <a:spcPts val="5040"/>
              </a:lnSpc>
              <a:spcBef>
                <a:spcPct val="0"/>
              </a:spcBef>
              <a:buNone/>
              <a:defRPr/>
            </a:pP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df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['length'].plot()</a:t>
            </a:r>
          </a:p>
          <a:p>
            <a:pPr indent="0" algn="just">
              <a:lnSpc>
                <a:spcPts val="5040"/>
              </a:lnSpc>
              <a:spcBef>
                <a:spcPct val="0"/>
              </a:spcBef>
              <a:buNone/>
              <a:defRPr/>
            </a:pP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df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['length'].plot(kind='box', vert=False)</a:t>
            </a:r>
          </a:p>
          <a:p>
            <a:pPr marL="0" marR="0" lvl="1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ts val="1063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Rivkabau"/>
              <a:cs typeface="Rivkabau"/>
              <a:sym typeface="Rivkabau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8D50AA-D6E2-9015-90B8-9F7B68FB6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2" y="3681636"/>
            <a:ext cx="7808301" cy="48664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09E8BA-A403-3F62-8AA4-9B6F2886F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3848100"/>
            <a:ext cx="7379772" cy="4648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A37B5F-C7B8-4DB0-88EF-27515DFA9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6" y="8889928"/>
            <a:ext cx="3854648" cy="13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65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797" y="-800100"/>
            <a:ext cx="17678399" cy="2047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Rivkabau"/>
                <a:cs typeface="Rivkabau"/>
                <a:sym typeface="Rivkabau"/>
              </a:rPr>
              <a:t>Histogram: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0A0CBE-FB68-643A-3BBA-8994CC92D9DC}"/>
              </a:ext>
            </a:extLst>
          </p:cNvPr>
          <p:cNvSpPr/>
          <p:nvPr/>
        </p:nvSpPr>
        <p:spPr>
          <a:xfrm>
            <a:off x="5534891" y="2548801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df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['length'].plot(kind='hist', bins=30)</a:t>
            </a:r>
          </a:p>
          <a:p>
            <a:endParaRPr lang="en-AU" sz="3600" dirty="0">
              <a:solidFill>
                <a:srgbClr val="3FFFDD"/>
              </a:solidFill>
              <a:latin typeface="Rivkabau"/>
              <a:cs typeface="Rivkabau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9E6C0E-7383-1EC5-031F-F01FE6C28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3749130"/>
            <a:ext cx="7460673" cy="44169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F4DB73-5170-F3D2-05EB-0BCF73BF4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9928"/>
            <a:ext cx="3854648" cy="13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93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797" y="-800100"/>
            <a:ext cx="17678399" cy="2047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dirty="0">
                <a:solidFill>
                  <a:srgbClr val="3FFFDD"/>
                </a:solidFill>
                <a:latin typeface="Rivkabau"/>
                <a:ea typeface="Rivkabau"/>
                <a:cs typeface="Rivkabau"/>
                <a:sym typeface="Rivkabau"/>
              </a:rPr>
              <a:t>Bar plot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Rivkabau"/>
                <a:cs typeface="Rivkabau"/>
                <a:sym typeface="Rivkabau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3EE23D-72B6-F861-548B-D95F8B671140}"/>
              </a:ext>
            </a:extLst>
          </p:cNvPr>
          <p:cNvSpPr txBox="1"/>
          <p:nvPr/>
        </p:nvSpPr>
        <p:spPr>
          <a:xfrm>
            <a:off x="1097619" y="1562100"/>
            <a:ext cx="16092754" cy="8377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>
              <a:lnSpc>
                <a:spcPts val="5040"/>
              </a:lnSpc>
              <a:spcBef>
                <a:spcPct val="0"/>
              </a:spcBef>
              <a:defRPr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import seaborn as 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sns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 </a:t>
            </a:r>
          </a:p>
          <a:p>
            <a:pPr marL="0" lvl="2" algn="just">
              <a:lnSpc>
                <a:spcPts val="5040"/>
              </a:lnSpc>
              <a:spcBef>
                <a:spcPct val="0"/>
              </a:spcBef>
              <a:defRPr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where = 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df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['country'].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isin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(['USA', 'FRA', 'GBR', 'CHN', 'RUS'])</a:t>
            </a:r>
          </a:p>
          <a:p>
            <a:pPr marL="0" lvl="2" algn="just">
              <a:lnSpc>
                <a:spcPts val="5040"/>
              </a:lnSpc>
              <a:spcBef>
                <a:spcPct val="0"/>
              </a:spcBef>
              <a:defRPr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g = 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sns.catplot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(data=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df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[where], x="country", y="length", kind='box')</a:t>
            </a:r>
          </a:p>
          <a:p>
            <a:pPr marL="0" lvl="2" algn="just">
              <a:lnSpc>
                <a:spcPts val="5040"/>
              </a:lnSpc>
              <a:spcBef>
                <a:spcPct val="0"/>
              </a:spcBef>
              <a:defRPr/>
            </a:pP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g.fig.set_size_inches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(10, 8) ###</a:t>
            </a:r>
          </a:p>
          <a:p>
            <a:pPr marL="571500" lvl="2" indent="-571500" algn="just">
              <a:lnSpc>
                <a:spcPts val="5040"/>
              </a:lnSpc>
              <a:spcBef>
                <a:spcPct val="0"/>
              </a:spcBef>
              <a:buFontTx/>
              <a:buChar char="-"/>
              <a:defRPr/>
            </a:pPr>
            <a:endParaRPr lang="he-IL" altLang="en-US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>
              <a:buFontTx/>
              <a:buChar char="•"/>
            </a:pPr>
            <a:endParaRPr lang="en-US" altLang="en-US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ts val="1063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Rivkabau"/>
              <a:cs typeface="Rivkabau"/>
              <a:sym typeface="Rivkabau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71339E-528E-2A44-251B-2EC4EB6DB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319" y="3884044"/>
            <a:ext cx="6761481" cy="53111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73993E-72B0-8791-99D8-405999830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9928"/>
            <a:ext cx="3854648" cy="13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511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797" y="-800100"/>
            <a:ext cx="17678399" cy="2047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Rivkabau"/>
                <a:cs typeface="Rivkabau"/>
                <a:sym typeface="Rivkabau"/>
              </a:rPr>
              <a:t>Pre-</a:t>
            </a:r>
            <a:r>
              <a:rPr lang="en-US" sz="7200" dirty="0">
                <a:solidFill>
                  <a:srgbClr val="3FFFDD"/>
                </a:solidFill>
                <a:latin typeface="Rivkabau"/>
                <a:ea typeface="Rivkabau"/>
                <a:cs typeface="Rivkabau"/>
                <a:sym typeface="Rivkabau"/>
              </a:rPr>
              <a:t>processing pipeline: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Rivkabau"/>
              <a:cs typeface="Rivkabau"/>
              <a:sym typeface="Rivkabau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3EE23D-72B6-F861-548B-D95F8B671140}"/>
              </a:ext>
            </a:extLst>
          </p:cNvPr>
          <p:cNvSpPr txBox="1"/>
          <p:nvPr/>
        </p:nvSpPr>
        <p:spPr>
          <a:xfrm>
            <a:off x="1097619" y="1562100"/>
            <a:ext cx="16092754" cy="1234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lvl="2" indent="0" algn="just">
              <a:lnSpc>
                <a:spcPts val="5040"/>
              </a:lnSpc>
              <a:spcBef>
                <a:spcPct val="0"/>
              </a:spcBef>
              <a:defRPr/>
            </a:pPr>
            <a:endParaRPr lang="en-US" altLang="en-US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 lvl="2" indent="0" algn="just">
              <a:lnSpc>
                <a:spcPts val="5040"/>
              </a:lnSpc>
              <a:spcBef>
                <a:spcPct val="0"/>
              </a:spcBef>
              <a:buNone/>
              <a:defRPr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1. Case folding (All uppercase or All lowercase)</a:t>
            </a:r>
          </a:p>
          <a:p>
            <a:pPr lvl="2" indent="0" algn="just">
              <a:lnSpc>
                <a:spcPts val="5040"/>
              </a:lnSpc>
              <a:spcBef>
                <a:spcPct val="0"/>
              </a:spcBef>
              <a:buNone/>
              <a:defRPr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2. Tokenization ( cut text into smaller parts, throw away unwanted stuff)</a:t>
            </a:r>
          </a:p>
          <a:p>
            <a:pPr lvl="2" indent="0" algn="just">
              <a:lnSpc>
                <a:spcPts val="5040"/>
              </a:lnSpc>
              <a:spcBef>
                <a:spcPct val="0"/>
              </a:spcBef>
              <a:buNone/>
              <a:defRPr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3. Stop word removal (at, and, if,….)</a:t>
            </a:r>
          </a:p>
          <a:p>
            <a:pPr lvl="2" indent="0" algn="just">
              <a:lnSpc>
                <a:spcPts val="5040"/>
              </a:lnSpc>
              <a:spcBef>
                <a:spcPct val="0"/>
              </a:spcBef>
              <a:buNone/>
              <a:defRPr/>
            </a:pPr>
            <a:endParaRPr lang="en-US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A sub-topic: Regular Expressions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  <a:hlinkClick r:id="rId2"/>
              </a:rPr>
              <a:t>https://regexone.com/</a:t>
            </a:r>
            <a:endParaRPr lang="en-US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 marL="0" indent="0">
              <a:buNone/>
            </a:pPr>
            <a:endParaRPr lang="en-US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 marL="0" indent="0">
              <a:buNone/>
            </a:pPr>
            <a:endParaRPr lang="en-US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 marL="0" indent="0">
              <a:buNone/>
            </a:pPr>
            <a:endParaRPr lang="en-US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 lvl="2" algn="just">
              <a:lnSpc>
                <a:spcPts val="5040"/>
              </a:lnSpc>
              <a:spcBef>
                <a:spcPct val="0"/>
              </a:spcBef>
              <a:buFontTx/>
              <a:buChar char="•"/>
              <a:defRPr/>
            </a:pPr>
            <a:endParaRPr lang="he-IL" altLang="en-US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>
              <a:buFontTx/>
              <a:buChar char="•"/>
            </a:pPr>
            <a:endParaRPr lang="en-US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ts val="1063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Rivkabau"/>
              <a:cs typeface="Rivkabau"/>
              <a:sym typeface="Rivkabau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EF7CC7-A7B8-238C-76EC-A9C48BEB4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2" y="8886464"/>
            <a:ext cx="3854648" cy="13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41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797" y="-800100"/>
            <a:ext cx="17678399" cy="2047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dirty="0">
                <a:solidFill>
                  <a:srgbClr val="3FFFDD"/>
                </a:solidFill>
                <a:latin typeface="Rivkabau"/>
                <a:ea typeface="Rivkabau"/>
                <a:cs typeface="Rivkabau"/>
                <a:sym typeface="Rivkabau"/>
              </a:rPr>
              <a:t>A famous regex to pull out words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Rivkabau"/>
                <a:cs typeface="Rivkabau"/>
                <a:sym typeface="Rivkabau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3EE23D-72B6-F861-548B-D95F8B671140}"/>
              </a:ext>
            </a:extLst>
          </p:cNvPr>
          <p:cNvSpPr txBox="1"/>
          <p:nvPr/>
        </p:nvSpPr>
        <p:spPr>
          <a:xfrm>
            <a:off x="1097619" y="1562100"/>
            <a:ext cx="16092754" cy="13199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6600" dirty="0">
                <a:solidFill>
                  <a:srgbClr val="FFFF00"/>
                </a:solidFill>
              </a:rPr>
              <a:t>[\w-]*</a:t>
            </a:r>
            <a:r>
              <a:rPr lang="en-US" sz="6600" dirty="0">
                <a:solidFill>
                  <a:srgbClr val="00B0F0"/>
                </a:solidFill>
              </a:rPr>
              <a:t>[</a:t>
            </a:r>
            <a:r>
              <a:rPr lang="en-US" sz="6600" dirty="0" err="1">
                <a:solidFill>
                  <a:srgbClr val="00B0F0"/>
                </a:solidFill>
              </a:rPr>
              <a:t>a-z|A-Z</a:t>
            </a:r>
            <a:r>
              <a:rPr lang="en-US" sz="6600" dirty="0">
                <a:solidFill>
                  <a:srgbClr val="00B0F0"/>
                </a:solidFill>
              </a:rPr>
              <a:t>]</a:t>
            </a:r>
            <a:r>
              <a:rPr lang="en-US" sz="6600" dirty="0">
                <a:solidFill>
                  <a:srgbClr val="FFFF00"/>
                </a:solidFill>
              </a:rPr>
              <a:t>[\w-]*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What?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A word is at least one alphabet (blue part) with maybe other letters or hyphens before or after it (yellow part)</a:t>
            </a:r>
          </a:p>
          <a:p>
            <a:pPr marL="0" indent="0">
              <a:buNone/>
            </a:pPr>
            <a:endParaRPr lang="en-US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A		word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Hid 		word</a:t>
            </a:r>
          </a:p>
          <a:p>
            <a:pPr marL="457200" indent="-457200">
              <a:buAutoNum type="arabicPlain" startAt="2022"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.4                     Not a word (you need at least one char)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D2.3		Word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Half-wit  		Word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Let’s		TWO separate words “Let” and “s”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www.abc.com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	THREE separate words “www” , “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abc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”, “com”</a:t>
            </a:r>
          </a:p>
          <a:p>
            <a:pPr marL="1485900" lvl="2" indent="-571500" algn="just">
              <a:lnSpc>
                <a:spcPts val="5040"/>
              </a:lnSpc>
              <a:spcBef>
                <a:spcPct val="0"/>
              </a:spcBef>
              <a:buFontTx/>
              <a:buChar char="-"/>
              <a:defRPr/>
            </a:pPr>
            <a:endParaRPr lang="en-US" altLang="en-US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>
              <a:buFontTx/>
              <a:buChar char="•"/>
            </a:pPr>
            <a:endParaRPr lang="en-US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ts val="1063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Rivkabau"/>
              <a:cs typeface="Rivkabau"/>
              <a:sym typeface="Rivkabau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365DB-C1A6-5AE4-5675-24785BC4C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9928"/>
            <a:ext cx="3854648" cy="13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01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797" y="-800100"/>
            <a:ext cx="17678399" cy="2047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Rivkabau"/>
                <a:cs typeface="Rivkabau"/>
                <a:sym typeface="Rivkabau"/>
              </a:rPr>
              <a:t>Function to tokenize: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887952-15FA-5E9F-C79E-129E63F14FAB}"/>
              </a:ext>
            </a:extLst>
          </p:cNvPr>
          <p:cNvSpPr txBox="1"/>
          <p:nvPr/>
        </p:nvSpPr>
        <p:spPr>
          <a:xfrm>
            <a:off x="1447800" y="1573768"/>
            <a:ext cx="15468600" cy="840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import regex as re</a:t>
            </a:r>
          </a:p>
          <a:p>
            <a:pPr marL="0" indent="0">
              <a:buNone/>
            </a:pPr>
            <a:endParaRPr lang="en-US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def tokenize(text):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    return 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re.findall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(r'[\w-]*[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a-z|A-Z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][\w-]*', text)</a:t>
            </a:r>
          </a:p>
          <a:p>
            <a:pPr marL="0" indent="0">
              <a:buNone/>
            </a:pPr>
            <a:endParaRPr lang="en-US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3FFFDD"/>
                </a:solidFill>
                <a:latin typeface="Rivkabau"/>
                <a:cs typeface="Rivkabau"/>
              </a:rPr>
              <a:t>Let’s try it out before running it on the whole dataset.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testtext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 = "Let's defeat SARS-CoV-2 together in 2020! www.cdc.gov"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testtokens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 = tokenize(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testtext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)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print(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testtokens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)</a:t>
            </a:r>
          </a:p>
          <a:p>
            <a:pPr marL="0" indent="0">
              <a:buNone/>
            </a:pPr>
            <a:endParaRPr lang="en-US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 marL="0" indent="0">
              <a:buNone/>
            </a:pPr>
            <a:endParaRPr lang="en-US" dirty="0"/>
          </a:p>
          <a:p>
            <a:endParaRPr lang="en-AU" sz="1800" dirty="0">
              <a:solidFill>
                <a:srgbClr val="3FFFDD"/>
              </a:solidFill>
              <a:latin typeface="Rivkabau"/>
              <a:cs typeface="Rivkabau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653E39-7EA3-082E-2C26-F9092BA6B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89928"/>
            <a:ext cx="3854648" cy="13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80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797" y="-800100"/>
            <a:ext cx="17678399" cy="2047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Rivkabau"/>
                <a:cs typeface="Rivkabau"/>
                <a:sym typeface="Rivkabau"/>
              </a:rPr>
              <a:t>How to remove stop words?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887952-15FA-5E9F-C79E-129E63F14FAB}"/>
              </a:ext>
            </a:extLst>
          </p:cNvPr>
          <p:cNvSpPr txBox="1"/>
          <p:nvPr/>
        </p:nvSpPr>
        <p:spPr>
          <a:xfrm>
            <a:off x="1447800" y="1573768"/>
            <a:ext cx="14478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We will use the list of English stop words that are standard in python or you can import a particular one.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import 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nltk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 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nltk.download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('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stopwords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')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stopwords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 = set(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nltk.corpus.stopwords.words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('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english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'))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print(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stopwords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46E434-9ACE-4AEA-03D1-C471EB1EA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438" y="4907321"/>
            <a:ext cx="13319761" cy="36933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D31863-8A95-FC03-6F16-B68110610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9928"/>
            <a:ext cx="3854648" cy="13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46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797" y="-800100"/>
            <a:ext cx="17678399" cy="2047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Rivkabau"/>
                <a:cs typeface="Rivkabau"/>
                <a:sym typeface="Rivkabau"/>
              </a:rPr>
              <a:t>Function to remove stop words: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887952-15FA-5E9F-C79E-129E63F14FAB}"/>
              </a:ext>
            </a:extLst>
          </p:cNvPr>
          <p:cNvSpPr txBox="1"/>
          <p:nvPr/>
        </p:nvSpPr>
        <p:spPr>
          <a:xfrm>
            <a:off x="1070810" y="2640568"/>
            <a:ext cx="919298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def 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remove_stop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(tokens):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    return [t for t in tokens if 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t.lower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() not in 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stopwords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]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#Just testing it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cleantokens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= 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remove_stop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(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testtokens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)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print(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cleantokens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83D356-ED48-7667-A7DC-586C3F4F9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65683"/>
            <a:ext cx="3854648" cy="13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10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797" y="-800100"/>
            <a:ext cx="17678399" cy="69210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Rivkabau"/>
                <a:cs typeface="Rivkabau"/>
                <a:sym typeface="Rivkabau"/>
              </a:rPr>
              <a:t>Let’s make a “pipeline”</a:t>
            </a:r>
          </a:p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Rivkabau"/>
              <a:cs typeface="Rivkabau"/>
              <a:sym typeface="Rivkabau"/>
            </a:endParaRPr>
          </a:p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Rivkabau"/>
              <a:cs typeface="Rivkabau"/>
              <a:sym typeface="Rivkabau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3EE23D-72B6-F861-548B-D95F8B671140}"/>
              </a:ext>
            </a:extLst>
          </p:cNvPr>
          <p:cNvSpPr txBox="1"/>
          <p:nvPr/>
        </p:nvSpPr>
        <p:spPr>
          <a:xfrm>
            <a:off x="1097619" y="2660431"/>
            <a:ext cx="16092754" cy="10245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pipeline = [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str.lower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, tokenize, 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remove_stop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]</a:t>
            </a:r>
          </a:p>
          <a:p>
            <a:pPr marL="0" indent="0">
              <a:buNone/>
            </a:pPr>
            <a:endParaRPr lang="en-US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def prepare(text, pipeline):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    tokens = text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    for fun in pipeline: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        tokens = fun(tokens)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    return tokens</a:t>
            </a:r>
          </a:p>
          <a:p>
            <a:pPr>
              <a:buFontTx/>
              <a:buChar char="•"/>
            </a:pPr>
            <a:endParaRPr lang="en-US" altLang="en-US" dirty="0"/>
          </a:p>
          <a:p>
            <a:pPr marR="0" lvl="2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just" defTabSz="914400" rtl="0" eaLnBrk="1" fontAlgn="auto" latinLnBrk="0" hangingPunct="1">
              <a:lnSpc>
                <a:spcPts val="1063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Rivkabau"/>
              <a:cs typeface="Rivkabau"/>
              <a:sym typeface="Rivkabau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AE9F2E-8A07-D511-4632-E110CBB9B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93392"/>
            <a:ext cx="3854648" cy="13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4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797" y="275971"/>
            <a:ext cx="17678399" cy="22438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99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Rivkabau"/>
                <a:cs typeface="Rivkabau"/>
                <a:sym typeface="Rivkabau"/>
              </a:rPr>
              <a:t>Today’s Dataset: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23025" y="2462257"/>
            <a:ext cx="17841942" cy="5887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b="1" dirty="0">
                <a:solidFill>
                  <a:srgbClr val="3FFFDD"/>
                </a:solidFill>
                <a:latin typeface="Rivkabau"/>
                <a:cs typeface="Rivkabau"/>
              </a:rPr>
              <a:t>Speeches from the UN general assembly 1970 to 2016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3FFFDD"/>
                </a:solidFill>
                <a:latin typeface="Rivkabau"/>
                <a:cs typeface="Rivkabau"/>
              </a:rPr>
              <a:t>Available from Kaggle.com (free)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3FFFDD"/>
                </a:solidFill>
                <a:latin typeface="Rivkabau"/>
                <a:cs typeface="Rivkabau"/>
              </a:rPr>
              <a:t>Medium size: 7 columns, 7507 long speeches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3FFFDD"/>
                </a:solidFill>
                <a:latin typeface="Rivkabau"/>
                <a:cs typeface="Rivkabau"/>
              </a:rPr>
              <a:t>Columns: Session, year, country, </a:t>
            </a:r>
            <a:r>
              <a:rPr lang="en-US" sz="2800" b="1" dirty="0" err="1">
                <a:solidFill>
                  <a:srgbClr val="3FFFDD"/>
                </a:solidFill>
                <a:latin typeface="Rivkabau"/>
                <a:cs typeface="Rivkabau"/>
              </a:rPr>
              <a:t>country_name</a:t>
            </a:r>
            <a:r>
              <a:rPr lang="en-US" sz="2800" b="1" dirty="0">
                <a:solidFill>
                  <a:srgbClr val="3FFFDD"/>
                </a:solidFill>
                <a:latin typeface="Rivkabau"/>
                <a:cs typeface="Rivkabau"/>
              </a:rPr>
              <a:t>, speaker, position, text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endParaRPr lang="en-AU" sz="7599" dirty="0">
              <a:solidFill>
                <a:srgbClr val="3FFFDD"/>
              </a:solidFill>
              <a:latin typeface="Rivkabau"/>
              <a:cs typeface="Rivkabau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99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Rivkabau"/>
              <a:cs typeface="Rivkabau"/>
              <a:sym typeface="Rivkabau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0018CC-643D-491A-5BD2-90D6468EB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5143500"/>
            <a:ext cx="10108463" cy="38342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E966A9-AEEE-B9C1-98C0-C16E4F28A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9928"/>
            <a:ext cx="3854648" cy="13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59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799" y="-273469"/>
            <a:ext cx="17678399" cy="69210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Rivkabau"/>
                <a:cs typeface="Rivkabau"/>
                <a:sym typeface="Rivkabau"/>
              </a:rPr>
              <a:t>Run the pipeline</a:t>
            </a:r>
          </a:p>
          <a:p>
            <a:pPr algn="ctr">
              <a:lnSpc>
                <a:spcPts val="19039"/>
              </a:lnSpc>
              <a:defRPr/>
            </a:pP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df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['tokens'] = 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df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['text'].apply(prepare, pipeline=pipeline)</a:t>
            </a:r>
          </a:p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Rivkabau"/>
              <a:cs typeface="Rivkabau"/>
              <a:sym typeface="Rivkabau"/>
            </a:endParaRP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001DC914-FAB7-BFD1-5E70-7C0C7D9C72C8}"/>
              </a:ext>
            </a:extLst>
          </p:cNvPr>
          <p:cNvSpPr/>
          <p:nvPr/>
        </p:nvSpPr>
        <p:spPr>
          <a:xfrm>
            <a:off x="7315200" y="4908462"/>
            <a:ext cx="2641600" cy="1735667"/>
          </a:xfrm>
          <a:prstGeom prst="wedgeRoundRectCallout">
            <a:avLst>
              <a:gd name="adj1" fmla="val -20512"/>
              <a:gd name="adj2" fmla="val -91868"/>
              <a:gd name="adj3" fmla="val 16667"/>
            </a:avLst>
          </a:prstGeom>
          <a:solidFill>
            <a:srgbClr val="3FF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181C25"/>
                </a:solidFill>
                <a:latin typeface="Rivkabau"/>
                <a:cs typeface="Rivkabau"/>
              </a:rPr>
              <a:t>Takes time, wait a few minutes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C6E212-B5D2-C831-6227-0477E7FE1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89928"/>
            <a:ext cx="3854648" cy="13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83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797" y="-800100"/>
            <a:ext cx="17678399" cy="61464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Rivkabau"/>
                <a:cs typeface="Rivkabau"/>
                <a:sym typeface="Rivkabau"/>
              </a:rPr>
              <a:t>Count the tokens</a:t>
            </a:r>
          </a:p>
          <a:p>
            <a:pPr lvl="1" indent="0">
              <a:buNone/>
            </a:pP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df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['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num_tokens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'] = 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df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['tokens'].map(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len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)</a:t>
            </a:r>
          </a:p>
          <a:p>
            <a:pPr lvl="1" indent="0">
              <a:buNone/>
            </a:pP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df.tail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()</a:t>
            </a:r>
          </a:p>
          <a:p>
            <a:pPr lvl="1"/>
            <a:endParaRPr lang="en-US" altLang="en-US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Rivkabau"/>
              <a:cs typeface="Rivkabau"/>
              <a:sym typeface="Rivkabau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CF2223-11C2-8790-1D60-49C464CE3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00" y="3282693"/>
            <a:ext cx="13465428" cy="53660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2D49A7-54E0-6F28-079F-9CAA1DDAD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77300"/>
            <a:ext cx="3854648" cy="13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95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797" y="-800100"/>
            <a:ext cx="17678399" cy="43742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Rivkabau"/>
                <a:cs typeface="Rivkabau"/>
                <a:sym typeface="Rivkabau"/>
              </a:rPr>
              <a:t>Word Frequency Analysis</a:t>
            </a:r>
          </a:p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  <a:sym typeface="Rivkabau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CD229E-3CE9-4F3B-35A9-9C519D6A8CC9}"/>
              </a:ext>
            </a:extLst>
          </p:cNvPr>
          <p:cNvSpPr txBox="1"/>
          <p:nvPr/>
        </p:nvSpPr>
        <p:spPr>
          <a:xfrm>
            <a:off x="3276600" y="3574111"/>
            <a:ext cx="12039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Easy! Use the “Counter”</a:t>
            </a:r>
          </a:p>
          <a:p>
            <a:pPr lvl="1" indent="-571500">
              <a:buFontTx/>
              <a:buChar char="•"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from collections import Counter</a:t>
            </a:r>
          </a:p>
          <a:p>
            <a:pPr lvl="1" indent="-571500">
              <a:buFontTx/>
              <a:buChar char="•"/>
            </a:pPr>
            <a:endParaRPr lang="en-US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 lvl="1" indent="-571500">
              <a:buFontTx/>
              <a:buChar char="•"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tokens = tokenize("She likes my cats and my cats like my sofa.")</a:t>
            </a:r>
          </a:p>
          <a:p>
            <a:pPr lvl="1" indent="-571500">
              <a:buFontTx/>
              <a:buChar char="•"/>
            </a:pPr>
            <a:endParaRPr lang="en-US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 lvl="1" indent="-571500">
              <a:buFontTx/>
              <a:buChar char="•"/>
            </a:pP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testcount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= Counter(tokens)</a:t>
            </a:r>
          </a:p>
          <a:p>
            <a:pPr lvl="1" indent="-571500">
              <a:buFontTx/>
              <a:buChar char="•"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print(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testcount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)</a:t>
            </a:r>
          </a:p>
          <a:p>
            <a:pPr lvl="1">
              <a:buFontTx/>
              <a:buChar char="•"/>
            </a:pPr>
            <a:endParaRPr lang="en-US" altLang="en-US" sz="3600" dirty="0">
              <a:solidFill>
                <a:srgbClr val="3FFFDD"/>
              </a:solidFill>
              <a:latin typeface="Rivkabau"/>
              <a:cs typeface="Rivkabau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7409E-C3AD-D42C-1BDD-9970A14EE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89928"/>
            <a:ext cx="3854648" cy="13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65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797" y="-800100"/>
            <a:ext cx="17678399" cy="60362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Rivkabau"/>
                <a:cs typeface="Rivkabau"/>
                <a:sym typeface="Rivkabau"/>
              </a:rPr>
              <a:t>Let’s count: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counter = Counter()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df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['tokens'].map(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counter.update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)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print(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counter.most_common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(5))</a:t>
            </a:r>
          </a:p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  <a:sym typeface="Rivkabau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2F56BB-D947-309F-D7D3-C5E7A8E93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04" y="3897841"/>
            <a:ext cx="17066984" cy="13382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C6CD2F-C4BC-CCAC-4817-16454D4C5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5" y="8872610"/>
            <a:ext cx="3854648" cy="13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33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797" y="275971"/>
            <a:ext cx="17678399" cy="4154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Rivkabau"/>
                <a:cs typeface="Rivkabau"/>
                <a:sym typeface="Rivkabau"/>
              </a:rPr>
              <a:t>Now,</a:t>
            </a:r>
            <a:r>
              <a:rPr lang="en-US" sz="5400" dirty="0">
                <a:solidFill>
                  <a:srgbClr val="3FFFDD"/>
                </a:solidFill>
                <a:latin typeface="Rivkabau"/>
                <a:ea typeface="Rivkabau"/>
                <a:cs typeface="Rivkabau"/>
                <a:sym typeface="Rivkabau"/>
              </a:rPr>
              <a:t> we put the word frequency in it’s own </a:t>
            </a:r>
            <a:r>
              <a:rPr lang="en-US" sz="5400" dirty="0" err="1">
                <a:solidFill>
                  <a:srgbClr val="3FFFDD"/>
                </a:solidFill>
                <a:latin typeface="Rivkabau"/>
                <a:ea typeface="Rivkabau"/>
                <a:cs typeface="Rivkabau"/>
                <a:sym typeface="Rivkabau"/>
              </a:rPr>
              <a:t>dataframe</a:t>
            </a:r>
            <a:r>
              <a:rPr lang="en-US" sz="5400" dirty="0">
                <a:solidFill>
                  <a:srgbClr val="3FFFDD"/>
                </a:solidFill>
                <a:latin typeface="Rivkabau"/>
                <a:ea typeface="Rivkabau"/>
                <a:cs typeface="Rivkabau"/>
                <a:sym typeface="Rivkabau"/>
              </a:rPr>
              <a:t> for analysis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Rivkabau"/>
                <a:cs typeface="Rivkabau"/>
                <a:sym typeface="Rivkabau"/>
              </a:rPr>
              <a:t>: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freq_df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 = 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pd.DataFrame.from_dict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(counter, orient='index', columns=['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freq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'])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freq_df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 = 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freq_df.query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('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freq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 &gt;= 1')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freq_df.index.name = 'token'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Rivkabau"/>
              <a:cs typeface="Rivkabau"/>
              <a:sym typeface="Rivkabau"/>
            </a:endParaRP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15C6671E-91BD-1CF9-EEA4-92FEDE544F8A}"/>
              </a:ext>
            </a:extLst>
          </p:cNvPr>
          <p:cNvSpPr/>
          <p:nvPr/>
        </p:nvSpPr>
        <p:spPr>
          <a:xfrm>
            <a:off x="7696200" y="5661474"/>
            <a:ext cx="2438400" cy="2530026"/>
          </a:xfrm>
          <a:prstGeom prst="wedgeRoundRectCallout">
            <a:avLst>
              <a:gd name="adj1" fmla="val -102782"/>
              <a:gd name="adj2" fmla="val -158712"/>
              <a:gd name="adj3" fmla="val 16667"/>
            </a:avLst>
          </a:prstGeom>
          <a:solidFill>
            <a:srgbClr val="3FF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81C25"/>
                </a:solidFill>
                <a:latin typeface="Rivkabau"/>
                <a:cs typeface="Rivkabau"/>
              </a:rPr>
              <a:t>You can use this to ignore words that appear very infrequently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14806DF-D4F8-707C-910E-79CA74C83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" y="8889928"/>
            <a:ext cx="3854648" cy="13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44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797" y="275971"/>
            <a:ext cx="17678399" cy="3323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Rivkabau"/>
                <a:cs typeface="Rivkabau"/>
                <a:sym typeface="Rivkabau"/>
              </a:rPr>
              <a:t>Sort and display!</a:t>
            </a:r>
          </a:p>
          <a:p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freq_df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 = 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freq_df.sort_values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('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freq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', ascending=False)</a:t>
            </a:r>
          </a:p>
          <a:p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freq_df.head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(10)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Rivkabau"/>
              <a:cs typeface="Rivkabau"/>
              <a:sym typeface="Rivkabau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0ACE9-B26F-FA7C-5509-907D2B9C3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0" y="1714500"/>
            <a:ext cx="3227388" cy="6152705"/>
          </a:xfrm>
          <a:prstGeom prst="rect">
            <a:avLst/>
          </a:prstGeom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51C9D55F-B324-3D45-4CB3-4630C21E2FCA}"/>
              </a:ext>
            </a:extLst>
          </p:cNvPr>
          <p:cNvSpPr/>
          <p:nvPr/>
        </p:nvSpPr>
        <p:spPr>
          <a:xfrm>
            <a:off x="6732592" y="4361981"/>
            <a:ext cx="3073400" cy="914400"/>
          </a:xfrm>
          <a:prstGeom prst="wedgeRoundRectCallout">
            <a:avLst>
              <a:gd name="adj1" fmla="val 77239"/>
              <a:gd name="adj2" fmla="val -33796"/>
              <a:gd name="adj3" fmla="val 16667"/>
            </a:avLst>
          </a:prstGeom>
          <a:solidFill>
            <a:srgbClr val="3FF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81C25"/>
                </a:solidFill>
                <a:latin typeface="Rivkabau"/>
                <a:cs typeface="Rivkabau"/>
              </a:rPr>
              <a:t>Very general words!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A349066-4B16-5E41-3756-9FF16E110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79537"/>
            <a:ext cx="3854648" cy="13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44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797" y="275971"/>
            <a:ext cx="17678399" cy="69249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>
                <a:solidFill>
                  <a:srgbClr val="3FFFDD"/>
                </a:solidFill>
                <a:latin typeface="Rivkabau"/>
                <a:cs typeface="Rivkabau"/>
              </a:rPr>
              <a:t>My style </a:t>
            </a:r>
            <a:r>
              <a:rPr lang="en-US" sz="5400" dirty="0">
                <a:solidFill>
                  <a:srgbClr val="3FFFDD"/>
                </a:solidFill>
                <a:latin typeface="Rivkabau"/>
                <a:cs typeface="Rivkabau"/>
                <a:sym typeface="Wingdings" panose="05000000000000000000" pitchFamily="2" charset="2"/>
              </a:rPr>
              <a:t> (ALL data)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400" dirty="0">
              <a:solidFill>
                <a:srgbClr val="3FFFDD"/>
              </a:solidFill>
              <a:latin typeface="Rivkabau"/>
              <a:cs typeface="Rivkabau"/>
              <a:sym typeface="Rivkabau"/>
            </a:endParaRPr>
          </a:p>
          <a:p>
            <a:pPr marL="0" indent="0">
              <a:buNone/>
            </a:pP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wc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 = 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WordCloud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(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background_color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='white', width = 300, height=300, 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max_words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=100, margin=2)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wc.fit_words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(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freq_df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['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freq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'].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to_dict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() )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plt.figure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(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figsize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 = (8, 8), 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facecolor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 = None)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plt.imshow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(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wc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)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plt.axis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("off")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plt.tight_layout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(pad = 0)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plt.show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Rivkabau"/>
              <a:cs typeface="Rivkabau"/>
              <a:sym typeface="Rivkabau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97D1BF-0812-126F-B1C6-F250E945C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217" y="2938291"/>
            <a:ext cx="6534863" cy="63892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234DA1-A835-5BA5-2F6D-1CEC9925C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5" y="8889928"/>
            <a:ext cx="3854648" cy="13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32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71525" y="2994659"/>
            <a:ext cx="16744950" cy="3724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414"/>
              </a:lnSpc>
              <a:spcBef>
                <a:spcPct val="0"/>
              </a:spcBef>
            </a:pPr>
            <a:r>
              <a:rPr lang="en-US" sz="21724" u="none">
                <a:solidFill>
                  <a:srgbClr val="3FFFDD"/>
                </a:solidFill>
                <a:latin typeface="Rivkabau"/>
                <a:ea typeface="Rivkabau"/>
                <a:cs typeface="Rivkabau"/>
                <a:sym typeface="Rivkabau"/>
              </a:rPr>
              <a:t>Thank you!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449806" y="7740707"/>
            <a:ext cx="11388388" cy="56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99"/>
              </a:lnSpc>
              <a:spcBef>
                <a:spcPct val="0"/>
              </a:spcBef>
            </a:pPr>
            <a:r>
              <a:rPr lang="en-US" sz="3999" dirty="0">
                <a:solidFill>
                  <a:srgbClr val="3FFFDD"/>
                </a:solidFill>
                <a:latin typeface="Rivkabau"/>
                <a:ea typeface="Rivkabau"/>
                <a:cs typeface="Rivkabau"/>
                <a:sym typeface="Rivkabau"/>
              </a:rPr>
              <a:t>Nikshep A Kulli</a:t>
            </a:r>
            <a:endParaRPr lang="en-US" sz="3999" u="none" dirty="0">
              <a:solidFill>
                <a:srgbClr val="3FFFDD"/>
              </a:solidFill>
              <a:latin typeface="Rivkabau"/>
              <a:ea typeface="Rivkabau"/>
              <a:cs typeface="Rivkabau"/>
              <a:sym typeface="Rivkaba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797" y="275971"/>
            <a:ext cx="17678399" cy="22438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599" dirty="0">
                <a:solidFill>
                  <a:srgbClr val="3FFFDD"/>
                </a:solidFill>
                <a:latin typeface="Rivkabau"/>
                <a:cs typeface="Rivkabau"/>
              </a:rPr>
              <a:t>Open the file!</a:t>
            </a:r>
            <a:r>
              <a:rPr lang="en-US" sz="13599" dirty="0">
                <a:solidFill>
                  <a:srgbClr val="3FFFDD"/>
                </a:solidFill>
                <a:latin typeface="Rivkabau"/>
                <a:cs typeface="Rivkabau"/>
                <a:sym typeface="Rivkabau"/>
              </a:rPr>
              <a:t>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23025" y="2871209"/>
            <a:ext cx="17841942" cy="44582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0" algn="just">
              <a:lnSpc>
                <a:spcPts val="5040"/>
              </a:lnSpc>
              <a:spcBef>
                <a:spcPct val="0"/>
              </a:spcBef>
              <a:buNone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import pandas as pd</a:t>
            </a:r>
          </a:p>
          <a:p>
            <a:pPr indent="0" algn="just">
              <a:lnSpc>
                <a:spcPts val="5040"/>
              </a:lnSpc>
              <a:spcBef>
                <a:spcPct val="0"/>
              </a:spcBef>
              <a:buNone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file = “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Relativefile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 path"</a:t>
            </a:r>
          </a:p>
          <a:p>
            <a:pPr indent="0" algn="just">
              <a:lnSpc>
                <a:spcPts val="5040"/>
              </a:lnSpc>
              <a:spcBef>
                <a:spcPct val="0"/>
              </a:spcBef>
              <a:buNone/>
            </a:pP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df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 = 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pd.read_csv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(file)</a:t>
            </a:r>
          </a:p>
          <a:p>
            <a:pPr indent="0" algn="just">
              <a:lnSpc>
                <a:spcPts val="5040"/>
              </a:lnSpc>
              <a:spcBef>
                <a:spcPct val="0"/>
              </a:spcBef>
              <a:buNone/>
            </a:pP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df.head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(20)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  <a:endParaRPr lang="en-AU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 marL="0" marR="0" lvl="0" indent="0" algn="ctr" defTabSz="914400" rtl="0" eaLnBrk="1" fontAlgn="auto" latinLnBrk="0" hangingPunct="1">
              <a:lnSpc>
                <a:spcPts val="1063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99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Rivkabau"/>
              <a:cs typeface="Rivkabau"/>
              <a:sym typeface="Rivkabau"/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32498949-4E3E-67FD-A0AA-3DF9514B47DC}"/>
              </a:ext>
            </a:extLst>
          </p:cNvPr>
          <p:cNvSpPr/>
          <p:nvPr/>
        </p:nvSpPr>
        <p:spPr>
          <a:xfrm>
            <a:off x="5715000" y="4194935"/>
            <a:ext cx="4352520" cy="3489300"/>
          </a:xfrm>
          <a:prstGeom prst="wedgeRoundRectCallout">
            <a:avLst>
              <a:gd name="adj1" fmla="val -78116"/>
              <a:gd name="adj2" fmla="val -60361"/>
              <a:gd name="adj3" fmla="val 16667"/>
            </a:avLst>
          </a:prstGeom>
          <a:solidFill>
            <a:srgbClr val="3FF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181C25"/>
                </a:solidFill>
                <a:latin typeface="Rivkabau"/>
                <a:cs typeface="Rivkabau"/>
              </a:rPr>
              <a:t>This is the full path name of the file.</a:t>
            </a:r>
          </a:p>
          <a:p>
            <a:pPr algn="ctr"/>
            <a:r>
              <a:rPr lang="en-US" sz="3600" b="1" dirty="0">
                <a:solidFill>
                  <a:srgbClr val="181C25"/>
                </a:solidFill>
                <a:latin typeface="Rivkabau"/>
                <a:cs typeface="Rivkabau"/>
              </a:rPr>
              <a:t>Notice the direction of the </a:t>
            </a:r>
            <a:r>
              <a:rPr lang="en-US" sz="3600" b="1" dirty="0">
                <a:solidFill>
                  <a:srgbClr val="3FFFDD"/>
                </a:solidFill>
                <a:latin typeface="Rivkabau"/>
                <a:cs typeface="Rivkabau"/>
              </a:rPr>
              <a:t>/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3B62700-E9D6-EB4C-640D-2B541DF39E50}"/>
              </a:ext>
            </a:extLst>
          </p:cNvPr>
          <p:cNvSpPr/>
          <p:nvPr/>
        </p:nvSpPr>
        <p:spPr>
          <a:xfrm>
            <a:off x="2205412" y="5838230"/>
            <a:ext cx="2899988" cy="1842541"/>
          </a:xfrm>
          <a:prstGeom prst="wedgeRoundRectCallout">
            <a:avLst>
              <a:gd name="adj1" fmla="val -74772"/>
              <a:gd name="adj2" fmla="val -68632"/>
              <a:gd name="adj3" fmla="val 16667"/>
            </a:avLst>
          </a:prstGeom>
          <a:solidFill>
            <a:srgbClr val="3FF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181C25"/>
                </a:solidFill>
                <a:latin typeface="Rivkabau"/>
                <a:cs typeface="Rivkabau"/>
              </a:rPr>
              <a:t>Show the first 20 records</a:t>
            </a:r>
            <a:endParaRPr lang="en-US" sz="3600" b="1" dirty="0">
              <a:solidFill>
                <a:srgbClr val="3FFFDD"/>
              </a:solidFill>
              <a:latin typeface="Rivkabau"/>
              <a:cs typeface="Rivkabau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5A77B5-3C37-CB36-7042-85E32439C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" y="8889928"/>
            <a:ext cx="3854648" cy="13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4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797" y="275971"/>
            <a:ext cx="17678399" cy="21214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600" dirty="0">
                <a:solidFill>
                  <a:srgbClr val="3FFFDD"/>
                </a:solidFill>
                <a:latin typeface="Rivkabau"/>
                <a:ea typeface="Rivkabau"/>
                <a:cs typeface="Rivkabau"/>
                <a:sym typeface="Rivkabau"/>
              </a:rPr>
              <a:t>Lets start with an overview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Rivkabau"/>
                <a:cs typeface="Rivkabau"/>
                <a:sym typeface="Rivkabau"/>
              </a:rPr>
              <a:t>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280433" y="4229100"/>
            <a:ext cx="13492967" cy="41093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df.columns</a:t>
            </a:r>
            <a:endParaRPr lang="en-US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 marL="0" indent="0">
              <a:buNone/>
            </a:pP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df.dtypes</a:t>
            </a:r>
            <a:endParaRPr lang="en-US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df.info()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df.describe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()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  <a:endParaRPr lang="en-AU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 marL="0" marR="0" lvl="0" indent="0" algn="ctr" defTabSz="914400" rtl="0" eaLnBrk="1" fontAlgn="auto" latinLnBrk="0" hangingPunct="1">
              <a:lnSpc>
                <a:spcPts val="1063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99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Rivkabau"/>
              <a:cs typeface="Rivkabau"/>
              <a:sym typeface="Rivkabau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028BF9-629E-AE2C-B728-AAE9C57B3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" y="8877228"/>
            <a:ext cx="3854648" cy="13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75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797" y="275971"/>
            <a:ext cx="17678399" cy="22438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99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Rivkabau"/>
                <a:cs typeface="Rivkabau"/>
                <a:sym typeface="Rivkabau"/>
              </a:rPr>
              <a:t>Length of speeches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23025" y="2982573"/>
            <a:ext cx="17841942" cy="5217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Let’s add a new column with the length of the “text” column</a:t>
            </a:r>
          </a:p>
          <a:p>
            <a:endParaRPr lang="en-US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 lvl="3"/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df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['length'] = 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df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['text'].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str.len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()</a:t>
            </a:r>
          </a:p>
          <a:p>
            <a:pPr lvl="3"/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df.describe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()</a:t>
            </a:r>
          </a:p>
          <a:p>
            <a:pPr marL="0" indent="0">
              <a:buNone/>
            </a:pPr>
            <a:endParaRPr lang="en-US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This represents the length of their speeches</a:t>
            </a:r>
          </a:p>
          <a:p>
            <a:pPr algn="ctr">
              <a:lnSpc>
                <a:spcPts val="5040"/>
              </a:lnSpc>
              <a:spcBef>
                <a:spcPct val="0"/>
              </a:spcBef>
              <a:defRPr/>
            </a:pPr>
            <a:endParaRPr kumimoji="0" lang="en-AU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ctr" defTabSz="914400" rtl="0" eaLnBrk="1" fontAlgn="auto" latinLnBrk="0" hangingPunct="1">
              <a:lnSpc>
                <a:spcPts val="1063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99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Rivkabau"/>
              <a:cs typeface="Rivkabau"/>
              <a:sym typeface="Rivkabau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F0125E-018F-E939-CFA1-0DF08D095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" y="8889928"/>
            <a:ext cx="3854648" cy="13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1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797" y="275971"/>
            <a:ext cx="17678399" cy="22438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99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Rivkabau"/>
                <a:cs typeface="Rivkabau"/>
                <a:sym typeface="Rivkabau"/>
              </a:rPr>
              <a:t>Stats about text fields: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23025" y="2982573"/>
            <a:ext cx="17841942" cy="44582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 algn="ctr">
              <a:lnSpc>
                <a:spcPts val="5040"/>
              </a:lnSpc>
              <a:spcBef>
                <a:spcPct val="0"/>
              </a:spcBef>
              <a:defRPr/>
            </a:pP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df.describe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(include='O')</a:t>
            </a:r>
          </a:p>
          <a:p>
            <a:pPr algn="ctr">
              <a:lnSpc>
                <a:spcPts val="5040"/>
              </a:lnSpc>
              <a:spcBef>
                <a:spcPct val="0"/>
              </a:spcBef>
              <a:defRPr/>
            </a:pPr>
            <a:endParaRPr lang="en-US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 marL="0" marR="0" lvl="0" indent="0" algn="ctr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ctr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ctr" defTabSz="914400" rtl="0" eaLnBrk="1" fontAlgn="auto" latinLnBrk="0" hangingPunct="1">
              <a:lnSpc>
                <a:spcPts val="1063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99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Rivkabau"/>
              <a:cs typeface="Rivkabau"/>
              <a:sym typeface="Rivkabau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E7EB7B-623C-F7C8-79A4-7FDD59ECB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73599"/>
            <a:ext cx="3854648" cy="13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95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797" y="275971"/>
            <a:ext cx="17678399" cy="2047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dirty="0">
                <a:solidFill>
                  <a:srgbClr val="3FFFDD"/>
                </a:solidFill>
                <a:latin typeface="Rivkabau"/>
                <a:ea typeface="Rivkabau"/>
                <a:cs typeface="Rivkabau"/>
                <a:sym typeface="Rivkabau"/>
              </a:rPr>
              <a:t>Check for missing data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Rivkabau"/>
                <a:cs typeface="Rivkabau"/>
                <a:sym typeface="Rivkabau"/>
              </a:rPr>
              <a:t>: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23025" y="2982573"/>
            <a:ext cx="17841942" cy="40068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buFontTx/>
              <a:buChar char="•"/>
            </a:pP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df.isna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().sum()</a:t>
            </a:r>
          </a:p>
          <a:p>
            <a:pPr>
              <a:buFontTx/>
              <a:buChar char="•"/>
            </a:pPr>
            <a:endParaRPr lang="en-US" altLang="en-US" dirty="0"/>
          </a:p>
          <a:p>
            <a:pPr marL="0" marR="0" lvl="0" indent="0" algn="ctr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ctr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ctr" defTabSz="914400" rtl="0" eaLnBrk="1" fontAlgn="auto" latinLnBrk="0" hangingPunct="1">
              <a:lnSpc>
                <a:spcPts val="50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3600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+mn-ea"/>
              <a:cs typeface="Rivkabau"/>
            </a:endParaRPr>
          </a:p>
          <a:p>
            <a:pPr marL="0" marR="0" lvl="0" indent="0" algn="ctr" defTabSz="914400" rtl="0" eaLnBrk="1" fontAlgn="auto" latinLnBrk="0" hangingPunct="1">
              <a:lnSpc>
                <a:spcPts val="1063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99" b="0" i="0" u="none" strike="noStrike" kern="1200" cap="none" spc="0" normalizeH="0" baseline="0" noProof="0" dirty="0">
              <a:ln>
                <a:noFill/>
              </a:ln>
              <a:solidFill>
                <a:srgbClr val="3FFFDD"/>
              </a:solidFill>
              <a:effectLst/>
              <a:uLnTx/>
              <a:uFillTx/>
              <a:latin typeface="Rivkabau"/>
              <a:ea typeface="Rivkabau"/>
              <a:cs typeface="Rivkabau"/>
              <a:sym typeface="Rivkabau"/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616AD85D-3C90-2EC4-9083-52FB8B5ECDE1}"/>
              </a:ext>
            </a:extLst>
          </p:cNvPr>
          <p:cNvSpPr/>
          <p:nvPr/>
        </p:nvSpPr>
        <p:spPr>
          <a:xfrm>
            <a:off x="1066800" y="3986434"/>
            <a:ext cx="2438400" cy="1995266"/>
          </a:xfrm>
          <a:prstGeom prst="wedgeRoundRectCallout">
            <a:avLst>
              <a:gd name="adj1" fmla="val -28275"/>
              <a:gd name="adj2" fmla="val -71454"/>
              <a:gd name="adj3" fmla="val 16667"/>
            </a:avLst>
          </a:prstGeom>
          <a:solidFill>
            <a:srgbClr val="3FF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181C25"/>
                </a:solidFill>
                <a:latin typeface="Rivkabau"/>
                <a:cs typeface="Rivkabau"/>
              </a:rPr>
              <a:t>Short for is not available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6734F641-BDC8-BA1C-F0EC-1CD6ED9DDF71}"/>
              </a:ext>
            </a:extLst>
          </p:cNvPr>
          <p:cNvSpPr/>
          <p:nvPr/>
        </p:nvSpPr>
        <p:spPr>
          <a:xfrm>
            <a:off x="4419600" y="4553261"/>
            <a:ext cx="3594847" cy="2537011"/>
          </a:xfrm>
          <a:prstGeom prst="wedgeRoundRectCallout">
            <a:avLst>
              <a:gd name="adj1" fmla="val -46269"/>
              <a:gd name="adj2" fmla="val -77783"/>
              <a:gd name="adj3" fmla="val 16667"/>
            </a:avLst>
          </a:prstGeom>
          <a:solidFill>
            <a:srgbClr val="3FF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181C25"/>
                </a:solidFill>
                <a:latin typeface="Rivkabau"/>
                <a:cs typeface="Rivkabau"/>
              </a:rPr>
              <a:t>Missing speaker names and positions!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1982DD-BD56-73CD-6A83-5C486040A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89928"/>
            <a:ext cx="3854648" cy="13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4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797" y="-800100"/>
            <a:ext cx="17678399" cy="2047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Rivkabau"/>
                <a:cs typeface="Rivkabau"/>
                <a:sym typeface="Rivkabau"/>
              </a:rPr>
              <a:t>Let us fill the missing data 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311D5-155A-9606-762F-D0F277C39F09}"/>
              </a:ext>
            </a:extLst>
          </p:cNvPr>
          <p:cNvSpPr txBox="1"/>
          <p:nvPr/>
        </p:nvSpPr>
        <p:spPr>
          <a:xfrm>
            <a:off x="4572000" y="4089645"/>
            <a:ext cx="9144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Let’s just put “unknown” in the empty spots in both speaker and position.</a:t>
            </a:r>
          </a:p>
          <a:p>
            <a:endParaRPr lang="en-US" sz="3600" dirty="0">
              <a:solidFill>
                <a:srgbClr val="3FFFDD"/>
              </a:solidFill>
              <a:latin typeface="Rivkabau"/>
              <a:cs typeface="Rivkabau"/>
            </a:endParaRPr>
          </a:p>
          <a:p>
            <a:pPr marL="0" indent="0">
              <a:buNone/>
            </a:pP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df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['speaker'].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fillna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('unknown', 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inplace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=True)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df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['position'].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fillna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('unknown', 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inplace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=True)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df.isna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().sum()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ADC7A6-4090-063D-328B-A8879F823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89928"/>
            <a:ext cx="3854648" cy="13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91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797" y="-800100"/>
            <a:ext cx="17678399" cy="2047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3FFFDD"/>
                </a:solidFill>
                <a:effectLst/>
                <a:uLnTx/>
                <a:uFillTx/>
                <a:latin typeface="Rivkabau"/>
                <a:ea typeface="Rivkabau"/>
                <a:cs typeface="Rivkabau"/>
                <a:sym typeface="Rivkabau"/>
              </a:rPr>
              <a:t>Now uppercase(or lowercase) all text: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CDE28E-6F0B-5EF8-9E0F-469F4D7F6EC1}"/>
              </a:ext>
            </a:extLst>
          </p:cNvPr>
          <p:cNvSpPr/>
          <p:nvPr/>
        </p:nvSpPr>
        <p:spPr>
          <a:xfrm>
            <a:off x="5569527" y="3619500"/>
            <a:ext cx="7494359" cy="2345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df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['speaker'] = 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df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['speaker'].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str.upper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()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df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['position'] = 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df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['position'].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str.upper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()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df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['text'] = 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df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['text'].</a:t>
            </a:r>
            <a:r>
              <a:rPr lang="en-US" sz="3600" dirty="0" err="1">
                <a:solidFill>
                  <a:srgbClr val="3FFFDD"/>
                </a:solidFill>
                <a:latin typeface="Rivkabau"/>
                <a:cs typeface="Rivkabau"/>
              </a:rPr>
              <a:t>str.upper</a:t>
            </a:r>
            <a:r>
              <a:rPr lang="en-US" sz="3600" dirty="0">
                <a:solidFill>
                  <a:srgbClr val="3FFFDD"/>
                </a:solidFill>
                <a:latin typeface="Rivkabau"/>
                <a:cs typeface="Rivkabau"/>
              </a:rPr>
              <a:t>()</a:t>
            </a:r>
          </a:p>
          <a:p>
            <a:pPr indent="-342900" algn="ctr">
              <a:lnSpc>
                <a:spcPts val="504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endParaRPr lang="en-AU" sz="3600" dirty="0">
              <a:solidFill>
                <a:srgbClr val="3FFFDD"/>
              </a:solidFill>
              <a:latin typeface="Rivkabau"/>
              <a:cs typeface="Rivkabau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ADF9AA6-7CE9-9047-0D6B-8CD3C8304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89928"/>
            <a:ext cx="3854648" cy="13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72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1125</Words>
  <Application>Microsoft Office PowerPoint</Application>
  <PresentationFormat>Custom</PresentationFormat>
  <Paragraphs>201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Rivkabau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cp:lastModifiedBy>Kulli, Prof. Nikshep Ash</cp:lastModifiedBy>
  <cp:revision>8</cp:revision>
  <dcterms:created xsi:type="dcterms:W3CDTF">2006-08-16T00:00:00Z</dcterms:created>
  <dcterms:modified xsi:type="dcterms:W3CDTF">2024-09-16T17:01:37Z</dcterms:modified>
  <dc:identifier>DAGP1q2sq10</dc:identifier>
</cp:coreProperties>
</file>