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0287000" cx="18288000"/>
  <p:notesSz cx="6858000" cy="9144000"/>
  <p:embeddedFontLst>
    <p:embeddedFont>
      <p:font typeface="Helvetica Neue"/>
      <p:regular r:id="rId30"/>
      <p:bold r:id="rId31"/>
      <p:italic r:id="rId32"/>
      <p:boldItalic r:id="rId33"/>
    </p:embeddedFon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YtXyKyd6Xa0YyvxwSNVmqL66t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788C1B-FE79-49D5-9FEC-DC13754E6BBC}">
  <a:tblStyle styleId="{C5788C1B-FE79-49D5-9FEC-DC13754E6BB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6.xml"/><Relationship Id="rId33" Type="http://schemas.openxmlformats.org/officeDocument/2006/relationships/font" Target="fonts/HelveticaNeue-boldItalic.fntdata"/><Relationship Id="rId10" Type="http://schemas.openxmlformats.org/officeDocument/2006/relationships/slide" Target="slides/slide5.xml"/><Relationship Id="rId32" Type="http://schemas.openxmlformats.org/officeDocument/2006/relationships/font" Target="fonts/HelveticaNeue-italic.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ArialBlack-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08" y="0"/>
            <a:ext cx="2971800" cy="4587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08"/>
            <a:ext cx="2971800" cy="45879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08" y="8685208"/>
            <a:ext cx="2971800" cy="45879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7: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1200"/>
              <a:buFont typeface="Arial"/>
              <a:buNone/>
            </a:pPr>
            <a:r>
              <a:rPr lang="en-US">
                <a:solidFill>
                  <a:srgbClr val="FFFFFF"/>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135" name="Google Shape;135;p17:notes"/>
          <p:cNvSpPr txBox="1"/>
          <p:nvPr/>
        </p:nvSpPr>
        <p:spPr>
          <a:xfrm>
            <a:off x="3884608" y="8685208"/>
            <a:ext cx="2971800" cy="45879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45ff388c5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245ff388c53_0_43: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340" name="Google Shape;340;g245ff388c53_0_43: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45ff388c53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245ff388c53_0_5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361" name="Google Shape;361;g245ff388c53_0_57: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45ff388c5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245ff388c53_0_71: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382" name="Google Shape;382;g245ff388c53_0_71: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45ff388c53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g245ff388c53_0_85: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401" name="Google Shape;401;g245ff388c53_0_85: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13: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1200"/>
              <a:buFont typeface="Arial"/>
              <a:buNone/>
            </a:pPr>
            <a:r>
              <a:rPr lang="en-US">
                <a:solidFill>
                  <a:srgbClr val="FFFFFF"/>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420" name="Google Shape;420;p13:notes"/>
          <p:cNvSpPr txBox="1"/>
          <p:nvPr/>
        </p:nvSpPr>
        <p:spPr>
          <a:xfrm>
            <a:off x="3884608" y="8685208"/>
            <a:ext cx="2971800" cy="45879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45ff388c53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g245ff388c53_0_171: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442" name="Google Shape;442;g245ff388c53_0_171: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46928937a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246928937a3_0_3: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470" name="Google Shape;470;g246928937a3_0_3: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46928937a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g246928937a3_0_2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488" name="Google Shape;488;g246928937a3_0_26: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46928937a3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g246928937a3_0_4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511" name="Google Shape;511;g246928937a3_0_47: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46928937a3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246928937a3_0_6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534" name="Google Shape;534;g246928937a3_0_69: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5ff388c53_2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45ff388c53_2_21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1200"/>
              <a:buFont typeface="Arial"/>
              <a:buNone/>
            </a:pPr>
            <a:r>
              <a:rPr lang="en-US">
                <a:solidFill>
                  <a:srgbClr val="FFFFFF"/>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147" name="Google Shape;147;g245ff388c53_2_210:notes"/>
          <p:cNvSpPr txBox="1"/>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46928937a3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246928937a3_0_8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556" name="Google Shape;556;g246928937a3_0_89: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46928937a3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246928937a3_0_10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578" name="Google Shape;578;g246928937a3_0_109: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46928937a3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g246928937a3_0_12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600" name="Google Shape;600;g246928937a3_0_129: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46928937a3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g246928937a3_0_15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619" name="Google Shape;619;g246928937a3_0_156: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45ff388c53_2_266: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g245ff388c53_2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687325e8a_0_0: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4687325e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5ff388c53_2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45ff388c53_2_68: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207" name="Google Shape;207;g245ff388c53_2_68: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7c7710206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47c7710206_0_28: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223" name="Google Shape;223;g247c7710206_0_28: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5ff388c53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245ff388c53_2_10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1200"/>
              <a:buFont typeface="Arial"/>
              <a:buNone/>
            </a:pPr>
            <a:r>
              <a:rPr lang="en-US">
                <a:solidFill>
                  <a:srgbClr val="FFFFFF"/>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238" name="Google Shape;238;g245ff388c53_2_106:notes"/>
          <p:cNvSpPr txBox="1"/>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5ff388c5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245ff388c53_0_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277" name="Google Shape;277;g245ff388c53_0_0: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5ff388c5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45ff388c53_0_15: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298" name="Google Shape;298;g245ff388c53_0_15: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5ff388c53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45ff388c53_0_13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indent="0" lvl="0" marL="0" rtl="0" algn="l">
              <a:lnSpc>
                <a:spcPct val="100000"/>
              </a:lnSpc>
              <a:spcBef>
                <a:spcPts val="0"/>
              </a:spcBef>
              <a:spcAft>
                <a:spcPts val="0"/>
              </a:spcAft>
              <a:buClr>
                <a:srgbClr val="000000"/>
              </a:buClr>
              <a:buSzPts val="1200"/>
              <a:buFont typeface="Calibri"/>
              <a:buNone/>
            </a:pPr>
            <a:r>
              <a:t/>
            </a:r>
            <a:endParaRPr/>
          </a:p>
        </p:txBody>
      </p:sp>
      <p:sp>
        <p:nvSpPr>
          <p:cNvPr id="319" name="Google Shape;319;g245ff388c53_0_136: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slide layout">
  <p:cSld name="5_Image slide layout">
    <p:spTree>
      <p:nvGrpSpPr>
        <p:cNvPr id="34" name="Shape 34"/>
        <p:cNvGrpSpPr/>
        <p:nvPr/>
      </p:nvGrpSpPr>
      <p:grpSpPr>
        <a:xfrm>
          <a:off x="0" y="0"/>
          <a:ext cx="0" cy="0"/>
          <a:chOff x="0" y="0"/>
          <a:chExt cx="0" cy="0"/>
        </a:xfrm>
      </p:grpSpPr>
      <p:sp>
        <p:nvSpPr>
          <p:cNvPr id="35" name="Google Shape;35;p35"/>
          <p:cNvSpPr/>
          <p:nvPr>
            <p:ph idx="2" type="pic"/>
          </p:nvPr>
        </p:nvSpPr>
        <p:spPr>
          <a:xfrm>
            <a:off x="6379649" y="157121"/>
            <a:ext cx="11380357" cy="9488573"/>
          </a:xfrm>
          <a:prstGeom prst="rect">
            <a:avLst/>
          </a:prstGeom>
          <a:solidFill>
            <a:srgbClr val="F2F2F2"/>
          </a:solidFill>
          <a:ln>
            <a:noFill/>
          </a:ln>
        </p:spPr>
      </p:sp>
      <p:sp>
        <p:nvSpPr>
          <p:cNvPr id="36" name="Google Shape;36;p35"/>
          <p:cNvSpPr/>
          <p:nvPr/>
        </p:nvSpPr>
        <p:spPr>
          <a:xfrm rot="-1399112">
            <a:off x="17159805" y="2892293"/>
            <a:ext cx="21451" cy="8430"/>
          </a:xfrm>
          <a:custGeom>
            <a:rect b="b" l="l" r="r" t="t"/>
            <a:pathLst>
              <a:path extrusionOk="0" h="5619" w="14302">
                <a:moveTo>
                  <a:pt x="1652" y="10677"/>
                </a:moveTo>
                <a:cubicBezTo>
                  <a:pt x="1652" y="10677"/>
                  <a:pt x="1652" y="10677"/>
                  <a:pt x="1652" y="10677"/>
                </a:cubicBezTo>
                <a:cubicBezTo>
                  <a:pt x="2367" y="10677"/>
                  <a:pt x="2367" y="10677"/>
                  <a:pt x="1652" y="10677"/>
                </a:cubicBezTo>
                <a:cubicBezTo>
                  <a:pt x="2367" y="10677"/>
                  <a:pt x="3082" y="10677"/>
                  <a:pt x="3797" y="10677"/>
                </a:cubicBezTo>
                <a:cubicBezTo>
                  <a:pt x="6657" y="10677"/>
                  <a:pt x="10948" y="10116"/>
                  <a:pt x="15238" y="10116"/>
                </a:cubicBezTo>
                <a:cubicBezTo>
                  <a:pt x="17384" y="7306"/>
                  <a:pt x="18814" y="3934"/>
                  <a:pt x="19529" y="0"/>
                </a:cubicBezTo>
                <a:cubicBezTo>
                  <a:pt x="15238" y="562"/>
                  <a:pt x="8803" y="1124"/>
                  <a:pt x="1652" y="562"/>
                </a:cubicBezTo>
                <a:cubicBezTo>
                  <a:pt x="2367" y="3372"/>
                  <a:pt x="2367" y="6744"/>
                  <a:pt x="1652" y="10677"/>
                </a:cubicBezTo>
                <a:cubicBezTo>
                  <a:pt x="1652" y="10677"/>
                  <a:pt x="936" y="10677"/>
                  <a:pt x="1652" y="10677"/>
                </a:cubicBezTo>
                <a:cubicBezTo>
                  <a:pt x="-1209" y="10677"/>
                  <a:pt x="221" y="10677"/>
                  <a:pt x="1652" y="10677"/>
                </a:cubicBezTo>
                <a:cubicBezTo>
                  <a:pt x="936" y="10677"/>
                  <a:pt x="1652" y="10677"/>
                  <a:pt x="1652" y="10677"/>
                </a:cubicBezTo>
                <a:close/>
              </a:path>
            </a:pathLst>
          </a:custGeom>
          <a:solidFill>
            <a:srgbClr val="2E2E2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sp>
        <p:nvSpPr>
          <p:cNvPr id="37" name="Google Shape;37;p35"/>
          <p:cNvSpPr/>
          <p:nvPr/>
        </p:nvSpPr>
        <p:spPr>
          <a:xfrm rot="-1399112">
            <a:off x="16676041" y="2336660"/>
            <a:ext cx="10725" cy="8430"/>
          </a:xfrm>
          <a:custGeom>
            <a:rect b="b" l="l" r="r" t="t"/>
            <a:pathLst>
              <a:path extrusionOk="0" h="8430" w="10727">
                <a:moveTo>
                  <a:pt x="0" y="0"/>
                </a:moveTo>
                <a:lnTo>
                  <a:pt x="0" y="0"/>
                </a:lnTo>
                <a:lnTo>
                  <a:pt x="0" y="0"/>
                </a:lnTo>
                <a:close/>
              </a:path>
            </a:pathLst>
          </a:custGeom>
          <a:solidFill>
            <a:srgbClr val="2E2E2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sp>
        <p:nvSpPr>
          <p:cNvPr id="38" name="Google Shape;38;p35"/>
          <p:cNvSpPr/>
          <p:nvPr/>
        </p:nvSpPr>
        <p:spPr>
          <a:xfrm rot="-1399112">
            <a:off x="16864087" y="3052809"/>
            <a:ext cx="10725" cy="8430"/>
          </a:xfrm>
          <a:custGeom>
            <a:rect b="b" l="l" r="r" t="t"/>
            <a:pathLst>
              <a:path extrusionOk="0" h="8430" w="10727">
                <a:moveTo>
                  <a:pt x="206" y="3101"/>
                </a:moveTo>
                <a:cubicBezTo>
                  <a:pt x="206" y="2539"/>
                  <a:pt x="206" y="1977"/>
                  <a:pt x="206" y="1415"/>
                </a:cubicBezTo>
                <a:cubicBezTo>
                  <a:pt x="206" y="1977"/>
                  <a:pt x="206" y="2539"/>
                  <a:pt x="206" y="3101"/>
                </a:cubicBezTo>
                <a:cubicBezTo>
                  <a:pt x="206" y="2539"/>
                  <a:pt x="206" y="2539"/>
                  <a:pt x="206" y="3101"/>
                </a:cubicBezTo>
                <a:cubicBezTo>
                  <a:pt x="-509" y="-5329"/>
                  <a:pt x="922" y="6473"/>
                  <a:pt x="206" y="3101"/>
                </a:cubicBezTo>
                <a:close/>
              </a:path>
            </a:pathLst>
          </a:custGeom>
          <a:solidFill>
            <a:srgbClr val="2E2E2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slide layout">
  <p:cSld name="1_Image slide layout">
    <p:spTree>
      <p:nvGrpSpPr>
        <p:cNvPr id="39" name="Shape 39"/>
        <p:cNvGrpSpPr/>
        <p:nvPr/>
      </p:nvGrpSpPr>
      <p:grpSpPr>
        <a:xfrm>
          <a:off x="0" y="0"/>
          <a:ext cx="0" cy="0"/>
          <a:chOff x="0" y="0"/>
          <a:chExt cx="0" cy="0"/>
        </a:xfrm>
      </p:grpSpPr>
      <p:sp>
        <p:nvSpPr>
          <p:cNvPr id="40" name="Google Shape;40;p36"/>
          <p:cNvSpPr/>
          <p:nvPr/>
        </p:nvSpPr>
        <p:spPr>
          <a:xfrm>
            <a:off x="6853528" y="0"/>
            <a:ext cx="8242099" cy="10257812"/>
          </a:xfrm>
          <a:custGeom>
            <a:rect b="b" l="l" r="r" t="t"/>
            <a:pathLst>
              <a:path extrusionOk="0" h="6838544" w="5494734">
                <a:moveTo>
                  <a:pt x="0" y="0"/>
                </a:moveTo>
                <a:lnTo>
                  <a:pt x="195688" y="0"/>
                </a:lnTo>
                <a:lnTo>
                  <a:pt x="397074" y="73733"/>
                </a:lnTo>
                <a:cubicBezTo>
                  <a:pt x="990133" y="302385"/>
                  <a:pt x="1562361" y="604259"/>
                  <a:pt x="2100327" y="979507"/>
                </a:cubicBezTo>
                <a:cubicBezTo>
                  <a:pt x="4032610" y="2327340"/>
                  <a:pt x="5229207" y="4416964"/>
                  <a:pt x="5481730" y="6661842"/>
                </a:cubicBezTo>
                <a:lnTo>
                  <a:pt x="5494734" y="6838544"/>
                </a:lnTo>
                <a:lnTo>
                  <a:pt x="5409006" y="6838544"/>
                </a:lnTo>
                <a:lnTo>
                  <a:pt x="5398866" y="6700754"/>
                </a:lnTo>
                <a:cubicBezTo>
                  <a:pt x="5146343" y="4455876"/>
                  <a:pt x="3949746" y="2366252"/>
                  <a:pt x="2017463" y="1018419"/>
                </a:cubicBezTo>
                <a:cubicBezTo>
                  <a:pt x="1402645" y="589564"/>
                  <a:pt x="743076" y="256545"/>
                  <a:pt x="58805" y="19134"/>
                </a:cubicBezTo>
                <a:close/>
              </a:path>
            </a:pathLst>
          </a:custGeom>
          <a:solidFill>
            <a:srgbClr val="4F81BD"/>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41" name="Google Shape;41;p36"/>
          <p:cNvSpPr/>
          <p:nvPr>
            <p:ph idx="2" type="pic"/>
          </p:nvPr>
        </p:nvSpPr>
        <p:spPr>
          <a:xfrm>
            <a:off x="0" y="0"/>
            <a:ext cx="14810829" cy="102870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bg>
      <p:bgPr>
        <a:solidFill>
          <a:srgbClr val="00B0F0"/>
        </a:solidFill>
      </p:bgPr>
    </p:bg>
    <p:spTree>
      <p:nvGrpSpPr>
        <p:cNvPr id="42" name="Shape 42"/>
        <p:cNvGrpSpPr/>
        <p:nvPr/>
      </p:nvGrpSpPr>
      <p:grpSpPr>
        <a:xfrm>
          <a:off x="0" y="0"/>
          <a:ext cx="0" cy="0"/>
          <a:chOff x="0" y="0"/>
          <a:chExt cx="0" cy="0"/>
        </a:xfrm>
      </p:grpSpPr>
      <p:sp>
        <p:nvSpPr>
          <p:cNvPr id="43" name="Google Shape;43;p37"/>
          <p:cNvSpPr/>
          <p:nvPr>
            <p:ph idx="2" type="pic"/>
          </p:nvPr>
        </p:nvSpPr>
        <p:spPr>
          <a:xfrm>
            <a:off x="0" y="0"/>
            <a:ext cx="18288000" cy="5588538"/>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Image slide layout">
  <p:cSld name="6 Image slide layout">
    <p:spTree>
      <p:nvGrpSpPr>
        <p:cNvPr id="44" name="Shape 44"/>
        <p:cNvGrpSpPr/>
        <p:nvPr/>
      </p:nvGrpSpPr>
      <p:grpSpPr>
        <a:xfrm>
          <a:off x="0" y="0"/>
          <a:ext cx="0" cy="0"/>
          <a:chOff x="0" y="0"/>
          <a:chExt cx="0" cy="0"/>
        </a:xfrm>
      </p:grpSpPr>
      <p:sp>
        <p:nvSpPr>
          <p:cNvPr id="45" name="Google Shape;45;p38"/>
          <p:cNvSpPr/>
          <p:nvPr>
            <p:ph idx="2" type="pic"/>
          </p:nvPr>
        </p:nvSpPr>
        <p:spPr>
          <a:xfrm>
            <a:off x="0" y="0"/>
            <a:ext cx="18288000" cy="1028700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spTree>
      <p:nvGrpSpPr>
        <p:cNvPr id="46" name="Shape 4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p:cSld name="Title + 1 column">
    <p:spTree>
      <p:nvGrpSpPr>
        <p:cNvPr id="47" name="Shape 47"/>
        <p:cNvGrpSpPr/>
        <p:nvPr/>
      </p:nvGrpSpPr>
      <p:grpSpPr>
        <a:xfrm>
          <a:off x="0" y="0"/>
          <a:ext cx="0" cy="0"/>
          <a:chOff x="0" y="0"/>
          <a:chExt cx="0" cy="0"/>
        </a:xfrm>
      </p:grpSpPr>
      <p:sp>
        <p:nvSpPr>
          <p:cNvPr id="48" name="Google Shape;48;p40"/>
          <p:cNvSpPr txBox="1"/>
          <p:nvPr>
            <p:ph type="title"/>
          </p:nvPr>
        </p:nvSpPr>
        <p:spPr>
          <a:xfrm>
            <a:off x="1976137" y="197711"/>
            <a:ext cx="14338614" cy="1298585"/>
          </a:xfrm>
          <a:prstGeom prst="rect">
            <a:avLst/>
          </a:prstGeom>
          <a:noFill/>
          <a:ln>
            <a:noFill/>
          </a:ln>
        </p:spPr>
        <p:txBody>
          <a:bodyPr anchorCtr="1" anchor="ctr" bIns="0" lIns="0" spcFirstLastPara="1" rIns="0" wrap="square" tIns="0">
            <a:noAutofit/>
          </a:bodyPr>
          <a:lstStyle>
            <a:lvl1pPr lvl="0" marR="0" rtl="0" algn="ctr">
              <a:lnSpc>
                <a:spcPct val="80000"/>
              </a:lnSpc>
              <a:spcBef>
                <a:spcPts val="0"/>
              </a:spcBef>
              <a:spcAft>
                <a:spcPts val="0"/>
              </a:spcAft>
              <a:buClr>
                <a:srgbClr val="27348B"/>
              </a:buClr>
              <a:buSzPts val="7200"/>
              <a:buFont typeface="Calibri"/>
              <a:buNone/>
              <a:defRPr b="0" i="0" sz="7200" u="none" cap="none" strike="noStrike">
                <a:solidFill>
                  <a:srgbClr val="27348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49" name="Shape 49"/>
        <p:cNvGrpSpPr/>
        <p:nvPr/>
      </p:nvGrpSpPr>
      <p:grpSpPr>
        <a:xfrm>
          <a:off x="0" y="0"/>
          <a:ext cx="0" cy="0"/>
          <a:chOff x="0" y="0"/>
          <a:chExt cx="0" cy="0"/>
        </a:xfrm>
      </p:grpSpPr>
      <p:sp>
        <p:nvSpPr>
          <p:cNvPr id="50" name="Google Shape;50;p41"/>
          <p:cNvSpPr txBox="1"/>
          <p:nvPr>
            <p:ph idx="1" type="body"/>
          </p:nvPr>
        </p:nvSpPr>
        <p:spPr>
          <a:xfrm>
            <a:off x="464103" y="509265"/>
            <a:ext cx="17359792" cy="1086371"/>
          </a:xfrm>
          <a:prstGeom prst="rect">
            <a:avLst/>
          </a:prstGeom>
          <a:noFill/>
          <a:ln>
            <a:noFill/>
          </a:ln>
        </p:spPr>
        <p:txBody>
          <a:bodyPr anchorCtr="1" anchor="ctr" bIns="45700" lIns="91425" spcFirstLastPara="1" rIns="91425" wrap="square" tIns="45700">
            <a:noAutofit/>
          </a:bodyPr>
          <a:lstStyle>
            <a:lvl1pPr indent="-228600" lvl="0" marL="457200" marR="0" rtl="0" algn="ctr">
              <a:lnSpc>
                <a:spcPct val="100000"/>
              </a:lnSpc>
              <a:spcBef>
                <a:spcPts val="1900"/>
              </a:spcBef>
              <a:spcAft>
                <a:spcPts val="0"/>
              </a:spcAft>
              <a:buClr>
                <a:srgbClr val="C0504D"/>
              </a:buClr>
              <a:buSzPts val="8100"/>
              <a:buFont typeface="Arial"/>
              <a:buNone/>
              <a:defRPr b="0" i="0" sz="8100" u="none" cap="none" strike="noStrike">
                <a:solidFill>
                  <a:srgbClr val="C0504D"/>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con sets layout">
  <p:cSld name="9_Icon sets layout">
    <p:spTree>
      <p:nvGrpSpPr>
        <p:cNvPr id="51" name="Shape 51"/>
        <p:cNvGrpSpPr/>
        <p:nvPr/>
      </p:nvGrpSpPr>
      <p:grpSpPr>
        <a:xfrm>
          <a:off x="0" y="0"/>
          <a:ext cx="0" cy="0"/>
          <a:chOff x="0" y="0"/>
          <a:chExt cx="0" cy="0"/>
        </a:xfrm>
      </p:grpSpPr>
      <p:sp>
        <p:nvSpPr>
          <p:cNvPr id="52" name="Google Shape;52;p42"/>
          <p:cNvSpPr txBox="1"/>
          <p:nvPr>
            <p:ph idx="1" type="body"/>
          </p:nvPr>
        </p:nvSpPr>
        <p:spPr>
          <a:xfrm>
            <a:off x="485290" y="185220"/>
            <a:ext cx="17359792" cy="1086371"/>
          </a:xfrm>
          <a:prstGeom prst="rect">
            <a:avLst/>
          </a:prstGeom>
          <a:noFill/>
          <a:ln>
            <a:noFill/>
          </a:ln>
        </p:spPr>
        <p:txBody>
          <a:bodyPr anchorCtr="1" anchor="ctr" bIns="45700" lIns="91425" spcFirstLastPara="1" rIns="91425" wrap="square" tIns="45700">
            <a:noAutofit/>
          </a:bodyPr>
          <a:lstStyle>
            <a:lvl1pPr indent="-228600" lvl="0" marL="457200" marR="0" rtl="0" algn="ctr">
              <a:lnSpc>
                <a:spcPct val="100000"/>
              </a:lnSpc>
              <a:spcBef>
                <a:spcPts val="1900"/>
              </a:spcBef>
              <a:spcAft>
                <a:spcPts val="0"/>
              </a:spcAft>
              <a:buClr>
                <a:srgbClr val="000000"/>
              </a:buClr>
              <a:buSzPts val="8100"/>
              <a:buFont typeface="Arial"/>
              <a:buNone/>
              <a:defRPr b="0" i="0" sz="8100" u="none" cap="none" strike="noStrike">
                <a:solidFill>
                  <a:srgbClr val="000000"/>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53" name="Google Shape;53;p42"/>
          <p:cNvGrpSpPr/>
          <p:nvPr/>
        </p:nvGrpSpPr>
        <p:grpSpPr>
          <a:xfrm>
            <a:off x="2094076" y="2779428"/>
            <a:ext cx="3348368" cy="2745869"/>
            <a:chOff x="2094076" y="2779428"/>
            <a:chExt cx="3348368" cy="2745869"/>
          </a:xfrm>
        </p:grpSpPr>
        <p:sp>
          <p:nvSpPr>
            <p:cNvPr id="54" name="Google Shape;54;p42"/>
            <p:cNvSpPr txBox="1"/>
            <p:nvPr/>
          </p:nvSpPr>
          <p:spPr>
            <a:xfrm>
              <a:off x="2094076" y="2779428"/>
              <a:ext cx="3348368" cy="1477322"/>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FFFFFF"/>
                </a:buClr>
                <a:buSzPts val="3000"/>
                <a:buFont typeface="Arial"/>
                <a:buNone/>
              </a:pPr>
              <a:r>
                <a:rPr b="1" i="0" lang="en-US" sz="3000" u="none" cap="none" strike="noStrike">
                  <a:solidFill>
                    <a:srgbClr val="FFFFFF"/>
                  </a:solidFill>
                  <a:latin typeface="Arial"/>
                  <a:ea typeface="Arial"/>
                  <a:cs typeface="Arial"/>
                  <a:sym typeface="Arial"/>
                </a:rPr>
                <a:t>You can Resize without losing quality</a:t>
              </a:r>
              <a:endParaRPr/>
            </a:p>
          </p:txBody>
        </p:sp>
        <p:sp>
          <p:nvSpPr>
            <p:cNvPr id="55" name="Google Shape;55;p42"/>
            <p:cNvSpPr txBox="1"/>
            <p:nvPr/>
          </p:nvSpPr>
          <p:spPr>
            <a:xfrm>
              <a:off x="2094076" y="4047975"/>
              <a:ext cx="3348368" cy="1477322"/>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FFFFFF"/>
                </a:buClr>
                <a:buSzPts val="3000"/>
                <a:buFont typeface="Arial"/>
                <a:buNone/>
              </a:pPr>
              <a:r>
                <a:rPr b="1" i="0" lang="en-US" sz="3000" u="none" cap="none" strike="noStrike">
                  <a:solidFill>
                    <a:srgbClr val="FFFFFF"/>
                  </a:solidFill>
                  <a:latin typeface="Arial"/>
                  <a:ea typeface="Arial"/>
                  <a:cs typeface="Arial"/>
                  <a:sym typeface="Arial"/>
                </a:rPr>
                <a:t>You can Change Fill Color &amp;</a:t>
              </a:r>
              <a:endParaRPr/>
            </a:p>
            <a:p>
              <a:pPr indent="0" lvl="0" marL="0" marR="0" rtl="0" algn="r">
                <a:lnSpc>
                  <a:spcPct val="100000"/>
                </a:lnSpc>
                <a:spcBef>
                  <a:spcPts val="0"/>
                </a:spcBef>
                <a:spcAft>
                  <a:spcPts val="0"/>
                </a:spcAft>
                <a:buClr>
                  <a:srgbClr val="FFFFFF"/>
                </a:buClr>
                <a:buSzPts val="3000"/>
                <a:buFont typeface="Arial"/>
                <a:buNone/>
              </a:pPr>
              <a:r>
                <a:rPr b="1" i="0" lang="en-US" sz="3000" u="none" cap="none" strike="noStrike">
                  <a:solidFill>
                    <a:srgbClr val="FFFFFF"/>
                  </a:solidFill>
                  <a:latin typeface="Arial"/>
                  <a:ea typeface="Arial"/>
                  <a:cs typeface="Arial"/>
                  <a:sym typeface="Arial"/>
                </a:rPr>
                <a:t>Line Color</a:t>
              </a:r>
              <a:endParaRPr/>
            </a:p>
          </p:txBody>
        </p:sp>
      </p:grpSp>
      <p:sp>
        <p:nvSpPr>
          <p:cNvPr id="56" name="Google Shape;56;p42"/>
          <p:cNvSpPr txBox="1"/>
          <p:nvPr/>
        </p:nvSpPr>
        <p:spPr>
          <a:xfrm>
            <a:off x="2419785" y="8797012"/>
            <a:ext cx="3348002" cy="5078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FF"/>
              </a:buClr>
              <a:buSzPts val="2700"/>
              <a:buFont typeface="Arial"/>
              <a:buNone/>
            </a:pPr>
            <a:r>
              <a:rPr b="0" i="0" lang="en-US" sz="2700" u="none" cap="none" strike="noStrike">
                <a:solidFill>
                  <a:srgbClr val="FFFFFF"/>
                </a:solidFill>
                <a:latin typeface="Arial"/>
                <a:ea typeface="Arial"/>
                <a:cs typeface="Arial"/>
                <a:sym typeface="Arial"/>
              </a:rPr>
              <a:t>www.slidesppt.net</a:t>
            </a:r>
            <a:endParaRPr/>
          </a:p>
        </p:txBody>
      </p:sp>
      <p:sp>
        <p:nvSpPr>
          <p:cNvPr id="57" name="Google Shape;57;p42"/>
          <p:cNvSpPr txBox="1"/>
          <p:nvPr/>
        </p:nvSpPr>
        <p:spPr>
          <a:xfrm>
            <a:off x="1366497" y="6356030"/>
            <a:ext cx="4075947" cy="2308320"/>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FFFFFF"/>
              </a:buClr>
              <a:buSzPts val="3600"/>
              <a:buFont typeface="Calibri"/>
              <a:buNone/>
            </a:pPr>
            <a:r>
              <a:rPr b="1" i="0" lang="en-US" sz="3600" u="none" cap="none" strike="noStrike">
                <a:solidFill>
                  <a:srgbClr val="FFFFFF"/>
                </a:solidFill>
                <a:latin typeface="Calibri"/>
                <a:ea typeface="Calibri"/>
                <a:cs typeface="Calibri"/>
                <a:sym typeface="Calibri"/>
              </a:rPr>
              <a:t>GOOGLE SLIDES AND FREE </a:t>
            </a:r>
            <a:endParaRPr/>
          </a:p>
          <a:p>
            <a:pPr indent="0" lvl="0" marL="0" marR="0" rtl="0" algn="r">
              <a:lnSpc>
                <a:spcPct val="100000"/>
              </a:lnSpc>
              <a:spcBef>
                <a:spcPts val="0"/>
              </a:spcBef>
              <a:spcAft>
                <a:spcPts val="0"/>
              </a:spcAft>
              <a:buClr>
                <a:srgbClr val="FFFFFF"/>
              </a:buClr>
              <a:buSzPts val="3600"/>
              <a:buFont typeface="Calibri"/>
              <a:buNone/>
            </a:pPr>
            <a:r>
              <a:rPr b="1" i="0" lang="en-US" sz="3600" u="none" cap="none" strike="noStrike">
                <a:solidFill>
                  <a:srgbClr val="FFFFFF"/>
                </a:solidFill>
                <a:latin typeface="Calibri"/>
                <a:ea typeface="Calibri"/>
                <a:cs typeface="Calibri"/>
                <a:sym typeface="Calibri"/>
              </a:rPr>
              <a:t>PPT </a:t>
            </a:r>
            <a:endParaRPr/>
          </a:p>
          <a:p>
            <a:pPr indent="0" lvl="0" marL="0" marR="0" rtl="0" algn="r">
              <a:lnSpc>
                <a:spcPct val="100000"/>
              </a:lnSpc>
              <a:spcBef>
                <a:spcPts val="0"/>
              </a:spcBef>
              <a:spcAft>
                <a:spcPts val="0"/>
              </a:spcAft>
              <a:buClr>
                <a:srgbClr val="FFFFFF"/>
              </a:buClr>
              <a:buSzPts val="3600"/>
              <a:buFont typeface="Calibri"/>
              <a:buNone/>
            </a:pPr>
            <a:r>
              <a:rPr b="1" i="0" lang="en-US" sz="3600" u="none" cap="none" strike="noStrike">
                <a:solidFill>
                  <a:srgbClr val="FFFFFF"/>
                </a:solidFill>
                <a:latin typeface="Calibri"/>
                <a:ea typeface="Calibri"/>
                <a:cs typeface="Calibri"/>
                <a:sym typeface="Calibri"/>
              </a:rPr>
              <a:t>TEMPLATES  </a:t>
            </a:r>
            <a:endParaRPr/>
          </a:p>
        </p:txBody>
      </p:sp>
      <p:grpSp>
        <p:nvGrpSpPr>
          <p:cNvPr id="58" name="Google Shape;58;p42"/>
          <p:cNvGrpSpPr/>
          <p:nvPr/>
        </p:nvGrpSpPr>
        <p:grpSpPr>
          <a:xfrm>
            <a:off x="850737" y="8105138"/>
            <a:ext cx="1464689" cy="1464689"/>
            <a:chOff x="850737" y="8105138"/>
            <a:chExt cx="1464689" cy="1464689"/>
          </a:xfrm>
        </p:grpSpPr>
        <p:sp>
          <p:nvSpPr>
            <p:cNvPr id="59" name="Google Shape;59;p42"/>
            <p:cNvSpPr/>
            <p:nvPr/>
          </p:nvSpPr>
          <p:spPr>
            <a:xfrm rot="10799991">
              <a:off x="850739" y="8105140"/>
              <a:ext cx="1464685" cy="1464685"/>
            </a:xfrm>
            <a:custGeom>
              <a:rect b="b" l="l" r="r" t="t"/>
              <a:pathLst>
                <a:path extrusionOk="0" h="120000" w="120000">
                  <a:moveTo>
                    <a:pt x="0" y="60000"/>
                  </a:moveTo>
                  <a:lnTo>
                    <a:pt x="0" y="60000"/>
                  </a:lnTo>
                  <a:cubicBezTo>
                    <a:pt x="0" y="26863"/>
                    <a:pt x="26863" y="0"/>
                    <a:pt x="60000" y="0"/>
                  </a:cubicBezTo>
                  <a:quadBezTo>
                    <a:pt x="90000" y="0"/>
                    <a:pt x="120000" y="0"/>
                  </a:quadBezTo>
                  <a:quadBezTo>
                    <a:pt x="120000" y="30000"/>
                    <a:pt x="120000" y="60000"/>
                  </a:quadBezTo>
                  <a:lnTo>
                    <a:pt x="120000" y="60000"/>
                  </a:lnTo>
                  <a:cubicBezTo>
                    <a:pt x="120000" y="93137"/>
                    <a:pt x="93137" y="120000"/>
                    <a:pt x="60000" y="120000"/>
                  </a:cubicBezTo>
                  <a:cubicBezTo>
                    <a:pt x="26863" y="120000"/>
                    <a:pt x="0" y="93137"/>
                    <a:pt x="0" y="60000"/>
                  </a:cubicBezTo>
                  <a:close/>
                </a:path>
              </a:pathLst>
            </a:custGeom>
            <a:solidFill>
              <a:srgbClr val="FFFFF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100"/>
                <a:buFont typeface="Calibri"/>
                <a:buNone/>
              </a:pPr>
              <a:r>
                <a:t/>
              </a:r>
              <a:endParaRPr b="0" i="0" sz="2100" u="none" cap="none" strike="noStrike">
                <a:solidFill>
                  <a:srgbClr val="FFFFFF"/>
                </a:solidFill>
                <a:latin typeface="Calibri"/>
                <a:ea typeface="Calibri"/>
                <a:cs typeface="Calibri"/>
                <a:sym typeface="Calibri"/>
              </a:endParaRPr>
            </a:p>
          </p:txBody>
        </p:sp>
        <p:grpSp>
          <p:nvGrpSpPr>
            <p:cNvPr id="60" name="Google Shape;60;p42"/>
            <p:cNvGrpSpPr/>
            <p:nvPr/>
          </p:nvGrpSpPr>
          <p:grpSpPr>
            <a:xfrm>
              <a:off x="1104512" y="8343662"/>
              <a:ext cx="994172" cy="962351"/>
              <a:chOff x="1104512" y="8343662"/>
              <a:chExt cx="994172" cy="962351"/>
            </a:xfrm>
          </p:grpSpPr>
          <p:sp>
            <p:nvSpPr>
              <p:cNvPr id="61" name="Google Shape;61;p42"/>
              <p:cNvSpPr/>
              <p:nvPr/>
            </p:nvSpPr>
            <p:spPr>
              <a:xfrm>
                <a:off x="1104512" y="8343662"/>
                <a:ext cx="575505" cy="962351"/>
              </a:xfrm>
              <a:custGeom>
                <a:rect b="b" l="l" r="r" t="t"/>
                <a:pathLst>
                  <a:path extrusionOk="0" h="1118" w="669">
                    <a:moveTo>
                      <a:pt x="0" y="112"/>
                    </a:moveTo>
                    <a:cubicBezTo>
                      <a:pt x="0" y="410"/>
                      <a:pt x="0" y="707"/>
                      <a:pt x="0" y="1005"/>
                    </a:cubicBezTo>
                    <a:cubicBezTo>
                      <a:pt x="223" y="1043"/>
                      <a:pt x="446" y="1080"/>
                      <a:pt x="669" y="1118"/>
                    </a:cubicBezTo>
                    <a:cubicBezTo>
                      <a:pt x="669" y="745"/>
                      <a:pt x="669" y="372"/>
                      <a:pt x="669" y="0"/>
                    </a:cubicBezTo>
                    <a:cubicBezTo>
                      <a:pt x="446" y="37"/>
                      <a:pt x="223" y="74"/>
                      <a:pt x="0" y="11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Calibri"/>
                  <a:buNone/>
                </a:pPr>
                <a:r>
                  <a:t/>
                </a:r>
                <a:endParaRPr b="0" i="0" sz="2100" u="none" cap="none" strike="noStrike">
                  <a:solidFill>
                    <a:srgbClr val="000000"/>
                  </a:solidFill>
                  <a:latin typeface="Calibri"/>
                  <a:ea typeface="Calibri"/>
                  <a:cs typeface="Calibri"/>
                  <a:sym typeface="Calibri"/>
                </a:endParaRPr>
              </a:p>
            </p:txBody>
          </p:sp>
          <p:sp>
            <p:nvSpPr>
              <p:cNvPr id="62" name="Google Shape;62;p42"/>
              <p:cNvSpPr/>
              <p:nvPr/>
            </p:nvSpPr>
            <p:spPr>
              <a:xfrm>
                <a:off x="1702740" y="8527310"/>
                <a:ext cx="395944" cy="478679"/>
              </a:xfrm>
              <a:custGeom>
                <a:rect b="b" l="l" r="r" t="t"/>
                <a:pathLst>
                  <a:path extrusionOk="0" h="556" w="460">
                    <a:moveTo>
                      <a:pt x="0" y="0"/>
                    </a:moveTo>
                    <a:cubicBezTo>
                      <a:pt x="0" y="17"/>
                      <a:pt x="0" y="35"/>
                      <a:pt x="0" y="53"/>
                    </a:cubicBezTo>
                    <a:cubicBezTo>
                      <a:pt x="135" y="53"/>
                      <a:pt x="270" y="53"/>
                      <a:pt x="406" y="53"/>
                    </a:cubicBezTo>
                    <a:cubicBezTo>
                      <a:pt x="406" y="221"/>
                      <a:pt x="406" y="388"/>
                      <a:pt x="406" y="556"/>
                    </a:cubicBezTo>
                    <a:cubicBezTo>
                      <a:pt x="424" y="556"/>
                      <a:pt x="442" y="556"/>
                      <a:pt x="460" y="556"/>
                    </a:cubicBezTo>
                    <a:cubicBezTo>
                      <a:pt x="460" y="370"/>
                      <a:pt x="460" y="185"/>
                      <a:pt x="460" y="0"/>
                    </a:cubicBezTo>
                    <a:cubicBezTo>
                      <a:pt x="307" y="0"/>
                      <a:pt x="153" y="0"/>
                      <a:pt x="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Calibri"/>
                  <a:buNone/>
                </a:pPr>
                <a:r>
                  <a:t/>
                </a:r>
                <a:endParaRPr b="0" i="0" sz="2100" u="none" cap="none" strike="noStrike">
                  <a:solidFill>
                    <a:srgbClr val="000000"/>
                  </a:solidFill>
                  <a:latin typeface="Calibri"/>
                  <a:ea typeface="Calibri"/>
                  <a:cs typeface="Calibri"/>
                  <a:sym typeface="Calibri"/>
                </a:endParaRPr>
              </a:p>
            </p:txBody>
          </p:sp>
          <p:sp>
            <p:nvSpPr>
              <p:cNvPr id="63" name="Google Shape;63;p42"/>
              <p:cNvSpPr/>
              <p:nvPr/>
            </p:nvSpPr>
            <p:spPr>
              <a:xfrm>
                <a:off x="1702740" y="8595954"/>
                <a:ext cx="325023" cy="521866"/>
              </a:xfrm>
              <a:custGeom>
                <a:rect b="b" l="l" r="r" t="t"/>
                <a:pathLst>
                  <a:path extrusionOk="0" h="606" w="378">
                    <a:moveTo>
                      <a:pt x="0" y="0"/>
                    </a:moveTo>
                    <a:cubicBezTo>
                      <a:pt x="0" y="23"/>
                      <a:pt x="0" y="47"/>
                      <a:pt x="0" y="70"/>
                    </a:cubicBezTo>
                    <a:cubicBezTo>
                      <a:pt x="4" y="69"/>
                      <a:pt x="16" y="68"/>
                      <a:pt x="26" y="67"/>
                    </a:cubicBezTo>
                    <a:cubicBezTo>
                      <a:pt x="37" y="66"/>
                      <a:pt x="47" y="65"/>
                      <a:pt x="51" y="65"/>
                    </a:cubicBezTo>
                    <a:cubicBezTo>
                      <a:pt x="51" y="113"/>
                      <a:pt x="51" y="160"/>
                      <a:pt x="51" y="208"/>
                    </a:cubicBezTo>
                    <a:cubicBezTo>
                      <a:pt x="100" y="208"/>
                      <a:pt x="149" y="208"/>
                      <a:pt x="198" y="208"/>
                    </a:cubicBezTo>
                    <a:cubicBezTo>
                      <a:pt x="198" y="221"/>
                      <a:pt x="197" y="255"/>
                      <a:pt x="173" y="289"/>
                    </a:cubicBezTo>
                    <a:cubicBezTo>
                      <a:pt x="170" y="293"/>
                      <a:pt x="146" y="326"/>
                      <a:pt x="101" y="340"/>
                    </a:cubicBezTo>
                    <a:cubicBezTo>
                      <a:pt x="78" y="347"/>
                      <a:pt x="57" y="347"/>
                      <a:pt x="41" y="347"/>
                    </a:cubicBezTo>
                    <a:cubicBezTo>
                      <a:pt x="24" y="346"/>
                      <a:pt x="10" y="344"/>
                      <a:pt x="0" y="342"/>
                    </a:cubicBezTo>
                    <a:cubicBezTo>
                      <a:pt x="0" y="360"/>
                      <a:pt x="0" y="377"/>
                      <a:pt x="0" y="395"/>
                    </a:cubicBezTo>
                    <a:cubicBezTo>
                      <a:pt x="87" y="395"/>
                      <a:pt x="175" y="395"/>
                      <a:pt x="262" y="395"/>
                    </a:cubicBezTo>
                    <a:cubicBezTo>
                      <a:pt x="262" y="412"/>
                      <a:pt x="262" y="428"/>
                      <a:pt x="262" y="445"/>
                    </a:cubicBezTo>
                    <a:cubicBezTo>
                      <a:pt x="175" y="445"/>
                      <a:pt x="87" y="445"/>
                      <a:pt x="0" y="445"/>
                    </a:cubicBezTo>
                    <a:cubicBezTo>
                      <a:pt x="0" y="461"/>
                      <a:pt x="0" y="476"/>
                      <a:pt x="0" y="492"/>
                    </a:cubicBezTo>
                    <a:cubicBezTo>
                      <a:pt x="87" y="492"/>
                      <a:pt x="174" y="492"/>
                      <a:pt x="261" y="492"/>
                    </a:cubicBezTo>
                    <a:cubicBezTo>
                      <a:pt x="261" y="509"/>
                      <a:pt x="261" y="527"/>
                      <a:pt x="261" y="545"/>
                    </a:cubicBezTo>
                    <a:cubicBezTo>
                      <a:pt x="174" y="545"/>
                      <a:pt x="87" y="545"/>
                      <a:pt x="0" y="545"/>
                    </a:cubicBezTo>
                    <a:cubicBezTo>
                      <a:pt x="0" y="565"/>
                      <a:pt x="0" y="586"/>
                      <a:pt x="0" y="606"/>
                    </a:cubicBezTo>
                    <a:cubicBezTo>
                      <a:pt x="126" y="606"/>
                      <a:pt x="252" y="606"/>
                      <a:pt x="378" y="606"/>
                    </a:cubicBezTo>
                    <a:cubicBezTo>
                      <a:pt x="378" y="404"/>
                      <a:pt x="378" y="202"/>
                      <a:pt x="378" y="0"/>
                    </a:cubicBezTo>
                    <a:cubicBezTo>
                      <a:pt x="252" y="0"/>
                      <a:pt x="126" y="0"/>
                      <a:pt x="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Calibri"/>
                  <a:buNone/>
                </a:pPr>
                <a:r>
                  <a:t/>
                </a:r>
                <a:endParaRPr b="0" i="0" sz="2100" u="none" cap="none" strike="noStrike">
                  <a:solidFill>
                    <a:srgbClr val="000000"/>
                  </a:solidFill>
                  <a:latin typeface="Calibri"/>
                  <a:ea typeface="Calibri"/>
                  <a:cs typeface="Calibri"/>
                  <a:sym typeface="Calibri"/>
                </a:endParaRPr>
              </a:p>
            </p:txBody>
          </p:sp>
        </p:grpSp>
      </p:grpSp>
      <p:grpSp>
        <p:nvGrpSpPr>
          <p:cNvPr id="64" name="Google Shape;64;p42"/>
          <p:cNvGrpSpPr/>
          <p:nvPr/>
        </p:nvGrpSpPr>
        <p:grpSpPr>
          <a:xfrm>
            <a:off x="940862" y="8187052"/>
            <a:ext cx="1274051" cy="1274051"/>
            <a:chOff x="940862" y="8187052"/>
            <a:chExt cx="1274051" cy="1274051"/>
          </a:xfrm>
        </p:grpSpPr>
        <p:sp>
          <p:nvSpPr>
            <p:cNvPr id="65" name="Google Shape;65;p42"/>
            <p:cNvSpPr/>
            <p:nvPr/>
          </p:nvSpPr>
          <p:spPr>
            <a:xfrm>
              <a:off x="940862" y="8187052"/>
              <a:ext cx="1274051" cy="1274051"/>
            </a:xfrm>
            <a:custGeom>
              <a:rect b="b" l="l" r="r" t="t"/>
              <a:pathLst>
                <a:path extrusionOk="0" h="849367" w="849367">
                  <a:moveTo>
                    <a:pt x="849367" y="424684"/>
                  </a:moveTo>
                  <a:cubicBezTo>
                    <a:pt x="849367" y="659230"/>
                    <a:pt x="659230" y="849367"/>
                    <a:pt x="424684" y="849367"/>
                  </a:cubicBezTo>
                  <a:cubicBezTo>
                    <a:pt x="190137" y="849367"/>
                    <a:pt x="0" y="659230"/>
                    <a:pt x="0" y="424684"/>
                  </a:cubicBezTo>
                  <a:cubicBezTo>
                    <a:pt x="0" y="190137"/>
                    <a:pt x="190137" y="0"/>
                    <a:pt x="424684" y="0"/>
                  </a:cubicBezTo>
                  <a:cubicBezTo>
                    <a:pt x="659230" y="0"/>
                    <a:pt x="849367" y="190137"/>
                    <a:pt x="849367" y="424684"/>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Calibri"/>
                <a:buNone/>
              </a:pPr>
              <a:r>
                <a:t/>
              </a:r>
              <a:endParaRPr b="0" i="0" sz="2100" u="none" cap="none" strike="noStrike">
                <a:solidFill>
                  <a:srgbClr val="000000"/>
                </a:solidFill>
                <a:latin typeface="Calibri"/>
                <a:ea typeface="Calibri"/>
                <a:cs typeface="Calibri"/>
                <a:sym typeface="Calibri"/>
              </a:endParaRPr>
            </a:p>
          </p:txBody>
        </p:sp>
        <p:sp>
          <p:nvSpPr>
            <p:cNvPr id="66" name="Google Shape;66;p42"/>
            <p:cNvSpPr/>
            <p:nvPr/>
          </p:nvSpPr>
          <p:spPr>
            <a:xfrm>
              <a:off x="1104759" y="8343561"/>
              <a:ext cx="993010" cy="960970"/>
            </a:xfrm>
            <a:custGeom>
              <a:rect b="b" l="l" r="r" t="t"/>
              <a:pathLst>
                <a:path extrusionOk="0" h="640647" w="662009">
                  <a:moveTo>
                    <a:pt x="398577" y="121941"/>
                  </a:moveTo>
                  <a:lnTo>
                    <a:pt x="398577" y="121941"/>
                  </a:lnTo>
                  <a:lnTo>
                    <a:pt x="383196" y="121941"/>
                  </a:lnTo>
                  <a:cubicBezTo>
                    <a:pt x="383196" y="81301"/>
                    <a:pt x="383219" y="40662"/>
                    <a:pt x="383219" y="0"/>
                  </a:cubicBezTo>
                  <a:cubicBezTo>
                    <a:pt x="255480" y="21385"/>
                    <a:pt x="127740" y="42748"/>
                    <a:pt x="0" y="64133"/>
                  </a:cubicBezTo>
                  <a:cubicBezTo>
                    <a:pt x="0" y="234805"/>
                    <a:pt x="0" y="405476"/>
                    <a:pt x="0" y="576124"/>
                  </a:cubicBezTo>
                  <a:cubicBezTo>
                    <a:pt x="127717" y="597624"/>
                    <a:pt x="255411" y="619147"/>
                    <a:pt x="383128" y="640647"/>
                  </a:cubicBezTo>
                  <a:cubicBezTo>
                    <a:pt x="383151" y="467982"/>
                    <a:pt x="383196" y="295179"/>
                    <a:pt x="383219" y="122514"/>
                  </a:cubicBezTo>
                  <a:lnTo>
                    <a:pt x="398072" y="122514"/>
                  </a:lnTo>
                  <a:cubicBezTo>
                    <a:pt x="398072" y="132530"/>
                    <a:pt x="398049" y="142639"/>
                    <a:pt x="398049" y="152655"/>
                  </a:cubicBezTo>
                  <a:cubicBezTo>
                    <a:pt x="475569" y="152655"/>
                    <a:pt x="553088" y="152655"/>
                    <a:pt x="630608" y="152655"/>
                  </a:cubicBezTo>
                  <a:cubicBezTo>
                    <a:pt x="630608" y="248397"/>
                    <a:pt x="630608" y="344322"/>
                    <a:pt x="630608" y="440087"/>
                  </a:cubicBezTo>
                  <a:lnTo>
                    <a:pt x="614907" y="440087"/>
                  </a:lnTo>
                  <a:cubicBezTo>
                    <a:pt x="614907" y="349548"/>
                    <a:pt x="614907" y="258803"/>
                    <a:pt x="614907" y="168264"/>
                  </a:cubicBezTo>
                  <a:cubicBezTo>
                    <a:pt x="542590" y="168264"/>
                    <a:pt x="470274" y="168242"/>
                    <a:pt x="397958" y="168242"/>
                  </a:cubicBezTo>
                  <a:cubicBezTo>
                    <a:pt x="397958" y="181490"/>
                    <a:pt x="397958" y="194761"/>
                    <a:pt x="397958" y="208010"/>
                  </a:cubicBezTo>
                  <a:cubicBezTo>
                    <a:pt x="400296" y="207781"/>
                    <a:pt x="407149" y="206910"/>
                    <a:pt x="413177" y="206337"/>
                  </a:cubicBezTo>
                  <a:cubicBezTo>
                    <a:pt x="419435" y="205741"/>
                    <a:pt x="424890" y="205488"/>
                    <a:pt x="427457" y="205236"/>
                  </a:cubicBezTo>
                  <a:cubicBezTo>
                    <a:pt x="427457" y="232604"/>
                    <a:pt x="427457" y="259972"/>
                    <a:pt x="427457" y="287340"/>
                  </a:cubicBezTo>
                  <a:cubicBezTo>
                    <a:pt x="455467" y="287340"/>
                    <a:pt x="483499" y="287340"/>
                    <a:pt x="511509" y="287340"/>
                  </a:cubicBezTo>
                  <a:cubicBezTo>
                    <a:pt x="511601" y="294491"/>
                    <a:pt x="510867" y="314272"/>
                    <a:pt x="497298" y="333435"/>
                  </a:cubicBezTo>
                  <a:cubicBezTo>
                    <a:pt x="495648" y="335772"/>
                    <a:pt x="481551" y="355118"/>
                    <a:pt x="455879" y="363003"/>
                  </a:cubicBezTo>
                  <a:cubicBezTo>
                    <a:pt x="442677" y="367060"/>
                    <a:pt x="430597" y="366808"/>
                    <a:pt x="421933" y="366624"/>
                  </a:cubicBezTo>
                  <a:cubicBezTo>
                    <a:pt x="412100" y="366418"/>
                    <a:pt x="403894" y="365180"/>
                    <a:pt x="397958" y="363988"/>
                  </a:cubicBezTo>
                  <a:cubicBezTo>
                    <a:pt x="397958" y="374143"/>
                    <a:pt x="397958" y="384274"/>
                    <a:pt x="397958" y="394428"/>
                  </a:cubicBezTo>
                  <a:cubicBezTo>
                    <a:pt x="448109" y="394428"/>
                    <a:pt x="498261" y="394428"/>
                    <a:pt x="548412" y="394428"/>
                  </a:cubicBezTo>
                  <a:cubicBezTo>
                    <a:pt x="548412" y="403986"/>
                    <a:pt x="548412" y="413521"/>
                    <a:pt x="548412" y="423079"/>
                  </a:cubicBezTo>
                  <a:cubicBezTo>
                    <a:pt x="498261" y="423079"/>
                    <a:pt x="448086" y="423079"/>
                    <a:pt x="397935" y="423079"/>
                  </a:cubicBezTo>
                  <a:cubicBezTo>
                    <a:pt x="397935" y="431996"/>
                    <a:pt x="397935" y="440935"/>
                    <a:pt x="397935" y="449851"/>
                  </a:cubicBezTo>
                  <a:cubicBezTo>
                    <a:pt x="447788" y="449851"/>
                    <a:pt x="497665" y="449851"/>
                    <a:pt x="547518" y="449851"/>
                  </a:cubicBezTo>
                  <a:cubicBezTo>
                    <a:pt x="547518" y="460005"/>
                    <a:pt x="547518" y="470159"/>
                    <a:pt x="547518" y="480313"/>
                  </a:cubicBezTo>
                  <a:cubicBezTo>
                    <a:pt x="497642" y="480313"/>
                    <a:pt x="447765" y="480313"/>
                    <a:pt x="397912" y="480313"/>
                  </a:cubicBezTo>
                  <a:cubicBezTo>
                    <a:pt x="397912" y="492003"/>
                    <a:pt x="397912" y="503693"/>
                    <a:pt x="397912" y="515406"/>
                  </a:cubicBezTo>
                  <a:cubicBezTo>
                    <a:pt x="470251" y="515406"/>
                    <a:pt x="542567" y="515406"/>
                    <a:pt x="614907" y="515406"/>
                  </a:cubicBezTo>
                  <a:cubicBezTo>
                    <a:pt x="614907" y="490468"/>
                    <a:pt x="614907" y="465529"/>
                    <a:pt x="614907" y="440591"/>
                  </a:cubicBezTo>
                  <a:lnTo>
                    <a:pt x="630608" y="440591"/>
                  </a:lnTo>
                  <a:cubicBezTo>
                    <a:pt x="630608" y="440591"/>
                    <a:pt x="630608" y="440591"/>
                    <a:pt x="630608" y="440591"/>
                  </a:cubicBezTo>
                  <a:cubicBezTo>
                    <a:pt x="641083" y="440591"/>
                    <a:pt x="651535" y="440591"/>
                    <a:pt x="662010" y="440591"/>
                  </a:cubicBezTo>
                  <a:cubicBezTo>
                    <a:pt x="662010" y="334420"/>
                    <a:pt x="662010" y="228249"/>
                    <a:pt x="662010" y="122101"/>
                  </a:cubicBezTo>
                  <a:cubicBezTo>
                    <a:pt x="574199" y="122032"/>
                    <a:pt x="486388" y="121987"/>
                    <a:pt x="398577" y="121941"/>
                  </a:cubicBezTo>
                  <a:close/>
                  <a:moveTo>
                    <a:pt x="267834" y="452946"/>
                  </a:moveTo>
                  <a:cubicBezTo>
                    <a:pt x="246334" y="472451"/>
                    <a:pt x="215070" y="482743"/>
                    <a:pt x="177387" y="482743"/>
                  </a:cubicBezTo>
                  <a:cubicBezTo>
                    <a:pt x="145572" y="482743"/>
                    <a:pt x="109838" y="473735"/>
                    <a:pt x="90470" y="460808"/>
                  </a:cubicBezTo>
                  <a:lnTo>
                    <a:pt x="86230" y="457988"/>
                  </a:lnTo>
                  <a:lnTo>
                    <a:pt x="100899" y="409281"/>
                  </a:lnTo>
                  <a:lnTo>
                    <a:pt x="108509" y="413957"/>
                  </a:lnTo>
                  <a:cubicBezTo>
                    <a:pt x="129092" y="426632"/>
                    <a:pt x="155933" y="434196"/>
                    <a:pt x="180275" y="434196"/>
                  </a:cubicBezTo>
                  <a:cubicBezTo>
                    <a:pt x="218049" y="434196"/>
                    <a:pt x="241521" y="415538"/>
                    <a:pt x="241521" y="385511"/>
                  </a:cubicBezTo>
                  <a:cubicBezTo>
                    <a:pt x="241521" y="358625"/>
                    <a:pt x="226622" y="343359"/>
                    <a:pt x="184561" y="327177"/>
                  </a:cubicBezTo>
                  <a:cubicBezTo>
                    <a:pt x="122926" y="305333"/>
                    <a:pt x="94160" y="273954"/>
                    <a:pt x="94160" y="228478"/>
                  </a:cubicBezTo>
                  <a:cubicBezTo>
                    <a:pt x="94160" y="172367"/>
                    <a:pt x="140301" y="133195"/>
                    <a:pt x="206359" y="133195"/>
                  </a:cubicBezTo>
                  <a:cubicBezTo>
                    <a:pt x="246082" y="133195"/>
                    <a:pt x="270630" y="143739"/>
                    <a:pt x="281747" y="150042"/>
                  </a:cubicBezTo>
                  <a:lnTo>
                    <a:pt x="286698" y="152838"/>
                  </a:lnTo>
                  <a:lnTo>
                    <a:pt x="270653" y="200285"/>
                  </a:lnTo>
                  <a:lnTo>
                    <a:pt x="263479" y="196366"/>
                  </a:lnTo>
                  <a:cubicBezTo>
                    <a:pt x="251262" y="189696"/>
                    <a:pt x="231160" y="181742"/>
                    <a:pt x="204938" y="181742"/>
                  </a:cubicBezTo>
                  <a:cubicBezTo>
                    <a:pt x="167302" y="181742"/>
                    <a:pt x="150455" y="202807"/>
                    <a:pt x="150455" y="223665"/>
                  </a:cubicBezTo>
                  <a:cubicBezTo>
                    <a:pt x="150455" y="248672"/>
                    <a:pt x="165124" y="262379"/>
                    <a:pt x="210806" y="280051"/>
                  </a:cubicBezTo>
                  <a:cubicBezTo>
                    <a:pt x="272143" y="303729"/>
                    <a:pt x="298296" y="334260"/>
                    <a:pt x="298296" y="382119"/>
                  </a:cubicBezTo>
                  <a:cubicBezTo>
                    <a:pt x="298296" y="409968"/>
                    <a:pt x="287478" y="435113"/>
                    <a:pt x="267834" y="45294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Calibri"/>
                <a:buNone/>
              </a:pPr>
              <a:r>
                <a:t/>
              </a:r>
              <a:endParaRPr b="0" i="0" sz="21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43"/>
          <p:cNvSpPr txBox="1"/>
          <p:nvPr>
            <p:ph type="ctrTitle"/>
          </p:nvPr>
        </p:nvSpPr>
        <p:spPr>
          <a:xfrm>
            <a:off x="685800" y="2130423"/>
            <a:ext cx="7772400" cy="1470026"/>
          </a:xfrm>
          <a:prstGeom prst="rect">
            <a:avLst/>
          </a:prstGeom>
          <a:noFill/>
          <a:ln>
            <a:noFill/>
          </a:ln>
        </p:spPr>
        <p:txBody>
          <a:bodyPr anchorCtr="1" anchor="t" bIns="45700" lIns="91425" spcFirstLastPara="1" rIns="91425" wrap="square" tIns="45700">
            <a:no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43"/>
          <p:cNvSpPr txBox="1"/>
          <p:nvPr>
            <p:ph idx="1" type="subTitle"/>
          </p:nvPr>
        </p:nvSpPr>
        <p:spPr>
          <a:xfrm>
            <a:off x="1371600" y="3886200"/>
            <a:ext cx="6400800" cy="1752603"/>
          </a:xfrm>
          <a:prstGeom prst="rect">
            <a:avLst/>
          </a:prstGeom>
          <a:noFill/>
          <a:ln>
            <a:noFill/>
          </a:ln>
        </p:spPr>
        <p:txBody>
          <a:bodyPr anchorCtr="1" anchor="t" bIns="45700" lIns="91425" spcFirstLastPara="1" rIns="91425" wrap="square" tIns="45700">
            <a:noAutofit/>
          </a:bodyPr>
          <a:lstStyle>
            <a:lvl1pPr lvl="0" marR="0" rtl="0" algn="ctr">
              <a:lnSpc>
                <a:spcPct val="100000"/>
              </a:lnSpc>
              <a:spcBef>
                <a:spcPts val="800"/>
              </a:spcBef>
              <a:spcAft>
                <a:spcPts val="0"/>
              </a:spcAft>
              <a:buClr>
                <a:srgbClr val="898989"/>
              </a:buClr>
              <a:buSzPts val="3200"/>
              <a:buFont typeface="Arial"/>
              <a:buNone/>
              <a:defRPr b="0" i="0" sz="3200" u="none" cap="none" strike="noStrike">
                <a:solidFill>
                  <a:srgbClr val="898989"/>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43"/>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43"/>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43"/>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44"/>
          <p:cNvSpPr txBox="1"/>
          <p:nvPr>
            <p:ph type="title"/>
          </p:nvPr>
        </p:nvSpPr>
        <p:spPr>
          <a:xfrm>
            <a:off x="457200" y="274640"/>
            <a:ext cx="8229600" cy="1143000"/>
          </a:xfrm>
          <a:prstGeom prst="rect">
            <a:avLst/>
          </a:prstGeom>
          <a:noFill/>
          <a:ln>
            <a:noFill/>
          </a:ln>
        </p:spPr>
        <p:txBody>
          <a:bodyPr anchorCtr="1" anchor="t" bIns="45700" lIns="91425" spcFirstLastPara="1" rIns="91425" wrap="square" tIns="45700">
            <a:no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44"/>
          <p:cNvSpPr txBox="1"/>
          <p:nvPr>
            <p:ph idx="1" type="body"/>
          </p:nvPr>
        </p:nvSpPr>
        <p:spPr>
          <a:xfrm>
            <a:off x="457200" y="1600200"/>
            <a:ext cx="8229600" cy="4525959"/>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8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06400" lvl="1" marL="914400" marR="0" rtl="0" algn="l">
              <a:lnSpc>
                <a:spcPct val="100000"/>
              </a:lnSpc>
              <a:spcBef>
                <a:spcPts val="7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381000" lvl="2" marL="1371600" marR="0" rtl="0" algn="l">
              <a:lnSpc>
                <a:spcPct val="10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55600" lvl="3" marL="18288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44"/>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44"/>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44"/>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layout">
  <p:cSld name="Image slide layout">
    <p:spTree>
      <p:nvGrpSpPr>
        <p:cNvPr id="11" name="Shape 11"/>
        <p:cNvGrpSpPr/>
        <p:nvPr/>
      </p:nvGrpSpPr>
      <p:grpSpPr>
        <a:xfrm>
          <a:off x="0" y="0"/>
          <a:ext cx="0" cy="0"/>
          <a:chOff x="0" y="0"/>
          <a:chExt cx="0" cy="0"/>
        </a:xfrm>
      </p:grpSpPr>
      <p:sp>
        <p:nvSpPr>
          <p:cNvPr id="12" name="Google Shape;12;p27"/>
          <p:cNvSpPr/>
          <p:nvPr>
            <p:ph idx="2" type="pic"/>
          </p:nvPr>
        </p:nvSpPr>
        <p:spPr>
          <a:xfrm>
            <a:off x="9144000" y="802532"/>
            <a:ext cx="8176098" cy="8681935"/>
          </a:xfrm>
          <a:prstGeom prst="rect">
            <a:avLst/>
          </a:prstGeom>
          <a:solidFill>
            <a:srgbClr val="F2F2F2"/>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45"/>
          <p:cNvSpPr txBox="1"/>
          <p:nvPr>
            <p:ph type="title"/>
          </p:nvPr>
        </p:nvSpPr>
        <p:spPr>
          <a:xfrm>
            <a:off x="722311" y="4406895"/>
            <a:ext cx="7772400" cy="136207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4000"/>
              <a:buFont typeface="Calibri"/>
              <a:buNone/>
              <a:defRPr b="1" i="0" sz="40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45"/>
          <p:cNvSpPr txBox="1"/>
          <p:nvPr>
            <p:ph idx="1" type="body"/>
          </p:nvPr>
        </p:nvSpPr>
        <p:spPr>
          <a:xfrm>
            <a:off x="722311" y="2906713"/>
            <a:ext cx="7772400" cy="150018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500"/>
              </a:spcBef>
              <a:spcAft>
                <a:spcPts val="0"/>
              </a:spcAft>
              <a:buClr>
                <a:srgbClr val="898989"/>
              </a:buClr>
              <a:buSzPts val="2000"/>
              <a:buFont typeface="Arial"/>
              <a:buNone/>
              <a:defRPr b="0" i="0" sz="2000" u="none" cap="none" strike="noStrike">
                <a:solidFill>
                  <a:srgbClr val="898989"/>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45"/>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45"/>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45"/>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46"/>
          <p:cNvSpPr txBox="1"/>
          <p:nvPr>
            <p:ph type="title"/>
          </p:nvPr>
        </p:nvSpPr>
        <p:spPr>
          <a:xfrm>
            <a:off x="457200" y="274640"/>
            <a:ext cx="8229600" cy="1143000"/>
          </a:xfrm>
          <a:prstGeom prst="rect">
            <a:avLst/>
          </a:prstGeom>
          <a:noFill/>
          <a:ln>
            <a:noFill/>
          </a:ln>
        </p:spPr>
        <p:txBody>
          <a:bodyPr anchorCtr="1" anchor="t" bIns="45700" lIns="91425" spcFirstLastPara="1" rIns="91425" wrap="square" tIns="45700">
            <a:no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46"/>
          <p:cNvSpPr txBox="1"/>
          <p:nvPr>
            <p:ph idx="1" type="body"/>
          </p:nvPr>
        </p:nvSpPr>
        <p:spPr>
          <a:xfrm>
            <a:off x="457200" y="1600200"/>
            <a:ext cx="4038603" cy="452595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7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381000" lvl="1" marL="914400" marR="0" rtl="0" algn="l">
              <a:lnSpc>
                <a:spcPct val="10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55600" lvl="2" marL="13716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3pPr>
            <a:lvl4pPr indent="-342900" lvl="3" marL="1828800" marR="0" rtl="0" algn="l">
              <a:lnSpc>
                <a:spcPct val="100000"/>
              </a:lnSpc>
              <a:spcBef>
                <a:spcPts val="4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100000"/>
              </a:lnSpc>
              <a:spcBef>
                <a:spcPts val="4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46"/>
          <p:cNvSpPr txBox="1"/>
          <p:nvPr>
            <p:ph idx="2" type="body"/>
          </p:nvPr>
        </p:nvSpPr>
        <p:spPr>
          <a:xfrm>
            <a:off x="4648196" y="1600200"/>
            <a:ext cx="4038603" cy="452595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7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381000" lvl="1" marL="914400" marR="0" rtl="0" algn="l">
              <a:lnSpc>
                <a:spcPct val="10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55600" lvl="2" marL="13716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3pPr>
            <a:lvl4pPr indent="-342900" lvl="3" marL="1828800" marR="0" rtl="0" algn="l">
              <a:lnSpc>
                <a:spcPct val="100000"/>
              </a:lnSpc>
              <a:spcBef>
                <a:spcPts val="4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100000"/>
              </a:lnSpc>
              <a:spcBef>
                <a:spcPts val="4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46"/>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46"/>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46"/>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47"/>
          <p:cNvSpPr txBox="1"/>
          <p:nvPr>
            <p:ph type="title"/>
          </p:nvPr>
        </p:nvSpPr>
        <p:spPr>
          <a:xfrm>
            <a:off x="457200" y="274640"/>
            <a:ext cx="8229600" cy="1143000"/>
          </a:xfrm>
          <a:prstGeom prst="rect">
            <a:avLst/>
          </a:prstGeom>
          <a:noFill/>
          <a:ln>
            <a:noFill/>
          </a:ln>
        </p:spPr>
        <p:txBody>
          <a:bodyPr anchorCtr="1" anchor="t" bIns="45700" lIns="91425" spcFirstLastPara="1" rIns="91425" wrap="square" tIns="45700">
            <a:no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47"/>
          <p:cNvSpPr txBox="1"/>
          <p:nvPr>
            <p:ph idx="1" type="body"/>
          </p:nvPr>
        </p:nvSpPr>
        <p:spPr>
          <a:xfrm>
            <a:off x="457200" y="1535113"/>
            <a:ext cx="4040184" cy="639759"/>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47"/>
          <p:cNvSpPr txBox="1"/>
          <p:nvPr>
            <p:ph idx="2" type="body"/>
          </p:nvPr>
        </p:nvSpPr>
        <p:spPr>
          <a:xfrm>
            <a:off x="457200" y="2174872"/>
            <a:ext cx="4040184" cy="3951286"/>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1pPr>
            <a:lvl2pPr indent="-355600" lvl="1" marL="9144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2pPr>
            <a:lvl3pPr indent="-342900" lvl="2" marL="1371600" marR="0" rtl="0" algn="l">
              <a:lnSpc>
                <a:spcPct val="100000"/>
              </a:lnSpc>
              <a:spcBef>
                <a:spcPts val="4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3pPr>
            <a:lvl4pPr indent="-330200" lvl="3" marL="18288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4pPr>
            <a:lvl5pPr indent="-330200" lvl="4" marL="22860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47"/>
          <p:cNvSpPr txBox="1"/>
          <p:nvPr>
            <p:ph idx="3" type="body"/>
          </p:nvPr>
        </p:nvSpPr>
        <p:spPr>
          <a:xfrm>
            <a:off x="4645023" y="1535113"/>
            <a:ext cx="4041776" cy="639759"/>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47"/>
          <p:cNvSpPr txBox="1"/>
          <p:nvPr>
            <p:ph idx="4" type="body"/>
          </p:nvPr>
        </p:nvSpPr>
        <p:spPr>
          <a:xfrm>
            <a:off x="4645023" y="2174872"/>
            <a:ext cx="4041776" cy="3951286"/>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1pPr>
            <a:lvl2pPr indent="-355600" lvl="1" marL="9144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2pPr>
            <a:lvl3pPr indent="-342900" lvl="2" marL="1371600" marR="0" rtl="0" algn="l">
              <a:lnSpc>
                <a:spcPct val="100000"/>
              </a:lnSpc>
              <a:spcBef>
                <a:spcPts val="4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3pPr>
            <a:lvl4pPr indent="-330200" lvl="3" marL="18288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4pPr>
            <a:lvl5pPr indent="-330200" lvl="4" marL="2286000" marR="0" rtl="0" algn="l">
              <a:lnSpc>
                <a:spcPct val="100000"/>
              </a:lnSpc>
              <a:spcBef>
                <a:spcPts val="4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47"/>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47"/>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47"/>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48"/>
          <p:cNvSpPr txBox="1"/>
          <p:nvPr>
            <p:ph type="title"/>
          </p:nvPr>
        </p:nvSpPr>
        <p:spPr>
          <a:xfrm>
            <a:off x="457200" y="274640"/>
            <a:ext cx="8229600" cy="1143000"/>
          </a:xfrm>
          <a:prstGeom prst="rect">
            <a:avLst/>
          </a:prstGeom>
          <a:noFill/>
          <a:ln>
            <a:noFill/>
          </a:ln>
        </p:spPr>
        <p:txBody>
          <a:bodyPr anchorCtr="1" anchor="t" bIns="45700" lIns="91425" spcFirstLastPara="1" rIns="91425" wrap="square" tIns="45700">
            <a:no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3" name="Google Shape;103;p48"/>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48"/>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48"/>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49"/>
          <p:cNvSpPr txBox="1"/>
          <p:nvPr>
            <p:ph type="title"/>
          </p:nvPr>
        </p:nvSpPr>
        <p:spPr>
          <a:xfrm>
            <a:off x="457200" y="273048"/>
            <a:ext cx="3008311" cy="116204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2000"/>
              <a:buFont typeface="Calibri"/>
              <a:buNone/>
              <a:defRPr b="1" i="0" sz="20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49"/>
          <p:cNvSpPr txBox="1"/>
          <p:nvPr>
            <p:ph idx="1" type="body"/>
          </p:nvPr>
        </p:nvSpPr>
        <p:spPr>
          <a:xfrm>
            <a:off x="3575047" y="273048"/>
            <a:ext cx="5111752" cy="585311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8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06400" lvl="1" marL="914400" marR="0" rtl="0" algn="l">
              <a:lnSpc>
                <a:spcPct val="100000"/>
              </a:lnSpc>
              <a:spcBef>
                <a:spcPts val="7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381000" lvl="2" marL="1371600" marR="0" rtl="0" algn="l">
              <a:lnSpc>
                <a:spcPct val="10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55600" lvl="3" marL="18288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49"/>
          <p:cNvSpPr txBox="1"/>
          <p:nvPr>
            <p:ph idx="2" type="body"/>
          </p:nvPr>
        </p:nvSpPr>
        <p:spPr>
          <a:xfrm>
            <a:off x="457200" y="1435095"/>
            <a:ext cx="3008311" cy="46910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Google Shape;110;p49"/>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49"/>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49"/>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50"/>
          <p:cNvSpPr txBox="1"/>
          <p:nvPr>
            <p:ph type="title"/>
          </p:nvPr>
        </p:nvSpPr>
        <p:spPr>
          <a:xfrm>
            <a:off x="1792288" y="4800600"/>
            <a:ext cx="5486400" cy="56673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2000"/>
              <a:buFont typeface="Calibri"/>
              <a:buNone/>
              <a:defRPr b="1" i="0" sz="20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Google Shape;115;p50"/>
          <p:cNvSpPr/>
          <p:nvPr>
            <p:ph idx="2" type="pic"/>
          </p:nvPr>
        </p:nvSpPr>
        <p:spPr>
          <a:xfrm>
            <a:off x="1792288" y="612776"/>
            <a:ext cx="5486400" cy="4114800"/>
          </a:xfrm>
          <a:prstGeom prst="rect">
            <a:avLst/>
          </a:prstGeom>
          <a:noFill/>
          <a:ln>
            <a:noFill/>
          </a:ln>
        </p:spPr>
      </p:sp>
      <p:sp>
        <p:nvSpPr>
          <p:cNvPr id="116" name="Google Shape;116;p50"/>
          <p:cNvSpPr txBox="1"/>
          <p:nvPr>
            <p:ph idx="1" type="body"/>
          </p:nvPr>
        </p:nvSpPr>
        <p:spPr>
          <a:xfrm>
            <a:off x="1792288" y="5367335"/>
            <a:ext cx="5486400" cy="8048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7" name="Google Shape;117;p50"/>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50"/>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50"/>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51"/>
          <p:cNvSpPr txBox="1"/>
          <p:nvPr>
            <p:ph type="title"/>
          </p:nvPr>
        </p:nvSpPr>
        <p:spPr>
          <a:xfrm>
            <a:off x="457200" y="274640"/>
            <a:ext cx="8229600" cy="1143000"/>
          </a:xfrm>
          <a:prstGeom prst="rect">
            <a:avLst/>
          </a:prstGeom>
          <a:noFill/>
          <a:ln>
            <a:noFill/>
          </a:ln>
        </p:spPr>
        <p:txBody>
          <a:bodyPr anchorCtr="1" anchor="t" bIns="45700" lIns="91425" spcFirstLastPara="1" rIns="91425" wrap="square" tIns="45700">
            <a:no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2" name="Google Shape;122;p51"/>
          <p:cNvSpPr txBox="1"/>
          <p:nvPr>
            <p:ph idx="1" type="body"/>
          </p:nvPr>
        </p:nvSpPr>
        <p:spPr>
          <a:xfrm rot="5400000">
            <a:off x="2309021" y="-251621"/>
            <a:ext cx="4525959" cy="82296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8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06400" lvl="1" marL="914400" marR="0" rtl="0" algn="l">
              <a:lnSpc>
                <a:spcPct val="100000"/>
              </a:lnSpc>
              <a:spcBef>
                <a:spcPts val="7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381000" lvl="2" marL="1371600" marR="0" rtl="0" algn="l">
              <a:lnSpc>
                <a:spcPct val="10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55600" lvl="3" marL="18288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3" name="Google Shape;123;p51"/>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51"/>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51"/>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52"/>
          <p:cNvSpPr txBox="1"/>
          <p:nvPr>
            <p:ph type="title"/>
          </p:nvPr>
        </p:nvSpPr>
        <p:spPr>
          <a:xfrm rot="5400000">
            <a:off x="4732336" y="2171705"/>
            <a:ext cx="5851529" cy="2057400"/>
          </a:xfrm>
          <a:prstGeom prst="rect">
            <a:avLst/>
          </a:prstGeom>
          <a:noFill/>
          <a:ln>
            <a:noFill/>
          </a:ln>
        </p:spPr>
        <p:txBody>
          <a:bodyPr anchorCtr="1" anchor="t" bIns="45700" lIns="91425" spcFirstLastPara="1" rIns="91425" wrap="square" tIns="45700">
            <a:no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52"/>
          <p:cNvSpPr txBox="1"/>
          <p:nvPr>
            <p:ph idx="1" type="body"/>
          </p:nvPr>
        </p:nvSpPr>
        <p:spPr>
          <a:xfrm rot="5400000">
            <a:off x="541333" y="190507"/>
            <a:ext cx="5851529" cy="6019796"/>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8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06400" lvl="1" marL="914400" marR="0" rtl="0" algn="l">
              <a:lnSpc>
                <a:spcPct val="100000"/>
              </a:lnSpc>
              <a:spcBef>
                <a:spcPts val="7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381000" lvl="2" marL="1371600" marR="0" rtl="0" algn="l">
              <a:lnSpc>
                <a:spcPct val="10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55600" lvl="3" marL="18288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9" name="Google Shape;129;p52"/>
          <p:cNvSpPr txBox="1"/>
          <p:nvPr>
            <p:ph idx="10" type="dt"/>
          </p:nvPr>
        </p:nvSpPr>
        <p:spPr>
          <a:xfrm>
            <a:off x="457200" y="6356351"/>
            <a:ext cx="2133596"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52"/>
          <p:cNvSpPr txBox="1"/>
          <p:nvPr>
            <p:ph idx="11" type="ftr"/>
          </p:nvPr>
        </p:nvSpPr>
        <p:spPr>
          <a:xfrm>
            <a:off x="3124203" y="6356351"/>
            <a:ext cx="2895603" cy="3651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52"/>
          <p:cNvSpPr txBox="1"/>
          <p:nvPr>
            <p:ph idx="12" type="sldNum"/>
          </p:nvPr>
        </p:nvSpPr>
        <p:spPr>
          <a:xfrm>
            <a:off x="6553203" y="6356351"/>
            <a:ext cx="2133596" cy="365129"/>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bg>
      <p:bgPr>
        <a:solidFill>
          <a:srgbClr val="F2F2F2"/>
        </a:solidFill>
      </p:bgPr>
    </p:bg>
    <p:spTree>
      <p:nvGrpSpPr>
        <p:cNvPr id="13" name="Shape 13"/>
        <p:cNvGrpSpPr/>
        <p:nvPr/>
      </p:nvGrpSpPr>
      <p:grpSpPr>
        <a:xfrm>
          <a:off x="0" y="0"/>
          <a:ext cx="0" cy="0"/>
          <a:chOff x="0" y="0"/>
          <a:chExt cx="0" cy="0"/>
        </a:xfrm>
      </p:grpSpPr>
      <p:sp>
        <p:nvSpPr>
          <p:cNvPr id="14" name="Google Shape;14;p28"/>
          <p:cNvSpPr/>
          <p:nvPr/>
        </p:nvSpPr>
        <p:spPr>
          <a:xfrm>
            <a:off x="0" y="0"/>
            <a:ext cx="12150583" cy="102870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15" name="Google Shape;15;p28"/>
          <p:cNvSpPr/>
          <p:nvPr>
            <p:ph idx="2" type="pic"/>
          </p:nvPr>
        </p:nvSpPr>
        <p:spPr>
          <a:xfrm>
            <a:off x="6917637" y="1744318"/>
            <a:ext cx="10436083" cy="6798362"/>
          </a:xfrm>
          <a:prstGeom prst="rect">
            <a:avLst/>
          </a:prstGeom>
          <a:solidFill>
            <a:srgbClr val="F2F2F2"/>
          </a:solidFill>
          <a:ln>
            <a:noFill/>
          </a:ln>
        </p:spPr>
      </p:sp>
      <p:sp>
        <p:nvSpPr>
          <p:cNvPr id="16" name="Google Shape;16;p28"/>
          <p:cNvSpPr/>
          <p:nvPr>
            <p:ph idx="3" type="pic"/>
          </p:nvPr>
        </p:nvSpPr>
        <p:spPr>
          <a:xfrm rot="-1014016">
            <a:off x="4621388" y="5831358"/>
            <a:ext cx="3379924" cy="3584018"/>
          </a:xfrm>
          <a:prstGeom prst="rect">
            <a:avLst/>
          </a:prstGeom>
          <a:solidFill>
            <a:srgbClr val="F2F2F2"/>
          </a:solidFill>
          <a:ln cap="flat" cmpd="sng" w="50800">
            <a:solidFill>
              <a:srgbClr val="FFFFFF"/>
            </a:solidFill>
            <a:prstDash val="solid"/>
            <a:round/>
            <a:headEnd len="sm" w="sm" type="none"/>
            <a:tailEnd len="sm" w="sm" type="none"/>
          </a:ln>
        </p:spPr>
      </p:sp>
      <p:sp>
        <p:nvSpPr>
          <p:cNvPr id="17" name="Google Shape;17;p28"/>
          <p:cNvSpPr/>
          <p:nvPr>
            <p:ph idx="4" type="pic"/>
          </p:nvPr>
        </p:nvSpPr>
        <p:spPr>
          <a:xfrm rot="1034177">
            <a:off x="1318409" y="5824973"/>
            <a:ext cx="3379924" cy="3584018"/>
          </a:xfrm>
          <a:prstGeom prst="rect">
            <a:avLst/>
          </a:prstGeom>
          <a:solidFill>
            <a:srgbClr val="F2F2F2"/>
          </a:solidFill>
          <a:ln cap="flat" cmpd="sng" w="50800">
            <a:solidFill>
              <a:srgbClr val="FFFFFF"/>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 slide layout">
  <p:cSld name="8_Image slide layout">
    <p:spTree>
      <p:nvGrpSpPr>
        <p:cNvPr id="18" name="Shape 18"/>
        <p:cNvGrpSpPr/>
        <p:nvPr/>
      </p:nvGrpSpPr>
      <p:grpSpPr>
        <a:xfrm>
          <a:off x="0" y="0"/>
          <a:ext cx="0" cy="0"/>
          <a:chOff x="0" y="0"/>
          <a:chExt cx="0" cy="0"/>
        </a:xfrm>
      </p:grpSpPr>
      <p:sp>
        <p:nvSpPr>
          <p:cNvPr id="19" name="Google Shape;19;p29"/>
          <p:cNvSpPr/>
          <p:nvPr/>
        </p:nvSpPr>
        <p:spPr>
          <a:xfrm>
            <a:off x="0" y="3671892"/>
            <a:ext cx="18288000" cy="2943225"/>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20" name="Google Shape;20;p29"/>
          <p:cNvSpPr/>
          <p:nvPr>
            <p:ph idx="2" type="pic"/>
          </p:nvPr>
        </p:nvSpPr>
        <p:spPr>
          <a:xfrm>
            <a:off x="6754983" y="2004063"/>
            <a:ext cx="4642235" cy="6278883"/>
          </a:xfrm>
          <a:prstGeom prst="rect">
            <a:avLst/>
          </a:prstGeom>
          <a:solidFill>
            <a:srgbClr val="F2F2F2"/>
          </a:solidFill>
          <a:ln>
            <a:noFill/>
          </a:ln>
        </p:spPr>
      </p:sp>
      <p:sp>
        <p:nvSpPr>
          <p:cNvPr id="21" name="Google Shape;21;p29"/>
          <p:cNvSpPr/>
          <p:nvPr>
            <p:ph idx="3" type="pic"/>
          </p:nvPr>
        </p:nvSpPr>
        <p:spPr>
          <a:xfrm>
            <a:off x="10045058" y="1274134"/>
            <a:ext cx="7738731" cy="7738731"/>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spTree>
      <p:nvGrpSpPr>
        <p:cNvPr id="22" name="Shape 22"/>
        <p:cNvGrpSpPr/>
        <p:nvPr/>
      </p:nvGrpSpPr>
      <p:grpSpPr>
        <a:xfrm>
          <a:off x="0" y="0"/>
          <a:ext cx="0" cy="0"/>
          <a:chOff x="0" y="0"/>
          <a:chExt cx="0" cy="0"/>
        </a:xfrm>
      </p:grpSpPr>
      <p:sp>
        <p:nvSpPr>
          <p:cNvPr id="23" name="Google Shape;23;p30"/>
          <p:cNvSpPr txBox="1"/>
          <p:nvPr>
            <p:ph idx="1" type="body"/>
          </p:nvPr>
        </p:nvSpPr>
        <p:spPr>
          <a:xfrm>
            <a:off x="464103" y="509265"/>
            <a:ext cx="17359792" cy="1086371"/>
          </a:xfrm>
          <a:prstGeom prst="rect">
            <a:avLst/>
          </a:prstGeom>
          <a:noFill/>
          <a:ln>
            <a:noFill/>
          </a:ln>
        </p:spPr>
        <p:txBody>
          <a:bodyPr anchorCtr="1" anchor="ctr" bIns="45700" lIns="91425" spcFirstLastPara="1" rIns="91425" wrap="square" tIns="45700">
            <a:noAutofit/>
          </a:bodyPr>
          <a:lstStyle>
            <a:lvl1pPr indent="-228600" lvl="0" marL="457200" marR="0" rtl="0" algn="ctr">
              <a:lnSpc>
                <a:spcPct val="100000"/>
              </a:lnSpc>
              <a:spcBef>
                <a:spcPts val="1900"/>
              </a:spcBef>
              <a:spcAft>
                <a:spcPts val="0"/>
              </a:spcAft>
              <a:buClr>
                <a:srgbClr val="C0504D"/>
              </a:buClr>
              <a:buSzPts val="8100"/>
              <a:buFont typeface="Arial"/>
              <a:buNone/>
              <a:defRPr b="0" i="0" sz="8100" u="none" cap="none" strike="noStrike">
                <a:solidFill>
                  <a:srgbClr val="C0504D"/>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0"/>
          <p:cNvSpPr/>
          <p:nvPr/>
        </p:nvSpPr>
        <p:spPr>
          <a:xfrm rot="-5399996">
            <a:off x="-598886" y="7990611"/>
            <a:ext cx="2386017" cy="1188244"/>
          </a:xfrm>
          <a:custGeom>
            <a:rect b="b" l="l" r="r" t="t"/>
            <a:pathLst>
              <a:path extrusionOk="0" h="499" w="1002">
                <a:moveTo>
                  <a:pt x="0" y="499"/>
                </a:moveTo>
                <a:lnTo>
                  <a:pt x="522" y="499"/>
                </a:lnTo>
                <a:lnTo>
                  <a:pt x="1002" y="0"/>
                </a:lnTo>
                <a:lnTo>
                  <a:pt x="532" y="0"/>
                </a:lnTo>
                <a:lnTo>
                  <a:pt x="0" y="499"/>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7_Images &amp; Contents Layout">
  <p:cSld name="57_Images &amp; Contents Layout">
    <p:spTree>
      <p:nvGrpSpPr>
        <p:cNvPr id="25" name="Shape 25"/>
        <p:cNvGrpSpPr/>
        <p:nvPr/>
      </p:nvGrpSpPr>
      <p:grpSpPr>
        <a:xfrm>
          <a:off x="0" y="0"/>
          <a:ext cx="0" cy="0"/>
          <a:chOff x="0" y="0"/>
          <a:chExt cx="0" cy="0"/>
        </a:xfrm>
      </p:grpSpPr>
      <p:sp>
        <p:nvSpPr>
          <p:cNvPr id="26" name="Google Shape;26;p31"/>
          <p:cNvSpPr/>
          <p:nvPr>
            <p:ph idx="2" type="pic"/>
          </p:nvPr>
        </p:nvSpPr>
        <p:spPr>
          <a:xfrm>
            <a:off x="9144000" y="4438826"/>
            <a:ext cx="9144000" cy="4049996"/>
          </a:xfrm>
          <a:prstGeom prst="rect">
            <a:avLst/>
          </a:prstGeom>
          <a:solidFill>
            <a:srgbClr val="F2F2F2"/>
          </a:solidFill>
          <a:ln>
            <a:noFill/>
          </a:ln>
        </p:spPr>
      </p:sp>
      <p:sp>
        <p:nvSpPr>
          <p:cNvPr id="27" name="Google Shape;27;p31"/>
          <p:cNvSpPr/>
          <p:nvPr>
            <p:ph idx="3" type="pic"/>
          </p:nvPr>
        </p:nvSpPr>
        <p:spPr>
          <a:xfrm>
            <a:off x="957267" y="718425"/>
            <a:ext cx="3800475" cy="8611471"/>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solidFill>
          <a:srgbClr val="00B0F0"/>
        </a:solidFill>
      </p:bgPr>
    </p:bg>
    <p:spTree>
      <p:nvGrpSpPr>
        <p:cNvPr id="28" name="Shape 2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29" name="Shape 29"/>
        <p:cNvGrpSpPr/>
        <p:nvPr/>
      </p:nvGrpSpPr>
      <p:grpSpPr>
        <a:xfrm>
          <a:off x="0" y="0"/>
          <a:ext cx="0" cy="0"/>
          <a:chOff x="0" y="0"/>
          <a:chExt cx="0" cy="0"/>
        </a:xfrm>
      </p:grpSpPr>
      <p:sp>
        <p:nvSpPr>
          <p:cNvPr id="30" name="Google Shape;30;p33"/>
          <p:cNvSpPr txBox="1"/>
          <p:nvPr>
            <p:ph idx="1" type="body"/>
          </p:nvPr>
        </p:nvSpPr>
        <p:spPr>
          <a:xfrm>
            <a:off x="485290" y="509265"/>
            <a:ext cx="17359792" cy="1086371"/>
          </a:xfrm>
          <a:prstGeom prst="rect">
            <a:avLst/>
          </a:prstGeom>
          <a:noFill/>
          <a:ln>
            <a:noFill/>
          </a:ln>
        </p:spPr>
        <p:txBody>
          <a:bodyPr anchorCtr="1" anchor="ctr" bIns="45700" lIns="91425" spcFirstLastPara="1" rIns="91425" wrap="square" tIns="45700">
            <a:noAutofit/>
          </a:bodyPr>
          <a:lstStyle>
            <a:lvl1pPr indent="-228600" lvl="0" marL="457200" marR="0" rtl="0" algn="ctr">
              <a:lnSpc>
                <a:spcPct val="100000"/>
              </a:lnSpc>
              <a:spcBef>
                <a:spcPts val="1900"/>
              </a:spcBef>
              <a:spcAft>
                <a:spcPts val="0"/>
              </a:spcAft>
              <a:buClr>
                <a:srgbClr val="4BACC6"/>
              </a:buClr>
              <a:buSzPts val="8100"/>
              <a:buFont typeface="Arial"/>
              <a:buNone/>
              <a:defRPr b="0" i="0" sz="8100" u="none" cap="none" strike="noStrike">
                <a:solidFill>
                  <a:srgbClr val="4BACC6"/>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 slide layout">
  <p:cSld name="3_Image slide layout">
    <p:spTree>
      <p:nvGrpSpPr>
        <p:cNvPr id="31" name="Shape 31"/>
        <p:cNvGrpSpPr/>
        <p:nvPr/>
      </p:nvGrpSpPr>
      <p:grpSpPr>
        <a:xfrm>
          <a:off x="0" y="0"/>
          <a:ext cx="0" cy="0"/>
          <a:chOff x="0" y="0"/>
          <a:chExt cx="0" cy="0"/>
        </a:xfrm>
      </p:grpSpPr>
      <p:sp>
        <p:nvSpPr>
          <p:cNvPr id="32" name="Google Shape;32;p34"/>
          <p:cNvSpPr/>
          <p:nvPr>
            <p:ph idx="2" type="pic"/>
          </p:nvPr>
        </p:nvSpPr>
        <p:spPr>
          <a:xfrm>
            <a:off x="7178040" y="1867716"/>
            <a:ext cx="11109960" cy="3291840"/>
          </a:xfrm>
          <a:prstGeom prst="rect">
            <a:avLst/>
          </a:prstGeom>
          <a:solidFill>
            <a:srgbClr val="F2F2F2"/>
          </a:solidFill>
          <a:ln>
            <a:noFill/>
          </a:ln>
        </p:spPr>
      </p:sp>
      <p:sp>
        <p:nvSpPr>
          <p:cNvPr id="33" name="Google Shape;33;p34"/>
          <p:cNvSpPr/>
          <p:nvPr>
            <p:ph idx="3" type="pic"/>
          </p:nvPr>
        </p:nvSpPr>
        <p:spPr>
          <a:xfrm>
            <a:off x="7178040" y="5159556"/>
            <a:ext cx="11109960" cy="329184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34.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41.png"/><Relationship Id="rId6"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4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9.png"/><Relationship Id="rId9" Type="http://schemas.openxmlformats.org/officeDocument/2006/relationships/image" Target="../media/image6.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hyperlink" Target="http://www.youtube.com/watch?v=62Q_Rd_Unn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2.jpg"/><Relationship Id="rId6"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 Id="rId9" Type="http://schemas.openxmlformats.org/officeDocument/2006/relationships/image" Target="../media/image8.png"/><Relationship Id="rId5" Type="http://schemas.openxmlformats.org/officeDocument/2006/relationships/image" Target="../media/image16.gif"/><Relationship Id="rId6" Type="http://schemas.openxmlformats.org/officeDocument/2006/relationships/image" Target="../media/image17.png"/><Relationship Id="rId7" Type="http://schemas.openxmlformats.org/officeDocument/2006/relationships/image" Target="../media/image26.png"/><Relationship Id="rId8" Type="http://schemas.openxmlformats.org/officeDocument/2006/relationships/image" Target="../media/image18.png"/><Relationship Id="rId10"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2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7"/>
          <p:cNvPicPr preferRelativeResize="0"/>
          <p:nvPr>
            <p:ph idx="2" type="pic"/>
          </p:nvPr>
        </p:nvPicPr>
        <p:blipFill rotWithShape="1">
          <a:blip r:embed="rId3">
            <a:alphaModFix/>
          </a:blip>
          <a:srcRect b="0" l="0" r="0" t="0"/>
          <a:stretch/>
        </p:blipFill>
        <p:spPr>
          <a:xfrm>
            <a:off x="0" y="0"/>
            <a:ext cx="18288000" cy="5588538"/>
          </a:xfrm>
          <a:prstGeom prst="rect">
            <a:avLst/>
          </a:prstGeom>
          <a:solidFill>
            <a:srgbClr val="F2F2F2"/>
          </a:solidFill>
          <a:ln>
            <a:noFill/>
          </a:ln>
        </p:spPr>
      </p:pic>
      <p:sp>
        <p:nvSpPr>
          <p:cNvPr id="138" name="Google Shape;138;p17"/>
          <p:cNvSpPr/>
          <p:nvPr/>
        </p:nvSpPr>
        <p:spPr>
          <a:xfrm>
            <a:off x="3749400" y="4910450"/>
            <a:ext cx="10789200" cy="2287800"/>
          </a:xfrm>
          <a:prstGeom prst="rect">
            <a:avLst/>
          </a:prstGeom>
          <a:solidFill>
            <a:schemeClr val="lt1"/>
          </a:solidFill>
          <a:ln>
            <a:noFill/>
          </a:ln>
          <a:effectLst>
            <a:outerShdw blurRad="57150" rotWithShape="0" algn="bl" dir="5400000" dist="19050">
              <a:srgbClr val="000000">
                <a:alpha val="50000"/>
              </a:srgbClr>
            </a:outerShdw>
          </a:effectLst>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700"/>
              <a:buFont typeface="Calibri"/>
              <a:buNone/>
            </a:pPr>
            <a:r>
              <a:t/>
            </a:r>
            <a:endParaRPr sz="2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3600"/>
              <a:buFont typeface="Times New Roman"/>
              <a:buNone/>
            </a:pPr>
            <a:r>
              <a:rPr b="1" lang="en-US" sz="3900">
                <a:solidFill>
                  <a:schemeClr val="dk1"/>
                </a:solidFill>
                <a:latin typeface="Times New Roman"/>
                <a:ea typeface="Times New Roman"/>
                <a:cs typeface="Times New Roman"/>
                <a:sym typeface="Times New Roman"/>
              </a:rPr>
              <a:t>              </a:t>
            </a:r>
            <a:r>
              <a:rPr b="1" i="0" lang="en-US" sz="3900" u="none" cap="none" strike="noStrike">
                <a:solidFill>
                  <a:schemeClr val="dk1"/>
                </a:solidFill>
                <a:latin typeface="Times New Roman"/>
                <a:ea typeface="Times New Roman"/>
                <a:cs typeface="Times New Roman"/>
                <a:sym typeface="Times New Roman"/>
              </a:rPr>
              <a:t>ALY 6040 – FINAL PROJECT</a:t>
            </a:r>
            <a:endParaRPr b="1" sz="1700">
              <a:solidFill>
                <a:schemeClr val="dk1"/>
              </a:solidFill>
              <a:latin typeface="Times New Roman"/>
              <a:ea typeface="Times New Roman"/>
              <a:cs typeface="Times New Roman"/>
              <a:sym typeface="Times New Roman"/>
            </a:endParaRPr>
          </a:p>
        </p:txBody>
      </p:sp>
      <p:grpSp>
        <p:nvGrpSpPr>
          <p:cNvPr id="139" name="Google Shape;139;p17"/>
          <p:cNvGrpSpPr/>
          <p:nvPr/>
        </p:nvGrpSpPr>
        <p:grpSpPr>
          <a:xfrm>
            <a:off x="1248081" y="4520271"/>
            <a:ext cx="14800151" cy="1168722"/>
            <a:chOff x="1248082" y="4520272"/>
            <a:chExt cx="11902029" cy="1709199"/>
          </a:xfrm>
        </p:grpSpPr>
        <p:sp>
          <p:nvSpPr>
            <p:cNvPr id="140" name="Google Shape;140;p17"/>
            <p:cNvSpPr txBox="1"/>
            <p:nvPr/>
          </p:nvSpPr>
          <p:spPr>
            <a:xfrm>
              <a:off x="2689506" y="4520272"/>
              <a:ext cx="5746281" cy="1477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0"/>
                <a:buFont typeface="Calibri"/>
                <a:buNone/>
              </a:pPr>
              <a:r>
                <a:t/>
              </a:r>
              <a:endParaRPr b="1" i="0" sz="9000" u="none" cap="none" strike="noStrike">
                <a:solidFill>
                  <a:srgbClr val="FFFFFF"/>
                </a:solidFill>
                <a:latin typeface="Arial Black"/>
                <a:ea typeface="Arial Black"/>
                <a:cs typeface="Arial Black"/>
                <a:sym typeface="Arial Black"/>
              </a:endParaRPr>
            </a:p>
          </p:txBody>
        </p:sp>
        <p:sp>
          <p:nvSpPr>
            <p:cNvPr id="141" name="Google Shape;141;p17"/>
            <p:cNvSpPr txBox="1"/>
            <p:nvPr/>
          </p:nvSpPr>
          <p:spPr>
            <a:xfrm>
              <a:off x="3471511" y="4991371"/>
              <a:ext cx="9678600" cy="12381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FFFF"/>
                </a:buClr>
                <a:buSzPts val="4400"/>
                <a:buFont typeface="Times New Roman"/>
                <a:buNone/>
              </a:pPr>
              <a:r>
                <a:rPr b="1" i="0" lang="en-US" sz="4900" u="none" cap="none" strike="noStrike">
                  <a:solidFill>
                    <a:schemeClr val="dk1"/>
                  </a:solidFill>
                  <a:latin typeface="Times New Roman"/>
                  <a:ea typeface="Times New Roman"/>
                  <a:cs typeface="Times New Roman"/>
                  <a:sym typeface="Times New Roman"/>
                </a:rPr>
                <a:t>TWITTER SENTIMENT ANALYSIS</a:t>
              </a:r>
              <a:endParaRPr sz="1900">
                <a:solidFill>
                  <a:schemeClr val="dk1"/>
                </a:solidFill>
                <a:latin typeface="Times New Roman"/>
                <a:ea typeface="Times New Roman"/>
                <a:cs typeface="Times New Roman"/>
                <a:sym typeface="Times New Roman"/>
              </a:endParaRPr>
            </a:p>
          </p:txBody>
        </p:sp>
        <p:sp>
          <p:nvSpPr>
            <p:cNvPr id="142" name="Google Shape;142;p17"/>
            <p:cNvSpPr txBox="1"/>
            <p:nvPr/>
          </p:nvSpPr>
          <p:spPr>
            <a:xfrm>
              <a:off x="1248082" y="5148758"/>
              <a:ext cx="1531793" cy="923330"/>
            </a:xfrm>
            <a:prstGeom prst="rect">
              <a:avLst/>
            </a:prstGeom>
            <a:noFill/>
            <a:ln>
              <a:noFill/>
            </a:ln>
          </p:spPr>
          <p:txBody>
            <a:bodyPr anchorCtr="1"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Calibri"/>
                <a:buNone/>
              </a:pPr>
              <a:r>
                <a:t/>
              </a:r>
              <a:endParaRPr b="1" i="0" sz="5400" u="none" cap="none" strike="noStrike">
                <a:solidFill>
                  <a:srgbClr val="FFFFFF"/>
                </a:solidFill>
                <a:latin typeface="Calibri"/>
                <a:ea typeface="Calibri"/>
                <a:cs typeface="Calibri"/>
                <a:sym typeface="Calibri"/>
              </a:endParaRPr>
            </a:p>
          </p:txBody>
        </p:sp>
      </p:grpSp>
      <p:sp>
        <p:nvSpPr>
          <p:cNvPr id="143" name="Google Shape;143;p17"/>
          <p:cNvSpPr txBox="1"/>
          <p:nvPr/>
        </p:nvSpPr>
        <p:spPr>
          <a:xfrm>
            <a:off x="502850" y="7970400"/>
            <a:ext cx="15545400" cy="224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800"/>
              <a:buFont typeface="Times New Roman"/>
              <a:buNone/>
            </a:pPr>
            <a:r>
              <a:rPr b="1" i="0" lang="en-US" sz="2800" u="none" cap="none" strike="noStrike">
                <a:solidFill>
                  <a:srgbClr val="FFFFFF"/>
                </a:solidFill>
                <a:latin typeface="Times New Roman"/>
                <a:ea typeface="Times New Roman"/>
                <a:cs typeface="Times New Roman"/>
                <a:sym typeface="Times New Roman"/>
              </a:rPr>
              <a:t>BY –    ARCHIT BARUA</a:t>
            </a:r>
            <a:endParaRPr/>
          </a:p>
          <a:p>
            <a:pPr indent="0" lvl="0" marL="0" marR="0" rtl="0" algn="ctr">
              <a:lnSpc>
                <a:spcPct val="100000"/>
              </a:lnSpc>
              <a:spcBef>
                <a:spcPts val="0"/>
              </a:spcBef>
              <a:spcAft>
                <a:spcPts val="0"/>
              </a:spcAft>
              <a:buClr>
                <a:srgbClr val="FFFFFF"/>
              </a:buClr>
              <a:buSzPts val="2800"/>
              <a:buFont typeface="Times New Roman"/>
              <a:buNone/>
            </a:pPr>
            <a:r>
              <a:rPr b="1" i="0" lang="en-US" sz="2800" u="none" cap="none" strike="noStrike">
                <a:solidFill>
                  <a:srgbClr val="FFFFFF"/>
                </a:solidFill>
                <a:latin typeface="Times New Roman"/>
                <a:ea typeface="Times New Roman"/>
                <a:cs typeface="Times New Roman"/>
                <a:sym typeface="Times New Roman"/>
              </a:rPr>
              <a:t>            BHAGYASHRI KADAM</a:t>
            </a:r>
            <a:endParaRPr/>
          </a:p>
          <a:p>
            <a:pPr indent="0" lvl="0" marL="0" marR="0" rtl="0" algn="ctr">
              <a:lnSpc>
                <a:spcPct val="100000"/>
              </a:lnSpc>
              <a:spcBef>
                <a:spcPts val="0"/>
              </a:spcBef>
              <a:spcAft>
                <a:spcPts val="0"/>
              </a:spcAft>
              <a:buClr>
                <a:srgbClr val="FFFFFF"/>
              </a:buClr>
              <a:buSzPts val="2800"/>
              <a:buFont typeface="Times New Roman"/>
              <a:buNone/>
            </a:pPr>
            <a:r>
              <a:rPr b="1" i="0" lang="en-US" sz="2800" u="none" cap="none" strike="noStrike">
                <a:solidFill>
                  <a:srgbClr val="FFFFFF"/>
                </a:solidFill>
                <a:latin typeface="Times New Roman"/>
                <a:ea typeface="Times New Roman"/>
                <a:cs typeface="Times New Roman"/>
                <a:sym typeface="Times New Roman"/>
              </a:rPr>
              <a:t>            NIKSHITA RANGANATHAN</a:t>
            </a:r>
            <a:endParaRPr b="1" i="0" sz="28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2800"/>
              <a:buFont typeface="Times New Roman"/>
              <a:buNone/>
            </a:pPr>
            <a:r>
              <a:t/>
            </a:r>
            <a:endParaRPr b="1" sz="2800">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2800"/>
              <a:buFont typeface="Times New Roman"/>
              <a:buNone/>
            </a:pPr>
            <a:r>
              <a:rPr b="1" lang="en-US" sz="2800">
                <a:solidFill>
                  <a:srgbClr val="FFFFFF"/>
                </a:solidFill>
                <a:latin typeface="Times New Roman"/>
                <a:ea typeface="Times New Roman"/>
                <a:cs typeface="Times New Roman"/>
                <a:sym typeface="Times New Roman"/>
              </a:rPr>
              <a:t>                 PROFESSOR - BEHZAD AHMADI</a:t>
            </a:r>
            <a:endParaRPr b="1" sz="28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1" name="Shape 341"/>
        <p:cNvGrpSpPr/>
        <p:nvPr/>
      </p:nvGrpSpPr>
      <p:grpSpPr>
        <a:xfrm>
          <a:off x="0" y="0"/>
          <a:ext cx="0" cy="0"/>
          <a:chOff x="0" y="0"/>
          <a:chExt cx="0" cy="0"/>
        </a:xfrm>
      </p:grpSpPr>
      <p:grpSp>
        <p:nvGrpSpPr>
          <p:cNvPr id="342" name="Google Shape;342;g245ff388c53_0_43"/>
          <p:cNvGrpSpPr/>
          <p:nvPr/>
        </p:nvGrpSpPr>
        <p:grpSpPr>
          <a:xfrm>
            <a:off x="-980294" y="-91646"/>
            <a:ext cx="19268294" cy="2424749"/>
            <a:chOff x="-980294" y="-91646"/>
            <a:chExt cx="19268294" cy="2424749"/>
          </a:xfrm>
        </p:grpSpPr>
        <p:sp>
          <p:nvSpPr>
            <p:cNvPr id="343" name="Google Shape;343;g245ff388c53_0_43"/>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344" name="Google Shape;344;g245ff388c53_0_43"/>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345" name="Google Shape;345;g245ff388c53_0_43"/>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g245ff388c53_0_43"/>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47" name="Google Shape;347;g245ff388c53_0_43"/>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48" name="Google Shape;348;g245ff388c53_0_43"/>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EXPLORATORY DATA ANALYSIS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349" name="Google Shape;349;g245ff388c53_0_43"/>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350" name="Google Shape;350;g245ff388c53_0_43"/>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351" name="Google Shape;351;g245ff388c53_0_43"/>
          <p:cNvSpPr txBox="1"/>
          <p:nvPr/>
        </p:nvSpPr>
        <p:spPr>
          <a:xfrm>
            <a:off x="10841175" y="2840175"/>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352" name="Google Shape;352;g245ff388c53_0_43"/>
          <p:cNvSpPr txBox="1"/>
          <p:nvPr/>
        </p:nvSpPr>
        <p:spPr>
          <a:xfrm>
            <a:off x="10574475" y="2498800"/>
            <a:ext cx="6552300" cy="453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500">
                <a:solidFill>
                  <a:schemeClr val="lt1"/>
                </a:solidFill>
                <a:latin typeface="Times New Roman"/>
                <a:ea typeface="Times New Roman"/>
                <a:cs typeface="Times New Roman"/>
                <a:sym typeface="Times New Roman"/>
              </a:rPr>
              <a:t>Highest number of tweets are from New York (638), followed by Washington, D.C (335) &amp; San Francisco (213).</a:t>
            </a:r>
            <a:endParaRPr b="1" sz="25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2500">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400">
                <a:solidFill>
                  <a:schemeClr val="lt1"/>
                </a:solidFill>
                <a:latin typeface="Times New Roman"/>
                <a:ea typeface="Times New Roman"/>
                <a:cs typeface="Times New Roman"/>
                <a:sym typeface="Times New Roman"/>
              </a:rPr>
              <a:t> Least number of tweets have been received          from Houston, TX (84) &amp; Dallas, TX (97).</a:t>
            </a:r>
            <a:endParaRPr b="1" sz="24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37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3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200">
              <a:solidFill>
                <a:schemeClr val="lt1"/>
              </a:solidFill>
              <a:latin typeface="Times New Roman"/>
              <a:ea typeface="Times New Roman"/>
              <a:cs typeface="Times New Roman"/>
              <a:sym typeface="Times New Roman"/>
            </a:endParaRPr>
          </a:p>
        </p:txBody>
      </p:sp>
      <p:pic>
        <p:nvPicPr>
          <p:cNvPr id="353" name="Google Shape;353;g245ff388c53_0_43"/>
          <p:cNvPicPr preferRelativeResize="0"/>
          <p:nvPr/>
        </p:nvPicPr>
        <p:blipFill>
          <a:blip r:embed="rId5">
            <a:alphaModFix/>
          </a:blip>
          <a:stretch>
            <a:fillRect/>
          </a:stretch>
        </p:blipFill>
        <p:spPr>
          <a:xfrm>
            <a:off x="1281575" y="2553500"/>
            <a:ext cx="8555151" cy="6729050"/>
          </a:xfrm>
          <a:prstGeom prst="rect">
            <a:avLst/>
          </a:prstGeom>
          <a:noFill/>
          <a:ln>
            <a:noFill/>
          </a:ln>
        </p:spPr>
      </p:pic>
      <p:sp>
        <p:nvSpPr>
          <p:cNvPr id="354" name="Google Shape;354;g245ff388c53_0_43"/>
          <p:cNvSpPr/>
          <p:nvPr/>
        </p:nvSpPr>
        <p:spPr>
          <a:xfrm>
            <a:off x="10204275" y="2730950"/>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5" name="Google Shape;355;g245ff388c53_0_43"/>
          <p:cNvSpPr/>
          <p:nvPr/>
        </p:nvSpPr>
        <p:spPr>
          <a:xfrm>
            <a:off x="10304725" y="4337325"/>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6" name="Google Shape;356;g245ff388c53_0_43"/>
          <p:cNvSpPr/>
          <p:nvPr/>
        </p:nvSpPr>
        <p:spPr>
          <a:xfrm>
            <a:off x="12402524" y="8926902"/>
            <a:ext cx="3918000" cy="0"/>
          </a:xfrm>
          <a:custGeom>
            <a:rect b="b" l="l" r="r" t="t"/>
            <a:pathLst>
              <a:path extrusionOk="0" h="120000" w="120000">
                <a:moveTo>
                  <a:pt x="0" y="0"/>
                </a:moveTo>
                <a:lnTo>
                  <a:pt x="120000" y="0"/>
                </a:lnTo>
              </a:path>
            </a:pathLst>
          </a:custGeom>
          <a:noFill/>
          <a:ln cap="rnd" cmpd="sng" w="7239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g245ff388c53_0_43"/>
          <p:cNvSpPr txBox="1"/>
          <p:nvPr/>
        </p:nvSpPr>
        <p:spPr>
          <a:xfrm>
            <a:off x="13303210" y="8704297"/>
            <a:ext cx="2368200" cy="445200"/>
          </a:xfrm>
          <a:prstGeom prst="rect">
            <a:avLst/>
          </a:prstGeom>
          <a:noFill/>
          <a:ln>
            <a:noFill/>
          </a:ln>
        </p:spPr>
        <p:txBody>
          <a:bodyPr anchorCtr="1" anchor="t" bIns="0" lIns="0" spcFirstLastPara="1" rIns="0" wrap="square" tIns="0">
            <a:spAutoFit/>
          </a:bodyPr>
          <a:lstStyle/>
          <a:p>
            <a:pPr indent="0" lvl="0" marL="0" marR="0" rtl="0" algn="ctr">
              <a:lnSpc>
                <a:spcPct val="139993"/>
              </a:lnSpc>
              <a:spcBef>
                <a:spcPts val="0"/>
              </a:spcBef>
              <a:spcAft>
                <a:spcPts val="0"/>
              </a:spcAft>
              <a:buClr>
                <a:srgbClr val="FFFFFF"/>
              </a:buClr>
              <a:buSzPts val="2893"/>
              <a:buFont typeface="Arial"/>
              <a:buNone/>
            </a:pPr>
            <a:r>
              <a:rPr b="0" i="0" lang="en-US" sz="2893" u="none" cap="none" strike="noStrik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2" name="Shape 362"/>
        <p:cNvGrpSpPr/>
        <p:nvPr/>
      </p:nvGrpSpPr>
      <p:grpSpPr>
        <a:xfrm>
          <a:off x="0" y="0"/>
          <a:ext cx="0" cy="0"/>
          <a:chOff x="0" y="0"/>
          <a:chExt cx="0" cy="0"/>
        </a:xfrm>
      </p:grpSpPr>
      <p:grpSp>
        <p:nvGrpSpPr>
          <p:cNvPr id="363" name="Google Shape;363;g245ff388c53_0_57"/>
          <p:cNvGrpSpPr/>
          <p:nvPr/>
        </p:nvGrpSpPr>
        <p:grpSpPr>
          <a:xfrm>
            <a:off x="-980294" y="-91646"/>
            <a:ext cx="19268294" cy="2424749"/>
            <a:chOff x="-980294" y="-91646"/>
            <a:chExt cx="19268294" cy="2424749"/>
          </a:xfrm>
        </p:grpSpPr>
        <p:sp>
          <p:nvSpPr>
            <p:cNvPr id="364" name="Google Shape;364;g245ff388c53_0_57"/>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365" name="Google Shape;365;g245ff388c53_0_57"/>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366" name="Google Shape;366;g245ff388c53_0_57"/>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g245ff388c53_0_57"/>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68" name="Google Shape;368;g245ff388c53_0_57"/>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69" name="Google Shape;369;g245ff388c53_0_57"/>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EXPLORATORY DATA ANALYSIS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370" name="Google Shape;370;g245ff388c53_0_57"/>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371" name="Google Shape;371;g245ff388c53_0_57"/>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372" name="Google Shape;372;g245ff388c53_0_57"/>
          <p:cNvPicPr preferRelativeResize="0"/>
          <p:nvPr/>
        </p:nvPicPr>
        <p:blipFill>
          <a:blip r:embed="rId5">
            <a:alphaModFix/>
          </a:blip>
          <a:stretch>
            <a:fillRect/>
          </a:stretch>
        </p:blipFill>
        <p:spPr>
          <a:xfrm>
            <a:off x="982825" y="2498800"/>
            <a:ext cx="9061725" cy="6850276"/>
          </a:xfrm>
          <a:prstGeom prst="rect">
            <a:avLst/>
          </a:prstGeom>
          <a:noFill/>
          <a:ln>
            <a:noFill/>
          </a:ln>
        </p:spPr>
      </p:pic>
      <p:sp>
        <p:nvSpPr>
          <p:cNvPr id="373" name="Google Shape;373;g245ff388c53_0_57"/>
          <p:cNvSpPr txBox="1"/>
          <p:nvPr/>
        </p:nvSpPr>
        <p:spPr>
          <a:xfrm>
            <a:off x="10418550" y="2498800"/>
            <a:ext cx="6552300" cy="74568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rgbClr val="1B9DF0"/>
              </a:buClr>
              <a:buSzPts val="2400"/>
              <a:buFont typeface="Times New Roman"/>
              <a:buChar char="●"/>
            </a:pPr>
            <a:r>
              <a:rPr b="1" lang="en-US" sz="2400">
                <a:solidFill>
                  <a:schemeClr val="lt1"/>
                </a:solidFill>
                <a:latin typeface="Times New Roman"/>
                <a:ea typeface="Times New Roman"/>
                <a:cs typeface="Times New Roman"/>
                <a:sym typeface="Times New Roman"/>
              </a:rPr>
              <a:t>The highest number of tweets for any day of the week is 3079 tweets on Sunday followed by Monday, with 3032 tweets. The lowest number of tweets is on Wednesday, with only 1344 tweets.</a:t>
            </a:r>
            <a:endParaRPr b="1" sz="24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1B9DF0"/>
              </a:buClr>
              <a:buSzPts val="2400"/>
              <a:buFont typeface="Times New Roman"/>
              <a:buChar char="●"/>
            </a:pPr>
            <a:r>
              <a:rPr b="1" lang="en-US" sz="2400">
                <a:solidFill>
                  <a:schemeClr val="lt1"/>
                </a:solidFill>
                <a:latin typeface="Times New Roman"/>
                <a:ea typeface="Times New Roman"/>
                <a:cs typeface="Times New Roman"/>
                <a:sym typeface="Times New Roman"/>
              </a:rPr>
              <a:t>Additionally, the highest number of tweets for any day and hour of the day is 1465 tweets on Tuesday morning followed by Sunday afternoon with 1410 tweets.</a:t>
            </a:r>
            <a:endParaRPr b="1" sz="37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2500">
              <a:solidFill>
                <a:schemeClr val="lt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1B9DF0"/>
              </a:buClr>
              <a:buSzPts val="2400"/>
              <a:buFont typeface="Times New Roman"/>
              <a:buChar char="●"/>
            </a:pPr>
            <a:r>
              <a:rPr b="1" lang="en-US" sz="2400">
                <a:solidFill>
                  <a:schemeClr val="lt1"/>
                </a:solidFill>
                <a:latin typeface="Times New Roman"/>
                <a:ea typeface="Times New Roman"/>
                <a:cs typeface="Times New Roman"/>
                <a:sym typeface="Times New Roman"/>
              </a:rPr>
              <a:t>The lowest number of tweets is on Wednesday night, with only 138 tweets.</a:t>
            </a:r>
            <a:endParaRPr b="1" sz="36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37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3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200">
              <a:solidFill>
                <a:schemeClr val="lt1"/>
              </a:solidFill>
              <a:latin typeface="Times New Roman"/>
              <a:ea typeface="Times New Roman"/>
              <a:cs typeface="Times New Roman"/>
              <a:sym typeface="Times New Roman"/>
            </a:endParaRPr>
          </a:p>
        </p:txBody>
      </p:sp>
      <p:sp>
        <p:nvSpPr>
          <p:cNvPr id="374" name="Google Shape;374;g245ff388c53_0_57"/>
          <p:cNvSpPr/>
          <p:nvPr/>
        </p:nvSpPr>
        <p:spPr>
          <a:xfrm>
            <a:off x="10418550" y="2498825"/>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5" name="Google Shape;375;g245ff388c53_0_57"/>
          <p:cNvSpPr/>
          <p:nvPr/>
        </p:nvSpPr>
        <p:spPr>
          <a:xfrm>
            <a:off x="10418550" y="5169350"/>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6" name="Google Shape;376;g245ff388c53_0_57"/>
          <p:cNvSpPr/>
          <p:nvPr/>
        </p:nvSpPr>
        <p:spPr>
          <a:xfrm>
            <a:off x="10491750" y="7244075"/>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7" name="Google Shape;377;g245ff388c53_0_57"/>
          <p:cNvSpPr/>
          <p:nvPr/>
        </p:nvSpPr>
        <p:spPr>
          <a:xfrm>
            <a:off x="12402524" y="8926902"/>
            <a:ext cx="3918000" cy="0"/>
          </a:xfrm>
          <a:custGeom>
            <a:rect b="b" l="l" r="r" t="t"/>
            <a:pathLst>
              <a:path extrusionOk="0" h="120000" w="120000">
                <a:moveTo>
                  <a:pt x="0" y="0"/>
                </a:moveTo>
                <a:lnTo>
                  <a:pt x="120000" y="0"/>
                </a:lnTo>
              </a:path>
            </a:pathLst>
          </a:custGeom>
          <a:noFill/>
          <a:ln cap="rnd" cmpd="sng" w="7239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g245ff388c53_0_57"/>
          <p:cNvSpPr txBox="1"/>
          <p:nvPr/>
        </p:nvSpPr>
        <p:spPr>
          <a:xfrm>
            <a:off x="13303210" y="8704297"/>
            <a:ext cx="2368200" cy="445200"/>
          </a:xfrm>
          <a:prstGeom prst="rect">
            <a:avLst/>
          </a:prstGeom>
          <a:noFill/>
          <a:ln>
            <a:noFill/>
          </a:ln>
        </p:spPr>
        <p:txBody>
          <a:bodyPr anchorCtr="1" anchor="t" bIns="0" lIns="0" spcFirstLastPara="1" rIns="0" wrap="square" tIns="0">
            <a:spAutoFit/>
          </a:bodyPr>
          <a:lstStyle/>
          <a:p>
            <a:pPr indent="0" lvl="0" marL="0" marR="0" rtl="0" algn="ctr">
              <a:lnSpc>
                <a:spcPct val="139993"/>
              </a:lnSpc>
              <a:spcBef>
                <a:spcPts val="0"/>
              </a:spcBef>
              <a:spcAft>
                <a:spcPts val="0"/>
              </a:spcAft>
              <a:buClr>
                <a:srgbClr val="FFFFFF"/>
              </a:buClr>
              <a:buSzPts val="2893"/>
              <a:buFont typeface="Arial"/>
              <a:buNone/>
            </a:pPr>
            <a:r>
              <a:rPr b="0" i="0" lang="en-US" sz="2893" u="none" cap="none" strike="noStrik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3" name="Shape 383"/>
        <p:cNvGrpSpPr/>
        <p:nvPr/>
      </p:nvGrpSpPr>
      <p:grpSpPr>
        <a:xfrm>
          <a:off x="0" y="0"/>
          <a:ext cx="0" cy="0"/>
          <a:chOff x="0" y="0"/>
          <a:chExt cx="0" cy="0"/>
        </a:xfrm>
      </p:grpSpPr>
      <p:grpSp>
        <p:nvGrpSpPr>
          <p:cNvPr id="384" name="Google Shape;384;g245ff388c53_0_71"/>
          <p:cNvGrpSpPr/>
          <p:nvPr/>
        </p:nvGrpSpPr>
        <p:grpSpPr>
          <a:xfrm>
            <a:off x="-980294" y="-91646"/>
            <a:ext cx="19268294" cy="2424749"/>
            <a:chOff x="-980294" y="-91646"/>
            <a:chExt cx="19268294" cy="2424749"/>
          </a:xfrm>
        </p:grpSpPr>
        <p:sp>
          <p:nvSpPr>
            <p:cNvPr id="385" name="Google Shape;385;g245ff388c53_0_71"/>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386" name="Google Shape;386;g245ff388c53_0_71"/>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387" name="Google Shape;387;g245ff388c53_0_71"/>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g245ff388c53_0_71"/>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89" name="Google Shape;389;g245ff388c53_0_71"/>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90" name="Google Shape;390;g245ff388c53_0_71"/>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EXPLORATORY DATA ANALYSIS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391" name="Google Shape;391;g245ff388c53_0_71"/>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392" name="Google Shape;392;g245ff388c53_0_71"/>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393" name="Google Shape;393;g245ff388c53_0_71"/>
          <p:cNvPicPr preferRelativeResize="0"/>
          <p:nvPr/>
        </p:nvPicPr>
        <p:blipFill>
          <a:blip r:embed="rId5">
            <a:alphaModFix/>
          </a:blip>
          <a:stretch>
            <a:fillRect/>
          </a:stretch>
        </p:blipFill>
        <p:spPr>
          <a:xfrm>
            <a:off x="2237300" y="2335888"/>
            <a:ext cx="6666976" cy="5615225"/>
          </a:xfrm>
          <a:prstGeom prst="rect">
            <a:avLst/>
          </a:prstGeom>
          <a:noFill/>
          <a:ln>
            <a:noFill/>
          </a:ln>
        </p:spPr>
      </p:pic>
      <p:pic>
        <p:nvPicPr>
          <p:cNvPr id="394" name="Google Shape;394;g245ff388c53_0_71"/>
          <p:cNvPicPr preferRelativeResize="0"/>
          <p:nvPr/>
        </p:nvPicPr>
        <p:blipFill>
          <a:blip r:embed="rId6">
            <a:alphaModFix/>
          </a:blip>
          <a:stretch>
            <a:fillRect/>
          </a:stretch>
        </p:blipFill>
        <p:spPr>
          <a:xfrm>
            <a:off x="9654925" y="2213300"/>
            <a:ext cx="7231275" cy="5615224"/>
          </a:xfrm>
          <a:prstGeom prst="rect">
            <a:avLst/>
          </a:prstGeom>
          <a:noFill/>
          <a:ln>
            <a:noFill/>
          </a:ln>
        </p:spPr>
      </p:pic>
      <p:sp>
        <p:nvSpPr>
          <p:cNvPr id="395" name="Google Shape;395;g245ff388c53_0_71"/>
          <p:cNvSpPr txBox="1"/>
          <p:nvPr/>
        </p:nvSpPr>
        <p:spPr>
          <a:xfrm>
            <a:off x="1341350" y="8089625"/>
            <a:ext cx="10622400" cy="19440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Times New Roman"/>
              <a:buChar char="●"/>
            </a:pPr>
            <a:r>
              <a:rPr b="1" lang="en-US" sz="2200">
                <a:solidFill>
                  <a:schemeClr val="lt1"/>
                </a:solidFill>
                <a:latin typeface="Times New Roman"/>
                <a:ea typeface="Times New Roman"/>
                <a:cs typeface="Times New Roman"/>
                <a:sym typeface="Times New Roman"/>
              </a:rPr>
              <a:t>Most common negative reason for tweets about US airlines is "Customer Service Issues," followed by "Late Flight" a</a:t>
            </a:r>
            <a:r>
              <a:rPr b="1" lang="en-US" sz="2200">
                <a:solidFill>
                  <a:schemeClr val="lt1"/>
                </a:solidFill>
                <a:latin typeface="Times New Roman"/>
                <a:ea typeface="Times New Roman"/>
                <a:cs typeface="Times New Roman"/>
                <a:sym typeface="Times New Roman"/>
              </a:rPr>
              <a:t>n</a:t>
            </a:r>
            <a:r>
              <a:rPr b="1" lang="en-US" sz="2200">
                <a:solidFill>
                  <a:schemeClr val="lt1"/>
                </a:solidFill>
                <a:latin typeface="Times New Roman"/>
                <a:ea typeface="Times New Roman"/>
                <a:cs typeface="Times New Roman"/>
                <a:sym typeface="Times New Roman"/>
              </a:rPr>
              <a:t>d "Can't Tell”.</a:t>
            </a:r>
            <a:endParaRPr b="1" sz="2200">
              <a:solidFill>
                <a:schemeClr val="lt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lt1"/>
              </a:buClr>
              <a:buSzPts val="2100"/>
              <a:buFont typeface="Times New Roman"/>
              <a:buChar char="●"/>
            </a:pPr>
            <a:r>
              <a:rPr b="1" lang="en-US" sz="2100">
                <a:solidFill>
                  <a:schemeClr val="lt1"/>
                </a:solidFill>
                <a:highlight>
                  <a:schemeClr val="dk1"/>
                </a:highlight>
                <a:latin typeface="Times New Roman"/>
                <a:ea typeface="Times New Roman"/>
                <a:cs typeface="Times New Roman"/>
                <a:sym typeface="Times New Roman"/>
              </a:rPr>
              <a:t>Other negative reasons include "Cancelled Flight", "Lost Luggage", "Bad Flight", "Flight Booking Problems", "Flight Attendant Complaints", and "longlines".</a:t>
            </a:r>
            <a:endParaRPr b="1" sz="2100">
              <a:solidFill>
                <a:schemeClr val="lt1"/>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sz="2200">
              <a:solidFill>
                <a:schemeClr val="lt1"/>
              </a:solidFill>
              <a:latin typeface="Times New Roman"/>
              <a:ea typeface="Times New Roman"/>
              <a:cs typeface="Times New Roman"/>
              <a:sym typeface="Times New Roman"/>
            </a:endParaRPr>
          </a:p>
        </p:txBody>
      </p:sp>
      <p:sp>
        <p:nvSpPr>
          <p:cNvPr id="396" name="Google Shape;396;g245ff388c53_0_71"/>
          <p:cNvSpPr/>
          <p:nvPr/>
        </p:nvSpPr>
        <p:spPr>
          <a:xfrm>
            <a:off x="12402524" y="8926902"/>
            <a:ext cx="3918000" cy="0"/>
          </a:xfrm>
          <a:custGeom>
            <a:rect b="b" l="l" r="r" t="t"/>
            <a:pathLst>
              <a:path extrusionOk="0" h="120000" w="120000">
                <a:moveTo>
                  <a:pt x="0" y="0"/>
                </a:moveTo>
                <a:lnTo>
                  <a:pt x="120000" y="0"/>
                </a:lnTo>
              </a:path>
            </a:pathLst>
          </a:custGeom>
          <a:noFill/>
          <a:ln cap="rnd" cmpd="sng" w="7239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g245ff388c53_0_71"/>
          <p:cNvSpPr txBox="1"/>
          <p:nvPr/>
        </p:nvSpPr>
        <p:spPr>
          <a:xfrm>
            <a:off x="13303210" y="8704297"/>
            <a:ext cx="2368200" cy="445200"/>
          </a:xfrm>
          <a:prstGeom prst="rect">
            <a:avLst/>
          </a:prstGeom>
          <a:noFill/>
          <a:ln>
            <a:noFill/>
          </a:ln>
        </p:spPr>
        <p:txBody>
          <a:bodyPr anchorCtr="1" anchor="t" bIns="0" lIns="0" spcFirstLastPara="1" rIns="0" wrap="square" tIns="0">
            <a:spAutoFit/>
          </a:bodyPr>
          <a:lstStyle/>
          <a:p>
            <a:pPr indent="0" lvl="0" marL="0" marR="0" rtl="0" algn="ctr">
              <a:lnSpc>
                <a:spcPct val="139993"/>
              </a:lnSpc>
              <a:spcBef>
                <a:spcPts val="0"/>
              </a:spcBef>
              <a:spcAft>
                <a:spcPts val="0"/>
              </a:spcAft>
              <a:buClr>
                <a:srgbClr val="FFFFFF"/>
              </a:buClr>
              <a:buSzPts val="2893"/>
              <a:buFont typeface="Arial"/>
              <a:buNone/>
            </a:pPr>
            <a:r>
              <a:rPr b="0" i="0" lang="en-US" sz="2893" u="none" cap="none" strike="noStrik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2" name="Shape 402"/>
        <p:cNvGrpSpPr/>
        <p:nvPr/>
      </p:nvGrpSpPr>
      <p:grpSpPr>
        <a:xfrm>
          <a:off x="0" y="0"/>
          <a:ext cx="0" cy="0"/>
          <a:chOff x="0" y="0"/>
          <a:chExt cx="0" cy="0"/>
        </a:xfrm>
      </p:grpSpPr>
      <p:grpSp>
        <p:nvGrpSpPr>
          <p:cNvPr id="403" name="Google Shape;403;g245ff388c53_0_85"/>
          <p:cNvGrpSpPr/>
          <p:nvPr/>
        </p:nvGrpSpPr>
        <p:grpSpPr>
          <a:xfrm>
            <a:off x="-980294" y="-91646"/>
            <a:ext cx="19268294" cy="2424749"/>
            <a:chOff x="-980294" y="-91646"/>
            <a:chExt cx="19268294" cy="2424749"/>
          </a:xfrm>
        </p:grpSpPr>
        <p:sp>
          <p:nvSpPr>
            <p:cNvPr id="404" name="Google Shape;404;g245ff388c53_0_85"/>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405" name="Google Shape;405;g245ff388c53_0_85"/>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406" name="Google Shape;406;g245ff388c53_0_85"/>
          <p:cNvSpPr/>
          <p:nvPr/>
        </p:nvSpPr>
        <p:spPr>
          <a:xfrm>
            <a:off x="905752" y="585023"/>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g245ff388c53_0_85"/>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08" name="Google Shape;408;g245ff388c53_0_85"/>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409" name="Google Shape;409;g245ff388c53_0_85"/>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EXPLORATORY DATA ANALYSIS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410" name="Google Shape;410;g245ff388c53_0_85"/>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411" name="Google Shape;411;g245ff388c53_0_85"/>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412" name="Google Shape;412;g245ff388c53_0_85"/>
          <p:cNvPicPr preferRelativeResize="0"/>
          <p:nvPr/>
        </p:nvPicPr>
        <p:blipFill>
          <a:blip r:embed="rId5">
            <a:alphaModFix/>
          </a:blip>
          <a:stretch>
            <a:fillRect/>
          </a:stretch>
        </p:blipFill>
        <p:spPr>
          <a:xfrm>
            <a:off x="1109925" y="2553500"/>
            <a:ext cx="9308626" cy="6956932"/>
          </a:xfrm>
          <a:prstGeom prst="rect">
            <a:avLst/>
          </a:prstGeom>
          <a:noFill/>
          <a:ln>
            <a:noFill/>
          </a:ln>
        </p:spPr>
      </p:pic>
      <p:sp>
        <p:nvSpPr>
          <p:cNvPr id="413" name="Google Shape;413;g245ff388c53_0_85"/>
          <p:cNvSpPr txBox="1"/>
          <p:nvPr/>
        </p:nvSpPr>
        <p:spPr>
          <a:xfrm>
            <a:off x="11075925" y="2498800"/>
            <a:ext cx="6552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lt1"/>
                </a:solidFill>
                <a:latin typeface="Times New Roman"/>
                <a:ea typeface="Times New Roman"/>
                <a:cs typeface="Times New Roman"/>
                <a:sym typeface="Times New Roman"/>
              </a:rPr>
              <a:t> </a:t>
            </a:r>
            <a:r>
              <a:rPr b="1" lang="en-US" sz="2800">
                <a:solidFill>
                  <a:schemeClr val="lt1"/>
                </a:solidFill>
                <a:latin typeface="Times New Roman"/>
                <a:ea typeface="Times New Roman"/>
                <a:cs typeface="Times New Roman"/>
                <a:sym typeface="Times New Roman"/>
              </a:rPr>
              <a:t>Negative sentiment tweets are typically longer than neutral and positive tweets, and people tend to express negative experiences with more details and explanations.</a:t>
            </a:r>
            <a:endParaRPr b="1" sz="4800">
              <a:solidFill>
                <a:schemeClr val="lt1"/>
              </a:solidFill>
              <a:latin typeface="Times New Roman"/>
              <a:ea typeface="Times New Roman"/>
              <a:cs typeface="Times New Roman"/>
              <a:sym typeface="Times New Roman"/>
            </a:endParaRPr>
          </a:p>
        </p:txBody>
      </p:sp>
      <p:sp>
        <p:nvSpPr>
          <p:cNvPr id="414" name="Google Shape;414;g245ff388c53_0_85"/>
          <p:cNvSpPr/>
          <p:nvPr/>
        </p:nvSpPr>
        <p:spPr>
          <a:xfrm>
            <a:off x="10705725" y="2747600"/>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5" name="Google Shape;415;g245ff388c53_0_85"/>
          <p:cNvSpPr/>
          <p:nvPr/>
        </p:nvSpPr>
        <p:spPr>
          <a:xfrm>
            <a:off x="12402524" y="8926902"/>
            <a:ext cx="3918000" cy="0"/>
          </a:xfrm>
          <a:custGeom>
            <a:rect b="b" l="l" r="r" t="t"/>
            <a:pathLst>
              <a:path extrusionOk="0" h="120000" w="120000">
                <a:moveTo>
                  <a:pt x="0" y="0"/>
                </a:moveTo>
                <a:lnTo>
                  <a:pt x="120000" y="0"/>
                </a:lnTo>
              </a:path>
            </a:pathLst>
          </a:custGeom>
          <a:noFill/>
          <a:ln cap="rnd" cmpd="sng" w="7239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g245ff388c53_0_85"/>
          <p:cNvSpPr txBox="1"/>
          <p:nvPr/>
        </p:nvSpPr>
        <p:spPr>
          <a:xfrm>
            <a:off x="13303210" y="8704297"/>
            <a:ext cx="2368200" cy="445200"/>
          </a:xfrm>
          <a:prstGeom prst="rect">
            <a:avLst/>
          </a:prstGeom>
          <a:noFill/>
          <a:ln>
            <a:noFill/>
          </a:ln>
        </p:spPr>
        <p:txBody>
          <a:bodyPr anchorCtr="1" anchor="t" bIns="0" lIns="0" spcFirstLastPara="1" rIns="0" wrap="square" tIns="0">
            <a:spAutoFit/>
          </a:bodyPr>
          <a:lstStyle/>
          <a:p>
            <a:pPr indent="0" lvl="0" marL="0" marR="0" rtl="0" algn="ctr">
              <a:lnSpc>
                <a:spcPct val="139993"/>
              </a:lnSpc>
              <a:spcBef>
                <a:spcPts val="0"/>
              </a:spcBef>
              <a:spcAft>
                <a:spcPts val="0"/>
              </a:spcAft>
              <a:buClr>
                <a:srgbClr val="FFFFFF"/>
              </a:buClr>
              <a:buSzPts val="2893"/>
              <a:buFont typeface="Arial"/>
              <a:buNone/>
            </a:pPr>
            <a:r>
              <a:rPr b="0" i="0" lang="en-US" sz="2893" u="none" cap="none" strike="noStrik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1" name="Shape 421"/>
        <p:cNvGrpSpPr/>
        <p:nvPr/>
      </p:nvGrpSpPr>
      <p:grpSpPr>
        <a:xfrm>
          <a:off x="0" y="0"/>
          <a:ext cx="0" cy="0"/>
          <a:chOff x="0" y="0"/>
          <a:chExt cx="0" cy="0"/>
        </a:xfrm>
      </p:grpSpPr>
      <p:sp>
        <p:nvSpPr>
          <p:cNvPr id="422" name="Google Shape;422;p13"/>
          <p:cNvSpPr txBox="1"/>
          <p:nvPr>
            <p:ph idx="1" type="body"/>
          </p:nvPr>
        </p:nvSpPr>
        <p:spPr>
          <a:xfrm>
            <a:off x="2512499" y="325600"/>
            <a:ext cx="14221800" cy="10848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4BACC6"/>
              </a:buClr>
              <a:buSzPts val="8100"/>
              <a:buFont typeface="Arial"/>
              <a:buNone/>
            </a:pPr>
            <a:r>
              <a:rPr b="1" lang="en-US" sz="4100">
                <a:solidFill>
                  <a:schemeClr val="lt1"/>
                </a:solidFill>
                <a:latin typeface="Times New Roman"/>
                <a:ea typeface="Times New Roman"/>
                <a:cs typeface="Times New Roman"/>
                <a:sym typeface="Times New Roman"/>
              </a:rPr>
              <a:t>SENTIMENT ANALYSIS APPROACH ( NLP TECHNIQUES)</a:t>
            </a:r>
            <a:endParaRPr b="1" sz="4100">
              <a:solidFill>
                <a:schemeClr val="lt1"/>
              </a:solidFill>
              <a:latin typeface="Times New Roman"/>
              <a:ea typeface="Times New Roman"/>
              <a:cs typeface="Times New Roman"/>
              <a:sym typeface="Times New Roman"/>
            </a:endParaRPr>
          </a:p>
        </p:txBody>
      </p:sp>
      <p:sp>
        <p:nvSpPr>
          <p:cNvPr id="423" name="Google Shape;423;p13"/>
          <p:cNvSpPr txBox="1"/>
          <p:nvPr/>
        </p:nvSpPr>
        <p:spPr>
          <a:xfrm>
            <a:off x="12909098" y="2621139"/>
            <a:ext cx="5013000" cy="6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B0F0"/>
              </a:buClr>
              <a:buSzPts val="4050"/>
              <a:buFont typeface="Calibri"/>
              <a:buNone/>
            </a:pPr>
            <a:r>
              <a:rPr b="1" lang="en-US" sz="4050">
                <a:solidFill>
                  <a:srgbClr val="00B0F0"/>
                </a:solidFill>
                <a:latin typeface="Calibri"/>
                <a:ea typeface="Calibri"/>
                <a:cs typeface="Calibri"/>
                <a:sym typeface="Calibri"/>
              </a:rPr>
              <a:t>TF-IDF MODEL</a:t>
            </a:r>
            <a:endParaRPr/>
          </a:p>
        </p:txBody>
      </p:sp>
      <p:grpSp>
        <p:nvGrpSpPr>
          <p:cNvPr id="424" name="Google Shape;424;p13"/>
          <p:cNvGrpSpPr/>
          <p:nvPr/>
        </p:nvGrpSpPr>
        <p:grpSpPr>
          <a:xfrm>
            <a:off x="676679" y="2621153"/>
            <a:ext cx="5767663" cy="5023636"/>
            <a:chOff x="1523768" y="2791040"/>
            <a:chExt cx="4936800" cy="4777136"/>
          </a:xfrm>
        </p:grpSpPr>
        <p:sp>
          <p:nvSpPr>
            <p:cNvPr id="425" name="Google Shape;425;p13"/>
            <p:cNvSpPr txBox="1"/>
            <p:nvPr/>
          </p:nvSpPr>
          <p:spPr>
            <a:xfrm>
              <a:off x="1523768" y="2791040"/>
              <a:ext cx="4936800" cy="592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B0F0"/>
                </a:buClr>
                <a:buSzPts val="4050"/>
                <a:buFont typeface="Calibri"/>
                <a:buNone/>
              </a:pPr>
              <a:r>
                <a:rPr b="1" lang="en-US" sz="4050">
                  <a:solidFill>
                    <a:srgbClr val="00B0F0"/>
                  </a:solidFill>
                  <a:latin typeface="Calibri"/>
                  <a:ea typeface="Calibri"/>
                  <a:cs typeface="Calibri"/>
                  <a:sym typeface="Calibri"/>
                </a:rPr>
                <a:t>BAG OF WORDS MODEL </a:t>
              </a:r>
              <a:endParaRPr/>
            </a:p>
          </p:txBody>
        </p:sp>
        <p:sp>
          <p:nvSpPr>
            <p:cNvPr id="426" name="Google Shape;426;p13"/>
            <p:cNvSpPr txBox="1"/>
            <p:nvPr/>
          </p:nvSpPr>
          <p:spPr>
            <a:xfrm>
              <a:off x="1580299" y="4274776"/>
              <a:ext cx="3778200" cy="3293400"/>
            </a:xfrm>
            <a:prstGeom prst="rect">
              <a:avLst/>
            </a:prstGeom>
            <a:noFill/>
            <a:ln>
              <a:noFill/>
            </a:ln>
          </p:spPr>
          <p:txBody>
            <a:bodyPr anchorCtr="0" anchor="t" bIns="0" lIns="0" spcFirstLastPara="1" rIns="0" wrap="square" tIns="0">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1" lang="en-US" sz="2500">
                  <a:solidFill>
                    <a:schemeClr val="lt1"/>
                  </a:solidFill>
                  <a:highlight>
                    <a:schemeClr val="dk1"/>
                  </a:highlight>
                  <a:latin typeface="Times New Roman"/>
                  <a:ea typeface="Times New Roman"/>
                  <a:cs typeface="Times New Roman"/>
                  <a:sym typeface="Times New Roman"/>
                </a:rPr>
                <a:t>Simplest form of text representation in numbers.</a:t>
              </a:r>
              <a:endParaRPr b="1" sz="2500">
                <a:solidFill>
                  <a:schemeClr val="lt1"/>
                </a:solidFill>
                <a:highlight>
                  <a:schemeClr val="dk1"/>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2500">
                <a:solidFill>
                  <a:schemeClr val="lt1"/>
                </a:solidFill>
                <a:highlight>
                  <a:schemeClr val="dk1"/>
                </a:highlight>
                <a:latin typeface="Times New Roman"/>
                <a:ea typeface="Times New Roman"/>
                <a:cs typeface="Times New Roman"/>
                <a:sym typeface="Times New Roman"/>
              </a:endParaRPr>
            </a:p>
            <a:p>
              <a:pPr indent="-387350" lvl="0" marL="457200" marR="0" rtl="0" algn="l">
                <a:lnSpc>
                  <a:spcPct val="100000"/>
                </a:lnSpc>
                <a:spcBef>
                  <a:spcPts val="0"/>
                </a:spcBef>
                <a:spcAft>
                  <a:spcPts val="0"/>
                </a:spcAft>
                <a:buClr>
                  <a:schemeClr val="lt1"/>
                </a:buClr>
                <a:buSzPts val="2500"/>
                <a:buFont typeface="Times New Roman"/>
                <a:buChar char="★"/>
              </a:pPr>
              <a:r>
                <a:rPr b="1" lang="en-US" sz="2500">
                  <a:solidFill>
                    <a:schemeClr val="lt1"/>
                  </a:solidFill>
                  <a:highlight>
                    <a:schemeClr val="dk1"/>
                  </a:highlight>
                  <a:latin typeface="Times New Roman"/>
                  <a:ea typeface="Times New Roman"/>
                  <a:cs typeface="Times New Roman"/>
                  <a:sym typeface="Times New Roman"/>
                </a:rPr>
                <a:t>Represents a sentence as a bag of words vector</a:t>
              </a:r>
              <a:endParaRPr b="1" sz="2500">
                <a:solidFill>
                  <a:schemeClr val="lt1"/>
                </a:solidFill>
                <a:highlight>
                  <a:schemeClr val="dk1"/>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2500">
                <a:solidFill>
                  <a:schemeClr val="lt1"/>
                </a:solidFill>
                <a:highlight>
                  <a:schemeClr val="dk1"/>
                </a:highlight>
                <a:latin typeface="Times New Roman"/>
                <a:ea typeface="Times New Roman"/>
                <a:cs typeface="Times New Roman"/>
                <a:sym typeface="Times New Roman"/>
              </a:endParaRPr>
            </a:p>
            <a:p>
              <a:pPr indent="-387350" lvl="0" marL="457200" marR="0" rtl="0" algn="l">
                <a:lnSpc>
                  <a:spcPct val="100000"/>
                </a:lnSpc>
                <a:spcBef>
                  <a:spcPts val="0"/>
                </a:spcBef>
                <a:spcAft>
                  <a:spcPts val="0"/>
                </a:spcAft>
                <a:buClr>
                  <a:schemeClr val="lt1"/>
                </a:buClr>
                <a:buSzPts val="2500"/>
                <a:buFont typeface="Times New Roman"/>
                <a:buChar char="★"/>
              </a:pPr>
              <a:r>
                <a:rPr b="1" lang="en-US" sz="2500">
                  <a:solidFill>
                    <a:schemeClr val="lt1"/>
                  </a:solidFill>
                  <a:highlight>
                    <a:schemeClr val="dk1"/>
                  </a:highlight>
                  <a:latin typeface="Times New Roman"/>
                  <a:ea typeface="Times New Roman"/>
                  <a:cs typeface="Times New Roman"/>
                  <a:sym typeface="Times New Roman"/>
                </a:rPr>
                <a:t>Bag of words are easy to interpret</a:t>
              </a:r>
              <a:endParaRPr b="1" sz="2500">
                <a:solidFill>
                  <a:schemeClr val="lt1"/>
                </a:solidFill>
                <a:highlight>
                  <a:schemeClr val="dk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2500">
                <a:solidFill>
                  <a:schemeClr val="lt1"/>
                </a:solidFill>
                <a:highlight>
                  <a:schemeClr val="dk1"/>
                </a:highlight>
                <a:latin typeface="Times New Roman"/>
                <a:ea typeface="Times New Roman"/>
                <a:cs typeface="Times New Roman"/>
                <a:sym typeface="Times New Roman"/>
              </a:endParaRPr>
            </a:p>
          </p:txBody>
        </p:sp>
      </p:grpSp>
      <p:sp>
        <p:nvSpPr>
          <p:cNvPr id="427" name="Google Shape;427;p13"/>
          <p:cNvSpPr/>
          <p:nvPr/>
        </p:nvSpPr>
        <p:spPr>
          <a:xfrm>
            <a:off x="0" y="9573338"/>
            <a:ext cx="18288000" cy="714375"/>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428" name="Google Shape;428;p13"/>
          <p:cNvSpPr/>
          <p:nvPr/>
        </p:nvSpPr>
        <p:spPr>
          <a:xfrm rot="7963437">
            <a:off x="17167777" y="8365150"/>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sp>
        <p:nvSpPr>
          <p:cNvPr id="429" name="Google Shape;429;p13"/>
          <p:cNvSpPr/>
          <p:nvPr/>
        </p:nvSpPr>
        <p:spPr>
          <a:xfrm>
            <a:off x="6444343" y="2202222"/>
            <a:ext cx="5399312" cy="5399312"/>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0" name="Google Shape;430;p13"/>
          <p:cNvSpPr/>
          <p:nvPr/>
        </p:nvSpPr>
        <p:spPr>
          <a:xfrm>
            <a:off x="6658752" y="2395444"/>
            <a:ext cx="5012868" cy="5012868"/>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blipFill rotWithShape="1">
            <a:blip r:embed="rId3">
              <a:alphaModFix/>
            </a:blip>
            <a:stretch>
              <a:fillRect b="0" l="0" r="0" t="0"/>
            </a:stretch>
          </a:blipFill>
          <a:ln cap="flat" cmpd="sng" w="25400">
            <a:solidFill>
              <a:srgbClr val="FFFFFF"/>
            </a:solidFill>
            <a:prstDash val="solid"/>
            <a:miter lim="8000"/>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31" name="Google Shape;431;p13"/>
          <p:cNvGrpSpPr/>
          <p:nvPr/>
        </p:nvGrpSpPr>
        <p:grpSpPr>
          <a:xfrm>
            <a:off x="458827" y="325608"/>
            <a:ext cx="17463275" cy="1358652"/>
            <a:chOff x="458827" y="325608"/>
            <a:chExt cx="17463275" cy="1358652"/>
          </a:xfrm>
        </p:grpSpPr>
        <p:grpSp>
          <p:nvGrpSpPr>
            <p:cNvPr id="432" name="Google Shape;432;p13"/>
            <p:cNvGrpSpPr/>
            <p:nvPr/>
          </p:nvGrpSpPr>
          <p:grpSpPr>
            <a:xfrm>
              <a:off x="17324204" y="628604"/>
              <a:ext cx="597898" cy="405655"/>
              <a:chOff x="17324204" y="628604"/>
              <a:chExt cx="597898" cy="405655"/>
            </a:xfrm>
          </p:grpSpPr>
          <p:sp>
            <p:nvSpPr>
              <p:cNvPr id="433" name="Google Shape;433;p13"/>
              <p:cNvSpPr/>
              <p:nvPr/>
            </p:nvSpPr>
            <p:spPr>
              <a:xfrm>
                <a:off x="17324204" y="628604"/>
                <a:ext cx="597898"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13"/>
              <p:cNvSpPr/>
              <p:nvPr/>
            </p:nvSpPr>
            <p:spPr>
              <a:xfrm>
                <a:off x="17324204" y="838577"/>
                <a:ext cx="597898"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13"/>
              <p:cNvSpPr/>
              <p:nvPr/>
            </p:nvSpPr>
            <p:spPr>
              <a:xfrm>
                <a:off x="17324204" y="1034259"/>
                <a:ext cx="597898"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6" name="Google Shape;436;p13"/>
            <p:cNvSpPr/>
            <p:nvPr/>
          </p:nvSpPr>
          <p:spPr>
            <a:xfrm>
              <a:off x="1609993" y="1684260"/>
              <a:ext cx="15714210" cy="0"/>
            </a:xfrm>
            <a:custGeom>
              <a:rect b="b" l="l" r="r" t="t"/>
              <a:pathLst>
                <a:path extrusionOk="0" h="120000" w="120000">
                  <a:moveTo>
                    <a:pt x="0" y="0"/>
                  </a:moveTo>
                  <a:lnTo>
                    <a:pt x="120000" y="0"/>
                  </a:lnTo>
                </a:path>
              </a:pathLst>
            </a:custGeom>
            <a:noFill/>
            <a:ln cap="rnd" cmpd="sng" w="47600">
              <a:solidFill>
                <a:srgbClr val="2F3336"/>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3"/>
            <p:cNvSpPr txBox="1"/>
            <p:nvPr/>
          </p:nvSpPr>
          <p:spPr>
            <a:xfrm>
              <a:off x="458827" y="325608"/>
              <a:ext cx="1564236" cy="896011"/>
            </a:xfrm>
            <a:prstGeom prst="rect">
              <a:avLst/>
            </a:prstGeom>
            <a:noFill/>
            <a:ln>
              <a:noFill/>
            </a:ln>
          </p:spPr>
          <p:txBody>
            <a:bodyPr anchorCtr="0" anchor="t" bIns="0" lIns="0" spcFirstLastPara="1" rIns="0" wrap="square" tIns="0">
              <a:spAutoFit/>
            </a:bodyPr>
            <a:lstStyle/>
            <a:p>
              <a:pPr indent="0" lvl="0" marL="0" marR="0" rtl="0" algn="l">
                <a:lnSpc>
                  <a:spcPct val="202945"/>
                </a:lnSpc>
                <a:spcBef>
                  <a:spcPts val="0"/>
                </a:spcBef>
                <a:spcAft>
                  <a:spcPts val="0"/>
                </a:spcAft>
                <a:buClr>
                  <a:srgbClr val="00B0F0"/>
                </a:buClr>
                <a:buSzPts val="4006"/>
                <a:buFont typeface="Arial"/>
                <a:buNone/>
              </a:pPr>
              <a:r>
                <a:rPr b="0" i="0" lang="en-US" sz="4006" u="none" cap="none" strike="noStrike">
                  <a:solidFill>
                    <a:srgbClr val="00B0F0"/>
                  </a:solidFill>
                  <a:latin typeface="Arial"/>
                  <a:ea typeface="Arial"/>
                  <a:cs typeface="Arial"/>
                  <a:sym typeface="Arial"/>
                </a:rPr>
                <a:t>Home</a:t>
              </a:r>
              <a:endParaRPr/>
            </a:p>
          </p:txBody>
        </p:sp>
      </p:grpSp>
      <p:sp>
        <p:nvSpPr>
          <p:cNvPr id="438" name="Google Shape;438;p13"/>
          <p:cNvSpPr txBox="1"/>
          <p:nvPr/>
        </p:nvSpPr>
        <p:spPr>
          <a:xfrm>
            <a:off x="12588173" y="3715249"/>
            <a:ext cx="4414200" cy="5387400"/>
          </a:xfrm>
          <a:prstGeom prst="rect">
            <a:avLst/>
          </a:prstGeom>
          <a:noFill/>
          <a:ln>
            <a:noFill/>
          </a:ln>
        </p:spPr>
        <p:txBody>
          <a:bodyPr anchorCtr="0" anchor="t" bIns="0" lIns="0" spcFirstLastPara="1" rIns="0" wrap="square" tIns="0">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1" lang="en-US" sz="2500">
                <a:solidFill>
                  <a:schemeClr val="lt1"/>
                </a:solidFill>
                <a:highlight>
                  <a:schemeClr val="dk1"/>
                </a:highlight>
                <a:latin typeface="Times New Roman"/>
                <a:ea typeface="Times New Roman"/>
                <a:cs typeface="Times New Roman"/>
                <a:sym typeface="Times New Roman"/>
              </a:rPr>
              <a:t>Generalization of the Bag of Words model which u</a:t>
            </a:r>
            <a:r>
              <a:rPr b="1" lang="en-US" sz="2500">
                <a:solidFill>
                  <a:schemeClr val="lt1"/>
                </a:solidFill>
                <a:highlight>
                  <a:schemeClr val="dk1"/>
                </a:highlight>
                <a:latin typeface="Times New Roman"/>
                <a:ea typeface="Times New Roman"/>
                <a:cs typeface="Times New Roman"/>
                <a:sym typeface="Times New Roman"/>
              </a:rPr>
              <a:t>ses the Term Frequency and Inverse Document frequency approach.</a:t>
            </a:r>
            <a:endParaRPr b="1" sz="2500">
              <a:solidFill>
                <a:schemeClr val="lt1"/>
              </a:solidFill>
              <a:highlight>
                <a:schemeClr val="dk1"/>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2500">
              <a:solidFill>
                <a:schemeClr val="lt1"/>
              </a:solidFill>
              <a:highlight>
                <a:schemeClr val="dk1"/>
              </a:highlight>
              <a:latin typeface="Times New Roman"/>
              <a:ea typeface="Times New Roman"/>
              <a:cs typeface="Times New Roman"/>
              <a:sym typeface="Times New Roman"/>
            </a:endParaRPr>
          </a:p>
          <a:p>
            <a:pPr indent="-387350" lvl="0" marL="457200" marR="0" rtl="0" algn="l">
              <a:lnSpc>
                <a:spcPct val="100000"/>
              </a:lnSpc>
              <a:spcBef>
                <a:spcPts val="0"/>
              </a:spcBef>
              <a:spcAft>
                <a:spcPts val="0"/>
              </a:spcAft>
              <a:buClr>
                <a:schemeClr val="lt1"/>
              </a:buClr>
              <a:buSzPts val="2500"/>
              <a:buFont typeface="Times New Roman"/>
              <a:buChar char="★"/>
            </a:pPr>
            <a:r>
              <a:rPr b="1" lang="en-US" sz="2500">
                <a:solidFill>
                  <a:schemeClr val="lt1"/>
                </a:solidFill>
                <a:highlight>
                  <a:schemeClr val="dk1"/>
                </a:highlight>
                <a:latin typeface="Times New Roman"/>
                <a:ea typeface="Times New Roman"/>
                <a:cs typeface="Times New Roman"/>
                <a:sym typeface="Times New Roman"/>
              </a:rPr>
              <a:t>TF-IDF usually performs better in machine learning models.</a:t>
            </a:r>
            <a:endParaRPr b="1" sz="2500">
              <a:solidFill>
                <a:schemeClr val="lt1"/>
              </a:solidFill>
              <a:highlight>
                <a:schemeClr val="dk1"/>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2500">
              <a:solidFill>
                <a:schemeClr val="lt1"/>
              </a:solidFill>
              <a:highlight>
                <a:schemeClr val="dk1"/>
              </a:highlight>
              <a:latin typeface="Times New Roman"/>
              <a:ea typeface="Times New Roman"/>
              <a:cs typeface="Times New Roman"/>
              <a:sym typeface="Times New Roman"/>
            </a:endParaRPr>
          </a:p>
          <a:p>
            <a:pPr indent="-387350" lvl="0" marL="457200" marR="0" rtl="0" algn="l">
              <a:lnSpc>
                <a:spcPct val="100000"/>
              </a:lnSpc>
              <a:spcBef>
                <a:spcPts val="0"/>
              </a:spcBef>
              <a:spcAft>
                <a:spcPts val="0"/>
              </a:spcAft>
              <a:buClr>
                <a:schemeClr val="lt1"/>
              </a:buClr>
              <a:buSzPts val="2500"/>
              <a:buFont typeface="Times New Roman"/>
              <a:buChar char="★"/>
            </a:pPr>
            <a:r>
              <a:rPr b="1" lang="en-US" sz="2500">
                <a:solidFill>
                  <a:schemeClr val="lt1"/>
                </a:solidFill>
                <a:highlight>
                  <a:schemeClr val="dk1"/>
                </a:highlight>
                <a:latin typeface="Times New Roman"/>
                <a:ea typeface="Times New Roman"/>
                <a:cs typeface="Times New Roman"/>
                <a:sym typeface="Times New Roman"/>
              </a:rPr>
              <a:t>TF-IDF model contains information on the more important words and the less important ones as well.</a:t>
            </a:r>
            <a:endParaRPr b="1" sz="2500">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3" name="Shape 443"/>
        <p:cNvGrpSpPr/>
        <p:nvPr/>
      </p:nvGrpSpPr>
      <p:grpSpPr>
        <a:xfrm>
          <a:off x="0" y="0"/>
          <a:ext cx="0" cy="0"/>
          <a:chOff x="0" y="0"/>
          <a:chExt cx="0" cy="0"/>
        </a:xfrm>
      </p:grpSpPr>
      <p:grpSp>
        <p:nvGrpSpPr>
          <p:cNvPr id="444" name="Google Shape;444;g245ff388c53_0_171"/>
          <p:cNvGrpSpPr/>
          <p:nvPr/>
        </p:nvGrpSpPr>
        <p:grpSpPr>
          <a:xfrm>
            <a:off x="-980294" y="-91646"/>
            <a:ext cx="19268294" cy="2424749"/>
            <a:chOff x="-980294" y="-91646"/>
            <a:chExt cx="19268294" cy="2424749"/>
          </a:xfrm>
        </p:grpSpPr>
        <p:sp>
          <p:nvSpPr>
            <p:cNvPr id="445" name="Google Shape;445;g245ff388c53_0_171"/>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446" name="Google Shape;446;g245ff388c53_0_171"/>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447" name="Google Shape;447;g245ff388c53_0_171"/>
          <p:cNvSpPr/>
          <p:nvPr/>
        </p:nvSpPr>
        <p:spPr>
          <a:xfrm>
            <a:off x="528775" y="557525"/>
            <a:ext cx="17359121" cy="959561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g245ff388c53_0_171"/>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49" name="Google Shape;449;g245ff388c53_0_171"/>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450" name="Google Shape;450;g245ff388c53_0_171"/>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4100">
                <a:solidFill>
                  <a:schemeClr val="lt1"/>
                </a:solidFill>
                <a:latin typeface="Times New Roman"/>
                <a:ea typeface="Times New Roman"/>
                <a:cs typeface="Times New Roman"/>
                <a:sym typeface="Times New Roman"/>
              </a:rPr>
              <a:t>TEXT PRE-PROCESSING</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734">
                <a:solidFill>
                  <a:srgbClr val="5C6267"/>
                </a:solidFill>
              </a:rPr>
              <a:t>@Twitter</a:t>
            </a:r>
            <a:endParaRPr b="1" sz="4000">
              <a:solidFill>
                <a:schemeClr val="lt1"/>
              </a:solidFill>
            </a:endParaRPr>
          </a:p>
        </p:txBody>
      </p:sp>
      <p:pic>
        <p:nvPicPr>
          <p:cNvPr id="451" name="Google Shape;451;g245ff388c53_0_171"/>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452" name="Google Shape;452;g245ff388c53_0_171"/>
          <p:cNvSpPr txBox="1"/>
          <p:nvPr/>
        </p:nvSpPr>
        <p:spPr>
          <a:xfrm>
            <a:off x="9240900" y="2333100"/>
            <a:ext cx="6552300" cy="40758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37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2500">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36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37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3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200">
              <a:solidFill>
                <a:schemeClr val="lt1"/>
              </a:solidFill>
              <a:latin typeface="Times New Roman"/>
              <a:ea typeface="Times New Roman"/>
              <a:cs typeface="Times New Roman"/>
              <a:sym typeface="Times New Roman"/>
            </a:endParaRPr>
          </a:p>
        </p:txBody>
      </p:sp>
      <p:sp>
        <p:nvSpPr>
          <p:cNvPr id="453" name="Google Shape;453;g245ff388c53_0_171"/>
          <p:cNvSpPr txBox="1"/>
          <p:nvPr/>
        </p:nvSpPr>
        <p:spPr>
          <a:xfrm>
            <a:off x="2043525" y="2978700"/>
            <a:ext cx="42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4" name="Google Shape;454;g245ff388c53_0_171"/>
          <p:cNvSpPr txBox="1"/>
          <p:nvPr/>
        </p:nvSpPr>
        <p:spPr>
          <a:xfrm>
            <a:off x="2424525" y="2793150"/>
            <a:ext cx="554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chemeClr val="lt1"/>
              </a:solidFill>
              <a:latin typeface="Times New Roman"/>
              <a:ea typeface="Times New Roman"/>
              <a:cs typeface="Times New Roman"/>
              <a:sym typeface="Times New Roman"/>
            </a:endParaRPr>
          </a:p>
        </p:txBody>
      </p:sp>
      <p:sp>
        <p:nvSpPr>
          <p:cNvPr id="455" name="Google Shape;455;g245ff388c53_0_171"/>
          <p:cNvSpPr/>
          <p:nvPr/>
        </p:nvSpPr>
        <p:spPr>
          <a:xfrm>
            <a:off x="1298925" y="2599250"/>
            <a:ext cx="7793100" cy="845100"/>
          </a:xfrm>
          <a:prstGeom prst="roundRect">
            <a:avLst>
              <a:gd fmla="val 16667" name="adj"/>
            </a:avLst>
          </a:prstGeom>
          <a:solidFill>
            <a:srgbClr val="1B9DF0"/>
          </a:solidFill>
          <a:ln>
            <a:noFill/>
          </a:ln>
          <a:effectLst>
            <a:reflection blurRad="0" dir="5400000" dist="38100" endA="0" endPos="30000" fadeDir="5400012" kx="0" rotWithShape="0" algn="bl" stA="17000" stPos="0" sy="-100000" ky="0"/>
          </a:effectLst>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Times New Roman"/>
                <a:ea typeface="Times New Roman"/>
                <a:cs typeface="Times New Roman"/>
                <a:sym typeface="Times New Roman"/>
              </a:rPr>
              <a:t>  Corpus Object</a:t>
            </a:r>
            <a:endParaRPr b="1"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B9DF0"/>
              </a:solidFill>
            </a:endParaRPr>
          </a:p>
        </p:txBody>
      </p:sp>
      <p:sp>
        <p:nvSpPr>
          <p:cNvPr id="456" name="Google Shape;456;g245ff388c53_0_171"/>
          <p:cNvSpPr/>
          <p:nvPr/>
        </p:nvSpPr>
        <p:spPr>
          <a:xfrm>
            <a:off x="1107100" y="3064700"/>
            <a:ext cx="588900" cy="579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300">
                <a:solidFill>
                  <a:srgbClr val="CC0000"/>
                </a:solidFill>
                <a:latin typeface="Times New Roman"/>
                <a:ea typeface="Times New Roman"/>
                <a:cs typeface="Times New Roman"/>
                <a:sym typeface="Times New Roman"/>
              </a:rPr>
              <a:t>1</a:t>
            </a:r>
            <a:endParaRPr b="1" sz="2300">
              <a:solidFill>
                <a:srgbClr val="CC0000"/>
              </a:solidFill>
              <a:latin typeface="Times New Roman"/>
              <a:ea typeface="Times New Roman"/>
              <a:cs typeface="Times New Roman"/>
              <a:sym typeface="Times New Roman"/>
            </a:endParaRPr>
          </a:p>
        </p:txBody>
      </p:sp>
      <p:sp>
        <p:nvSpPr>
          <p:cNvPr id="457" name="Google Shape;457;g245ff388c53_0_171"/>
          <p:cNvSpPr/>
          <p:nvPr/>
        </p:nvSpPr>
        <p:spPr>
          <a:xfrm>
            <a:off x="9713775" y="2606850"/>
            <a:ext cx="7396500" cy="845100"/>
          </a:xfrm>
          <a:prstGeom prst="roundRect">
            <a:avLst>
              <a:gd fmla="val 16667" name="adj"/>
            </a:avLst>
          </a:prstGeom>
          <a:solidFill>
            <a:srgbClr val="1B9DF0"/>
          </a:solidFill>
          <a:ln>
            <a:noFill/>
          </a:ln>
          <a:effectLst>
            <a:reflection blurRad="0" dir="5400000" dist="38100" endA="0" endPos="30000" fadeDir="5400012" kx="0" rotWithShape="0" algn="bl" stA="17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lt1"/>
                </a:solidFill>
                <a:latin typeface="Times New Roman"/>
                <a:ea typeface="Times New Roman"/>
                <a:cs typeface="Times New Roman"/>
                <a:sym typeface="Times New Roman"/>
              </a:rPr>
              <a:t>TM</a:t>
            </a:r>
            <a:r>
              <a:rPr b="1" lang="en-US" sz="2200">
                <a:solidFill>
                  <a:schemeClr val="lt1"/>
                </a:solidFill>
                <a:latin typeface="Times New Roman"/>
                <a:ea typeface="Times New Roman"/>
                <a:cs typeface="Times New Roman"/>
                <a:sym typeface="Times New Roman"/>
              </a:rPr>
              <a:t> package to remove Punctuation , numbers , stopwords , </a:t>
            </a:r>
            <a:endParaRPr b="1" sz="2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2200">
                <a:solidFill>
                  <a:schemeClr val="lt1"/>
                </a:solidFill>
                <a:latin typeface="Times New Roman"/>
                <a:ea typeface="Times New Roman"/>
                <a:cs typeface="Times New Roman"/>
                <a:sym typeface="Times New Roman"/>
              </a:rPr>
              <a:t>whitespace , stemming etc</a:t>
            </a:r>
            <a:endParaRPr b="1"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B9DF0"/>
              </a:solidFill>
            </a:endParaRPr>
          </a:p>
        </p:txBody>
      </p:sp>
      <p:sp>
        <p:nvSpPr>
          <p:cNvPr id="458" name="Google Shape;458;g245ff388c53_0_171"/>
          <p:cNvSpPr/>
          <p:nvPr/>
        </p:nvSpPr>
        <p:spPr>
          <a:xfrm>
            <a:off x="9454425" y="3064688"/>
            <a:ext cx="588900" cy="579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300">
                <a:solidFill>
                  <a:srgbClr val="CC0000"/>
                </a:solidFill>
                <a:latin typeface="Times New Roman"/>
                <a:ea typeface="Times New Roman"/>
                <a:cs typeface="Times New Roman"/>
                <a:sym typeface="Times New Roman"/>
              </a:rPr>
              <a:t>2</a:t>
            </a:r>
            <a:endParaRPr b="1" sz="2300">
              <a:solidFill>
                <a:srgbClr val="CC0000"/>
              </a:solidFill>
              <a:latin typeface="Times New Roman"/>
              <a:ea typeface="Times New Roman"/>
              <a:cs typeface="Times New Roman"/>
              <a:sym typeface="Times New Roman"/>
            </a:endParaRPr>
          </a:p>
        </p:txBody>
      </p:sp>
      <p:sp>
        <p:nvSpPr>
          <p:cNvPr id="459" name="Google Shape;459;g245ff388c53_0_171"/>
          <p:cNvSpPr/>
          <p:nvPr/>
        </p:nvSpPr>
        <p:spPr>
          <a:xfrm>
            <a:off x="5079175" y="5032600"/>
            <a:ext cx="8852400" cy="1012500"/>
          </a:xfrm>
          <a:prstGeom prst="roundRect">
            <a:avLst>
              <a:gd fmla="val 16667" name="adj"/>
            </a:avLst>
          </a:prstGeom>
          <a:solidFill>
            <a:srgbClr val="1B9DF0"/>
          </a:solidFill>
          <a:ln>
            <a:noFill/>
          </a:ln>
          <a:effectLst>
            <a:reflection blurRad="0" dir="5400000" dist="38100" endA="0" endPos="30000" fadeDir="5400012" kx="0" rotWithShape="0" algn="bl" stA="17000" stPos="0" sy="-100000" ky="0"/>
          </a:effectLst>
        </p:spPr>
        <p:txBody>
          <a:bodyPr anchorCtr="0" anchor="t" bIns="91425" lIns="91425" spcFirstLastPara="1" rIns="91425" wrap="square" tIns="91425">
            <a:noAutofit/>
          </a:bodyPr>
          <a:lstStyle/>
          <a:p>
            <a:pPr indent="0" lvl="0" marL="0" rtl="0" algn="ctr">
              <a:spcBef>
                <a:spcPts val="0"/>
              </a:spcBef>
              <a:spcAft>
                <a:spcPts val="0"/>
              </a:spcAft>
              <a:buNone/>
            </a:pPr>
            <a:r>
              <a:rPr b="1" lang="en-US" sz="2200">
                <a:solidFill>
                  <a:schemeClr val="lt1"/>
                </a:solidFill>
                <a:latin typeface="Times New Roman"/>
                <a:ea typeface="Times New Roman"/>
                <a:cs typeface="Times New Roman"/>
                <a:sym typeface="Times New Roman"/>
              </a:rPr>
              <a:t>  </a:t>
            </a:r>
            <a:r>
              <a:rPr b="1" lang="en-US" sz="2400">
                <a:solidFill>
                  <a:schemeClr val="lt1"/>
                </a:solidFill>
                <a:latin typeface="Times New Roman"/>
                <a:ea typeface="Times New Roman"/>
                <a:cs typeface="Times New Roman"/>
                <a:sym typeface="Times New Roman"/>
              </a:rPr>
              <a:t> TermDocumentMatrix &amp; DocumentTermMatrix.</a:t>
            </a:r>
            <a:endParaRPr b="1" sz="24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2400">
                <a:solidFill>
                  <a:schemeClr val="lt1"/>
                </a:solidFill>
                <a:latin typeface="Times New Roman"/>
                <a:ea typeface="Times New Roman"/>
                <a:cs typeface="Times New Roman"/>
                <a:sym typeface="Times New Roman"/>
              </a:rPr>
              <a:t>  Visualised words with frequency greater than 500</a:t>
            </a:r>
            <a:endParaRPr b="1"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B9DF0"/>
              </a:solidFill>
            </a:endParaRPr>
          </a:p>
        </p:txBody>
      </p:sp>
      <p:sp>
        <p:nvSpPr>
          <p:cNvPr id="460" name="Google Shape;460;g245ff388c53_0_171"/>
          <p:cNvSpPr/>
          <p:nvPr/>
        </p:nvSpPr>
        <p:spPr>
          <a:xfrm>
            <a:off x="4901025" y="5638425"/>
            <a:ext cx="588900" cy="579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300">
                <a:solidFill>
                  <a:srgbClr val="CC0000"/>
                </a:solidFill>
                <a:latin typeface="Times New Roman"/>
                <a:ea typeface="Times New Roman"/>
                <a:cs typeface="Times New Roman"/>
                <a:sym typeface="Times New Roman"/>
              </a:rPr>
              <a:t>3</a:t>
            </a:r>
            <a:endParaRPr b="1" sz="2300">
              <a:solidFill>
                <a:srgbClr val="CC0000"/>
              </a:solidFill>
              <a:latin typeface="Times New Roman"/>
              <a:ea typeface="Times New Roman"/>
              <a:cs typeface="Times New Roman"/>
              <a:sym typeface="Times New Roman"/>
            </a:endParaRPr>
          </a:p>
        </p:txBody>
      </p:sp>
      <p:sp>
        <p:nvSpPr>
          <p:cNvPr id="461" name="Google Shape;461;g245ff388c53_0_171"/>
          <p:cNvSpPr/>
          <p:nvPr/>
        </p:nvSpPr>
        <p:spPr>
          <a:xfrm>
            <a:off x="1298925" y="7266300"/>
            <a:ext cx="7688700" cy="845100"/>
          </a:xfrm>
          <a:prstGeom prst="roundRect">
            <a:avLst>
              <a:gd fmla="val 16667" name="adj"/>
            </a:avLst>
          </a:prstGeom>
          <a:solidFill>
            <a:srgbClr val="1B9DF0"/>
          </a:solidFill>
          <a:ln>
            <a:noFill/>
          </a:ln>
          <a:effectLst>
            <a:reflection blurRad="0" dir="5400000" dist="38100" endA="0" endPos="30000" fadeDir="5400012" kx="0" rotWithShape="0" algn="bl" stA="17000" stPos="0" sy="-100000" ky="0"/>
          </a:effectLst>
        </p:spPr>
        <p:txBody>
          <a:bodyPr anchorCtr="0" anchor="t" bIns="91425" lIns="91425" spcFirstLastPara="1" rIns="91425" wrap="square" tIns="91425">
            <a:noAutofit/>
          </a:bodyPr>
          <a:lstStyle/>
          <a:p>
            <a:pPr indent="0" lvl="0" marL="0" rtl="0" algn="ctr">
              <a:spcBef>
                <a:spcPts val="0"/>
              </a:spcBef>
              <a:spcAft>
                <a:spcPts val="0"/>
              </a:spcAft>
              <a:buNone/>
            </a:pPr>
            <a:r>
              <a:rPr b="1" lang="en-US" sz="2200">
                <a:solidFill>
                  <a:schemeClr val="lt1"/>
                </a:solidFill>
                <a:latin typeface="Times New Roman"/>
                <a:ea typeface="Times New Roman"/>
                <a:cs typeface="Times New Roman"/>
                <a:sym typeface="Times New Roman"/>
              </a:rPr>
              <a:t>  </a:t>
            </a:r>
            <a:r>
              <a:rPr b="1" lang="en-US" sz="2400">
                <a:solidFill>
                  <a:schemeClr val="lt1"/>
                </a:solidFill>
                <a:latin typeface="Times New Roman"/>
                <a:ea typeface="Times New Roman"/>
                <a:cs typeface="Times New Roman"/>
                <a:sym typeface="Times New Roman"/>
              </a:rPr>
              <a:t> Splitting the dataset with 80 : 20 ( Train &amp; Test set)</a:t>
            </a:r>
            <a:endParaRPr b="1"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B9DF0"/>
              </a:solidFill>
            </a:endParaRPr>
          </a:p>
        </p:txBody>
      </p:sp>
      <p:sp>
        <p:nvSpPr>
          <p:cNvPr id="462" name="Google Shape;462;g245ff388c53_0_171"/>
          <p:cNvSpPr/>
          <p:nvPr/>
        </p:nvSpPr>
        <p:spPr>
          <a:xfrm>
            <a:off x="1206550" y="7839000"/>
            <a:ext cx="588900" cy="579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300">
                <a:solidFill>
                  <a:srgbClr val="CC0000"/>
                </a:solidFill>
                <a:latin typeface="Times New Roman"/>
                <a:ea typeface="Times New Roman"/>
                <a:cs typeface="Times New Roman"/>
                <a:sym typeface="Times New Roman"/>
              </a:rPr>
              <a:t>4</a:t>
            </a:r>
            <a:endParaRPr b="1" sz="2300">
              <a:solidFill>
                <a:srgbClr val="CC0000"/>
              </a:solidFill>
              <a:latin typeface="Times New Roman"/>
              <a:ea typeface="Times New Roman"/>
              <a:cs typeface="Times New Roman"/>
              <a:sym typeface="Times New Roman"/>
            </a:endParaRPr>
          </a:p>
        </p:txBody>
      </p:sp>
      <p:sp>
        <p:nvSpPr>
          <p:cNvPr id="463" name="Google Shape;463;g245ff388c53_0_171"/>
          <p:cNvSpPr/>
          <p:nvPr/>
        </p:nvSpPr>
        <p:spPr>
          <a:xfrm>
            <a:off x="9454425" y="7266300"/>
            <a:ext cx="7688700" cy="845100"/>
          </a:xfrm>
          <a:prstGeom prst="roundRect">
            <a:avLst>
              <a:gd fmla="val 16667" name="adj"/>
            </a:avLst>
          </a:prstGeom>
          <a:solidFill>
            <a:srgbClr val="1B9DF0"/>
          </a:solidFill>
          <a:ln>
            <a:noFill/>
          </a:ln>
          <a:effectLst>
            <a:reflection blurRad="0" dir="5400000" dist="38100" endA="0" endPos="30000" fadeDir="5400012" kx="0" rotWithShape="0" algn="bl" stA="17000" stPos="0" sy="-100000" ky="0"/>
          </a:effectLst>
        </p:spPr>
        <p:txBody>
          <a:bodyPr anchorCtr="0" anchor="t" bIns="91425" lIns="91425" spcFirstLastPara="1" rIns="91425" wrap="square" tIns="91425">
            <a:noAutofit/>
          </a:bodyPr>
          <a:lstStyle/>
          <a:p>
            <a:pPr indent="0" lvl="0" marL="0" rtl="0" algn="ctr">
              <a:spcBef>
                <a:spcPts val="0"/>
              </a:spcBef>
              <a:spcAft>
                <a:spcPts val="0"/>
              </a:spcAft>
              <a:buNone/>
            </a:pPr>
            <a:r>
              <a:rPr b="1" lang="en-US" sz="2300">
                <a:solidFill>
                  <a:schemeClr val="lt1"/>
                </a:solidFill>
                <a:latin typeface="Times New Roman"/>
                <a:ea typeface="Times New Roman"/>
                <a:cs typeface="Times New Roman"/>
                <a:sym typeface="Times New Roman"/>
              </a:rPr>
              <a:t>Baseline Accuracy for Train &amp; Test set.</a:t>
            </a:r>
            <a:endParaRPr b="1" sz="2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B9DF0"/>
              </a:solidFill>
            </a:endParaRPr>
          </a:p>
        </p:txBody>
      </p:sp>
      <p:sp>
        <p:nvSpPr>
          <p:cNvPr id="464" name="Google Shape;464;g245ff388c53_0_171"/>
          <p:cNvSpPr/>
          <p:nvPr/>
        </p:nvSpPr>
        <p:spPr>
          <a:xfrm>
            <a:off x="9240900" y="7839000"/>
            <a:ext cx="588900" cy="579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300">
                <a:solidFill>
                  <a:srgbClr val="CC0000"/>
                </a:solidFill>
                <a:latin typeface="Times New Roman"/>
                <a:ea typeface="Times New Roman"/>
                <a:cs typeface="Times New Roman"/>
                <a:sym typeface="Times New Roman"/>
              </a:rPr>
              <a:t>5</a:t>
            </a:r>
            <a:endParaRPr b="1" sz="2300">
              <a:solidFill>
                <a:srgbClr val="CC0000"/>
              </a:solidFill>
              <a:latin typeface="Times New Roman"/>
              <a:ea typeface="Times New Roman"/>
              <a:cs typeface="Times New Roman"/>
              <a:sym typeface="Times New Roman"/>
            </a:endParaRPr>
          </a:p>
        </p:txBody>
      </p:sp>
      <p:sp>
        <p:nvSpPr>
          <p:cNvPr id="465" name="Google Shape;465;g245ff388c53_0_171"/>
          <p:cNvSpPr txBox="1"/>
          <p:nvPr/>
        </p:nvSpPr>
        <p:spPr>
          <a:xfrm>
            <a:off x="9562800" y="5065675"/>
            <a:ext cx="41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66" name="Google Shape;466;g245ff388c53_0_171"/>
          <p:cNvPicPr preferRelativeResize="0"/>
          <p:nvPr/>
        </p:nvPicPr>
        <p:blipFill>
          <a:blip r:embed="rId5">
            <a:alphaModFix/>
          </a:blip>
          <a:stretch>
            <a:fillRect/>
          </a:stretch>
        </p:blipFill>
        <p:spPr>
          <a:xfrm>
            <a:off x="11920975" y="7959875"/>
            <a:ext cx="3251450" cy="1978125"/>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1" name="Shape 471"/>
        <p:cNvGrpSpPr/>
        <p:nvPr/>
      </p:nvGrpSpPr>
      <p:grpSpPr>
        <a:xfrm>
          <a:off x="0" y="0"/>
          <a:ext cx="0" cy="0"/>
          <a:chOff x="0" y="0"/>
          <a:chExt cx="0" cy="0"/>
        </a:xfrm>
      </p:grpSpPr>
      <p:grpSp>
        <p:nvGrpSpPr>
          <p:cNvPr id="472" name="Google Shape;472;g246928937a3_0_3"/>
          <p:cNvGrpSpPr/>
          <p:nvPr/>
        </p:nvGrpSpPr>
        <p:grpSpPr>
          <a:xfrm>
            <a:off x="-980294" y="-91646"/>
            <a:ext cx="19268294" cy="2424749"/>
            <a:chOff x="-980294" y="-91646"/>
            <a:chExt cx="19268294" cy="2424749"/>
          </a:xfrm>
        </p:grpSpPr>
        <p:sp>
          <p:nvSpPr>
            <p:cNvPr id="473" name="Google Shape;473;g246928937a3_0_3"/>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474" name="Google Shape;474;g246928937a3_0_3"/>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475" name="Google Shape;475;g246928937a3_0_3"/>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g246928937a3_0_3"/>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77" name="Google Shape;477;g246928937a3_0_3"/>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478" name="Google Shape;478;g246928937a3_0_3"/>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WORD CLOUD</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479" name="Google Shape;479;g246928937a3_0_3"/>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480" name="Google Shape;480;g246928937a3_0_3"/>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481" name="Google Shape;481;g246928937a3_0_3"/>
          <p:cNvSpPr txBox="1"/>
          <p:nvPr/>
        </p:nvSpPr>
        <p:spPr>
          <a:xfrm>
            <a:off x="10841175" y="2840175"/>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482" name="Google Shape;482;g246928937a3_0_3"/>
          <p:cNvSpPr txBox="1"/>
          <p:nvPr/>
        </p:nvSpPr>
        <p:spPr>
          <a:xfrm>
            <a:off x="9707750" y="2553500"/>
            <a:ext cx="7089600" cy="360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t/>
            </a:r>
            <a:endParaRPr b="1" sz="2500">
              <a:solidFill>
                <a:srgbClr val="E3E3E3"/>
              </a:solidFill>
              <a:highlight>
                <a:srgbClr val="131314"/>
              </a:highlight>
              <a:latin typeface="Times New Roman"/>
              <a:ea typeface="Times New Roman"/>
              <a:cs typeface="Times New Roman"/>
              <a:sym typeface="Times New Roman"/>
            </a:endParaRPr>
          </a:p>
          <a:p>
            <a:pPr indent="-387350" lvl="0" marL="457200" rtl="0" algn="l">
              <a:lnSpc>
                <a:spcPct val="115000"/>
              </a:lnSpc>
              <a:spcBef>
                <a:spcPts val="1000"/>
              </a:spcBef>
              <a:spcAft>
                <a:spcPts val="0"/>
              </a:spcAft>
              <a:buClr>
                <a:srgbClr val="E3E3E3"/>
              </a:buClr>
              <a:buSzPts val="2500"/>
              <a:buFont typeface="Times New Roman"/>
              <a:buChar char="★"/>
            </a:pPr>
            <a:r>
              <a:rPr b="1" lang="en-US" sz="2500">
                <a:solidFill>
                  <a:srgbClr val="E3E3E3"/>
                </a:solidFill>
                <a:highlight>
                  <a:srgbClr val="131314"/>
                </a:highlight>
                <a:latin typeface="Times New Roman"/>
                <a:ea typeface="Times New Roman"/>
                <a:cs typeface="Times New Roman"/>
                <a:sym typeface="Times New Roman"/>
              </a:rPr>
              <a:t>Text preprocessing steps were applied to the tweets.</a:t>
            </a:r>
            <a:endParaRPr b="1" sz="2500">
              <a:solidFill>
                <a:srgbClr val="E3E3E3"/>
              </a:solidFill>
              <a:highlight>
                <a:srgbClr val="131314"/>
              </a:highlight>
              <a:latin typeface="Times New Roman"/>
              <a:ea typeface="Times New Roman"/>
              <a:cs typeface="Times New Roman"/>
              <a:sym typeface="Times New Roman"/>
            </a:endParaRPr>
          </a:p>
          <a:p>
            <a:pPr indent="-387350" lvl="0" marL="457200" rtl="0" algn="l">
              <a:lnSpc>
                <a:spcPct val="115000"/>
              </a:lnSpc>
              <a:spcBef>
                <a:spcPts val="1000"/>
              </a:spcBef>
              <a:spcAft>
                <a:spcPts val="0"/>
              </a:spcAft>
              <a:buClr>
                <a:srgbClr val="E3E3E3"/>
              </a:buClr>
              <a:buSzPts val="2500"/>
              <a:buFont typeface="Times New Roman"/>
              <a:buChar char="★"/>
            </a:pPr>
            <a:r>
              <a:rPr b="1" lang="en-US" sz="2500">
                <a:solidFill>
                  <a:srgbClr val="E3E3E3"/>
                </a:solidFill>
                <a:highlight>
                  <a:srgbClr val="131314"/>
                </a:highlight>
                <a:latin typeface="Times New Roman"/>
                <a:ea typeface="Times New Roman"/>
                <a:cs typeface="Times New Roman"/>
                <a:sym typeface="Times New Roman"/>
              </a:rPr>
              <a:t>A term-document matrix was created to represent the tweets.</a:t>
            </a:r>
            <a:endParaRPr b="1" sz="2500">
              <a:solidFill>
                <a:srgbClr val="E3E3E3"/>
              </a:solidFill>
              <a:highlight>
                <a:srgbClr val="131314"/>
              </a:highlight>
              <a:latin typeface="Times New Roman"/>
              <a:ea typeface="Times New Roman"/>
              <a:cs typeface="Times New Roman"/>
              <a:sym typeface="Times New Roman"/>
            </a:endParaRPr>
          </a:p>
          <a:p>
            <a:pPr indent="-387350" lvl="0" marL="457200" rtl="0" algn="l">
              <a:lnSpc>
                <a:spcPct val="115000"/>
              </a:lnSpc>
              <a:spcBef>
                <a:spcPts val="1000"/>
              </a:spcBef>
              <a:spcAft>
                <a:spcPts val="1000"/>
              </a:spcAft>
              <a:buClr>
                <a:srgbClr val="E3E3E3"/>
              </a:buClr>
              <a:buSzPts val="2500"/>
              <a:buFont typeface="Times New Roman"/>
              <a:buChar char="★"/>
            </a:pPr>
            <a:r>
              <a:rPr b="1" lang="en-US" sz="2500">
                <a:solidFill>
                  <a:srgbClr val="E3E3E3"/>
                </a:solidFill>
                <a:highlight>
                  <a:srgbClr val="131314"/>
                </a:highlight>
                <a:latin typeface="Times New Roman"/>
                <a:ea typeface="Times New Roman"/>
                <a:cs typeface="Times New Roman"/>
                <a:sym typeface="Times New Roman"/>
              </a:rPr>
              <a:t>Word size in the matrix indicated frequency (larger words = higher occurrence).</a:t>
            </a:r>
            <a:endParaRPr b="1" sz="2500">
              <a:solidFill>
                <a:srgbClr val="E3E3E3"/>
              </a:solidFill>
              <a:highlight>
                <a:srgbClr val="131314"/>
              </a:highlight>
              <a:latin typeface="Times New Roman"/>
              <a:ea typeface="Times New Roman"/>
              <a:cs typeface="Times New Roman"/>
              <a:sym typeface="Times New Roman"/>
            </a:endParaRPr>
          </a:p>
        </p:txBody>
      </p:sp>
      <p:sp>
        <p:nvSpPr>
          <p:cNvPr id="483" name="Google Shape;483;g246928937a3_0_3"/>
          <p:cNvSpPr txBox="1"/>
          <p:nvPr/>
        </p:nvSpPr>
        <p:spPr>
          <a:xfrm>
            <a:off x="13303210" y="8704297"/>
            <a:ext cx="2368200" cy="215400"/>
          </a:xfrm>
          <a:prstGeom prst="rect">
            <a:avLst/>
          </a:prstGeom>
          <a:noFill/>
          <a:ln>
            <a:noFill/>
          </a:ln>
        </p:spPr>
        <p:txBody>
          <a:bodyPr anchorCtr="1" anchor="t" bIns="0" lIns="0" spcFirstLastPara="1" rIns="0" wrap="square" tIns="0">
            <a:spAutoFit/>
          </a:bodyPr>
          <a:lstStyle/>
          <a:p>
            <a:pPr indent="0" lvl="0" marL="0" marR="0" rtl="0" algn="l">
              <a:lnSpc>
                <a:spcPct val="139993"/>
              </a:lnSpc>
              <a:spcBef>
                <a:spcPts val="0"/>
              </a:spcBef>
              <a:spcAft>
                <a:spcPts val="0"/>
              </a:spcAft>
              <a:buClr>
                <a:srgbClr val="FFFFFF"/>
              </a:buClr>
              <a:buSzPts val="2893"/>
              <a:buFont typeface="Arial"/>
              <a:buNone/>
            </a:pPr>
            <a:r>
              <a:t/>
            </a:r>
            <a:endParaRPr/>
          </a:p>
        </p:txBody>
      </p:sp>
      <p:pic>
        <p:nvPicPr>
          <p:cNvPr id="484" name="Google Shape;484;g246928937a3_0_3"/>
          <p:cNvPicPr preferRelativeResize="0"/>
          <p:nvPr/>
        </p:nvPicPr>
        <p:blipFill>
          <a:blip r:embed="rId5">
            <a:alphaModFix/>
          </a:blip>
          <a:stretch>
            <a:fillRect/>
          </a:stretch>
        </p:blipFill>
        <p:spPr>
          <a:xfrm>
            <a:off x="1869525" y="2495550"/>
            <a:ext cx="7333551" cy="5759116"/>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9" name="Shape 489"/>
        <p:cNvGrpSpPr/>
        <p:nvPr/>
      </p:nvGrpSpPr>
      <p:grpSpPr>
        <a:xfrm>
          <a:off x="0" y="0"/>
          <a:ext cx="0" cy="0"/>
          <a:chOff x="0" y="0"/>
          <a:chExt cx="0" cy="0"/>
        </a:xfrm>
      </p:grpSpPr>
      <p:grpSp>
        <p:nvGrpSpPr>
          <p:cNvPr id="490" name="Google Shape;490;g246928937a3_0_26"/>
          <p:cNvGrpSpPr/>
          <p:nvPr/>
        </p:nvGrpSpPr>
        <p:grpSpPr>
          <a:xfrm>
            <a:off x="-980294" y="-91646"/>
            <a:ext cx="19268294" cy="2424749"/>
            <a:chOff x="-980294" y="-91646"/>
            <a:chExt cx="19268294" cy="2424749"/>
          </a:xfrm>
        </p:grpSpPr>
        <p:sp>
          <p:nvSpPr>
            <p:cNvPr id="491" name="Google Shape;491;g246928937a3_0_26"/>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492" name="Google Shape;492;g246928937a3_0_26"/>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493" name="Google Shape;493;g246928937a3_0_26"/>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g246928937a3_0_26"/>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95" name="Google Shape;495;g246928937a3_0_26"/>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496" name="Google Shape;496;g246928937a3_0_26"/>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DECISION TREE MODEL</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497" name="Google Shape;497;g246928937a3_0_26"/>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498" name="Google Shape;498;g246928937a3_0_26"/>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499" name="Google Shape;499;g246928937a3_0_26"/>
          <p:cNvSpPr txBox="1"/>
          <p:nvPr/>
        </p:nvSpPr>
        <p:spPr>
          <a:xfrm>
            <a:off x="10841175" y="2840175"/>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500" name="Google Shape;500;g246928937a3_0_26"/>
          <p:cNvSpPr txBox="1"/>
          <p:nvPr/>
        </p:nvSpPr>
        <p:spPr>
          <a:xfrm>
            <a:off x="2198625" y="6741700"/>
            <a:ext cx="13751700" cy="2895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300"/>
              </a:spcBef>
              <a:spcAft>
                <a:spcPts val="0"/>
              </a:spcAft>
              <a:buClr>
                <a:srgbClr val="E3E3E3"/>
              </a:buClr>
              <a:buSzPts val="2400"/>
              <a:buFont typeface="Times New Roman"/>
              <a:buChar char="★"/>
            </a:pPr>
            <a:r>
              <a:rPr b="1" lang="en-US" sz="2400">
                <a:solidFill>
                  <a:srgbClr val="E3E3E3"/>
                </a:solidFill>
                <a:highlight>
                  <a:srgbClr val="131314"/>
                </a:highlight>
                <a:latin typeface="Times New Roman"/>
                <a:ea typeface="Times New Roman"/>
                <a:cs typeface="Times New Roman"/>
                <a:sym typeface="Times New Roman"/>
              </a:rPr>
              <a:t>The CP value of 0.1171357 resulted in two splits, with a final tree containing two terminal nodes.</a:t>
            </a:r>
            <a:endParaRPr b="1" sz="2400">
              <a:solidFill>
                <a:srgbClr val="E3E3E3"/>
              </a:solidFill>
              <a:highlight>
                <a:srgbClr val="131314"/>
              </a:highlight>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rgbClr val="E3E3E3"/>
              </a:buClr>
              <a:buSzPts val="2400"/>
              <a:buFont typeface="Times New Roman"/>
              <a:buChar char="★"/>
            </a:pPr>
            <a:r>
              <a:rPr b="1" lang="en-US" sz="2400">
                <a:solidFill>
                  <a:srgbClr val="E3E3E3"/>
                </a:solidFill>
                <a:highlight>
                  <a:srgbClr val="131314"/>
                </a:highlight>
                <a:latin typeface="Times New Roman"/>
                <a:ea typeface="Times New Roman"/>
                <a:cs typeface="Times New Roman"/>
                <a:sym typeface="Times New Roman"/>
              </a:rPr>
              <a:t>The "thank" variable was the most important variable in predicting sentiment.</a:t>
            </a:r>
            <a:endParaRPr b="1" sz="2400">
              <a:solidFill>
                <a:srgbClr val="E3E3E3"/>
              </a:solidFill>
              <a:highlight>
                <a:srgbClr val="131314"/>
              </a:highlight>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rgbClr val="E3E3E3"/>
              </a:buClr>
              <a:buSzPts val="2400"/>
              <a:buFont typeface="Times New Roman"/>
              <a:buChar char="★"/>
            </a:pPr>
            <a:r>
              <a:rPr b="1" lang="en-US" sz="2400">
                <a:solidFill>
                  <a:srgbClr val="E3E3E3"/>
                </a:solidFill>
                <a:highlight>
                  <a:srgbClr val="131314"/>
                </a:highlight>
                <a:latin typeface="Times New Roman"/>
                <a:ea typeface="Times New Roman"/>
                <a:cs typeface="Times New Roman"/>
                <a:sym typeface="Times New Roman"/>
              </a:rPr>
              <a:t>The model was unable to provide any classification for the neutral class.</a:t>
            </a:r>
            <a:endParaRPr b="1" sz="2400">
              <a:solidFill>
                <a:srgbClr val="E3E3E3"/>
              </a:solidFill>
              <a:highlight>
                <a:srgbClr val="131314"/>
              </a:highlight>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solidFill>
                <a:srgbClr val="E3E3E3"/>
              </a:solidFill>
              <a:highlight>
                <a:srgbClr val="131314"/>
              </a:highlight>
              <a:latin typeface="Helvetica Neue"/>
              <a:ea typeface="Helvetica Neue"/>
              <a:cs typeface="Helvetica Neue"/>
              <a:sym typeface="Helvetica Neue"/>
            </a:endParaRPr>
          </a:p>
          <a:p>
            <a:pPr indent="0" lvl="0" marL="0" rtl="0" algn="just">
              <a:lnSpc>
                <a:spcPct val="115000"/>
              </a:lnSpc>
              <a:spcBef>
                <a:spcPts val="1000"/>
              </a:spcBef>
              <a:spcAft>
                <a:spcPts val="0"/>
              </a:spcAft>
              <a:buNone/>
            </a:pPr>
            <a:r>
              <a:rPr b="1" lang="en-US" sz="3700">
                <a:solidFill>
                  <a:srgbClr val="1B9DF0"/>
                </a:solidFill>
                <a:latin typeface="Times New Roman"/>
                <a:ea typeface="Times New Roman"/>
                <a:cs typeface="Times New Roman"/>
                <a:sym typeface="Times New Roman"/>
              </a:rPr>
              <a:t>                   </a:t>
            </a:r>
            <a:r>
              <a:rPr b="1" lang="en-US" sz="3000">
                <a:solidFill>
                  <a:srgbClr val="1B9DF0"/>
                </a:solidFill>
                <a:latin typeface="Times New Roman"/>
                <a:ea typeface="Times New Roman"/>
                <a:cs typeface="Times New Roman"/>
                <a:sym typeface="Times New Roman"/>
              </a:rPr>
              <a:t>ACCURACY</a:t>
            </a:r>
            <a:r>
              <a:rPr b="1" lang="en-US" sz="3700">
                <a:solidFill>
                  <a:srgbClr val="1B9DF0"/>
                </a:solidFill>
                <a:latin typeface="Times New Roman"/>
                <a:ea typeface="Times New Roman"/>
                <a:cs typeface="Times New Roman"/>
                <a:sym typeface="Times New Roman"/>
              </a:rPr>
              <a:t> </a:t>
            </a:r>
            <a:r>
              <a:rPr b="1" lang="en-US" sz="3000">
                <a:solidFill>
                  <a:srgbClr val="1B9DF0"/>
                </a:solidFill>
                <a:latin typeface="Times New Roman"/>
                <a:ea typeface="Times New Roman"/>
                <a:cs typeface="Times New Roman"/>
                <a:sym typeface="Times New Roman"/>
              </a:rPr>
              <a:t>67%</a:t>
            </a:r>
            <a:endParaRPr b="1" sz="3200">
              <a:solidFill>
                <a:schemeClr val="lt1"/>
              </a:solidFill>
              <a:latin typeface="Times New Roman"/>
              <a:ea typeface="Times New Roman"/>
              <a:cs typeface="Times New Roman"/>
              <a:sym typeface="Times New Roman"/>
            </a:endParaRPr>
          </a:p>
        </p:txBody>
      </p:sp>
      <p:sp>
        <p:nvSpPr>
          <p:cNvPr id="501" name="Google Shape;501;g246928937a3_0_26"/>
          <p:cNvSpPr txBox="1"/>
          <p:nvPr/>
        </p:nvSpPr>
        <p:spPr>
          <a:xfrm>
            <a:off x="13303210" y="8704297"/>
            <a:ext cx="2368200" cy="215400"/>
          </a:xfrm>
          <a:prstGeom prst="rect">
            <a:avLst/>
          </a:prstGeom>
          <a:noFill/>
          <a:ln>
            <a:noFill/>
          </a:ln>
        </p:spPr>
        <p:txBody>
          <a:bodyPr anchorCtr="1" anchor="t" bIns="0" lIns="0" spcFirstLastPara="1" rIns="0" wrap="square" tIns="0">
            <a:spAutoFit/>
          </a:bodyPr>
          <a:lstStyle/>
          <a:p>
            <a:pPr indent="0" lvl="0" marL="0" marR="0" rtl="0" algn="l">
              <a:lnSpc>
                <a:spcPct val="139993"/>
              </a:lnSpc>
              <a:spcBef>
                <a:spcPts val="0"/>
              </a:spcBef>
              <a:spcAft>
                <a:spcPts val="0"/>
              </a:spcAft>
              <a:buClr>
                <a:srgbClr val="FFFFFF"/>
              </a:buClr>
              <a:buSzPts val="2893"/>
              <a:buFont typeface="Arial"/>
              <a:buNone/>
            </a:pPr>
            <a:r>
              <a:t/>
            </a:r>
            <a:endParaRPr/>
          </a:p>
        </p:txBody>
      </p:sp>
      <p:pic>
        <p:nvPicPr>
          <p:cNvPr id="502" name="Google Shape;502;g246928937a3_0_26"/>
          <p:cNvPicPr preferRelativeResize="0"/>
          <p:nvPr/>
        </p:nvPicPr>
        <p:blipFill>
          <a:blip r:embed="rId5">
            <a:alphaModFix/>
          </a:blip>
          <a:stretch>
            <a:fillRect/>
          </a:stretch>
        </p:blipFill>
        <p:spPr>
          <a:xfrm>
            <a:off x="1869525" y="2498800"/>
            <a:ext cx="7026926" cy="3414325"/>
          </a:xfrm>
          <a:prstGeom prst="rect">
            <a:avLst/>
          </a:prstGeom>
          <a:noFill/>
          <a:ln>
            <a:noFill/>
          </a:ln>
        </p:spPr>
      </p:pic>
      <p:sp>
        <p:nvSpPr>
          <p:cNvPr id="503" name="Google Shape;503;g246928937a3_0_26"/>
          <p:cNvSpPr txBox="1"/>
          <p:nvPr/>
        </p:nvSpPr>
        <p:spPr>
          <a:xfrm>
            <a:off x="10366025" y="8965850"/>
            <a:ext cx="1232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1B9DF0"/>
                </a:solidFill>
                <a:latin typeface="Times New Roman"/>
                <a:ea typeface="Times New Roman"/>
                <a:cs typeface="Times New Roman"/>
                <a:sym typeface="Times New Roman"/>
              </a:rPr>
              <a:t>0.79</a:t>
            </a:r>
            <a:endParaRPr b="1" sz="3000">
              <a:solidFill>
                <a:srgbClr val="1B9DF0"/>
              </a:solidFill>
              <a:latin typeface="Times New Roman"/>
              <a:ea typeface="Times New Roman"/>
              <a:cs typeface="Times New Roman"/>
              <a:sym typeface="Times New Roman"/>
            </a:endParaRPr>
          </a:p>
        </p:txBody>
      </p:sp>
      <p:pic>
        <p:nvPicPr>
          <p:cNvPr descr="image" id="504" name="Google Shape;504;g246928937a3_0_26"/>
          <p:cNvPicPr preferRelativeResize="0"/>
          <p:nvPr/>
        </p:nvPicPr>
        <p:blipFill>
          <a:blip r:embed="rId6">
            <a:alphaModFix/>
          </a:blip>
          <a:stretch>
            <a:fillRect/>
          </a:stretch>
        </p:blipFill>
        <p:spPr>
          <a:xfrm>
            <a:off x="9134525" y="1700888"/>
            <a:ext cx="6705600" cy="5010150"/>
          </a:xfrm>
          <a:prstGeom prst="rect">
            <a:avLst/>
          </a:prstGeom>
          <a:noFill/>
          <a:ln>
            <a:noFill/>
          </a:ln>
        </p:spPr>
      </p:pic>
      <p:sp>
        <p:nvSpPr>
          <p:cNvPr id="505" name="Google Shape;505;g246928937a3_0_26"/>
          <p:cNvSpPr/>
          <p:nvPr/>
        </p:nvSpPr>
        <p:spPr>
          <a:xfrm>
            <a:off x="3596148" y="9119025"/>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6" name="Google Shape;506;g246928937a3_0_26"/>
          <p:cNvSpPr txBox="1"/>
          <p:nvPr/>
        </p:nvSpPr>
        <p:spPr>
          <a:xfrm>
            <a:off x="8127275" y="8965850"/>
            <a:ext cx="267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1B9DF0"/>
                </a:solidFill>
                <a:latin typeface="Times New Roman"/>
                <a:ea typeface="Times New Roman"/>
                <a:cs typeface="Times New Roman"/>
                <a:sym typeface="Times New Roman"/>
              </a:rPr>
              <a:t>F1 - SCORE</a:t>
            </a:r>
            <a:endParaRPr b="1" sz="3000">
              <a:solidFill>
                <a:srgbClr val="1B9DF0"/>
              </a:solidFill>
              <a:latin typeface="Times New Roman"/>
              <a:ea typeface="Times New Roman"/>
              <a:cs typeface="Times New Roman"/>
              <a:sym typeface="Times New Roman"/>
            </a:endParaRPr>
          </a:p>
        </p:txBody>
      </p:sp>
      <p:sp>
        <p:nvSpPr>
          <p:cNvPr id="507" name="Google Shape;507;g246928937a3_0_26"/>
          <p:cNvSpPr/>
          <p:nvPr/>
        </p:nvSpPr>
        <p:spPr>
          <a:xfrm>
            <a:off x="11735148" y="9089025"/>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2" name="Shape 512"/>
        <p:cNvGrpSpPr/>
        <p:nvPr/>
      </p:nvGrpSpPr>
      <p:grpSpPr>
        <a:xfrm>
          <a:off x="0" y="0"/>
          <a:ext cx="0" cy="0"/>
          <a:chOff x="0" y="0"/>
          <a:chExt cx="0" cy="0"/>
        </a:xfrm>
      </p:grpSpPr>
      <p:grpSp>
        <p:nvGrpSpPr>
          <p:cNvPr id="513" name="Google Shape;513;g246928937a3_0_47"/>
          <p:cNvGrpSpPr/>
          <p:nvPr/>
        </p:nvGrpSpPr>
        <p:grpSpPr>
          <a:xfrm>
            <a:off x="-980294" y="-91646"/>
            <a:ext cx="19268294" cy="2424749"/>
            <a:chOff x="-980294" y="-91646"/>
            <a:chExt cx="19268294" cy="2424749"/>
          </a:xfrm>
        </p:grpSpPr>
        <p:sp>
          <p:nvSpPr>
            <p:cNvPr id="514" name="Google Shape;514;g246928937a3_0_47"/>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515" name="Google Shape;515;g246928937a3_0_47"/>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516" name="Google Shape;516;g246928937a3_0_47"/>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t/>
            </a:r>
            <a:endParaRPr b="1" sz="3000">
              <a:solidFill>
                <a:srgbClr val="1B9DF0"/>
              </a:solidFill>
              <a:latin typeface="Times New Roman"/>
              <a:ea typeface="Times New Roman"/>
              <a:cs typeface="Times New Roman"/>
              <a:sym typeface="Times New Roman"/>
            </a:endParaRPr>
          </a:p>
        </p:txBody>
      </p:sp>
      <p:sp>
        <p:nvSpPr>
          <p:cNvPr id="517" name="Google Shape;517;g246928937a3_0_47"/>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18" name="Google Shape;518;g246928937a3_0_47"/>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519" name="Google Shape;519;g246928937a3_0_47"/>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RANDOM FOREST</a:t>
            </a:r>
            <a:r>
              <a:rPr b="1" lang="en-US" sz="4100">
                <a:solidFill>
                  <a:schemeClr val="lt1"/>
                </a:solidFill>
                <a:latin typeface="Times New Roman"/>
                <a:ea typeface="Times New Roman"/>
                <a:cs typeface="Times New Roman"/>
                <a:sym typeface="Times New Roman"/>
              </a:rPr>
              <a:t> MODEL</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520" name="Google Shape;520;g246928937a3_0_47"/>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521" name="Google Shape;521;g246928937a3_0_47"/>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522" name="Google Shape;522;g246928937a3_0_47"/>
          <p:cNvSpPr txBox="1"/>
          <p:nvPr/>
        </p:nvSpPr>
        <p:spPr>
          <a:xfrm>
            <a:off x="10841175" y="2840175"/>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523" name="Google Shape;523;g246928937a3_0_47"/>
          <p:cNvSpPr txBox="1"/>
          <p:nvPr/>
        </p:nvSpPr>
        <p:spPr>
          <a:xfrm>
            <a:off x="9421500" y="2322300"/>
            <a:ext cx="6552300" cy="923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t/>
            </a:r>
            <a:endParaRPr b="1" sz="1800">
              <a:solidFill>
                <a:srgbClr val="F2F2F2"/>
              </a:solidFill>
              <a:highlight>
                <a:srgbClr val="131314"/>
              </a:highlight>
              <a:latin typeface="Times New Roman"/>
              <a:ea typeface="Times New Roman"/>
              <a:cs typeface="Times New Roman"/>
              <a:sym typeface="Times New Roman"/>
            </a:endParaRPr>
          </a:p>
          <a:p>
            <a:pPr indent="-368300" lvl="0" marL="457200" marR="431800" rtl="0" algn="just">
              <a:lnSpc>
                <a:spcPct val="115000"/>
              </a:lnSpc>
              <a:spcBef>
                <a:spcPts val="1000"/>
              </a:spcBef>
              <a:spcAft>
                <a:spcPts val="0"/>
              </a:spcAft>
              <a:buClr>
                <a:srgbClr val="F2F2F2"/>
              </a:buClr>
              <a:buSzPts val="2200"/>
              <a:buFont typeface="Times New Roman"/>
              <a:buChar char="★"/>
            </a:pPr>
            <a:r>
              <a:rPr b="1" lang="en-US" sz="2200">
                <a:solidFill>
                  <a:srgbClr val="F2F2F2"/>
                </a:solidFill>
                <a:latin typeface="Times New Roman"/>
                <a:ea typeface="Times New Roman"/>
                <a:cs typeface="Times New Roman"/>
                <a:sym typeface="Times New Roman"/>
              </a:rPr>
              <a:t>For each split in each tree, a random subset of 33 variables were considered for splitting.</a:t>
            </a:r>
            <a:endParaRPr b="1" sz="2200">
              <a:solidFill>
                <a:srgbClr val="F2F2F2"/>
              </a:solidFill>
              <a:latin typeface="Times New Roman"/>
              <a:ea typeface="Times New Roman"/>
              <a:cs typeface="Times New Roman"/>
              <a:sym typeface="Times New Roman"/>
            </a:endParaRPr>
          </a:p>
          <a:p>
            <a:pPr indent="0" lvl="0" marL="457200" marR="431800" rtl="0" algn="just">
              <a:lnSpc>
                <a:spcPct val="115000"/>
              </a:lnSpc>
              <a:spcBef>
                <a:spcPts val="0"/>
              </a:spcBef>
              <a:spcAft>
                <a:spcPts val="0"/>
              </a:spcAft>
              <a:buNone/>
            </a:pPr>
            <a:r>
              <a:t/>
            </a:r>
            <a:endParaRPr b="1" sz="2100">
              <a:solidFill>
                <a:srgbClr val="F2F2F2"/>
              </a:solidFill>
              <a:latin typeface="Times New Roman"/>
              <a:ea typeface="Times New Roman"/>
              <a:cs typeface="Times New Roman"/>
              <a:sym typeface="Times New Roman"/>
            </a:endParaRPr>
          </a:p>
          <a:p>
            <a:pPr indent="-368300" lvl="0" marL="457200" marR="431800" rtl="0" algn="just">
              <a:lnSpc>
                <a:spcPct val="115000"/>
              </a:lnSpc>
              <a:spcBef>
                <a:spcPts val="0"/>
              </a:spcBef>
              <a:spcAft>
                <a:spcPts val="0"/>
              </a:spcAft>
              <a:buClr>
                <a:srgbClr val="F2F2F2"/>
              </a:buClr>
              <a:buSzPts val="2200"/>
              <a:buFont typeface="Times New Roman"/>
              <a:buChar char="★"/>
            </a:pPr>
            <a:r>
              <a:rPr b="1" lang="en-US" sz="2200">
                <a:solidFill>
                  <a:srgbClr val="F2F2F2"/>
                </a:solidFill>
                <a:latin typeface="Times New Roman"/>
                <a:ea typeface="Times New Roman"/>
                <a:cs typeface="Times New Roman"/>
                <a:sym typeface="Times New Roman"/>
              </a:rPr>
              <a:t>The estimated out-of-bag (OOB) error rate is 26.2%</a:t>
            </a:r>
            <a:endParaRPr b="1" sz="2200">
              <a:solidFill>
                <a:srgbClr val="F2F2F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2200">
              <a:solidFill>
                <a:srgbClr val="F2F2F2"/>
              </a:solidFill>
              <a:highlight>
                <a:schemeClr val="dk1"/>
              </a:highlight>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rgbClr val="F2F2F2"/>
              </a:buClr>
              <a:buSzPts val="2200"/>
              <a:buFont typeface="Times New Roman"/>
              <a:buChar char="★"/>
            </a:pPr>
            <a:r>
              <a:rPr b="1" lang="en-US" sz="2200">
                <a:solidFill>
                  <a:srgbClr val="F2F2F2"/>
                </a:solidFill>
                <a:highlight>
                  <a:schemeClr val="dk1"/>
                </a:highlight>
                <a:latin typeface="Times New Roman"/>
                <a:ea typeface="Times New Roman"/>
                <a:cs typeface="Times New Roman"/>
                <a:sym typeface="Times New Roman"/>
              </a:rPr>
              <a:t>The sensitivity values for the negative, neutral, and positive classes are 0.8808, 0.45470, and 0.57950, respectively.</a:t>
            </a:r>
            <a:endParaRPr b="1" sz="2200">
              <a:solidFill>
                <a:srgbClr val="F2F2F2"/>
              </a:solidFill>
              <a:highlight>
                <a:schemeClr val="dk1"/>
              </a:highlight>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rgbClr val="F2F2F2"/>
              </a:buClr>
              <a:buSzPts val="2200"/>
              <a:buFont typeface="Times New Roman"/>
              <a:buChar char="★"/>
            </a:pPr>
            <a:r>
              <a:rPr b="1" lang="en-US" sz="2200">
                <a:solidFill>
                  <a:srgbClr val="F2F2F2"/>
                </a:solidFill>
                <a:highlight>
                  <a:schemeClr val="dk1"/>
                </a:highlight>
                <a:latin typeface="Times New Roman"/>
                <a:ea typeface="Times New Roman"/>
                <a:cs typeface="Times New Roman"/>
                <a:sym typeface="Times New Roman"/>
              </a:rPr>
              <a:t>The specificity values for the negative, neutral, and positive classes are 0.6275, 0.90837, and 0.94556, respectively.</a:t>
            </a:r>
            <a:endParaRPr b="1" sz="2200">
              <a:solidFill>
                <a:srgbClr val="F2F2F2"/>
              </a:solidFill>
              <a:highlight>
                <a:schemeClr val="dk1"/>
              </a:highlight>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1900">
              <a:solidFill>
                <a:srgbClr val="E3E3E3"/>
              </a:solidFill>
              <a:highlight>
                <a:srgbClr val="131314"/>
              </a:highlight>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1900">
              <a:solidFill>
                <a:srgbClr val="E3E3E3"/>
              </a:solidFill>
              <a:highlight>
                <a:srgbClr val="131314"/>
              </a:highlight>
              <a:latin typeface="Helvetica Neue"/>
              <a:ea typeface="Helvetica Neue"/>
              <a:cs typeface="Helvetica Neue"/>
              <a:sym typeface="Helvetica Neue"/>
            </a:endParaRPr>
          </a:p>
          <a:p>
            <a:pPr indent="0" lvl="0" marL="914400" rtl="0" algn="l">
              <a:lnSpc>
                <a:spcPct val="115000"/>
              </a:lnSpc>
              <a:spcBef>
                <a:spcPts val="1000"/>
              </a:spcBef>
              <a:spcAft>
                <a:spcPts val="0"/>
              </a:spcAft>
              <a:buNone/>
            </a:pPr>
            <a:r>
              <a:t/>
            </a:r>
            <a:endParaRPr sz="1900">
              <a:solidFill>
                <a:srgbClr val="E3E3E3"/>
              </a:solidFill>
              <a:highlight>
                <a:srgbClr val="131314"/>
              </a:highlight>
              <a:latin typeface="Helvetica Neue"/>
              <a:ea typeface="Helvetica Neue"/>
              <a:cs typeface="Helvetica Neue"/>
              <a:sym typeface="Helvetica Neue"/>
            </a:endParaRPr>
          </a:p>
          <a:p>
            <a:pPr indent="0" lvl="0" marL="914400" rtl="0" algn="just">
              <a:lnSpc>
                <a:spcPct val="115000"/>
              </a:lnSpc>
              <a:spcBef>
                <a:spcPts val="1000"/>
              </a:spcBef>
              <a:spcAft>
                <a:spcPts val="0"/>
              </a:spcAft>
              <a:buNone/>
            </a:pPr>
            <a:r>
              <a:t/>
            </a:r>
            <a:endParaRPr b="1" sz="25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37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3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200">
              <a:solidFill>
                <a:schemeClr val="lt1"/>
              </a:solidFill>
              <a:latin typeface="Times New Roman"/>
              <a:ea typeface="Times New Roman"/>
              <a:cs typeface="Times New Roman"/>
              <a:sym typeface="Times New Roman"/>
            </a:endParaRPr>
          </a:p>
        </p:txBody>
      </p:sp>
      <p:sp>
        <p:nvSpPr>
          <p:cNvPr id="524" name="Google Shape;524;g246928937a3_0_47"/>
          <p:cNvSpPr txBox="1"/>
          <p:nvPr/>
        </p:nvSpPr>
        <p:spPr>
          <a:xfrm>
            <a:off x="13303210" y="8704297"/>
            <a:ext cx="2368200" cy="215400"/>
          </a:xfrm>
          <a:prstGeom prst="rect">
            <a:avLst/>
          </a:prstGeom>
          <a:noFill/>
          <a:ln>
            <a:noFill/>
          </a:ln>
        </p:spPr>
        <p:txBody>
          <a:bodyPr anchorCtr="1" anchor="t" bIns="0" lIns="0" spcFirstLastPara="1" rIns="0" wrap="square" tIns="0">
            <a:spAutoFit/>
          </a:bodyPr>
          <a:lstStyle/>
          <a:p>
            <a:pPr indent="0" lvl="0" marL="0" marR="0" rtl="0" algn="l">
              <a:lnSpc>
                <a:spcPct val="139993"/>
              </a:lnSpc>
              <a:spcBef>
                <a:spcPts val="0"/>
              </a:spcBef>
              <a:spcAft>
                <a:spcPts val="0"/>
              </a:spcAft>
              <a:buClr>
                <a:srgbClr val="FFFFFF"/>
              </a:buClr>
              <a:buSzPts val="2893"/>
              <a:buFont typeface="Arial"/>
              <a:buNone/>
            </a:pPr>
            <a:r>
              <a:t/>
            </a:r>
            <a:endParaRPr/>
          </a:p>
        </p:txBody>
      </p:sp>
      <p:pic>
        <p:nvPicPr>
          <p:cNvPr descr="image" id="525" name="Google Shape;525;g246928937a3_0_47"/>
          <p:cNvPicPr preferRelativeResize="0"/>
          <p:nvPr/>
        </p:nvPicPr>
        <p:blipFill>
          <a:blip r:embed="rId5">
            <a:alphaModFix/>
          </a:blip>
          <a:stretch>
            <a:fillRect/>
          </a:stretch>
        </p:blipFill>
        <p:spPr>
          <a:xfrm>
            <a:off x="1453475" y="2498800"/>
            <a:ext cx="7041026" cy="6229075"/>
          </a:xfrm>
          <a:prstGeom prst="rect">
            <a:avLst/>
          </a:prstGeom>
          <a:noFill/>
          <a:ln>
            <a:noFill/>
          </a:ln>
        </p:spPr>
      </p:pic>
      <p:sp>
        <p:nvSpPr>
          <p:cNvPr id="526" name="Google Shape;526;g246928937a3_0_47"/>
          <p:cNvSpPr txBox="1"/>
          <p:nvPr/>
        </p:nvSpPr>
        <p:spPr>
          <a:xfrm>
            <a:off x="5266925" y="8737425"/>
            <a:ext cx="4077000" cy="75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US" sz="3000">
                <a:solidFill>
                  <a:srgbClr val="1B9DF0"/>
                </a:solidFill>
                <a:latin typeface="Times New Roman"/>
                <a:ea typeface="Times New Roman"/>
                <a:cs typeface="Times New Roman"/>
                <a:sym typeface="Times New Roman"/>
              </a:rPr>
              <a:t>ACCURACY</a:t>
            </a:r>
            <a:r>
              <a:rPr b="1" lang="en-US" sz="3700">
                <a:solidFill>
                  <a:srgbClr val="1B9DF0"/>
                </a:solidFill>
                <a:latin typeface="Times New Roman"/>
                <a:ea typeface="Times New Roman"/>
                <a:cs typeface="Times New Roman"/>
                <a:sym typeface="Times New Roman"/>
              </a:rPr>
              <a:t> </a:t>
            </a:r>
            <a:r>
              <a:rPr b="1" lang="en-US" sz="3000">
                <a:solidFill>
                  <a:srgbClr val="1B9DF0"/>
                </a:solidFill>
                <a:latin typeface="Times New Roman"/>
                <a:ea typeface="Times New Roman"/>
                <a:cs typeface="Times New Roman"/>
                <a:sym typeface="Times New Roman"/>
              </a:rPr>
              <a:t>75%</a:t>
            </a:r>
            <a:endParaRPr/>
          </a:p>
        </p:txBody>
      </p:sp>
      <p:sp>
        <p:nvSpPr>
          <p:cNvPr id="527" name="Google Shape;527;g246928937a3_0_47"/>
          <p:cNvSpPr txBox="1"/>
          <p:nvPr/>
        </p:nvSpPr>
        <p:spPr>
          <a:xfrm>
            <a:off x="8883600" y="8791275"/>
            <a:ext cx="267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1B9DF0"/>
                </a:solidFill>
                <a:latin typeface="Times New Roman"/>
                <a:ea typeface="Times New Roman"/>
                <a:cs typeface="Times New Roman"/>
                <a:sym typeface="Times New Roman"/>
              </a:rPr>
              <a:t>F1 - SCORE</a:t>
            </a:r>
            <a:endParaRPr b="1" sz="3000">
              <a:solidFill>
                <a:srgbClr val="1B9DF0"/>
              </a:solidFill>
              <a:latin typeface="Times New Roman"/>
              <a:ea typeface="Times New Roman"/>
              <a:cs typeface="Times New Roman"/>
              <a:sym typeface="Times New Roman"/>
            </a:endParaRPr>
          </a:p>
        </p:txBody>
      </p:sp>
      <p:sp>
        <p:nvSpPr>
          <p:cNvPr id="528" name="Google Shape;528;g246928937a3_0_47"/>
          <p:cNvSpPr txBox="1"/>
          <p:nvPr/>
        </p:nvSpPr>
        <p:spPr>
          <a:xfrm>
            <a:off x="11497150" y="8791275"/>
            <a:ext cx="1232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1B9DF0"/>
                </a:solidFill>
                <a:latin typeface="Times New Roman"/>
                <a:ea typeface="Times New Roman"/>
                <a:cs typeface="Times New Roman"/>
                <a:sym typeface="Times New Roman"/>
              </a:rPr>
              <a:t>0.84</a:t>
            </a:r>
            <a:endParaRPr b="1" sz="3000">
              <a:solidFill>
                <a:srgbClr val="1B9DF0"/>
              </a:solidFill>
              <a:latin typeface="Times New Roman"/>
              <a:ea typeface="Times New Roman"/>
              <a:cs typeface="Times New Roman"/>
              <a:sym typeface="Times New Roman"/>
            </a:endParaRPr>
          </a:p>
        </p:txBody>
      </p:sp>
      <p:sp>
        <p:nvSpPr>
          <p:cNvPr id="529" name="Google Shape;529;g246928937a3_0_47"/>
          <p:cNvSpPr/>
          <p:nvPr/>
        </p:nvSpPr>
        <p:spPr>
          <a:xfrm>
            <a:off x="4566023" y="8914450"/>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0" name="Google Shape;530;g246928937a3_0_47"/>
          <p:cNvSpPr/>
          <p:nvPr/>
        </p:nvSpPr>
        <p:spPr>
          <a:xfrm>
            <a:off x="12571948" y="8914450"/>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5" name="Shape 535"/>
        <p:cNvGrpSpPr/>
        <p:nvPr/>
      </p:nvGrpSpPr>
      <p:grpSpPr>
        <a:xfrm>
          <a:off x="0" y="0"/>
          <a:ext cx="0" cy="0"/>
          <a:chOff x="0" y="0"/>
          <a:chExt cx="0" cy="0"/>
        </a:xfrm>
      </p:grpSpPr>
      <p:grpSp>
        <p:nvGrpSpPr>
          <p:cNvPr id="536" name="Google Shape;536;g246928937a3_0_69"/>
          <p:cNvGrpSpPr/>
          <p:nvPr/>
        </p:nvGrpSpPr>
        <p:grpSpPr>
          <a:xfrm>
            <a:off x="-980294" y="-91646"/>
            <a:ext cx="19268294" cy="2424749"/>
            <a:chOff x="-980294" y="-91646"/>
            <a:chExt cx="19268294" cy="2424749"/>
          </a:xfrm>
        </p:grpSpPr>
        <p:sp>
          <p:nvSpPr>
            <p:cNvPr id="537" name="Google Shape;537;g246928937a3_0_69"/>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538" name="Google Shape;538;g246928937a3_0_69"/>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539" name="Google Shape;539;g246928937a3_0_69"/>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g246928937a3_0_69"/>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41" name="Google Shape;541;g246928937a3_0_69"/>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542" name="Google Shape;542;g246928937a3_0_69"/>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KNN MODEL</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543" name="Google Shape;543;g246928937a3_0_69"/>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544" name="Google Shape;544;g246928937a3_0_69"/>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545" name="Google Shape;545;g246928937a3_0_69"/>
          <p:cNvSpPr txBox="1"/>
          <p:nvPr/>
        </p:nvSpPr>
        <p:spPr>
          <a:xfrm>
            <a:off x="10841175" y="2840175"/>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546" name="Google Shape;546;g246928937a3_0_69"/>
          <p:cNvSpPr txBox="1"/>
          <p:nvPr/>
        </p:nvSpPr>
        <p:spPr>
          <a:xfrm>
            <a:off x="9756275" y="2553500"/>
            <a:ext cx="7523400" cy="50847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rgbClr val="E3E3E3"/>
              </a:buClr>
              <a:buSzPts val="2500"/>
              <a:buFont typeface="Times New Roman"/>
              <a:buChar char="★"/>
            </a:pPr>
            <a:r>
              <a:rPr b="1" lang="en-US" sz="2500">
                <a:solidFill>
                  <a:srgbClr val="E3E3E3"/>
                </a:solidFill>
                <a:highlight>
                  <a:srgbClr val="131314"/>
                </a:highlight>
                <a:latin typeface="Times New Roman"/>
                <a:ea typeface="Times New Roman"/>
                <a:cs typeface="Times New Roman"/>
                <a:sym typeface="Times New Roman"/>
              </a:rPr>
              <a:t>Data normalization: centering and scaling.</a:t>
            </a:r>
            <a:endParaRPr b="1" sz="2500">
              <a:solidFill>
                <a:srgbClr val="E3E3E3"/>
              </a:solidFill>
              <a:highlight>
                <a:srgbClr val="131314"/>
              </a:highlight>
              <a:latin typeface="Times New Roman"/>
              <a:ea typeface="Times New Roman"/>
              <a:cs typeface="Times New Roman"/>
              <a:sym typeface="Times New Roman"/>
            </a:endParaRPr>
          </a:p>
          <a:p>
            <a:pPr indent="-387350" lvl="0" marL="457200" rtl="0" algn="l">
              <a:lnSpc>
                <a:spcPct val="115000"/>
              </a:lnSpc>
              <a:spcBef>
                <a:spcPts val="1000"/>
              </a:spcBef>
              <a:spcAft>
                <a:spcPts val="0"/>
              </a:spcAft>
              <a:buClr>
                <a:srgbClr val="E3E3E3"/>
              </a:buClr>
              <a:buSzPts val="2500"/>
              <a:buFont typeface="Times New Roman"/>
              <a:buChar char="★"/>
            </a:pPr>
            <a:r>
              <a:rPr b="1" lang="en-US" sz="2500">
                <a:solidFill>
                  <a:srgbClr val="E3E3E3"/>
                </a:solidFill>
                <a:highlight>
                  <a:srgbClr val="131314"/>
                </a:highlight>
                <a:latin typeface="Times New Roman"/>
                <a:ea typeface="Times New Roman"/>
                <a:cs typeface="Times New Roman"/>
                <a:sym typeface="Times New Roman"/>
              </a:rPr>
              <a:t>Hyperparameter tuning using grid search and 5-fold cross-validation.</a:t>
            </a:r>
            <a:endParaRPr b="1" sz="2500">
              <a:solidFill>
                <a:srgbClr val="E3E3E3"/>
              </a:solidFill>
              <a:highlight>
                <a:srgbClr val="131314"/>
              </a:highlight>
              <a:latin typeface="Times New Roman"/>
              <a:ea typeface="Times New Roman"/>
              <a:cs typeface="Times New Roman"/>
              <a:sym typeface="Times New Roman"/>
            </a:endParaRPr>
          </a:p>
          <a:p>
            <a:pPr indent="-387350" lvl="0" marL="457200" rtl="0" algn="l">
              <a:lnSpc>
                <a:spcPct val="115000"/>
              </a:lnSpc>
              <a:spcBef>
                <a:spcPts val="1000"/>
              </a:spcBef>
              <a:spcAft>
                <a:spcPts val="0"/>
              </a:spcAft>
              <a:buClr>
                <a:srgbClr val="E3E3E3"/>
              </a:buClr>
              <a:buSzPts val="2500"/>
              <a:buFont typeface="Times New Roman"/>
              <a:buChar char="★"/>
            </a:pPr>
            <a:r>
              <a:rPr b="1" lang="en-US" sz="2500">
                <a:solidFill>
                  <a:srgbClr val="E3E3E3"/>
                </a:solidFill>
                <a:highlight>
                  <a:srgbClr val="131314"/>
                </a:highlight>
                <a:latin typeface="Times New Roman"/>
                <a:ea typeface="Times New Roman"/>
                <a:cs typeface="Times New Roman"/>
                <a:sym typeface="Times New Roman"/>
              </a:rPr>
              <a:t>Optimal 'k' value: 9</a:t>
            </a:r>
            <a:endParaRPr b="1" sz="2500">
              <a:solidFill>
                <a:srgbClr val="E3E3E3"/>
              </a:solidFill>
              <a:highlight>
                <a:srgbClr val="131314"/>
              </a:highlight>
              <a:latin typeface="Times New Roman"/>
              <a:ea typeface="Times New Roman"/>
              <a:cs typeface="Times New Roman"/>
              <a:sym typeface="Times New Roman"/>
            </a:endParaRPr>
          </a:p>
          <a:p>
            <a:pPr indent="-387350" lvl="0" marL="457200" rtl="0" algn="l">
              <a:lnSpc>
                <a:spcPct val="115000"/>
              </a:lnSpc>
              <a:spcBef>
                <a:spcPts val="1000"/>
              </a:spcBef>
              <a:spcAft>
                <a:spcPts val="0"/>
              </a:spcAft>
              <a:buClr>
                <a:srgbClr val="E3E3E3"/>
              </a:buClr>
              <a:buSzPts val="2500"/>
              <a:buFont typeface="Times New Roman"/>
              <a:buChar char="★"/>
            </a:pPr>
            <a:r>
              <a:rPr b="1" lang="en-US" sz="2500">
                <a:solidFill>
                  <a:srgbClr val="E3E3E3"/>
                </a:solidFill>
                <a:highlight>
                  <a:srgbClr val="131314"/>
                </a:highlight>
                <a:latin typeface="Times New Roman"/>
                <a:ea typeface="Times New Roman"/>
                <a:cs typeface="Times New Roman"/>
                <a:sym typeface="Times New Roman"/>
              </a:rPr>
              <a:t>Confusion matrix &amp; metrics showed areas for improvement, especially neutral sentiment.</a:t>
            </a:r>
            <a:endParaRPr b="1" sz="2500">
              <a:solidFill>
                <a:srgbClr val="E3E3E3"/>
              </a:solidFill>
              <a:highlight>
                <a:srgbClr val="131314"/>
              </a:highlight>
              <a:latin typeface="Times New Roman"/>
              <a:ea typeface="Times New Roman"/>
              <a:cs typeface="Times New Roman"/>
              <a:sym typeface="Times New Roman"/>
            </a:endParaRPr>
          </a:p>
          <a:p>
            <a:pPr indent="0" lvl="0" marL="914400" rtl="0" algn="just">
              <a:lnSpc>
                <a:spcPct val="115000"/>
              </a:lnSpc>
              <a:spcBef>
                <a:spcPts val="1000"/>
              </a:spcBef>
              <a:spcAft>
                <a:spcPts val="0"/>
              </a:spcAft>
              <a:buNone/>
            </a:pPr>
            <a:r>
              <a:t/>
            </a:r>
            <a:endParaRPr b="1" sz="37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3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200">
              <a:solidFill>
                <a:schemeClr val="lt1"/>
              </a:solidFill>
              <a:latin typeface="Times New Roman"/>
              <a:ea typeface="Times New Roman"/>
              <a:cs typeface="Times New Roman"/>
              <a:sym typeface="Times New Roman"/>
            </a:endParaRPr>
          </a:p>
        </p:txBody>
      </p:sp>
      <p:sp>
        <p:nvSpPr>
          <p:cNvPr id="547" name="Google Shape;547;g246928937a3_0_69"/>
          <p:cNvSpPr txBox="1"/>
          <p:nvPr/>
        </p:nvSpPr>
        <p:spPr>
          <a:xfrm>
            <a:off x="13303210" y="8704297"/>
            <a:ext cx="2368200" cy="215400"/>
          </a:xfrm>
          <a:prstGeom prst="rect">
            <a:avLst/>
          </a:prstGeom>
          <a:noFill/>
          <a:ln>
            <a:noFill/>
          </a:ln>
        </p:spPr>
        <p:txBody>
          <a:bodyPr anchorCtr="1" anchor="t" bIns="0" lIns="0" spcFirstLastPara="1" rIns="0" wrap="square" tIns="0">
            <a:spAutoFit/>
          </a:bodyPr>
          <a:lstStyle/>
          <a:p>
            <a:pPr indent="0" lvl="0" marL="0" marR="0" rtl="0" algn="l">
              <a:lnSpc>
                <a:spcPct val="139993"/>
              </a:lnSpc>
              <a:spcBef>
                <a:spcPts val="0"/>
              </a:spcBef>
              <a:spcAft>
                <a:spcPts val="0"/>
              </a:spcAft>
              <a:buClr>
                <a:srgbClr val="FFFFFF"/>
              </a:buClr>
              <a:buSzPts val="2893"/>
              <a:buFont typeface="Arial"/>
              <a:buNone/>
            </a:pPr>
            <a:r>
              <a:t/>
            </a:r>
            <a:endParaRPr/>
          </a:p>
        </p:txBody>
      </p:sp>
      <p:pic>
        <p:nvPicPr>
          <p:cNvPr descr="image" id="548" name="Google Shape;548;g246928937a3_0_69"/>
          <p:cNvPicPr preferRelativeResize="0"/>
          <p:nvPr/>
        </p:nvPicPr>
        <p:blipFill>
          <a:blip r:embed="rId5">
            <a:alphaModFix/>
          </a:blip>
          <a:stretch>
            <a:fillRect/>
          </a:stretch>
        </p:blipFill>
        <p:spPr>
          <a:xfrm>
            <a:off x="1453475" y="2553500"/>
            <a:ext cx="7523401" cy="6150799"/>
          </a:xfrm>
          <a:prstGeom prst="rect">
            <a:avLst/>
          </a:prstGeom>
          <a:noFill/>
          <a:ln>
            <a:noFill/>
          </a:ln>
        </p:spPr>
      </p:pic>
      <p:sp>
        <p:nvSpPr>
          <p:cNvPr id="549" name="Google Shape;549;g246928937a3_0_69"/>
          <p:cNvSpPr txBox="1"/>
          <p:nvPr/>
        </p:nvSpPr>
        <p:spPr>
          <a:xfrm>
            <a:off x="5450925" y="8659600"/>
            <a:ext cx="4386600" cy="75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US" sz="3000">
                <a:solidFill>
                  <a:srgbClr val="1B9DF0"/>
                </a:solidFill>
                <a:latin typeface="Times New Roman"/>
                <a:ea typeface="Times New Roman"/>
                <a:cs typeface="Times New Roman"/>
                <a:sym typeface="Times New Roman"/>
              </a:rPr>
              <a:t>ACCURACY</a:t>
            </a:r>
            <a:r>
              <a:rPr b="1" lang="en-US" sz="3700">
                <a:solidFill>
                  <a:srgbClr val="1B9DF0"/>
                </a:solidFill>
                <a:latin typeface="Times New Roman"/>
                <a:ea typeface="Times New Roman"/>
                <a:cs typeface="Times New Roman"/>
                <a:sym typeface="Times New Roman"/>
              </a:rPr>
              <a:t> </a:t>
            </a:r>
            <a:r>
              <a:rPr b="1" lang="en-US" sz="3000">
                <a:solidFill>
                  <a:srgbClr val="1B9DF0"/>
                </a:solidFill>
                <a:latin typeface="Times New Roman"/>
                <a:ea typeface="Times New Roman"/>
                <a:cs typeface="Times New Roman"/>
                <a:sym typeface="Times New Roman"/>
              </a:rPr>
              <a:t>63.75 </a:t>
            </a:r>
            <a:r>
              <a:rPr b="1" lang="en-US" sz="3000">
                <a:solidFill>
                  <a:srgbClr val="1B9DF0"/>
                </a:solidFill>
                <a:latin typeface="Times New Roman"/>
                <a:ea typeface="Times New Roman"/>
                <a:cs typeface="Times New Roman"/>
                <a:sym typeface="Times New Roman"/>
              </a:rPr>
              <a:t>%</a:t>
            </a:r>
            <a:endParaRPr/>
          </a:p>
        </p:txBody>
      </p:sp>
      <p:sp>
        <p:nvSpPr>
          <p:cNvPr id="550" name="Google Shape;550;g246928937a3_0_69"/>
          <p:cNvSpPr/>
          <p:nvPr/>
        </p:nvSpPr>
        <p:spPr>
          <a:xfrm>
            <a:off x="12909823" y="8881325"/>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1" name="Google Shape;551;g246928937a3_0_69"/>
          <p:cNvSpPr txBox="1"/>
          <p:nvPr/>
        </p:nvSpPr>
        <p:spPr>
          <a:xfrm>
            <a:off x="9460250" y="8758150"/>
            <a:ext cx="3496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1B9DF0"/>
                </a:solidFill>
                <a:latin typeface="Times New Roman"/>
                <a:ea typeface="Times New Roman"/>
                <a:cs typeface="Times New Roman"/>
                <a:sym typeface="Times New Roman"/>
              </a:rPr>
              <a:t>F1 - SCORE 0.72</a:t>
            </a:r>
            <a:endParaRPr b="1" sz="3000">
              <a:solidFill>
                <a:srgbClr val="1B9DF0"/>
              </a:solidFill>
              <a:latin typeface="Times New Roman"/>
              <a:ea typeface="Times New Roman"/>
              <a:cs typeface="Times New Roman"/>
              <a:sym typeface="Times New Roman"/>
            </a:endParaRPr>
          </a:p>
        </p:txBody>
      </p:sp>
      <p:sp>
        <p:nvSpPr>
          <p:cNvPr id="552" name="Google Shape;552;g246928937a3_0_69"/>
          <p:cNvSpPr/>
          <p:nvPr/>
        </p:nvSpPr>
        <p:spPr>
          <a:xfrm>
            <a:off x="4835623" y="8843500"/>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0C0E"/>
        </a:solidFill>
      </p:bgPr>
    </p:bg>
    <p:spTree>
      <p:nvGrpSpPr>
        <p:cNvPr id="148" name="Shape 148"/>
        <p:cNvGrpSpPr/>
        <p:nvPr/>
      </p:nvGrpSpPr>
      <p:grpSpPr>
        <a:xfrm>
          <a:off x="0" y="0"/>
          <a:ext cx="0" cy="0"/>
          <a:chOff x="0" y="0"/>
          <a:chExt cx="0" cy="0"/>
        </a:xfrm>
      </p:grpSpPr>
      <p:sp>
        <p:nvSpPr>
          <p:cNvPr id="149" name="Google Shape;149;g245ff388c53_2_210"/>
          <p:cNvSpPr txBox="1"/>
          <p:nvPr/>
        </p:nvSpPr>
        <p:spPr>
          <a:xfrm>
            <a:off x="2929052" y="607473"/>
            <a:ext cx="6118500" cy="1263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3306"/>
              <a:buFont typeface="Helvetica Neue"/>
              <a:buNone/>
            </a:pPr>
            <a:r>
              <a:rPr b="1" lang="en-US" sz="3106">
                <a:solidFill>
                  <a:srgbClr val="FFFFFF"/>
                </a:solidFill>
                <a:latin typeface="Times New Roman"/>
                <a:ea typeface="Times New Roman"/>
                <a:cs typeface="Times New Roman"/>
                <a:sym typeface="Times New Roman"/>
              </a:rPr>
              <a:t>PROJECT TIMELINE</a:t>
            </a:r>
            <a:endParaRPr b="1" sz="3106">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@ALY6040</a:t>
            </a:r>
            <a:endParaRPr sz="3306">
              <a:solidFill>
                <a:srgbClr val="FFFFFF"/>
              </a:solidFill>
              <a:latin typeface="Helvetica Neue"/>
              <a:ea typeface="Helvetica Neue"/>
              <a:cs typeface="Helvetica Neue"/>
              <a:sym typeface="Helvetica Neue"/>
            </a:endParaRPr>
          </a:p>
        </p:txBody>
      </p:sp>
      <p:sp>
        <p:nvSpPr>
          <p:cNvPr id="150" name="Google Shape;150;g245ff388c53_2_210"/>
          <p:cNvSpPr/>
          <p:nvPr/>
        </p:nvSpPr>
        <p:spPr>
          <a:xfrm rot="10799990">
            <a:off x="16316881" y="8701567"/>
            <a:ext cx="1971118" cy="1555869"/>
          </a:xfrm>
          <a:custGeom>
            <a:rect b="b" l="l" r="r" t="t"/>
            <a:pathLst>
              <a:path extrusionOk="0" h="888" w="1125">
                <a:moveTo>
                  <a:pt x="0" y="636"/>
                </a:moveTo>
                <a:lnTo>
                  <a:pt x="242" y="888"/>
                </a:lnTo>
                <a:lnTo>
                  <a:pt x="1125" y="0"/>
                </a:lnTo>
                <a:lnTo>
                  <a:pt x="0" y="0"/>
                </a:lnTo>
                <a:lnTo>
                  <a:pt x="0" y="636"/>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sp>
        <p:nvSpPr>
          <p:cNvPr id="151" name="Google Shape;151;g245ff388c53_2_210"/>
          <p:cNvSpPr/>
          <p:nvPr/>
        </p:nvSpPr>
        <p:spPr>
          <a:xfrm>
            <a:off x="-21771" y="7470"/>
            <a:ext cx="1861554" cy="1469385"/>
          </a:xfrm>
          <a:custGeom>
            <a:rect b="b" l="l" r="r" t="t"/>
            <a:pathLst>
              <a:path extrusionOk="0" h="888" w="1125">
                <a:moveTo>
                  <a:pt x="0" y="636"/>
                </a:moveTo>
                <a:lnTo>
                  <a:pt x="242" y="888"/>
                </a:lnTo>
                <a:lnTo>
                  <a:pt x="1125" y="0"/>
                </a:lnTo>
                <a:lnTo>
                  <a:pt x="0" y="0"/>
                </a:lnTo>
                <a:lnTo>
                  <a:pt x="0" y="636"/>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pic>
        <p:nvPicPr>
          <p:cNvPr id="152" name="Google Shape;152;g245ff388c53_2_210"/>
          <p:cNvPicPr preferRelativeResize="0"/>
          <p:nvPr/>
        </p:nvPicPr>
        <p:blipFill>
          <a:blip r:embed="rId3">
            <a:alphaModFix/>
          </a:blip>
          <a:stretch>
            <a:fillRect/>
          </a:stretch>
        </p:blipFill>
        <p:spPr>
          <a:xfrm>
            <a:off x="2217149" y="-285100"/>
            <a:ext cx="8551" cy="10287000"/>
          </a:xfrm>
          <a:prstGeom prst="rect">
            <a:avLst/>
          </a:prstGeom>
          <a:noFill/>
          <a:ln>
            <a:noFill/>
          </a:ln>
        </p:spPr>
      </p:pic>
      <p:sp>
        <p:nvSpPr>
          <p:cNvPr id="153" name="Google Shape;153;g245ff388c53_2_210"/>
          <p:cNvSpPr txBox="1"/>
          <p:nvPr/>
        </p:nvSpPr>
        <p:spPr>
          <a:xfrm>
            <a:off x="-369126" y="2402971"/>
            <a:ext cx="2936400" cy="1024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US" sz="2911">
                <a:solidFill>
                  <a:srgbClr val="1B9DF0"/>
                </a:solidFill>
                <a:latin typeface="Helvetica Neue"/>
                <a:ea typeface="Helvetica Neue"/>
                <a:cs typeface="Helvetica Neue"/>
                <a:sym typeface="Helvetica Neue"/>
              </a:rPr>
              <a:t>Week 1</a:t>
            </a:r>
            <a:endParaRPr sz="3306">
              <a:solidFill>
                <a:srgbClr val="FFFFFF"/>
              </a:solidFill>
              <a:latin typeface="Helvetica Neue"/>
              <a:ea typeface="Helvetica Neue"/>
              <a:cs typeface="Helvetica Neue"/>
              <a:sym typeface="Helvetica Neue"/>
            </a:endParaRPr>
          </a:p>
        </p:txBody>
      </p:sp>
      <p:sp>
        <p:nvSpPr>
          <p:cNvPr id="154" name="Google Shape;154;g245ff388c53_2_210"/>
          <p:cNvSpPr txBox="1"/>
          <p:nvPr/>
        </p:nvSpPr>
        <p:spPr>
          <a:xfrm>
            <a:off x="-369126" y="3579571"/>
            <a:ext cx="2936400" cy="1024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US" sz="2911">
                <a:solidFill>
                  <a:srgbClr val="1B9DF0"/>
                </a:solidFill>
                <a:latin typeface="Helvetica Neue"/>
                <a:ea typeface="Helvetica Neue"/>
                <a:cs typeface="Helvetica Neue"/>
                <a:sym typeface="Helvetica Neue"/>
              </a:rPr>
              <a:t>Week 2</a:t>
            </a:r>
            <a:endParaRPr sz="3306">
              <a:solidFill>
                <a:srgbClr val="FFFFFF"/>
              </a:solidFill>
              <a:latin typeface="Helvetica Neue"/>
              <a:ea typeface="Helvetica Neue"/>
              <a:cs typeface="Helvetica Neue"/>
              <a:sym typeface="Helvetica Neue"/>
            </a:endParaRPr>
          </a:p>
        </p:txBody>
      </p:sp>
      <p:sp>
        <p:nvSpPr>
          <p:cNvPr id="155" name="Google Shape;155;g245ff388c53_2_210"/>
          <p:cNvSpPr txBox="1"/>
          <p:nvPr/>
        </p:nvSpPr>
        <p:spPr>
          <a:xfrm>
            <a:off x="-369126" y="4705821"/>
            <a:ext cx="2936400" cy="1024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US" sz="2911">
                <a:solidFill>
                  <a:srgbClr val="1B9DF0"/>
                </a:solidFill>
                <a:latin typeface="Helvetica Neue"/>
                <a:ea typeface="Helvetica Neue"/>
                <a:cs typeface="Helvetica Neue"/>
                <a:sym typeface="Helvetica Neue"/>
              </a:rPr>
              <a:t>Week 3</a:t>
            </a:r>
            <a:endParaRPr sz="3306">
              <a:solidFill>
                <a:srgbClr val="FFFFFF"/>
              </a:solidFill>
              <a:latin typeface="Helvetica Neue"/>
              <a:ea typeface="Helvetica Neue"/>
              <a:cs typeface="Helvetica Neue"/>
              <a:sym typeface="Helvetica Neue"/>
            </a:endParaRPr>
          </a:p>
        </p:txBody>
      </p:sp>
      <p:sp>
        <p:nvSpPr>
          <p:cNvPr id="156" name="Google Shape;156;g245ff388c53_2_210"/>
          <p:cNvSpPr txBox="1"/>
          <p:nvPr/>
        </p:nvSpPr>
        <p:spPr>
          <a:xfrm>
            <a:off x="-369126" y="5984471"/>
            <a:ext cx="2936400" cy="1024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US" sz="2911">
                <a:solidFill>
                  <a:srgbClr val="1B9DF0"/>
                </a:solidFill>
                <a:latin typeface="Helvetica Neue"/>
                <a:ea typeface="Helvetica Neue"/>
                <a:cs typeface="Helvetica Neue"/>
                <a:sym typeface="Helvetica Neue"/>
              </a:rPr>
              <a:t>Week 4</a:t>
            </a:r>
            <a:endParaRPr sz="3306">
              <a:solidFill>
                <a:srgbClr val="FFFFFF"/>
              </a:solidFill>
              <a:latin typeface="Helvetica Neue"/>
              <a:ea typeface="Helvetica Neue"/>
              <a:cs typeface="Helvetica Neue"/>
              <a:sym typeface="Helvetica Neue"/>
            </a:endParaRPr>
          </a:p>
        </p:txBody>
      </p:sp>
      <p:sp>
        <p:nvSpPr>
          <p:cNvPr id="157" name="Google Shape;157;g245ff388c53_2_210"/>
          <p:cNvSpPr txBox="1"/>
          <p:nvPr/>
        </p:nvSpPr>
        <p:spPr>
          <a:xfrm>
            <a:off x="-369126" y="7158446"/>
            <a:ext cx="2936400" cy="1024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US" sz="2911">
                <a:solidFill>
                  <a:srgbClr val="1B9DF0"/>
                </a:solidFill>
                <a:latin typeface="Helvetica Neue"/>
                <a:ea typeface="Helvetica Neue"/>
                <a:cs typeface="Helvetica Neue"/>
                <a:sym typeface="Helvetica Neue"/>
              </a:rPr>
              <a:t>Week 5</a:t>
            </a:r>
            <a:endParaRPr sz="3306">
              <a:solidFill>
                <a:srgbClr val="FFFFFF"/>
              </a:solidFill>
              <a:latin typeface="Helvetica Neue"/>
              <a:ea typeface="Helvetica Neue"/>
              <a:cs typeface="Helvetica Neue"/>
              <a:sym typeface="Helvetica Neue"/>
            </a:endParaRPr>
          </a:p>
        </p:txBody>
      </p:sp>
      <p:sp>
        <p:nvSpPr>
          <p:cNvPr id="158" name="Google Shape;158;g245ff388c53_2_210"/>
          <p:cNvSpPr txBox="1"/>
          <p:nvPr/>
        </p:nvSpPr>
        <p:spPr>
          <a:xfrm>
            <a:off x="-369126" y="8332421"/>
            <a:ext cx="2936400" cy="1024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US" sz="2911">
                <a:solidFill>
                  <a:srgbClr val="1B9DF0"/>
                </a:solidFill>
                <a:latin typeface="Helvetica Neue"/>
                <a:ea typeface="Helvetica Neue"/>
                <a:cs typeface="Helvetica Neue"/>
                <a:sym typeface="Helvetica Neue"/>
              </a:rPr>
              <a:t>Week 6</a:t>
            </a:r>
            <a:endParaRPr sz="3306">
              <a:solidFill>
                <a:srgbClr val="FFFFFF"/>
              </a:solidFill>
              <a:latin typeface="Helvetica Neue"/>
              <a:ea typeface="Helvetica Neue"/>
              <a:cs typeface="Helvetica Neue"/>
              <a:sym typeface="Helvetica Neue"/>
            </a:endParaRPr>
          </a:p>
        </p:txBody>
      </p:sp>
      <p:sp>
        <p:nvSpPr>
          <p:cNvPr id="159" name="Google Shape;159;g245ff388c53_2_210"/>
          <p:cNvSpPr/>
          <p:nvPr/>
        </p:nvSpPr>
        <p:spPr>
          <a:xfrm>
            <a:off x="2225700" y="2044250"/>
            <a:ext cx="15232658" cy="1097593"/>
          </a:xfrm>
          <a:custGeom>
            <a:rect b="b" l="l" r="r" t="t"/>
            <a:pathLst>
              <a:path extrusionOk="0" h="670286" w="9080571">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g245ff388c53_2_210"/>
          <p:cNvSpPr/>
          <p:nvPr/>
        </p:nvSpPr>
        <p:spPr>
          <a:xfrm>
            <a:off x="2225697" y="3222626"/>
            <a:ext cx="15232658" cy="1124405"/>
          </a:xfrm>
          <a:custGeom>
            <a:rect b="b" l="l" r="r" t="t"/>
            <a:pathLst>
              <a:path extrusionOk="0" h="670286" w="9080571">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g245ff388c53_2_210"/>
          <p:cNvSpPr/>
          <p:nvPr/>
        </p:nvSpPr>
        <p:spPr>
          <a:xfrm>
            <a:off x="2225697" y="4413052"/>
            <a:ext cx="15232658" cy="1124405"/>
          </a:xfrm>
          <a:custGeom>
            <a:rect b="b" l="l" r="r" t="t"/>
            <a:pathLst>
              <a:path extrusionOk="0" h="670286" w="9080571">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g245ff388c53_2_210"/>
          <p:cNvSpPr/>
          <p:nvPr/>
        </p:nvSpPr>
        <p:spPr>
          <a:xfrm>
            <a:off x="2225697" y="5607377"/>
            <a:ext cx="15232658" cy="1097593"/>
          </a:xfrm>
          <a:custGeom>
            <a:rect b="b" l="l" r="r" t="t"/>
            <a:pathLst>
              <a:path extrusionOk="0" h="670286" w="9080571">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g245ff388c53_2_210"/>
          <p:cNvSpPr/>
          <p:nvPr/>
        </p:nvSpPr>
        <p:spPr>
          <a:xfrm>
            <a:off x="2225697" y="6761652"/>
            <a:ext cx="15232658" cy="1097593"/>
          </a:xfrm>
          <a:custGeom>
            <a:rect b="b" l="l" r="r" t="t"/>
            <a:pathLst>
              <a:path extrusionOk="0" h="670286" w="9080571">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g245ff388c53_2_210"/>
          <p:cNvSpPr/>
          <p:nvPr/>
        </p:nvSpPr>
        <p:spPr>
          <a:xfrm>
            <a:off x="2225697" y="7915927"/>
            <a:ext cx="15232658" cy="1097593"/>
          </a:xfrm>
          <a:custGeom>
            <a:rect b="b" l="l" r="r" t="t"/>
            <a:pathLst>
              <a:path extrusionOk="0" h="670286" w="9080571">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g245ff388c53_2_210"/>
          <p:cNvSpPr txBox="1"/>
          <p:nvPr/>
        </p:nvSpPr>
        <p:spPr>
          <a:xfrm>
            <a:off x="2454725" y="2338650"/>
            <a:ext cx="15003600" cy="508800"/>
          </a:xfrm>
          <a:prstGeom prst="rect">
            <a:avLst/>
          </a:prstGeom>
          <a:noFill/>
          <a:ln>
            <a:noFill/>
          </a:ln>
        </p:spPr>
        <p:txBody>
          <a:bodyPr anchorCtr="0" anchor="t" bIns="0" lIns="0" spcFirstLastPara="1" rIns="0" wrap="square" tIns="0">
            <a:spAutoFit/>
          </a:bodyPr>
          <a:lstStyle/>
          <a:p>
            <a:pPr indent="0" lvl="0" marL="0" marR="0" rtl="0" algn="l">
              <a:lnSpc>
                <a:spcPct val="202964"/>
              </a:lnSpc>
              <a:spcBef>
                <a:spcPts val="0"/>
              </a:spcBef>
              <a:spcAft>
                <a:spcPts val="0"/>
              </a:spcAft>
              <a:buClr>
                <a:srgbClr val="FFFFFF"/>
              </a:buClr>
              <a:buSzPts val="3306"/>
              <a:buFont typeface="Arial"/>
              <a:buNone/>
            </a:pPr>
            <a:r>
              <a:rPr lang="en-US" sz="3306">
                <a:solidFill>
                  <a:srgbClr val="FFFFFF"/>
                </a:solidFill>
              </a:rPr>
              <a:t>Data Cleaning, </a:t>
            </a:r>
            <a:r>
              <a:rPr lang="en-US" sz="3306">
                <a:solidFill>
                  <a:schemeClr val="lt1"/>
                </a:solidFill>
              </a:rPr>
              <a:t>Feature Engineering </a:t>
            </a:r>
            <a:r>
              <a:rPr lang="en-US" sz="3306">
                <a:solidFill>
                  <a:srgbClr val="FFFFFF"/>
                </a:solidFill>
              </a:rPr>
              <a:t>&amp; EDA</a:t>
            </a:r>
            <a:endParaRPr/>
          </a:p>
        </p:txBody>
      </p:sp>
      <p:sp>
        <p:nvSpPr>
          <p:cNvPr id="166" name="Google Shape;166;g245ff388c53_2_210"/>
          <p:cNvSpPr txBox="1"/>
          <p:nvPr/>
        </p:nvSpPr>
        <p:spPr>
          <a:xfrm>
            <a:off x="2454725" y="3523050"/>
            <a:ext cx="15003600" cy="508800"/>
          </a:xfrm>
          <a:prstGeom prst="rect">
            <a:avLst/>
          </a:prstGeom>
          <a:noFill/>
          <a:ln>
            <a:noFill/>
          </a:ln>
        </p:spPr>
        <p:txBody>
          <a:bodyPr anchorCtr="0" anchor="t" bIns="0" lIns="0" spcFirstLastPara="1" rIns="0" wrap="square" tIns="0">
            <a:spAutoFit/>
          </a:bodyPr>
          <a:lstStyle/>
          <a:p>
            <a:pPr indent="0" lvl="0" marL="0" marR="0" rtl="0" algn="l">
              <a:lnSpc>
                <a:spcPct val="202964"/>
              </a:lnSpc>
              <a:spcBef>
                <a:spcPts val="0"/>
              </a:spcBef>
              <a:spcAft>
                <a:spcPts val="0"/>
              </a:spcAft>
              <a:buClr>
                <a:srgbClr val="FFFFFF"/>
              </a:buClr>
              <a:buSzPts val="3306"/>
              <a:buFont typeface="Arial"/>
              <a:buNone/>
            </a:pPr>
            <a:r>
              <a:rPr lang="en-US" sz="3306">
                <a:solidFill>
                  <a:srgbClr val="FFFFFF"/>
                </a:solidFill>
              </a:rPr>
              <a:t>Text Preprocessing, </a:t>
            </a:r>
            <a:r>
              <a:rPr lang="en-US" sz="3306">
                <a:solidFill>
                  <a:srgbClr val="FFFFFF"/>
                </a:solidFill>
              </a:rPr>
              <a:t>Decision Tree and Random Forest </a:t>
            </a:r>
            <a:endParaRPr/>
          </a:p>
        </p:txBody>
      </p:sp>
      <p:sp>
        <p:nvSpPr>
          <p:cNvPr id="167" name="Google Shape;167;g245ff388c53_2_210"/>
          <p:cNvSpPr txBox="1"/>
          <p:nvPr/>
        </p:nvSpPr>
        <p:spPr>
          <a:xfrm>
            <a:off x="2454725" y="5953338"/>
            <a:ext cx="6592800" cy="508800"/>
          </a:xfrm>
          <a:prstGeom prst="rect">
            <a:avLst/>
          </a:prstGeom>
          <a:noFill/>
          <a:ln>
            <a:noFill/>
          </a:ln>
        </p:spPr>
        <p:txBody>
          <a:bodyPr anchorCtr="0" anchor="t" bIns="0" lIns="0" spcFirstLastPara="1" rIns="0" wrap="square" tIns="0">
            <a:spAutoFit/>
          </a:bodyPr>
          <a:lstStyle/>
          <a:p>
            <a:pPr indent="0" lvl="0" marL="0" marR="0" rtl="0" algn="l">
              <a:lnSpc>
                <a:spcPct val="202964"/>
              </a:lnSpc>
              <a:spcBef>
                <a:spcPts val="0"/>
              </a:spcBef>
              <a:spcAft>
                <a:spcPts val="0"/>
              </a:spcAft>
              <a:buClr>
                <a:srgbClr val="FFFFFF"/>
              </a:buClr>
              <a:buSzPts val="3306"/>
              <a:buFont typeface="Arial"/>
              <a:buNone/>
            </a:pPr>
            <a:r>
              <a:rPr lang="en-US" sz="3306">
                <a:solidFill>
                  <a:srgbClr val="FFFFFF"/>
                </a:solidFill>
              </a:rPr>
              <a:t>Support Vector Machine</a:t>
            </a:r>
            <a:endParaRPr/>
          </a:p>
        </p:txBody>
      </p:sp>
      <p:sp>
        <p:nvSpPr>
          <p:cNvPr id="168" name="Google Shape;168;g245ff388c53_2_210"/>
          <p:cNvSpPr txBox="1"/>
          <p:nvPr/>
        </p:nvSpPr>
        <p:spPr>
          <a:xfrm>
            <a:off x="2454725" y="7093588"/>
            <a:ext cx="6592800" cy="508800"/>
          </a:xfrm>
          <a:prstGeom prst="rect">
            <a:avLst/>
          </a:prstGeom>
          <a:noFill/>
          <a:ln>
            <a:noFill/>
          </a:ln>
        </p:spPr>
        <p:txBody>
          <a:bodyPr anchorCtr="0" anchor="t" bIns="0" lIns="0" spcFirstLastPara="1" rIns="0" wrap="square" tIns="0">
            <a:spAutoFit/>
          </a:bodyPr>
          <a:lstStyle/>
          <a:p>
            <a:pPr indent="0" lvl="0" marL="0" marR="0" rtl="0" algn="l">
              <a:lnSpc>
                <a:spcPct val="202964"/>
              </a:lnSpc>
              <a:spcBef>
                <a:spcPts val="0"/>
              </a:spcBef>
              <a:spcAft>
                <a:spcPts val="0"/>
              </a:spcAft>
              <a:buClr>
                <a:srgbClr val="FFFFFF"/>
              </a:buClr>
              <a:buSzPts val="3306"/>
              <a:buFont typeface="Arial"/>
              <a:buNone/>
            </a:pPr>
            <a:r>
              <a:rPr lang="en-US" sz="3306">
                <a:solidFill>
                  <a:srgbClr val="FFFFFF"/>
                </a:solidFill>
              </a:rPr>
              <a:t>Text mining and Wordcloud</a:t>
            </a:r>
            <a:endParaRPr/>
          </a:p>
        </p:txBody>
      </p:sp>
      <p:sp>
        <p:nvSpPr>
          <p:cNvPr id="169" name="Google Shape;169;g245ff388c53_2_210"/>
          <p:cNvSpPr txBox="1"/>
          <p:nvPr/>
        </p:nvSpPr>
        <p:spPr>
          <a:xfrm>
            <a:off x="2454725" y="8233838"/>
            <a:ext cx="6592800" cy="508800"/>
          </a:xfrm>
          <a:prstGeom prst="rect">
            <a:avLst/>
          </a:prstGeom>
          <a:noFill/>
          <a:ln>
            <a:noFill/>
          </a:ln>
        </p:spPr>
        <p:txBody>
          <a:bodyPr anchorCtr="0" anchor="t" bIns="0" lIns="0" spcFirstLastPara="1" rIns="0" wrap="square" tIns="0">
            <a:spAutoFit/>
          </a:bodyPr>
          <a:lstStyle/>
          <a:p>
            <a:pPr indent="0" lvl="0" marL="0" marR="0" rtl="0" algn="l">
              <a:lnSpc>
                <a:spcPct val="202964"/>
              </a:lnSpc>
              <a:spcBef>
                <a:spcPts val="0"/>
              </a:spcBef>
              <a:spcAft>
                <a:spcPts val="0"/>
              </a:spcAft>
              <a:buClr>
                <a:srgbClr val="FFFFFF"/>
              </a:buClr>
              <a:buSzPts val="3306"/>
              <a:buFont typeface="Arial"/>
              <a:buNone/>
            </a:pPr>
            <a:r>
              <a:rPr lang="en-US" sz="3306">
                <a:solidFill>
                  <a:srgbClr val="FFFFFF"/>
                </a:solidFill>
              </a:rPr>
              <a:t>Multinomial Logistic Regression</a:t>
            </a:r>
            <a:endParaRPr/>
          </a:p>
        </p:txBody>
      </p:sp>
      <p:sp>
        <p:nvSpPr>
          <p:cNvPr id="170" name="Google Shape;170;g245ff388c53_2_210"/>
          <p:cNvSpPr txBox="1"/>
          <p:nvPr/>
        </p:nvSpPr>
        <p:spPr>
          <a:xfrm>
            <a:off x="2454725" y="4722788"/>
            <a:ext cx="6592800" cy="508800"/>
          </a:xfrm>
          <a:prstGeom prst="rect">
            <a:avLst/>
          </a:prstGeom>
          <a:noFill/>
          <a:ln>
            <a:noFill/>
          </a:ln>
        </p:spPr>
        <p:txBody>
          <a:bodyPr anchorCtr="0" anchor="t" bIns="0" lIns="0" spcFirstLastPara="1" rIns="0" wrap="square" tIns="0">
            <a:spAutoFit/>
          </a:bodyPr>
          <a:lstStyle/>
          <a:p>
            <a:pPr indent="0" lvl="0" marL="0" marR="0" rtl="0" algn="l">
              <a:lnSpc>
                <a:spcPct val="202964"/>
              </a:lnSpc>
              <a:spcBef>
                <a:spcPts val="0"/>
              </a:spcBef>
              <a:spcAft>
                <a:spcPts val="0"/>
              </a:spcAft>
              <a:buClr>
                <a:srgbClr val="FFFFFF"/>
              </a:buClr>
              <a:buSzPts val="3306"/>
              <a:buFont typeface="Arial"/>
              <a:buNone/>
            </a:pPr>
            <a:r>
              <a:rPr lang="en-US" sz="3306">
                <a:solidFill>
                  <a:srgbClr val="FFFFFF"/>
                </a:solidFill>
              </a:rPr>
              <a:t>KNN Model</a:t>
            </a:r>
            <a:endParaRPr/>
          </a:p>
        </p:txBody>
      </p:sp>
      <p:pic>
        <p:nvPicPr>
          <p:cNvPr id="171" name="Google Shape;171;g245ff388c53_2_210"/>
          <p:cNvPicPr preferRelativeResize="0"/>
          <p:nvPr/>
        </p:nvPicPr>
        <p:blipFill>
          <a:blip r:embed="rId4">
            <a:alphaModFix/>
          </a:blip>
          <a:stretch>
            <a:fillRect/>
          </a:stretch>
        </p:blipFill>
        <p:spPr>
          <a:xfrm>
            <a:off x="2454722" y="9070200"/>
            <a:ext cx="1276350" cy="504825"/>
          </a:xfrm>
          <a:prstGeom prst="rect">
            <a:avLst/>
          </a:prstGeom>
          <a:noFill/>
          <a:ln>
            <a:noFill/>
          </a:ln>
        </p:spPr>
      </p:pic>
      <p:pic>
        <p:nvPicPr>
          <p:cNvPr id="172" name="Google Shape;172;g245ff388c53_2_210"/>
          <p:cNvPicPr preferRelativeResize="0"/>
          <p:nvPr/>
        </p:nvPicPr>
        <p:blipFill>
          <a:blip r:embed="rId5">
            <a:alphaModFix/>
          </a:blip>
          <a:stretch>
            <a:fillRect/>
          </a:stretch>
        </p:blipFill>
        <p:spPr>
          <a:xfrm>
            <a:off x="1816610" y="607475"/>
            <a:ext cx="809625" cy="809625"/>
          </a:xfrm>
          <a:prstGeom prst="rect">
            <a:avLst/>
          </a:prstGeom>
          <a:noFill/>
          <a:ln>
            <a:noFill/>
          </a:ln>
        </p:spPr>
      </p:pic>
      <p:pic>
        <p:nvPicPr>
          <p:cNvPr id="173" name="Google Shape;173;g245ff388c53_2_210"/>
          <p:cNvPicPr preferRelativeResize="0"/>
          <p:nvPr/>
        </p:nvPicPr>
        <p:blipFill>
          <a:blip r:embed="rId6">
            <a:alphaModFix/>
          </a:blip>
          <a:stretch>
            <a:fillRect/>
          </a:stretch>
        </p:blipFill>
        <p:spPr>
          <a:xfrm>
            <a:off x="16078200" y="1053786"/>
            <a:ext cx="371475" cy="7620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7" name="Shape 557"/>
        <p:cNvGrpSpPr/>
        <p:nvPr/>
      </p:nvGrpSpPr>
      <p:grpSpPr>
        <a:xfrm>
          <a:off x="0" y="0"/>
          <a:ext cx="0" cy="0"/>
          <a:chOff x="0" y="0"/>
          <a:chExt cx="0" cy="0"/>
        </a:xfrm>
      </p:grpSpPr>
      <p:grpSp>
        <p:nvGrpSpPr>
          <p:cNvPr id="558" name="Google Shape;558;g246928937a3_0_89"/>
          <p:cNvGrpSpPr/>
          <p:nvPr/>
        </p:nvGrpSpPr>
        <p:grpSpPr>
          <a:xfrm>
            <a:off x="-980294" y="-91646"/>
            <a:ext cx="19268294" cy="2424749"/>
            <a:chOff x="-980294" y="-91646"/>
            <a:chExt cx="19268294" cy="2424749"/>
          </a:xfrm>
        </p:grpSpPr>
        <p:sp>
          <p:nvSpPr>
            <p:cNvPr id="559" name="Google Shape;559;g246928937a3_0_89"/>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560" name="Google Shape;560;g246928937a3_0_89"/>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561" name="Google Shape;561;g246928937a3_0_89"/>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g246928937a3_0_89"/>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63" name="Google Shape;563;g246928937a3_0_89"/>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564" name="Google Shape;564;g246928937a3_0_89"/>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SVM MODEL</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565" name="Google Shape;565;g246928937a3_0_89"/>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566" name="Google Shape;566;g246928937a3_0_89"/>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567" name="Google Shape;567;g246928937a3_0_89"/>
          <p:cNvSpPr txBox="1"/>
          <p:nvPr/>
        </p:nvSpPr>
        <p:spPr>
          <a:xfrm>
            <a:off x="10841175" y="2840175"/>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568" name="Google Shape;568;g246928937a3_0_89"/>
          <p:cNvSpPr txBox="1"/>
          <p:nvPr/>
        </p:nvSpPr>
        <p:spPr>
          <a:xfrm>
            <a:off x="9897375" y="2553500"/>
            <a:ext cx="6552300" cy="44472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E3E3E3"/>
              </a:buClr>
              <a:buSzPts val="2300"/>
              <a:buFont typeface="Times New Roman"/>
              <a:buChar char="★"/>
            </a:pPr>
            <a:r>
              <a:rPr b="1" lang="en-US" sz="2300">
                <a:solidFill>
                  <a:srgbClr val="E3E3E3"/>
                </a:solidFill>
                <a:highlight>
                  <a:srgbClr val="131314"/>
                </a:highlight>
                <a:latin typeface="Times New Roman"/>
                <a:ea typeface="Times New Roman"/>
                <a:cs typeface="Times New Roman"/>
                <a:sym typeface="Times New Roman"/>
              </a:rPr>
              <a:t>Used C classification and linear kernel for the model.</a:t>
            </a:r>
            <a:endParaRPr b="1" sz="2300">
              <a:solidFill>
                <a:srgbClr val="E3E3E3"/>
              </a:solidFill>
              <a:highlight>
                <a:srgbClr val="131314"/>
              </a:highlight>
              <a:latin typeface="Times New Roman"/>
              <a:ea typeface="Times New Roman"/>
              <a:cs typeface="Times New Roman"/>
              <a:sym typeface="Times New Roman"/>
            </a:endParaRPr>
          </a:p>
          <a:p>
            <a:pPr indent="-374650" lvl="0" marL="457200" rtl="0" algn="l">
              <a:lnSpc>
                <a:spcPct val="115000"/>
              </a:lnSpc>
              <a:spcBef>
                <a:spcPts val="1000"/>
              </a:spcBef>
              <a:spcAft>
                <a:spcPts val="0"/>
              </a:spcAft>
              <a:buClr>
                <a:srgbClr val="E3E3E3"/>
              </a:buClr>
              <a:buSzPts val="2300"/>
              <a:buFont typeface="Times New Roman"/>
              <a:buChar char="★"/>
            </a:pPr>
            <a:r>
              <a:rPr b="1" lang="en-US" sz="2300">
                <a:solidFill>
                  <a:srgbClr val="E3E3E3"/>
                </a:solidFill>
                <a:highlight>
                  <a:srgbClr val="131314"/>
                </a:highlight>
                <a:latin typeface="Times New Roman"/>
                <a:ea typeface="Times New Roman"/>
                <a:cs typeface="Times New Roman"/>
                <a:sym typeface="Times New Roman"/>
              </a:rPr>
              <a:t>Negative sentiment detection: Sensitivity = 0.86, Specificity = 0.74.</a:t>
            </a:r>
            <a:endParaRPr b="1" sz="2300">
              <a:solidFill>
                <a:srgbClr val="E3E3E3"/>
              </a:solidFill>
              <a:highlight>
                <a:srgbClr val="131314"/>
              </a:highlight>
              <a:latin typeface="Times New Roman"/>
              <a:ea typeface="Times New Roman"/>
              <a:cs typeface="Times New Roman"/>
              <a:sym typeface="Times New Roman"/>
            </a:endParaRPr>
          </a:p>
          <a:p>
            <a:pPr indent="-374650" lvl="0" marL="457200" rtl="0" algn="l">
              <a:lnSpc>
                <a:spcPct val="115000"/>
              </a:lnSpc>
              <a:spcBef>
                <a:spcPts val="1000"/>
              </a:spcBef>
              <a:spcAft>
                <a:spcPts val="0"/>
              </a:spcAft>
              <a:buClr>
                <a:srgbClr val="E3E3E3"/>
              </a:buClr>
              <a:buSzPts val="2300"/>
              <a:buFont typeface="Times New Roman"/>
              <a:buChar char="★"/>
            </a:pPr>
            <a:r>
              <a:rPr b="1" lang="en-US" sz="2300">
                <a:solidFill>
                  <a:srgbClr val="E3E3E3"/>
                </a:solidFill>
                <a:highlight>
                  <a:srgbClr val="131314"/>
                </a:highlight>
                <a:latin typeface="Times New Roman"/>
                <a:ea typeface="Times New Roman"/>
                <a:cs typeface="Times New Roman"/>
                <a:sym typeface="Times New Roman"/>
              </a:rPr>
              <a:t>Neutral sentiment detection: Sensitivity = 0.54, </a:t>
            </a:r>
            <a:r>
              <a:rPr b="1" lang="en-US" sz="2300">
                <a:solidFill>
                  <a:srgbClr val="E3E3E3"/>
                </a:solidFill>
                <a:highlight>
                  <a:srgbClr val="131314"/>
                </a:highlight>
                <a:latin typeface="Times New Roman"/>
                <a:ea typeface="Times New Roman"/>
                <a:cs typeface="Times New Roman"/>
                <a:sym typeface="Times New Roman"/>
              </a:rPr>
              <a:t>Specificity = 0.90</a:t>
            </a:r>
            <a:r>
              <a:rPr b="1" lang="en-US" sz="2300">
                <a:solidFill>
                  <a:srgbClr val="E3E3E3"/>
                </a:solidFill>
                <a:highlight>
                  <a:srgbClr val="131314"/>
                </a:highlight>
                <a:latin typeface="Times New Roman"/>
                <a:ea typeface="Times New Roman"/>
                <a:cs typeface="Times New Roman"/>
                <a:sym typeface="Times New Roman"/>
              </a:rPr>
              <a:t>.</a:t>
            </a:r>
            <a:endParaRPr b="1" sz="2300">
              <a:solidFill>
                <a:srgbClr val="E3E3E3"/>
              </a:solidFill>
              <a:highlight>
                <a:srgbClr val="131314"/>
              </a:highlight>
              <a:latin typeface="Times New Roman"/>
              <a:ea typeface="Times New Roman"/>
              <a:cs typeface="Times New Roman"/>
              <a:sym typeface="Times New Roman"/>
            </a:endParaRPr>
          </a:p>
          <a:p>
            <a:pPr indent="-374650" lvl="0" marL="457200" rtl="0" algn="l">
              <a:lnSpc>
                <a:spcPct val="115000"/>
              </a:lnSpc>
              <a:spcBef>
                <a:spcPts val="1000"/>
              </a:spcBef>
              <a:spcAft>
                <a:spcPts val="0"/>
              </a:spcAft>
              <a:buClr>
                <a:srgbClr val="E3E3E3"/>
              </a:buClr>
              <a:buSzPts val="2300"/>
              <a:buFont typeface="Times New Roman"/>
              <a:buChar char="★"/>
            </a:pPr>
            <a:r>
              <a:rPr b="1" lang="en-US" sz="2300">
                <a:solidFill>
                  <a:srgbClr val="E3E3E3"/>
                </a:solidFill>
                <a:highlight>
                  <a:srgbClr val="131314"/>
                </a:highlight>
                <a:latin typeface="Times New Roman"/>
                <a:ea typeface="Times New Roman"/>
                <a:cs typeface="Times New Roman"/>
                <a:sym typeface="Times New Roman"/>
              </a:rPr>
              <a:t>Positive sentiment detection: Sensitivity = 0.68, Specificity = 0.90.</a:t>
            </a:r>
            <a:endParaRPr b="1" sz="3700">
              <a:solidFill>
                <a:schemeClr val="lt1"/>
              </a:solidFill>
              <a:latin typeface="Times New Roman"/>
              <a:ea typeface="Times New Roman"/>
              <a:cs typeface="Times New Roman"/>
              <a:sym typeface="Times New Roman"/>
            </a:endParaRPr>
          </a:p>
          <a:p>
            <a:pPr indent="0" lvl="0" marL="0" rtl="0" algn="l">
              <a:spcBef>
                <a:spcPts val="1000"/>
              </a:spcBef>
              <a:spcAft>
                <a:spcPts val="0"/>
              </a:spcAft>
              <a:buNone/>
            </a:pPr>
            <a:r>
              <a:t/>
            </a:r>
            <a:endParaRPr b="1" sz="3200">
              <a:solidFill>
                <a:schemeClr val="lt1"/>
              </a:solidFill>
              <a:latin typeface="Times New Roman"/>
              <a:ea typeface="Times New Roman"/>
              <a:cs typeface="Times New Roman"/>
              <a:sym typeface="Times New Roman"/>
            </a:endParaRPr>
          </a:p>
        </p:txBody>
      </p:sp>
      <p:sp>
        <p:nvSpPr>
          <p:cNvPr id="569" name="Google Shape;569;g246928937a3_0_89"/>
          <p:cNvSpPr txBox="1"/>
          <p:nvPr/>
        </p:nvSpPr>
        <p:spPr>
          <a:xfrm>
            <a:off x="13303210" y="8704297"/>
            <a:ext cx="2368200" cy="215400"/>
          </a:xfrm>
          <a:prstGeom prst="rect">
            <a:avLst/>
          </a:prstGeom>
          <a:noFill/>
          <a:ln>
            <a:noFill/>
          </a:ln>
        </p:spPr>
        <p:txBody>
          <a:bodyPr anchorCtr="1" anchor="t" bIns="0" lIns="0" spcFirstLastPara="1" rIns="0" wrap="square" tIns="0">
            <a:spAutoFit/>
          </a:bodyPr>
          <a:lstStyle/>
          <a:p>
            <a:pPr indent="0" lvl="0" marL="0" marR="0" rtl="0" algn="l">
              <a:lnSpc>
                <a:spcPct val="139993"/>
              </a:lnSpc>
              <a:spcBef>
                <a:spcPts val="0"/>
              </a:spcBef>
              <a:spcAft>
                <a:spcPts val="0"/>
              </a:spcAft>
              <a:buClr>
                <a:srgbClr val="FFFFFF"/>
              </a:buClr>
              <a:buSzPts val="2893"/>
              <a:buFont typeface="Arial"/>
              <a:buNone/>
            </a:pPr>
            <a:r>
              <a:t/>
            </a:r>
            <a:endParaRPr/>
          </a:p>
        </p:txBody>
      </p:sp>
      <p:pic>
        <p:nvPicPr>
          <p:cNvPr descr="image" id="570" name="Google Shape;570;g246928937a3_0_89"/>
          <p:cNvPicPr preferRelativeResize="0"/>
          <p:nvPr/>
        </p:nvPicPr>
        <p:blipFill>
          <a:blip r:embed="rId5">
            <a:alphaModFix/>
          </a:blip>
          <a:stretch>
            <a:fillRect/>
          </a:stretch>
        </p:blipFill>
        <p:spPr>
          <a:xfrm>
            <a:off x="1741600" y="2498800"/>
            <a:ext cx="7381075" cy="6420900"/>
          </a:xfrm>
          <a:prstGeom prst="rect">
            <a:avLst/>
          </a:prstGeom>
          <a:noFill/>
          <a:ln>
            <a:noFill/>
          </a:ln>
        </p:spPr>
      </p:pic>
      <p:sp>
        <p:nvSpPr>
          <p:cNvPr id="571" name="Google Shape;571;g246928937a3_0_89"/>
          <p:cNvSpPr txBox="1"/>
          <p:nvPr/>
        </p:nvSpPr>
        <p:spPr>
          <a:xfrm>
            <a:off x="5045675" y="8865850"/>
            <a:ext cx="4077000" cy="75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3000">
                <a:solidFill>
                  <a:srgbClr val="1B9DF0"/>
                </a:solidFill>
                <a:latin typeface="Times New Roman"/>
                <a:ea typeface="Times New Roman"/>
                <a:cs typeface="Times New Roman"/>
                <a:sym typeface="Times New Roman"/>
              </a:rPr>
              <a:t>ACCURACY</a:t>
            </a:r>
            <a:r>
              <a:rPr b="1" lang="en-US" sz="3700">
                <a:solidFill>
                  <a:srgbClr val="1B9DF0"/>
                </a:solidFill>
                <a:latin typeface="Times New Roman"/>
                <a:ea typeface="Times New Roman"/>
                <a:cs typeface="Times New Roman"/>
                <a:sym typeface="Times New Roman"/>
              </a:rPr>
              <a:t> </a:t>
            </a:r>
            <a:r>
              <a:rPr b="1" lang="en-US" sz="3000">
                <a:solidFill>
                  <a:srgbClr val="1B9DF0"/>
                </a:solidFill>
                <a:latin typeface="Times New Roman"/>
                <a:ea typeface="Times New Roman"/>
                <a:cs typeface="Times New Roman"/>
                <a:sym typeface="Times New Roman"/>
              </a:rPr>
              <a:t>76.80 %</a:t>
            </a:r>
            <a:endParaRPr/>
          </a:p>
        </p:txBody>
      </p:sp>
      <p:sp>
        <p:nvSpPr>
          <p:cNvPr id="572" name="Google Shape;572;g246928937a3_0_89"/>
          <p:cNvSpPr txBox="1"/>
          <p:nvPr/>
        </p:nvSpPr>
        <p:spPr>
          <a:xfrm>
            <a:off x="9338325" y="8919700"/>
            <a:ext cx="3398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1B9DF0"/>
                </a:solidFill>
                <a:latin typeface="Times New Roman"/>
                <a:ea typeface="Times New Roman"/>
                <a:cs typeface="Times New Roman"/>
                <a:sym typeface="Times New Roman"/>
              </a:rPr>
              <a:t>F1 - SCORE  0.85</a:t>
            </a:r>
            <a:endParaRPr b="1" sz="3000">
              <a:solidFill>
                <a:srgbClr val="1B9DF0"/>
              </a:solidFill>
              <a:latin typeface="Times New Roman"/>
              <a:ea typeface="Times New Roman"/>
              <a:cs typeface="Times New Roman"/>
              <a:sym typeface="Times New Roman"/>
            </a:endParaRPr>
          </a:p>
        </p:txBody>
      </p:sp>
      <p:sp>
        <p:nvSpPr>
          <p:cNvPr id="573" name="Google Shape;573;g246928937a3_0_89"/>
          <p:cNvSpPr/>
          <p:nvPr/>
        </p:nvSpPr>
        <p:spPr>
          <a:xfrm>
            <a:off x="3865823" y="9042875"/>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4" name="Google Shape;574;g246928937a3_0_89"/>
          <p:cNvSpPr/>
          <p:nvPr/>
        </p:nvSpPr>
        <p:spPr>
          <a:xfrm>
            <a:off x="13044948" y="9042875"/>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9" name="Shape 579"/>
        <p:cNvGrpSpPr/>
        <p:nvPr/>
      </p:nvGrpSpPr>
      <p:grpSpPr>
        <a:xfrm>
          <a:off x="0" y="0"/>
          <a:ext cx="0" cy="0"/>
          <a:chOff x="0" y="0"/>
          <a:chExt cx="0" cy="0"/>
        </a:xfrm>
      </p:grpSpPr>
      <p:grpSp>
        <p:nvGrpSpPr>
          <p:cNvPr id="580" name="Google Shape;580;g246928937a3_0_109"/>
          <p:cNvGrpSpPr/>
          <p:nvPr/>
        </p:nvGrpSpPr>
        <p:grpSpPr>
          <a:xfrm>
            <a:off x="-980294" y="-91646"/>
            <a:ext cx="19268294" cy="2424749"/>
            <a:chOff x="-980294" y="-91646"/>
            <a:chExt cx="19268294" cy="2424749"/>
          </a:xfrm>
        </p:grpSpPr>
        <p:sp>
          <p:nvSpPr>
            <p:cNvPr id="581" name="Google Shape;581;g246928937a3_0_109"/>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582" name="Google Shape;582;g246928937a3_0_109"/>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583" name="Google Shape;583;g246928937a3_0_109"/>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g246928937a3_0_109"/>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85" name="Google Shape;585;g246928937a3_0_109"/>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586" name="Google Shape;586;g246928937a3_0_109"/>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MULTINOMIAL LOGISTIC REGRESSION</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587" name="Google Shape;587;g246928937a3_0_109"/>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588" name="Google Shape;588;g246928937a3_0_109"/>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589" name="Google Shape;589;g246928937a3_0_109"/>
          <p:cNvSpPr txBox="1"/>
          <p:nvPr/>
        </p:nvSpPr>
        <p:spPr>
          <a:xfrm>
            <a:off x="10841175" y="2840175"/>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590" name="Google Shape;590;g246928937a3_0_109"/>
          <p:cNvSpPr txBox="1"/>
          <p:nvPr/>
        </p:nvSpPr>
        <p:spPr>
          <a:xfrm>
            <a:off x="10574475" y="2498800"/>
            <a:ext cx="6552300" cy="61155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E3E3E3"/>
              </a:buClr>
              <a:buSzPts val="2300"/>
              <a:buFont typeface="Times New Roman"/>
              <a:buChar char="★"/>
            </a:pPr>
            <a:r>
              <a:rPr b="1" lang="en-US" sz="2300">
                <a:solidFill>
                  <a:srgbClr val="E3E3E3"/>
                </a:solidFill>
                <a:highlight>
                  <a:srgbClr val="131314"/>
                </a:highlight>
                <a:latin typeface="Times New Roman"/>
                <a:ea typeface="Times New Roman"/>
                <a:cs typeface="Times New Roman"/>
                <a:sym typeface="Times New Roman"/>
              </a:rPr>
              <a:t>Outcome variable: sentiment category (negative, neutral, positive)</a:t>
            </a:r>
            <a:endParaRPr b="1" sz="2300">
              <a:solidFill>
                <a:srgbClr val="E3E3E3"/>
              </a:solidFill>
              <a:highlight>
                <a:srgbClr val="131314"/>
              </a:highlight>
              <a:latin typeface="Times New Roman"/>
              <a:ea typeface="Times New Roman"/>
              <a:cs typeface="Times New Roman"/>
              <a:sym typeface="Times New Roman"/>
            </a:endParaRPr>
          </a:p>
          <a:p>
            <a:pPr indent="-374650" lvl="0" marL="457200" rtl="0" algn="l">
              <a:lnSpc>
                <a:spcPct val="115000"/>
              </a:lnSpc>
              <a:spcBef>
                <a:spcPts val="1000"/>
              </a:spcBef>
              <a:spcAft>
                <a:spcPts val="0"/>
              </a:spcAft>
              <a:buClr>
                <a:srgbClr val="E3E3E3"/>
              </a:buClr>
              <a:buSzPts val="2300"/>
              <a:buFont typeface="Times New Roman"/>
              <a:buChar char="★"/>
            </a:pPr>
            <a:r>
              <a:rPr b="1" lang="en-US" sz="2300">
                <a:solidFill>
                  <a:srgbClr val="E3E3E3"/>
                </a:solidFill>
                <a:highlight>
                  <a:srgbClr val="131314"/>
                </a:highlight>
                <a:latin typeface="Times New Roman"/>
                <a:ea typeface="Times New Roman"/>
                <a:cs typeface="Times New Roman"/>
                <a:sym typeface="Times New Roman"/>
              </a:rPr>
              <a:t>Better performance for negative and positive sentiment compared to neutral sentiment</a:t>
            </a:r>
            <a:endParaRPr b="1" sz="2300">
              <a:solidFill>
                <a:srgbClr val="E3E3E3"/>
              </a:solidFill>
              <a:highlight>
                <a:srgbClr val="131314"/>
              </a:highlight>
              <a:latin typeface="Times New Roman"/>
              <a:ea typeface="Times New Roman"/>
              <a:cs typeface="Times New Roman"/>
              <a:sym typeface="Times New Roman"/>
            </a:endParaRPr>
          </a:p>
          <a:p>
            <a:pPr indent="-374650" lvl="0" marL="457200" rtl="0" algn="l">
              <a:lnSpc>
                <a:spcPct val="115000"/>
              </a:lnSpc>
              <a:spcBef>
                <a:spcPts val="1000"/>
              </a:spcBef>
              <a:spcAft>
                <a:spcPts val="0"/>
              </a:spcAft>
              <a:buClr>
                <a:srgbClr val="E3E3E3"/>
              </a:buClr>
              <a:buSzPts val="2300"/>
              <a:buFont typeface="Times New Roman"/>
              <a:buChar char="★"/>
            </a:pPr>
            <a:r>
              <a:rPr b="1" lang="en-US" sz="2300">
                <a:solidFill>
                  <a:srgbClr val="E3E3E3"/>
                </a:solidFill>
                <a:highlight>
                  <a:srgbClr val="131314"/>
                </a:highlight>
                <a:latin typeface="Times New Roman"/>
                <a:ea typeface="Times New Roman"/>
                <a:cs typeface="Times New Roman"/>
                <a:sym typeface="Times New Roman"/>
              </a:rPr>
              <a:t>The sensitivity of the model was highest for negative sentiment.</a:t>
            </a:r>
            <a:endParaRPr b="1" sz="2300">
              <a:solidFill>
                <a:srgbClr val="E3E3E3"/>
              </a:solidFill>
              <a:highlight>
                <a:srgbClr val="131314"/>
              </a:highlight>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1900">
              <a:solidFill>
                <a:srgbClr val="E3E3E3"/>
              </a:solidFill>
              <a:highlight>
                <a:srgbClr val="131314"/>
              </a:highlight>
              <a:latin typeface="Helvetica Neue"/>
              <a:ea typeface="Helvetica Neue"/>
              <a:cs typeface="Helvetica Neue"/>
              <a:sym typeface="Helvetica Neue"/>
            </a:endParaRPr>
          </a:p>
          <a:p>
            <a:pPr indent="0" lvl="0" marL="914400" rtl="0" algn="l">
              <a:lnSpc>
                <a:spcPct val="115000"/>
              </a:lnSpc>
              <a:spcBef>
                <a:spcPts val="1000"/>
              </a:spcBef>
              <a:spcAft>
                <a:spcPts val="0"/>
              </a:spcAft>
              <a:buNone/>
            </a:pPr>
            <a:r>
              <a:t/>
            </a:r>
            <a:endParaRPr sz="1900">
              <a:solidFill>
                <a:srgbClr val="E3E3E3"/>
              </a:solidFill>
              <a:highlight>
                <a:srgbClr val="131314"/>
              </a:highlight>
              <a:latin typeface="Helvetica Neue"/>
              <a:ea typeface="Helvetica Neue"/>
              <a:cs typeface="Helvetica Neue"/>
              <a:sym typeface="Helvetica Neue"/>
            </a:endParaRPr>
          </a:p>
          <a:p>
            <a:pPr indent="0" lvl="0" marL="914400" rtl="0" algn="just">
              <a:lnSpc>
                <a:spcPct val="115000"/>
              </a:lnSpc>
              <a:spcBef>
                <a:spcPts val="1000"/>
              </a:spcBef>
              <a:spcAft>
                <a:spcPts val="0"/>
              </a:spcAft>
              <a:buNone/>
            </a:pPr>
            <a:r>
              <a:t/>
            </a:r>
            <a:endParaRPr b="1" sz="25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37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3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200">
              <a:solidFill>
                <a:schemeClr val="lt1"/>
              </a:solidFill>
              <a:latin typeface="Times New Roman"/>
              <a:ea typeface="Times New Roman"/>
              <a:cs typeface="Times New Roman"/>
              <a:sym typeface="Times New Roman"/>
            </a:endParaRPr>
          </a:p>
        </p:txBody>
      </p:sp>
      <p:sp>
        <p:nvSpPr>
          <p:cNvPr id="591" name="Google Shape;591;g246928937a3_0_109"/>
          <p:cNvSpPr txBox="1"/>
          <p:nvPr/>
        </p:nvSpPr>
        <p:spPr>
          <a:xfrm>
            <a:off x="13303210" y="8704297"/>
            <a:ext cx="2368200" cy="215400"/>
          </a:xfrm>
          <a:prstGeom prst="rect">
            <a:avLst/>
          </a:prstGeom>
          <a:noFill/>
          <a:ln>
            <a:noFill/>
          </a:ln>
        </p:spPr>
        <p:txBody>
          <a:bodyPr anchorCtr="1" anchor="t" bIns="0" lIns="0" spcFirstLastPara="1" rIns="0" wrap="square" tIns="0">
            <a:spAutoFit/>
          </a:bodyPr>
          <a:lstStyle/>
          <a:p>
            <a:pPr indent="0" lvl="0" marL="0" marR="0" rtl="0" algn="l">
              <a:lnSpc>
                <a:spcPct val="139993"/>
              </a:lnSpc>
              <a:spcBef>
                <a:spcPts val="0"/>
              </a:spcBef>
              <a:spcAft>
                <a:spcPts val="0"/>
              </a:spcAft>
              <a:buClr>
                <a:srgbClr val="FFFFFF"/>
              </a:buClr>
              <a:buSzPts val="2893"/>
              <a:buFont typeface="Arial"/>
              <a:buNone/>
            </a:pPr>
            <a:r>
              <a:t/>
            </a:r>
            <a:endParaRPr/>
          </a:p>
        </p:txBody>
      </p:sp>
      <p:sp>
        <p:nvSpPr>
          <p:cNvPr id="592" name="Google Shape;592;g246928937a3_0_109"/>
          <p:cNvSpPr txBox="1"/>
          <p:nvPr/>
        </p:nvSpPr>
        <p:spPr>
          <a:xfrm>
            <a:off x="5203550" y="8587300"/>
            <a:ext cx="4386600" cy="75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US" sz="3000">
                <a:solidFill>
                  <a:srgbClr val="1B9DF0"/>
                </a:solidFill>
                <a:latin typeface="Times New Roman"/>
                <a:ea typeface="Times New Roman"/>
                <a:cs typeface="Times New Roman"/>
                <a:sym typeface="Times New Roman"/>
              </a:rPr>
              <a:t>ACCURACY</a:t>
            </a:r>
            <a:r>
              <a:rPr b="1" lang="en-US" sz="3700">
                <a:solidFill>
                  <a:srgbClr val="1B9DF0"/>
                </a:solidFill>
                <a:latin typeface="Times New Roman"/>
                <a:ea typeface="Times New Roman"/>
                <a:cs typeface="Times New Roman"/>
                <a:sym typeface="Times New Roman"/>
              </a:rPr>
              <a:t> </a:t>
            </a:r>
            <a:r>
              <a:rPr b="1" lang="en-US" sz="3000">
                <a:solidFill>
                  <a:srgbClr val="1B9DF0"/>
                </a:solidFill>
                <a:latin typeface="Times New Roman"/>
                <a:ea typeface="Times New Roman"/>
                <a:cs typeface="Times New Roman"/>
                <a:sym typeface="Times New Roman"/>
              </a:rPr>
              <a:t>75.12</a:t>
            </a:r>
            <a:r>
              <a:rPr b="1" lang="en-US" sz="3000">
                <a:solidFill>
                  <a:srgbClr val="1B9DF0"/>
                </a:solidFill>
                <a:latin typeface="Times New Roman"/>
                <a:ea typeface="Times New Roman"/>
                <a:cs typeface="Times New Roman"/>
                <a:sym typeface="Times New Roman"/>
              </a:rPr>
              <a:t> %</a:t>
            </a:r>
            <a:endParaRPr/>
          </a:p>
        </p:txBody>
      </p:sp>
      <p:sp>
        <p:nvSpPr>
          <p:cNvPr id="593" name="Google Shape;593;g246928937a3_0_109"/>
          <p:cNvSpPr/>
          <p:nvPr/>
        </p:nvSpPr>
        <p:spPr>
          <a:xfrm>
            <a:off x="12357648" y="8809025"/>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4" name="Google Shape;594;g246928937a3_0_109"/>
          <p:cNvSpPr txBox="1"/>
          <p:nvPr/>
        </p:nvSpPr>
        <p:spPr>
          <a:xfrm>
            <a:off x="9212875" y="8685850"/>
            <a:ext cx="3496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1B9DF0"/>
                </a:solidFill>
                <a:latin typeface="Times New Roman"/>
                <a:ea typeface="Times New Roman"/>
                <a:cs typeface="Times New Roman"/>
                <a:sym typeface="Times New Roman"/>
              </a:rPr>
              <a:t>F1 - SCORE 0.84</a:t>
            </a:r>
            <a:endParaRPr b="1" sz="3000">
              <a:solidFill>
                <a:srgbClr val="1B9DF0"/>
              </a:solidFill>
              <a:latin typeface="Times New Roman"/>
              <a:ea typeface="Times New Roman"/>
              <a:cs typeface="Times New Roman"/>
              <a:sym typeface="Times New Roman"/>
            </a:endParaRPr>
          </a:p>
        </p:txBody>
      </p:sp>
      <p:sp>
        <p:nvSpPr>
          <p:cNvPr id="595" name="Google Shape;595;g246928937a3_0_109"/>
          <p:cNvSpPr/>
          <p:nvPr/>
        </p:nvSpPr>
        <p:spPr>
          <a:xfrm>
            <a:off x="4588248" y="8771200"/>
            <a:ext cx="580247"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image" id="596" name="Google Shape;596;g246928937a3_0_109"/>
          <p:cNvPicPr preferRelativeResize="0"/>
          <p:nvPr/>
        </p:nvPicPr>
        <p:blipFill>
          <a:blip r:embed="rId5">
            <a:alphaModFix/>
          </a:blip>
          <a:stretch>
            <a:fillRect/>
          </a:stretch>
        </p:blipFill>
        <p:spPr>
          <a:xfrm>
            <a:off x="1869525" y="2504050"/>
            <a:ext cx="7753626" cy="6029400"/>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1" name="Shape 601"/>
        <p:cNvGrpSpPr/>
        <p:nvPr/>
      </p:nvGrpSpPr>
      <p:grpSpPr>
        <a:xfrm>
          <a:off x="0" y="0"/>
          <a:ext cx="0" cy="0"/>
          <a:chOff x="0" y="0"/>
          <a:chExt cx="0" cy="0"/>
        </a:xfrm>
      </p:grpSpPr>
      <p:grpSp>
        <p:nvGrpSpPr>
          <p:cNvPr id="602" name="Google Shape;602;g246928937a3_0_129"/>
          <p:cNvGrpSpPr/>
          <p:nvPr/>
        </p:nvGrpSpPr>
        <p:grpSpPr>
          <a:xfrm>
            <a:off x="-980294" y="-91646"/>
            <a:ext cx="19268294" cy="2424749"/>
            <a:chOff x="-980294" y="-91646"/>
            <a:chExt cx="19268294" cy="2424749"/>
          </a:xfrm>
        </p:grpSpPr>
        <p:sp>
          <p:nvSpPr>
            <p:cNvPr id="603" name="Google Shape;603;g246928937a3_0_129"/>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604" name="Google Shape;604;g246928937a3_0_129"/>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605" name="Google Shape;605;g246928937a3_0_129"/>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g246928937a3_0_129"/>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07" name="Google Shape;607;g246928937a3_0_129"/>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608" name="Google Shape;608;g246928937a3_0_129"/>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MODEL COMPARISON</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sp>
        <p:nvSpPr>
          <p:cNvPr id="609" name="Google Shape;609;g246928937a3_0_129"/>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610" name="Google Shape;610;g246928937a3_0_129"/>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611" name="Google Shape;611;g246928937a3_0_129"/>
          <p:cNvSpPr txBox="1"/>
          <p:nvPr/>
        </p:nvSpPr>
        <p:spPr>
          <a:xfrm>
            <a:off x="10841175" y="2840175"/>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612" name="Google Shape;612;g246928937a3_0_129"/>
          <p:cNvSpPr txBox="1"/>
          <p:nvPr/>
        </p:nvSpPr>
        <p:spPr>
          <a:xfrm>
            <a:off x="3252075" y="7235100"/>
            <a:ext cx="12576900" cy="6999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rgbClr val="E3E3E3"/>
              </a:buClr>
              <a:buSzPts val="2200"/>
              <a:buFont typeface="Times New Roman"/>
              <a:buChar char="★"/>
            </a:pPr>
            <a:r>
              <a:rPr b="1" lang="en-US" sz="2200">
                <a:solidFill>
                  <a:srgbClr val="E3E3E3"/>
                </a:solidFill>
                <a:highlight>
                  <a:srgbClr val="131314"/>
                </a:highlight>
                <a:latin typeface="Times New Roman"/>
                <a:ea typeface="Times New Roman"/>
                <a:cs typeface="Times New Roman"/>
                <a:sym typeface="Times New Roman"/>
              </a:rPr>
              <a:t>Overall, the SVM model demonstrated the highest performance in terms of both accuracy and F1 score, making it the top-performing model in this sentiment analysis task.</a:t>
            </a:r>
            <a:endParaRPr b="1" sz="2200">
              <a:solidFill>
                <a:srgbClr val="E3E3E3"/>
              </a:solidFill>
              <a:highlight>
                <a:srgbClr val="131314"/>
              </a:highlight>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rgbClr val="E3E3E3"/>
              </a:buClr>
              <a:buSzPts val="2200"/>
              <a:buFont typeface="Times New Roman"/>
              <a:buChar char="★"/>
            </a:pPr>
            <a:r>
              <a:rPr b="1" lang="en-US" sz="2200">
                <a:solidFill>
                  <a:srgbClr val="E3E3E3"/>
                </a:solidFill>
                <a:highlight>
                  <a:srgbClr val="131314"/>
                </a:highlight>
                <a:latin typeface="Times New Roman"/>
                <a:ea typeface="Times New Roman"/>
                <a:cs typeface="Times New Roman"/>
                <a:sym typeface="Times New Roman"/>
              </a:rPr>
              <a:t>Among these models, SVM showed relatively better performance in classifying both negative and positive sentiments. MLR also performed well in classifying negative and positive sentiments. KNN showed better performance in classifying neutral sentiments.</a:t>
            </a:r>
            <a:endParaRPr b="1" sz="2200">
              <a:solidFill>
                <a:srgbClr val="E3E3E3"/>
              </a:solidFill>
              <a:highlight>
                <a:srgbClr val="131314"/>
              </a:highlight>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1700">
              <a:solidFill>
                <a:srgbClr val="E3E3E3"/>
              </a:solidFill>
              <a:highlight>
                <a:srgbClr val="131314"/>
              </a:highlight>
              <a:latin typeface="Helvetica Neue"/>
              <a:ea typeface="Helvetica Neue"/>
              <a:cs typeface="Helvetica Neue"/>
              <a:sym typeface="Helvetica Neue"/>
            </a:endParaRPr>
          </a:p>
          <a:p>
            <a:pPr indent="0" lvl="0" marL="457200" rtl="0" algn="l">
              <a:lnSpc>
                <a:spcPct val="115000"/>
              </a:lnSpc>
              <a:spcBef>
                <a:spcPts val="1000"/>
              </a:spcBef>
              <a:spcAft>
                <a:spcPts val="0"/>
              </a:spcAft>
              <a:buNone/>
            </a:pPr>
            <a:r>
              <a:t/>
            </a:r>
            <a:endParaRPr sz="1700">
              <a:solidFill>
                <a:srgbClr val="E3E3E3"/>
              </a:solidFill>
              <a:highlight>
                <a:srgbClr val="131314"/>
              </a:highlight>
              <a:latin typeface="Helvetica Neue"/>
              <a:ea typeface="Helvetica Neue"/>
              <a:cs typeface="Helvetica Neue"/>
              <a:sym typeface="Helvetica Neue"/>
            </a:endParaRPr>
          </a:p>
          <a:p>
            <a:pPr indent="0" lvl="0" marL="457200" rtl="0" algn="l">
              <a:lnSpc>
                <a:spcPct val="115000"/>
              </a:lnSpc>
              <a:spcBef>
                <a:spcPts val="1000"/>
              </a:spcBef>
              <a:spcAft>
                <a:spcPts val="0"/>
              </a:spcAft>
              <a:buNone/>
            </a:pPr>
            <a:r>
              <a:t/>
            </a:r>
            <a:endParaRPr sz="1700">
              <a:solidFill>
                <a:srgbClr val="E3E3E3"/>
              </a:solidFill>
              <a:highlight>
                <a:srgbClr val="131314"/>
              </a:highlight>
              <a:latin typeface="Helvetica Neue"/>
              <a:ea typeface="Helvetica Neue"/>
              <a:cs typeface="Helvetica Neue"/>
              <a:sym typeface="Helvetica Neue"/>
            </a:endParaRPr>
          </a:p>
          <a:p>
            <a:pPr indent="0" lvl="0" marL="457200" rtl="0" algn="l">
              <a:lnSpc>
                <a:spcPct val="115000"/>
              </a:lnSpc>
              <a:spcBef>
                <a:spcPts val="1000"/>
              </a:spcBef>
              <a:spcAft>
                <a:spcPts val="0"/>
              </a:spcAft>
              <a:buNone/>
            </a:pPr>
            <a:r>
              <a:t/>
            </a:r>
            <a:endParaRPr sz="1700">
              <a:solidFill>
                <a:srgbClr val="E3E3E3"/>
              </a:solidFill>
              <a:highlight>
                <a:srgbClr val="131314"/>
              </a:highlight>
              <a:latin typeface="Helvetica Neue"/>
              <a:ea typeface="Helvetica Neue"/>
              <a:cs typeface="Helvetica Neue"/>
              <a:sym typeface="Helvetica Neue"/>
            </a:endParaRPr>
          </a:p>
          <a:p>
            <a:pPr indent="0" lvl="0" marL="457200" rtl="0" algn="l">
              <a:lnSpc>
                <a:spcPct val="115000"/>
              </a:lnSpc>
              <a:spcBef>
                <a:spcPts val="1100"/>
              </a:spcBef>
              <a:spcAft>
                <a:spcPts val="0"/>
              </a:spcAft>
              <a:buNone/>
            </a:pPr>
            <a:r>
              <a:t/>
            </a:r>
            <a:endParaRPr sz="1700">
              <a:solidFill>
                <a:srgbClr val="E3E3E3"/>
              </a:solidFill>
              <a:highlight>
                <a:srgbClr val="131314"/>
              </a:highlight>
              <a:latin typeface="Helvetica Neue"/>
              <a:ea typeface="Helvetica Neue"/>
              <a:cs typeface="Helvetica Neue"/>
              <a:sym typeface="Helvetica Neue"/>
            </a:endParaRPr>
          </a:p>
          <a:p>
            <a:pPr indent="0" lvl="0" marL="457200" rtl="0" algn="l">
              <a:lnSpc>
                <a:spcPct val="115000"/>
              </a:lnSpc>
              <a:spcBef>
                <a:spcPts val="1000"/>
              </a:spcBef>
              <a:spcAft>
                <a:spcPts val="0"/>
              </a:spcAft>
              <a:buNone/>
            </a:pPr>
            <a:r>
              <a:t/>
            </a:r>
            <a:endParaRPr sz="1700">
              <a:solidFill>
                <a:srgbClr val="E3E3E3"/>
              </a:solidFill>
              <a:highlight>
                <a:srgbClr val="131314"/>
              </a:highlight>
              <a:latin typeface="Helvetica Neue"/>
              <a:ea typeface="Helvetica Neue"/>
              <a:cs typeface="Helvetica Neue"/>
              <a:sym typeface="Helvetica Neue"/>
            </a:endParaRPr>
          </a:p>
          <a:p>
            <a:pPr indent="0" lvl="0" marL="457200" rtl="0" algn="l">
              <a:lnSpc>
                <a:spcPct val="115000"/>
              </a:lnSpc>
              <a:spcBef>
                <a:spcPts val="1000"/>
              </a:spcBef>
              <a:spcAft>
                <a:spcPts val="0"/>
              </a:spcAft>
              <a:buNone/>
            </a:pPr>
            <a:r>
              <a:t/>
            </a:r>
            <a:endParaRPr sz="1700">
              <a:solidFill>
                <a:srgbClr val="E3E3E3"/>
              </a:solidFill>
              <a:highlight>
                <a:srgbClr val="131314"/>
              </a:highlight>
              <a:latin typeface="Helvetica Neue"/>
              <a:ea typeface="Helvetica Neue"/>
              <a:cs typeface="Helvetica Neue"/>
              <a:sym typeface="Helvetica Neue"/>
            </a:endParaRPr>
          </a:p>
          <a:p>
            <a:pPr indent="0" lvl="0" marL="914400" rtl="0" algn="l">
              <a:lnSpc>
                <a:spcPct val="115000"/>
              </a:lnSpc>
              <a:spcBef>
                <a:spcPts val="1000"/>
              </a:spcBef>
              <a:spcAft>
                <a:spcPts val="0"/>
              </a:spcAft>
              <a:buNone/>
            </a:pPr>
            <a:r>
              <a:t/>
            </a:r>
            <a:endParaRPr sz="1700">
              <a:solidFill>
                <a:srgbClr val="E3E3E3"/>
              </a:solidFill>
              <a:highlight>
                <a:srgbClr val="131314"/>
              </a:highlight>
              <a:latin typeface="Helvetica Neue"/>
              <a:ea typeface="Helvetica Neue"/>
              <a:cs typeface="Helvetica Neue"/>
              <a:sym typeface="Helvetica Neue"/>
            </a:endParaRPr>
          </a:p>
          <a:p>
            <a:pPr indent="0" lvl="0" marL="914400" rtl="0" algn="just">
              <a:lnSpc>
                <a:spcPct val="115000"/>
              </a:lnSpc>
              <a:spcBef>
                <a:spcPts val="1000"/>
              </a:spcBef>
              <a:spcAft>
                <a:spcPts val="0"/>
              </a:spcAft>
              <a:buNone/>
            </a:pPr>
            <a:r>
              <a:t/>
            </a:r>
            <a:endParaRPr b="1" sz="17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17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chemeClr val="lt1"/>
              </a:solidFill>
              <a:latin typeface="Times New Roman"/>
              <a:ea typeface="Times New Roman"/>
              <a:cs typeface="Times New Roman"/>
              <a:sym typeface="Times New Roman"/>
            </a:endParaRPr>
          </a:p>
        </p:txBody>
      </p:sp>
      <p:sp>
        <p:nvSpPr>
          <p:cNvPr id="613" name="Google Shape;613;g246928937a3_0_129"/>
          <p:cNvSpPr txBox="1"/>
          <p:nvPr/>
        </p:nvSpPr>
        <p:spPr>
          <a:xfrm>
            <a:off x="13303210" y="8704297"/>
            <a:ext cx="2368200" cy="215400"/>
          </a:xfrm>
          <a:prstGeom prst="rect">
            <a:avLst/>
          </a:prstGeom>
          <a:noFill/>
          <a:ln>
            <a:noFill/>
          </a:ln>
        </p:spPr>
        <p:txBody>
          <a:bodyPr anchorCtr="1" anchor="t" bIns="0" lIns="0" spcFirstLastPara="1" rIns="0" wrap="square" tIns="0">
            <a:spAutoFit/>
          </a:bodyPr>
          <a:lstStyle/>
          <a:p>
            <a:pPr indent="0" lvl="0" marL="0" marR="0" rtl="0" algn="l">
              <a:lnSpc>
                <a:spcPct val="139993"/>
              </a:lnSpc>
              <a:spcBef>
                <a:spcPts val="0"/>
              </a:spcBef>
              <a:spcAft>
                <a:spcPts val="0"/>
              </a:spcAft>
              <a:buClr>
                <a:srgbClr val="FFFFFF"/>
              </a:buClr>
              <a:buSzPts val="2893"/>
              <a:buFont typeface="Arial"/>
              <a:buNone/>
            </a:pPr>
            <a:r>
              <a:t/>
            </a:r>
            <a:endParaRPr/>
          </a:p>
        </p:txBody>
      </p:sp>
      <p:pic>
        <p:nvPicPr>
          <p:cNvPr id="614" name="Google Shape;614;g246928937a3_0_129"/>
          <p:cNvPicPr preferRelativeResize="0"/>
          <p:nvPr/>
        </p:nvPicPr>
        <p:blipFill>
          <a:blip r:embed="rId5">
            <a:alphaModFix/>
          </a:blip>
          <a:stretch>
            <a:fillRect/>
          </a:stretch>
        </p:blipFill>
        <p:spPr>
          <a:xfrm>
            <a:off x="1295350" y="2413650"/>
            <a:ext cx="6305326" cy="4342600"/>
          </a:xfrm>
          <a:prstGeom prst="rect">
            <a:avLst/>
          </a:prstGeom>
          <a:noFill/>
          <a:ln>
            <a:noFill/>
          </a:ln>
        </p:spPr>
      </p:pic>
      <p:graphicFrame>
        <p:nvGraphicFramePr>
          <p:cNvPr id="615" name="Google Shape;615;g246928937a3_0_129"/>
          <p:cNvGraphicFramePr/>
          <p:nvPr/>
        </p:nvGraphicFramePr>
        <p:xfrm>
          <a:off x="8156175" y="2693550"/>
          <a:ext cx="3000000" cy="3000000"/>
        </p:xfrm>
        <a:graphic>
          <a:graphicData uri="http://schemas.openxmlformats.org/drawingml/2006/table">
            <a:tbl>
              <a:tblPr>
                <a:noFill/>
                <a:tableStyleId>{C5788C1B-FE79-49D5-9FEC-DC13754E6BBC}</a:tableStyleId>
              </a:tblPr>
              <a:tblGrid>
                <a:gridCol w="4238625"/>
                <a:gridCol w="1336200"/>
                <a:gridCol w="1281425"/>
                <a:gridCol w="1358100"/>
              </a:tblGrid>
              <a:tr h="676075">
                <a:tc>
                  <a:txBody>
                    <a:bodyPr/>
                    <a:lstStyle/>
                    <a:p>
                      <a:pPr indent="0" lvl="0" marL="0" rtl="0" algn="l">
                        <a:spcBef>
                          <a:spcPts val="0"/>
                        </a:spcBef>
                        <a:spcAft>
                          <a:spcPts val="0"/>
                        </a:spcAft>
                        <a:buNone/>
                      </a:pPr>
                      <a:r>
                        <a:rPr b="1" lang="en-US" sz="2400">
                          <a:solidFill>
                            <a:srgbClr val="FFFFFF"/>
                          </a:solidFill>
                          <a:latin typeface="Times New Roman"/>
                          <a:ea typeface="Times New Roman"/>
                          <a:cs typeface="Times New Roman"/>
                          <a:sym typeface="Times New Roman"/>
                        </a:rPr>
                        <a:t>Model</a:t>
                      </a:r>
                      <a:endParaRPr b="1" sz="24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US" sz="2400">
                          <a:solidFill>
                            <a:srgbClr val="FFFFFF"/>
                          </a:solidFill>
                          <a:latin typeface="Times New Roman"/>
                          <a:ea typeface="Times New Roman"/>
                          <a:cs typeface="Times New Roman"/>
                          <a:sym typeface="Times New Roman"/>
                        </a:rPr>
                        <a:t>Accuracy</a:t>
                      </a:r>
                      <a:endParaRPr b="1" sz="24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28575">
                      <a:solidFill>
                        <a:srgbClr val="00AF00"/>
                      </a:solidFill>
                      <a:prstDash val="solid"/>
                      <a:round/>
                      <a:headEnd len="sm" w="sm" type="none"/>
                      <a:tailEnd len="sm" w="sm" type="none"/>
                    </a:lnB>
                  </a:tcPr>
                </a:tc>
                <a:tc>
                  <a:txBody>
                    <a:bodyPr/>
                    <a:lstStyle/>
                    <a:p>
                      <a:pPr indent="0" lvl="0" marL="0" rtl="0" algn="l">
                        <a:spcBef>
                          <a:spcPts val="0"/>
                        </a:spcBef>
                        <a:spcAft>
                          <a:spcPts val="0"/>
                        </a:spcAft>
                        <a:buNone/>
                      </a:pPr>
                      <a:r>
                        <a:rPr b="1" lang="en-US" sz="2400">
                          <a:solidFill>
                            <a:srgbClr val="FFFFFF"/>
                          </a:solidFill>
                          <a:latin typeface="Times New Roman"/>
                          <a:ea typeface="Times New Roman"/>
                          <a:cs typeface="Times New Roman"/>
                          <a:sym typeface="Times New Roman"/>
                        </a:rPr>
                        <a:t>F1 Score</a:t>
                      </a:r>
                      <a:endParaRPr b="1" sz="24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28575">
                      <a:solidFill>
                        <a:srgbClr val="00AF00"/>
                      </a:solidFill>
                      <a:prstDash val="solid"/>
                      <a:round/>
                      <a:headEnd len="sm" w="sm" type="none"/>
                      <a:tailEnd len="sm" w="sm" type="none"/>
                    </a:lnB>
                  </a:tcPr>
                </a:tc>
                <a:tc>
                  <a:txBody>
                    <a:bodyPr/>
                    <a:lstStyle/>
                    <a:p>
                      <a:pPr indent="0" lvl="0" marL="0" rtl="0" algn="l">
                        <a:spcBef>
                          <a:spcPts val="0"/>
                        </a:spcBef>
                        <a:spcAft>
                          <a:spcPts val="0"/>
                        </a:spcAft>
                        <a:buNone/>
                      </a:pPr>
                      <a:r>
                        <a:rPr b="1" lang="en-US" sz="2400">
                          <a:solidFill>
                            <a:srgbClr val="FFFFFF"/>
                          </a:solidFill>
                          <a:latin typeface="Times New Roman"/>
                          <a:ea typeface="Times New Roman"/>
                          <a:cs typeface="Times New Roman"/>
                          <a:sym typeface="Times New Roman"/>
                        </a:rPr>
                        <a:t> </a:t>
                      </a:r>
                      <a:r>
                        <a:rPr b="1" lang="en-US" sz="2400">
                          <a:solidFill>
                            <a:srgbClr val="FFFFFF"/>
                          </a:solidFill>
                          <a:latin typeface="Times New Roman"/>
                          <a:ea typeface="Times New Roman"/>
                          <a:cs typeface="Times New Roman"/>
                          <a:sym typeface="Times New Roman"/>
                        </a:rPr>
                        <a:t>Precision</a:t>
                      </a:r>
                      <a:endParaRPr b="1" sz="24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28575">
                      <a:solidFill>
                        <a:srgbClr val="00AF00"/>
                      </a:solidFill>
                      <a:prstDash val="solid"/>
                      <a:round/>
                      <a:headEnd len="sm" w="sm" type="none"/>
                      <a:tailEnd len="sm" w="sm" type="none"/>
                    </a:lnB>
                  </a:tcPr>
                </a:tc>
              </a:tr>
              <a:tr h="546575">
                <a:tc>
                  <a:txBody>
                    <a:bodyPr/>
                    <a:lstStyle/>
                    <a:p>
                      <a:pPr indent="0" lvl="0" marL="0" rtl="0" algn="l">
                        <a:spcBef>
                          <a:spcPts val="0"/>
                        </a:spcBef>
                        <a:spcAft>
                          <a:spcPts val="0"/>
                        </a:spcAft>
                        <a:buNone/>
                      </a:pPr>
                      <a:r>
                        <a:rPr b="1" lang="en-US" sz="1900">
                          <a:solidFill>
                            <a:srgbClr val="FFFFFF"/>
                          </a:solidFill>
                          <a:latin typeface="Times New Roman"/>
                          <a:ea typeface="Times New Roman"/>
                          <a:cs typeface="Times New Roman"/>
                          <a:sym typeface="Times New Roman"/>
                        </a:rPr>
                        <a:t>Support Vector Machine (SVM)</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00AF00"/>
                          </a:solidFill>
                          <a:latin typeface="Times New Roman"/>
                          <a:ea typeface="Times New Roman"/>
                          <a:cs typeface="Times New Roman"/>
                          <a:sym typeface="Times New Roman"/>
                        </a:rPr>
                        <a:t>76.80%</a:t>
                      </a:r>
                      <a:endParaRPr b="1" sz="1900">
                        <a:solidFill>
                          <a:srgbClr val="00AF00"/>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00AF00"/>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00AF00"/>
                          </a:solidFill>
                          <a:latin typeface="Times New Roman"/>
                          <a:ea typeface="Times New Roman"/>
                          <a:cs typeface="Times New Roman"/>
                          <a:sym typeface="Times New Roman"/>
                        </a:rPr>
                        <a:t>0.86</a:t>
                      </a:r>
                      <a:endParaRPr b="1" sz="1900">
                        <a:solidFill>
                          <a:srgbClr val="00AF00"/>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00AF00"/>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00AF00"/>
                          </a:solidFill>
                          <a:latin typeface="Times New Roman"/>
                          <a:ea typeface="Times New Roman"/>
                          <a:cs typeface="Times New Roman"/>
                          <a:sym typeface="Times New Roman"/>
                        </a:rPr>
                        <a:t>84.49%</a:t>
                      </a:r>
                      <a:endParaRPr b="1" sz="1900">
                        <a:solidFill>
                          <a:srgbClr val="00AF00"/>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00AF00"/>
                      </a:solidFill>
                      <a:prstDash val="solid"/>
                      <a:round/>
                      <a:headEnd len="sm" w="sm" type="none"/>
                      <a:tailEnd len="sm" w="sm" type="none"/>
                    </a:lnT>
                    <a:lnB cap="flat" cmpd="sng" w="28575">
                      <a:solidFill>
                        <a:srgbClr val="FFFFFF"/>
                      </a:solidFill>
                      <a:prstDash val="solid"/>
                      <a:round/>
                      <a:headEnd len="sm" w="sm" type="none"/>
                      <a:tailEnd len="sm" w="sm" type="none"/>
                    </a:lnB>
                  </a:tcPr>
                </a:tc>
              </a:tr>
              <a:tr h="725200">
                <a:tc>
                  <a:txBody>
                    <a:bodyPr/>
                    <a:lstStyle/>
                    <a:p>
                      <a:pPr indent="0" lvl="0" marL="0" rtl="0" algn="l">
                        <a:spcBef>
                          <a:spcPts val="0"/>
                        </a:spcBef>
                        <a:spcAft>
                          <a:spcPts val="0"/>
                        </a:spcAft>
                        <a:buNone/>
                      </a:pPr>
                      <a:r>
                        <a:rPr b="1" lang="en-US" sz="1900">
                          <a:solidFill>
                            <a:srgbClr val="FFFFFF"/>
                          </a:solidFill>
                          <a:latin typeface="Times New Roman"/>
                          <a:ea typeface="Times New Roman"/>
                          <a:cs typeface="Times New Roman"/>
                          <a:sym typeface="Times New Roman"/>
                        </a:rPr>
                        <a:t>Multinomial Logistic Regression (MLR)</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75.16%</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0.85</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83.42%</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46575">
                <a:tc>
                  <a:txBody>
                    <a:bodyPr/>
                    <a:lstStyle/>
                    <a:p>
                      <a:pPr indent="0" lvl="0" marL="0" rtl="0" algn="l">
                        <a:spcBef>
                          <a:spcPts val="0"/>
                        </a:spcBef>
                        <a:spcAft>
                          <a:spcPts val="0"/>
                        </a:spcAft>
                        <a:buNone/>
                      </a:pPr>
                      <a:r>
                        <a:rPr b="1" lang="en-US" sz="1900">
                          <a:solidFill>
                            <a:srgbClr val="FFFFFF"/>
                          </a:solidFill>
                          <a:latin typeface="Times New Roman"/>
                          <a:ea typeface="Times New Roman"/>
                          <a:cs typeface="Times New Roman"/>
                          <a:sym typeface="Times New Roman"/>
                        </a:rPr>
                        <a:t>Random Forest (RF)</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75.05%</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0.84</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83.03%</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46575">
                <a:tc>
                  <a:txBody>
                    <a:bodyPr/>
                    <a:lstStyle/>
                    <a:p>
                      <a:pPr indent="0" lvl="0" marL="0" rtl="0" algn="l">
                        <a:spcBef>
                          <a:spcPts val="0"/>
                        </a:spcBef>
                        <a:spcAft>
                          <a:spcPts val="0"/>
                        </a:spcAft>
                        <a:buNone/>
                      </a:pPr>
                      <a:r>
                        <a:rPr b="1" lang="en-US" sz="1900">
                          <a:solidFill>
                            <a:srgbClr val="FFFFFF"/>
                          </a:solidFill>
                          <a:latin typeface="Times New Roman"/>
                          <a:ea typeface="Times New Roman"/>
                          <a:cs typeface="Times New Roman"/>
                          <a:sym typeface="Times New Roman"/>
                        </a:rPr>
                        <a:t>K-Nearest Neighbors (KNN)</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62.56%</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0.73</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69.69%</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546575">
                <a:tc>
                  <a:txBody>
                    <a:bodyPr/>
                    <a:lstStyle/>
                    <a:p>
                      <a:pPr indent="0" lvl="0" marL="0" rtl="0" algn="l">
                        <a:spcBef>
                          <a:spcPts val="0"/>
                        </a:spcBef>
                        <a:spcAft>
                          <a:spcPts val="0"/>
                        </a:spcAft>
                        <a:buNone/>
                      </a:pPr>
                      <a:r>
                        <a:rPr b="1" lang="en-US" sz="1900">
                          <a:solidFill>
                            <a:srgbClr val="FFFFFF"/>
                          </a:solidFill>
                          <a:latin typeface="Times New Roman"/>
                          <a:ea typeface="Times New Roman"/>
                          <a:cs typeface="Times New Roman"/>
                          <a:sym typeface="Times New Roman"/>
                        </a:rPr>
                        <a:t>Decision Tree (DT)</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67.02%</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0.79</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900">
                          <a:solidFill>
                            <a:srgbClr val="FFFFFF"/>
                          </a:solidFill>
                          <a:latin typeface="Times New Roman"/>
                          <a:ea typeface="Times New Roman"/>
                          <a:cs typeface="Times New Roman"/>
                          <a:sym typeface="Times New Roman"/>
                        </a:rPr>
                        <a:t>76.75%</a:t>
                      </a:r>
                      <a:endParaRPr b="1" sz="1900">
                        <a:solidFill>
                          <a:srgbClr val="FFFFFF"/>
                        </a:solidFill>
                        <a:latin typeface="Times New Roman"/>
                        <a:ea typeface="Times New Roman"/>
                        <a:cs typeface="Times New Roman"/>
                        <a:sym typeface="Times New Roman"/>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28575">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0" name="Shape 620"/>
        <p:cNvGrpSpPr/>
        <p:nvPr/>
      </p:nvGrpSpPr>
      <p:grpSpPr>
        <a:xfrm>
          <a:off x="0" y="0"/>
          <a:ext cx="0" cy="0"/>
          <a:chOff x="0" y="0"/>
          <a:chExt cx="0" cy="0"/>
        </a:xfrm>
      </p:grpSpPr>
      <p:grpSp>
        <p:nvGrpSpPr>
          <p:cNvPr id="621" name="Google Shape;621;g246928937a3_0_156"/>
          <p:cNvGrpSpPr/>
          <p:nvPr/>
        </p:nvGrpSpPr>
        <p:grpSpPr>
          <a:xfrm>
            <a:off x="-980294" y="-91646"/>
            <a:ext cx="19268294" cy="2424749"/>
            <a:chOff x="-980294" y="-91646"/>
            <a:chExt cx="19268294" cy="2424749"/>
          </a:xfrm>
        </p:grpSpPr>
        <p:sp>
          <p:nvSpPr>
            <p:cNvPr id="622" name="Google Shape;622;g246928937a3_0_156"/>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623" name="Google Shape;623;g246928937a3_0_156"/>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624" name="Google Shape;624;g246928937a3_0_156"/>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g246928937a3_0_156"/>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26" name="Google Shape;626;g246928937a3_0_156"/>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627" name="Google Shape;627;g246928937a3_0_156"/>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4100">
                <a:solidFill>
                  <a:schemeClr val="lt1"/>
                </a:solidFill>
                <a:latin typeface="Times New Roman"/>
                <a:ea typeface="Times New Roman"/>
                <a:cs typeface="Times New Roman"/>
                <a:sym typeface="Times New Roman"/>
              </a:rPr>
              <a:t>CONCLUSION</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34">
                <a:solidFill>
                  <a:srgbClr val="5C6267"/>
                </a:solidFill>
              </a:rPr>
              <a:t>@Twitter</a:t>
            </a:r>
            <a:endParaRPr b="1" sz="4000">
              <a:solidFill>
                <a:schemeClr val="lt1"/>
              </a:solidFill>
            </a:endParaRPr>
          </a:p>
        </p:txBody>
      </p:sp>
      <p:pic>
        <p:nvPicPr>
          <p:cNvPr id="628" name="Google Shape;628;g246928937a3_0_156"/>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629" name="Google Shape;629;g246928937a3_0_156"/>
          <p:cNvSpPr txBox="1"/>
          <p:nvPr/>
        </p:nvSpPr>
        <p:spPr>
          <a:xfrm>
            <a:off x="10841175" y="2840175"/>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630" name="Google Shape;630;g246928937a3_0_156"/>
          <p:cNvSpPr txBox="1"/>
          <p:nvPr/>
        </p:nvSpPr>
        <p:spPr>
          <a:xfrm>
            <a:off x="8758950" y="2197400"/>
            <a:ext cx="8481600" cy="767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300"/>
              </a:spcBef>
              <a:spcAft>
                <a:spcPts val="0"/>
              </a:spcAft>
              <a:buClr>
                <a:srgbClr val="E3E3E3"/>
              </a:buClr>
              <a:buSzPts val="1400"/>
              <a:buFont typeface="Helvetica Neue"/>
              <a:buChar char="★"/>
            </a:pPr>
            <a:r>
              <a:rPr b="1" lang="en-US" sz="2300">
                <a:solidFill>
                  <a:srgbClr val="E3E3E3"/>
                </a:solidFill>
                <a:highlight>
                  <a:srgbClr val="131314"/>
                </a:highlight>
                <a:latin typeface="Times New Roman"/>
                <a:ea typeface="Times New Roman"/>
                <a:cs typeface="Times New Roman"/>
                <a:sym typeface="Times New Roman"/>
              </a:rPr>
              <a:t>Sentiment analysis helps monitor brand perception and improve customer experience.</a:t>
            </a:r>
            <a:endParaRPr b="1" sz="2300">
              <a:solidFill>
                <a:srgbClr val="E3E3E3"/>
              </a:solidFill>
              <a:highlight>
                <a:srgbClr val="131314"/>
              </a:highlight>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E3E3E3"/>
              </a:buClr>
              <a:buSzPts val="1400"/>
              <a:buFont typeface="Helvetica Neue"/>
              <a:buChar char="★"/>
            </a:pPr>
            <a:r>
              <a:rPr b="1" lang="en-US" sz="2300">
                <a:solidFill>
                  <a:srgbClr val="E3E3E3"/>
                </a:solidFill>
                <a:highlight>
                  <a:srgbClr val="131314"/>
                </a:highlight>
                <a:latin typeface="Times New Roman"/>
                <a:ea typeface="Times New Roman"/>
                <a:cs typeface="Times New Roman"/>
                <a:sym typeface="Times New Roman"/>
              </a:rPr>
              <a:t>Insights help addressing customer issues, enhancing services, and making data-driven decisions.</a:t>
            </a:r>
            <a:endParaRPr b="1" sz="2300">
              <a:solidFill>
                <a:srgbClr val="E3E3E3"/>
              </a:solidFill>
              <a:highlight>
                <a:srgbClr val="131314"/>
              </a:highlight>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E3E3E3"/>
              </a:buClr>
              <a:buSzPts val="1400"/>
              <a:buFont typeface="Helvetica Neue"/>
              <a:buChar char="★"/>
            </a:pPr>
            <a:r>
              <a:rPr b="1" lang="en-US" sz="2300">
                <a:solidFill>
                  <a:srgbClr val="E3E3E3"/>
                </a:solidFill>
                <a:highlight>
                  <a:srgbClr val="131314"/>
                </a:highlight>
                <a:latin typeface="Times New Roman"/>
                <a:ea typeface="Times New Roman"/>
                <a:cs typeface="Times New Roman"/>
                <a:sym typeface="Times New Roman"/>
              </a:rPr>
              <a:t>Analyzing tweet volume over time across airlines identifies patterns and engagement opportunities.</a:t>
            </a:r>
            <a:endParaRPr b="1" sz="2300">
              <a:solidFill>
                <a:srgbClr val="E3E3E3"/>
              </a:solidFill>
              <a:highlight>
                <a:srgbClr val="131314"/>
              </a:highlight>
              <a:latin typeface="Times New Roman"/>
              <a:ea typeface="Times New Roman"/>
              <a:cs typeface="Times New Roman"/>
              <a:sym typeface="Times New Roman"/>
            </a:endParaRPr>
          </a:p>
          <a:p>
            <a:pPr indent="-304800" lvl="0" marL="457200" rtl="0" algn="l">
              <a:lnSpc>
                <a:spcPct val="115000"/>
              </a:lnSpc>
              <a:spcBef>
                <a:spcPts val="1000"/>
              </a:spcBef>
              <a:spcAft>
                <a:spcPts val="0"/>
              </a:spcAft>
              <a:buClr>
                <a:srgbClr val="E3E3E3"/>
              </a:buClr>
              <a:buSzPts val="1200"/>
              <a:buFont typeface="Helvetica Neue"/>
              <a:buChar char="★"/>
            </a:pPr>
            <a:r>
              <a:rPr b="1" lang="en-US" sz="2300">
                <a:solidFill>
                  <a:srgbClr val="E3E3E3"/>
                </a:solidFill>
                <a:highlight>
                  <a:srgbClr val="131314"/>
                </a:highlight>
                <a:latin typeface="Times New Roman"/>
                <a:ea typeface="Times New Roman"/>
                <a:cs typeface="Times New Roman"/>
                <a:sym typeface="Times New Roman"/>
              </a:rPr>
              <a:t>Sentiment distribution: 62.7% negative, 21.2% neutral, 16.1% positive.</a:t>
            </a:r>
            <a:endParaRPr b="1" sz="2300">
              <a:solidFill>
                <a:srgbClr val="E3E3E3"/>
              </a:solidFill>
              <a:highlight>
                <a:srgbClr val="131314"/>
              </a:highlight>
              <a:latin typeface="Times New Roman"/>
              <a:ea typeface="Times New Roman"/>
              <a:cs typeface="Times New Roman"/>
              <a:sym typeface="Times New Roman"/>
            </a:endParaRPr>
          </a:p>
          <a:p>
            <a:pPr indent="-304800" lvl="0" marL="457200" rtl="0" algn="l">
              <a:lnSpc>
                <a:spcPct val="115000"/>
              </a:lnSpc>
              <a:spcBef>
                <a:spcPts val="1000"/>
              </a:spcBef>
              <a:spcAft>
                <a:spcPts val="0"/>
              </a:spcAft>
              <a:buClr>
                <a:srgbClr val="E3E3E3"/>
              </a:buClr>
              <a:buSzPts val="1200"/>
              <a:buFont typeface="Helvetica Neue"/>
              <a:buChar char="★"/>
            </a:pPr>
            <a:r>
              <a:rPr b="1" lang="en-US" sz="2300">
                <a:solidFill>
                  <a:srgbClr val="E3E3E3"/>
                </a:solidFill>
                <a:highlight>
                  <a:srgbClr val="131314"/>
                </a:highlight>
                <a:latin typeface="Times New Roman"/>
                <a:ea typeface="Times New Roman"/>
                <a:cs typeface="Times New Roman"/>
                <a:sym typeface="Times New Roman"/>
              </a:rPr>
              <a:t>Most common negative reasons: Customer Service Issue, Late Flight.</a:t>
            </a:r>
            <a:endParaRPr b="1" sz="2300">
              <a:solidFill>
                <a:srgbClr val="E3E3E3"/>
              </a:solidFill>
              <a:highlight>
                <a:srgbClr val="131314"/>
              </a:highlight>
              <a:latin typeface="Times New Roman"/>
              <a:ea typeface="Times New Roman"/>
              <a:cs typeface="Times New Roman"/>
              <a:sym typeface="Times New Roman"/>
            </a:endParaRPr>
          </a:p>
          <a:p>
            <a:pPr indent="-304800" lvl="0" marL="457200" rtl="0" algn="l">
              <a:lnSpc>
                <a:spcPct val="115000"/>
              </a:lnSpc>
              <a:spcBef>
                <a:spcPts val="1000"/>
              </a:spcBef>
              <a:spcAft>
                <a:spcPts val="0"/>
              </a:spcAft>
              <a:buClr>
                <a:srgbClr val="E3E3E3"/>
              </a:buClr>
              <a:buSzPts val="1200"/>
              <a:buFont typeface="Helvetica Neue"/>
              <a:buChar char="★"/>
            </a:pPr>
            <a:r>
              <a:rPr b="1" lang="en-US" sz="2300">
                <a:solidFill>
                  <a:srgbClr val="E3E3E3"/>
                </a:solidFill>
                <a:highlight>
                  <a:srgbClr val="131314"/>
                </a:highlight>
                <a:latin typeface="Times New Roman"/>
                <a:ea typeface="Times New Roman"/>
                <a:cs typeface="Times New Roman"/>
                <a:sym typeface="Times New Roman"/>
              </a:rPr>
              <a:t>Negative tweets longer on average.</a:t>
            </a:r>
            <a:endParaRPr b="1" sz="2300">
              <a:solidFill>
                <a:srgbClr val="E3E3E3"/>
              </a:solidFill>
              <a:highlight>
                <a:srgbClr val="131314"/>
              </a:highlight>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E3E3E3"/>
              </a:buClr>
              <a:buSzPts val="1400"/>
              <a:buFont typeface="Helvetica Neue"/>
              <a:buChar char="★"/>
            </a:pPr>
            <a:r>
              <a:rPr b="1" lang="en-US" sz="2300">
                <a:solidFill>
                  <a:srgbClr val="E3E3E3"/>
                </a:solidFill>
                <a:highlight>
                  <a:srgbClr val="131314"/>
                </a:highlight>
                <a:latin typeface="Times New Roman"/>
                <a:ea typeface="Times New Roman"/>
                <a:cs typeface="Times New Roman"/>
                <a:sym typeface="Times New Roman"/>
              </a:rPr>
              <a:t>SVM model: 76.8% accuracy, 0.8565 F1-score (Top-performing).</a:t>
            </a:r>
            <a:endParaRPr b="1" sz="2300">
              <a:solidFill>
                <a:srgbClr val="E3E3E3"/>
              </a:solidFill>
              <a:highlight>
                <a:srgbClr val="131314"/>
              </a:highlight>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E3E3E3"/>
              </a:buClr>
              <a:buSzPts val="1400"/>
              <a:buFont typeface="Helvetica Neue"/>
              <a:buChar char="★"/>
            </a:pPr>
            <a:r>
              <a:rPr b="1" lang="en-US" sz="2300">
                <a:solidFill>
                  <a:srgbClr val="E3E3E3"/>
                </a:solidFill>
                <a:highlight>
                  <a:srgbClr val="131314"/>
                </a:highlight>
                <a:latin typeface="Times New Roman"/>
                <a:ea typeface="Times New Roman"/>
                <a:cs typeface="Times New Roman"/>
                <a:sym typeface="Times New Roman"/>
              </a:rPr>
              <a:t>Random Forest (75.16%) and Multinomial Logistic Regression (75.05%) also performed well.</a:t>
            </a:r>
            <a:endParaRPr b="1" sz="2300">
              <a:solidFill>
                <a:srgbClr val="E3E3E3"/>
              </a:solidFill>
              <a:highlight>
                <a:srgbClr val="131314"/>
              </a:highlight>
              <a:latin typeface="Times New Roman"/>
              <a:ea typeface="Times New Roman"/>
              <a:cs typeface="Times New Roman"/>
              <a:sym typeface="Times New Roman"/>
            </a:endParaRPr>
          </a:p>
          <a:p>
            <a:pPr indent="-317500" lvl="0" marL="457200" rtl="0" algn="l">
              <a:lnSpc>
                <a:spcPct val="115000"/>
              </a:lnSpc>
              <a:spcBef>
                <a:spcPts val="1000"/>
              </a:spcBef>
              <a:spcAft>
                <a:spcPts val="1000"/>
              </a:spcAft>
              <a:buClr>
                <a:srgbClr val="E3E3E3"/>
              </a:buClr>
              <a:buSzPts val="1400"/>
              <a:buFont typeface="Helvetica Neue"/>
              <a:buChar char="★"/>
            </a:pPr>
            <a:r>
              <a:rPr b="1" lang="en-US" sz="2300">
                <a:solidFill>
                  <a:srgbClr val="E3E3E3"/>
                </a:solidFill>
                <a:highlight>
                  <a:srgbClr val="131314"/>
                </a:highlight>
                <a:latin typeface="Times New Roman"/>
                <a:ea typeface="Times New Roman"/>
                <a:cs typeface="Times New Roman"/>
                <a:sym typeface="Times New Roman"/>
              </a:rPr>
              <a:t>KNN and Decision Tree showed slightly lower performance</a:t>
            </a:r>
            <a:endParaRPr b="1" sz="1700">
              <a:solidFill>
                <a:schemeClr val="lt1"/>
              </a:solidFill>
              <a:latin typeface="Times New Roman"/>
              <a:ea typeface="Times New Roman"/>
              <a:cs typeface="Times New Roman"/>
              <a:sym typeface="Times New Roman"/>
            </a:endParaRPr>
          </a:p>
        </p:txBody>
      </p:sp>
      <p:sp>
        <p:nvSpPr>
          <p:cNvPr id="631" name="Google Shape;631;g246928937a3_0_156"/>
          <p:cNvSpPr txBox="1"/>
          <p:nvPr/>
        </p:nvSpPr>
        <p:spPr>
          <a:xfrm>
            <a:off x="13224185" y="8672697"/>
            <a:ext cx="2368200" cy="215400"/>
          </a:xfrm>
          <a:prstGeom prst="rect">
            <a:avLst/>
          </a:prstGeom>
          <a:noFill/>
          <a:ln>
            <a:noFill/>
          </a:ln>
        </p:spPr>
        <p:txBody>
          <a:bodyPr anchorCtr="1" anchor="t" bIns="0" lIns="0" spcFirstLastPara="1" rIns="0" wrap="square" tIns="0">
            <a:spAutoFit/>
          </a:bodyPr>
          <a:lstStyle/>
          <a:p>
            <a:pPr indent="0" lvl="0" marL="0" marR="0" rtl="0" algn="l">
              <a:lnSpc>
                <a:spcPct val="139993"/>
              </a:lnSpc>
              <a:spcBef>
                <a:spcPts val="0"/>
              </a:spcBef>
              <a:spcAft>
                <a:spcPts val="0"/>
              </a:spcAft>
              <a:buClr>
                <a:srgbClr val="FFFFFF"/>
              </a:buClr>
              <a:buSzPts val="2893"/>
              <a:buFont typeface="Arial"/>
              <a:buNone/>
            </a:pPr>
            <a:r>
              <a:t/>
            </a:r>
            <a:endParaRPr/>
          </a:p>
        </p:txBody>
      </p:sp>
      <p:pic>
        <p:nvPicPr>
          <p:cNvPr id="632" name="Google Shape;632;g246928937a3_0_156"/>
          <p:cNvPicPr preferRelativeResize="0"/>
          <p:nvPr/>
        </p:nvPicPr>
        <p:blipFill>
          <a:blip r:embed="rId5">
            <a:alphaModFix/>
          </a:blip>
          <a:stretch>
            <a:fillRect/>
          </a:stretch>
        </p:blipFill>
        <p:spPr>
          <a:xfrm>
            <a:off x="853300" y="2322300"/>
            <a:ext cx="7505875" cy="7212376"/>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6" name="Shape 636"/>
        <p:cNvGrpSpPr/>
        <p:nvPr/>
      </p:nvGrpSpPr>
      <p:grpSpPr>
        <a:xfrm>
          <a:off x="0" y="0"/>
          <a:ext cx="0" cy="0"/>
          <a:chOff x="0" y="0"/>
          <a:chExt cx="0" cy="0"/>
        </a:xfrm>
      </p:grpSpPr>
      <p:sp>
        <p:nvSpPr>
          <p:cNvPr id="637" name="Google Shape;637;g245ff388c53_2_266"/>
          <p:cNvSpPr/>
          <p:nvPr/>
        </p:nvSpPr>
        <p:spPr>
          <a:xfrm>
            <a:off x="779352" y="723903"/>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rgbClr val="1618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38" name="Google Shape;638;g245ff388c53_2_266"/>
          <p:cNvGrpSpPr/>
          <p:nvPr/>
        </p:nvGrpSpPr>
        <p:grpSpPr>
          <a:xfrm>
            <a:off x="16403202" y="1016437"/>
            <a:ext cx="597900" cy="405647"/>
            <a:chOff x="16403202" y="1016437"/>
            <a:chExt cx="597900" cy="405647"/>
          </a:xfrm>
        </p:grpSpPr>
        <p:sp>
          <p:nvSpPr>
            <p:cNvPr id="639" name="Google Shape;639;g245ff388c53_2_266"/>
            <p:cNvSpPr/>
            <p:nvPr/>
          </p:nvSpPr>
          <p:spPr>
            <a:xfrm>
              <a:off x="16403202" y="1016437"/>
              <a:ext cx="597900"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g245ff388c53_2_266"/>
            <p:cNvSpPr/>
            <p:nvPr/>
          </p:nvSpPr>
          <p:spPr>
            <a:xfrm>
              <a:off x="16403202" y="1226402"/>
              <a:ext cx="597900"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g245ff388c53_2_266"/>
            <p:cNvSpPr/>
            <p:nvPr/>
          </p:nvSpPr>
          <p:spPr>
            <a:xfrm>
              <a:off x="16403202" y="1422084"/>
              <a:ext cx="597900"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2" name="Google Shape;642;g245ff388c53_2_266"/>
          <p:cNvSpPr/>
          <p:nvPr/>
        </p:nvSpPr>
        <p:spPr>
          <a:xfrm>
            <a:off x="1286889" y="2272146"/>
            <a:ext cx="15714300" cy="0"/>
          </a:xfrm>
          <a:custGeom>
            <a:rect b="b" l="l" r="r" t="t"/>
            <a:pathLst>
              <a:path extrusionOk="0" h="120000" w="120000">
                <a:moveTo>
                  <a:pt x="0" y="0"/>
                </a:moveTo>
                <a:lnTo>
                  <a:pt x="120000" y="0"/>
                </a:lnTo>
              </a:path>
            </a:pathLst>
          </a:custGeom>
          <a:noFill/>
          <a:ln cap="rnd" cmpd="sng" w="47600">
            <a:solidFill>
              <a:srgbClr val="2F3336"/>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g245ff388c53_2_266"/>
          <p:cNvSpPr/>
          <p:nvPr/>
        </p:nvSpPr>
        <p:spPr>
          <a:xfrm>
            <a:off x="1186845" y="7269662"/>
            <a:ext cx="15714300" cy="0"/>
          </a:xfrm>
          <a:custGeom>
            <a:rect b="b" l="l" r="r" t="t"/>
            <a:pathLst>
              <a:path extrusionOk="0" h="120000" w="120000">
                <a:moveTo>
                  <a:pt x="0" y="0"/>
                </a:moveTo>
                <a:lnTo>
                  <a:pt x="120000" y="0"/>
                </a:lnTo>
              </a:path>
            </a:pathLst>
          </a:custGeom>
          <a:noFill/>
          <a:ln cap="rnd" cmpd="sng" w="47600">
            <a:solidFill>
              <a:srgbClr val="2F3336"/>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44" name="Google Shape;644;g245ff388c53_2_266"/>
          <p:cNvPicPr preferRelativeResize="0"/>
          <p:nvPr/>
        </p:nvPicPr>
        <p:blipFill rotWithShape="1">
          <a:blip r:embed="rId3">
            <a:alphaModFix/>
          </a:blip>
          <a:srcRect b="21233" l="0" r="1283" t="25022"/>
          <a:stretch/>
        </p:blipFill>
        <p:spPr>
          <a:xfrm>
            <a:off x="8565321" y="1044628"/>
            <a:ext cx="1157364" cy="630068"/>
          </a:xfrm>
          <a:prstGeom prst="rect">
            <a:avLst/>
          </a:prstGeom>
          <a:noFill/>
          <a:ln>
            <a:noFill/>
          </a:ln>
        </p:spPr>
      </p:pic>
      <p:pic>
        <p:nvPicPr>
          <p:cNvPr id="645" name="Google Shape;645;g245ff388c53_2_266"/>
          <p:cNvPicPr preferRelativeResize="0"/>
          <p:nvPr/>
        </p:nvPicPr>
        <p:blipFill rotWithShape="1">
          <a:blip r:embed="rId4">
            <a:alphaModFix/>
          </a:blip>
          <a:srcRect b="0" l="0" r="0" t="0"/>
          <a:stretch/>
        </p:blipFill>
        <p:spPr>
          <a:xfrm>
            <a:off x="779352" y="7073844"/>
            <a:ext cx="5695596" cy="1669913"/>
          </a:xfrm>
          <a:prstGeom prst="rect">
            <a:avLst/>
          </a:prstGeom>
          <a:noFill/>
          <a:ln>
            <a:noFill/>
          </a:ln>
        </p:spPr>
      </p:pic>
      <p:sp>
        <p:nvSpPr>
          <p:cNvPr id="646" name="Google Shape;646;g245ff388c53_2_266"/>
          <p:cNvSpPr txBox="1"/>
          <p:nvPr/>
        </p:nvSpPr>
        <p:spPr>
          <a:xfrm>
            <a:off x="1286889" y="869594"/>
            <a:ext cx="1564200" cy="616500"/>
          </a:xfrm>
          <a:prstGeom prst="rect">
            <a:avLst/>
          </a:prstGeom>
          <a:noFill/>
          <a:ln>
            <a:noFill/>
          </a:ln>
        </p:spPr>
        <p:txBody>
          <a:bodyPr anchorCtr="0" anchor="t" bIns="0" lIns="0" spcFirstLastPara="1" rIns="0" wrap="square" tIns="0">
            <a:spAutoFit/>
          </a:bodyPr>
          <a:lstStyle/>
          <a:p>
            <a:pPr indent="0" lvl="0" marL="0" marR="0" rtl="0" algn="l">
              <a:lnSpc>
                <a:spcPct val="202945"/>
              </a:lnSpc>
              <a:spcBef>
                <a:spcPts val="0"/>
              </a:spcBef>
              <a:spcAft>
                <a:spcPts val="0"/>
              </a:spcAft>
              <a:buClr>
                <a:srgbClr val="FFFFFF"/>
              </a:buClr>
              <a:buSzPts val="4006"/>
              <a:buFont typeface="Arial"/>
              <a:buNone/>
            </a:pPr>
            <a:r>
              <a:rPr b="0" i="0" lang="en-US" sz="4006" u="none" cap="none" strike="noStrike">
                <a:solidFill>
                  <a:srgbClr val="FFFFFF"/>
                </a:solidFill>
                <a:latin typeface="Arial"/>
                <a:ea typeface="Arial"/>
                <a:cs typeface="Arial"/>
                <a:sym typeface="Arial"/>
              </a:rPr>
              <a:t>Home</a:t>
            </a:r>
            <a:endParaRPr/>
          </a:p>
        </p:txBody>
      </p:sp>
      <p:grpSp>
        <p:nvGrpSpPr>
          <p:cNvPr id="647" name="Google Shape;647;g245ff388c53_2_266"/>
          <p:cNvGrpSpPr/>
          <p:nvPr/>
        </p:nvGrpSpPr>
        <p:grpSpPr>
          <a:xfrm>
            <a:off x="13233068" y="7832997"/>
            <a:ext cx="3668100" cy="445200"/>
            <a:chOff x="13233068" y="7832997"/>
            <a:chExt cx="3668100" cy="445200"/>
          </a:xfrm>
        </p:grpSpPr>
        <p:sp>
          <p:nvSpPr>
            <p:cNvPr id="648" name="Google Shape;648;g245ff388c53_2_266"/>
            <p:cNvSpPr/>
            <p:nvPr/>
          </p:nvSpPr>
          <p:spPr>
            <a:xfrm>
              <a:off x="13233068" y="8083588"/>
              <a:ext cx="3668100" cy="0"/>
            </a:xfrm>
            <a:custGeom>
              <a:rect b="b" l="l" r="r" t="t"/>
              <a:pathLst>
                <a:path extrusionOk="0" h="120000" w="120000">
                  <a:moveTo>
                    <a:pt x="0" y="0"/>
                  </a:moveTo>
                  <a:lnTo>
                    <a:pt x="120000" y="0"/>
                  </a:lnTo>
                </a:path>
              </a:pathLst>
            </a:custGeom>
            <a:noFill/>
            <a:ln cap="rnd" cmpd="sng" w="885825">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g245ff388c53_2_266"/>
            <p:cNvSpPr txBox="1"/>
            <p:nvPr/>
          </p:nvSpPr>
          <p:spPr>
            <a:xfrm>
              <a:off x="13882960" y="7832997"/>
              <a:ext cx="2368200" cy="445200"/>
            </a:xfrm>
            <a:prstGeom prst="rect">
              <a:avLst/>
            </a:prstGeom>
            <a:noFill/>
            <a:ln>
              <a:noFill/>
            </a:ln>
          </p:spPr>
          <p:txBody>
            <a:bodyPr anchorCtr="1" anchor="t" bIns="0" lIns="0" spcFirstLastPara="1" rIns="0" wrap="square" tIns="0">
              <a:spAutoFit/>
            </a:bodyPr>
            <a:lstStyle/>
            <a:p>
              <a:pPr indent="0" lvl="0" marL="0" marR="0" rtl="0" algn="ctr">
                <a:lnSpc>
                  <a:spcPct val="139993"/>
                </a:lnSpc>
                <a:spcBef>
                  <a:spcPts val="0"/>
                </a:spcBef>
                <a:spcAft>
                  <a:spcPts val="0"/>
                </a:spcAft>
                <a:buClr>
                  <a:srgbClr val="FFFFFF"/>
                </a:buClr>
                <a:buSzPts val="2893"/>
                <a:buFont typeface="Arial"/>
                <a:buNone/>
              </a:pPr>
              <a:r>
                <a:rPr b="0" i="0" lang="en-US" sz="2893" u="none" cap="none" strike="noStrike">
                  <a:solidFill>
                    <a:srgbClr val="FFFFFF"/>
                  </a:solidFill>
                  <a:latin typeface="Arial"/>
                  <a:ea typeface="Arial"/>
                  <a:cs typeface="Arial"/>
                  <a:sym typeface="Arial"/>
                </a:rPr>
                <a:t>TWEET</a:t>
              </a:r>
              <a:endParaRPr/>
            </a:p>
          </p:txBody>
        </p:sp>
      </p:grpSp>
      <p:sp>
        <p:nvSpPr>
          <p:cNvPr id="650" name="Google Shape;650;g245ff388c53_2_266"/>
          <p:cNvSpPr txBox="1"/>
          <p:nvPr/>
        </p:nvSpPr>
        <p:spPr>
          <a:xfrm>
            <a:off x="3898882" y="3267169"/>
            <a:ext cx="7861500" cy="1990200"/>
          </a:xfrm>
          <a:prstGeom prst="rect">
            <a:avLst/>
          </a:prstGeom>
          <a:noFill/>
          <a:ln>
            <a:noFill/>
          </a:ln>
        </p:spPr>
        <p:txBody>
          <a:bodyPr anchorCtr="0" anchor="t" bIns="0" lIns="0" spcFirstLastPara="1" rIns="0" wrap="square" tIns="0">
            <a:spAutoFit/>
          </a:bodyPr>
          <a:lstStyle/>
          <a:p>
            <a:pPr indent="0" lvl="0" marL="0" marR="0" rtl="0" algn="just">
              <a:lnSpc>
                <a:spcPct val="103991"/>
              </a:lnSpc>
              <a:spcBef>
                <a:spcPts val="0"/>
              </a:spcBef>
              <a:spcAft>
                <a:spcPts val="0"/>
              </a:spcAft>
              <a:buClr>
                <a:srgbClr val="FFFFFF"/>
              </a:buClr>
              <a:buSzPts val="5938"/>
              <a:buFont typeface="Arial"/>
              <a:buNone/>
            </a:pPr>
            <a:r>
              <a:rPr b="1" i="0" lang="en-US" sz="6338" u="none" cap="none" strike="noStrike">
                <a:solidFill>
                  <a:srgbClr val="FFFFFF"/>
                </a:solidFill>
                <a:latin typeface="Times New Roman"/>
                <a:ea typeface="Times New Roman"/>
                <a:cs typeface="Times New Roman"/>
                <a:sym typeface="Times New Roman"/>
              </a:rPr>
              <a:t>Thank you, see you on</a:t>
            </a:r>
            <a:r>
              <a:rPr b="1" i="0" lang="en-US" sz="2189" u="none" cap="none" strike="noStrike">
                <a:solidFill>
                  <a:srgbClr val="FFFFFF"/>
                </a:solidFill>
                <a:latin typeface="Times New Roman"/>
                <a:ea typeface="Times New Roman"/>
                <a:cs typeface="Times New Roman"/>
                <a:sym typeface="Times New Roman"/>
              </a:rPr>
              <a:t> </a:t>
            </a:r>
            <a:r>
              <a:rPr b="1" i="0" lang="en-US" sz="6338" u="none" cap="none" strike="noStrike">
                <a:solidFill>
                  <a:srgbClr val="FFFFFF"/>
                </a:solidFill>
                <a:latin typeface="Times New Roman"/>
                <a:ea typeface="Times New Roman"/>
                <a:cs typeface="Times New Roman"/>
                <a:sym typeface="Times New Roman"/>
              </a:rPr>
              <a:t>next presentation!</a:t>
            </a:r>
            <a:endParaRPr b="1" sz="1800">
              <a:latin typeface="Times New Roman"/>
              <a:ea typeface="Times New Roman"/>
              <a:cs typeface="Times New Roman"/>
              <a:sym typeface="Times New Roman"/>
            </a:endParaRPr>
          </a:p>
        </p:txBody>
      </p:sp>
      <p:pic>
        <p:nvPicPr>
          <p:cNvPr id="651" name="Google Shape;651;g245ff388c53_2_266"/>
          <p:cNvPicPr preferRelativeResize="0"/>
          <p:nvPr/>
        </p:nvPicPr>
        <p:blipFill rotWithShape="1">
          <a:blip r:embed="rId5">
            <a:alphaModFix/>
          </a:blip>
          <a:srcRect b="0" l="0" r="0" t="0"/>
          <a:stretch/>
        </p:blipFill>
        <p:spPr>
          <a:xfrm>
            <a:off x="1521012" y="5941460"/>
            <a:ext cx="528770" cy="528770"/>
          </a:xfrm>
          <a:prstGeom prst="rect">
            <a:avLst/>
          </a:prstGeom>
          <a:noFill/>
          <a:ln>
            <a:noFill/>
          </a:ln>
        </p:spPr>
      </p:pic>
      <p:sp>
        <p:nvSpPr>
          <p:cNvPr id="652" name="Google Shape;652;g245ff388c53_2_266"/>
          <p:cNvSpPr txBox="1"/>
          <p:nvPr/>
        </p:nvSpPr>
        <p:spPr>
          <a:xfrm>
            <a:off x="2209793" y="5996818"/>
            <a:ext cx="8119500" cy="417300"/>
          </a:xfrm>
          <a:prstGeom prst="rect">
            <a:avLst/>
          </a:prstGeom>
          <a:noFill/>
          <a:ln>
            <a:noFill/>
          </a:ln>
        </p:spPr>
        <p:txBody>
          <a:bodyPr anchorCtr="0" anchor="t" bIns="0" lIns="0" spcFirstLastPara="1" rIns="0" wrap="square" tIns="0">
            <a:spAutoFit/>
          </a:bodyPr>
          <a:lstStyle/>
          <a:p>
            <a:pPr indent="0" lvl="0" marL="0" marR="0" rtl="0" algn="just">
              <a:lnSpc>
                <a:spcPct val="139985"/>
              </a:lnSpc>
              <a:spcBef>
                <a:spcPts val="0"/>
              </a:spcBef>
              <a:spcAft>
                <a:spcPts val="0"/>
              </a:spcAft>
              <a:buClr>
                <a:srgbClr val="1B9DF0"/>
              </a:buClr>
              <a:buSzPts val="2711"/>
              <a:buFont typeface="Arial"/>
              <a:buNone/>
            </a:pPr>
            <a:r>
              <a:rPr b="1" i="0" lang="en-US" sz="2711" u="none" cap="none" strike="noStrike">
                <a:solidFill>
                  <a:srgbClr val="1B9DF0"/>
                </a:solidFill>
              </a:rPr>
              <a:t>Everyone can reply. </a:t>
            </a:r>
            <a:r>
              <a:rPr b="1" lang="en-US" sz="2711">
                <a:solidFill>
                  <a:srgbClr val="1B9DF0"/>
                </a:solidFill>
              </a:rPr>
              <a:t>Any Questions ?</a:t>
            </a:r>
            <a:endParaRPr b="1"/>
          </a:p>
        </p:txBody>
      </p:sp>
      <p:grpSp>
        <p:nvGrpSpPr>
          <p:cNvPr id="653" name="Google Shape;653;g245ff388c53_2_266"/>
          <p:cNvGrpSpPr/>
          <p:nvPr/>
        </p:nvGrpSpPr>
        <p:grpSpPr>
          <a:xfrm>
            <a:off x="-980294" y="-91646"/>
            <a:ext cx="19268294" cy="2424749"/>
            <a:chOff x="-980294" y="-91646"/>
            <a:chExt cx="19268294" cy="2424749"/>
          </a:xfrm>
        </p:grpSpPr>
        <p:sp>
          <p:nvSpPr>
            <p:cNvPr id="654" name="Google Shape;654;g245ff388c53_2_266"/>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655" name="Google Shape;655;g245ff388c53_2_266"/>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grpSp>
        <p:nvGrpSpPr>
          <p:cNvPr id="656" name="Google Shape;656;g245ff388c53_2_266"/>
          <p:cNvGrpSpPr/>
          <p:nvPr/>
        </p:nvGrpSpPr>
        <p:grpSpPr>
          <a:xfrm>
            <a:off x="1186857" y="3201671"/>
            <a:ext cx="2139086" cy="1926582"/>
            <a:chOff x="1028699" y="3122145"/>
            <a:chExt cx="2615339" cy="2502054"/>
          </a:xfrm>
        </p:grpSpPr>
        <p:sp>
          <p:nvSpPr>
            <p:cNvPr id="657" name="Google Shape;657;g245ff388c53_2_266"/>
            <p:cNvSpPr/>
            <p:nvPr/>
          </p:nvSpPr>
          <p:spPr>
            <a:xfrm>
              <a:off x="1305022" y="3122145"/>
              <a:ext cx="2339016" cy="2349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9D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g245ff388c53_2_266"/>
            <p:cNvSpPr/>
            <p:nvPr/>
          </p:nvSpPr>
          <p:spPr>
            <a:xfrm>
              <a:off x="1409483" y="3227082"/>
              <a:ext cx="2133562" cy="2143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618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g245ff388c53_2_266"/>
            <p:cNvSpPr/>
            <p:nvPr/>
          </p:nvSpPr>
          <p:spPr>
            <a:xfrm>
              <a:off x="1476006" y="3293897"/>
              <a:ext cx="1991324" cy="20002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g245ff388c53_2_266"/>
            <p:cNvSpPr/>
            <p:nvPr/>
          </p:nvSpPr>
          <p:spPr>
            <a:xfrm>
              <a:off x="1471525" y="3293897"/>
              <a:ext cx="2000250" cy="2000242"/>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61" name="Google Shape;661;g245ff388c53_2_266"/>
            <p:cNvPicPr preferRelativeResize="0"/>
            <p:nvPr/>
          </p:nvPicPr>
          <p:blipFill rotWithShape="1">
            <a:blip r:embed="rId7">
              <a:alphaModFix/>
            </a:blip>
            <a:srcRect b="0" l="0" r="57004" t="82926"/>
            <a:stretch/>
          </p:blipFill>
          <p:spPr>
            <a:xfrm rot="-1390832">
              <a:off x="1053748" y="5173171"/>
              <a:ext cx="835559" cy="298632"/>
            </a:xfrm>
            <a:prstGeom prst="rect">
              <a:avLst/>
            </a:prstGeom>
            <a:noFill/>
            <a:ln>
              <a:noFill/>
            </a:ln>
          </p:spPr>
        </p:pic>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500"/>
                                        <p:tgtEl>
                                          <p:spTgt spid="6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500"/>
                                        <p:tgtEl>
                                          <p:spTgt spid="6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38"/>
                                        </p:tgtEl>
                                        <p:attrNameLst>
                                          <p:attrName>style.visibility</p:attrName>
                                        </p:attrNameLst>
                                      </p:cBhvr>
                                      <p:to>
                                        <p:strVal val="visible"/>
                                      </p:to>
                                    </p:set>
                                    <p:anim calcmode="lin" valueType="num">
                                      <p:cBhvr additive="base">
                                        <p:cTn dur="500"/>
                                        <p:tgtEl>
                                          <p:spTgt spid="6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500"/>
                                  </p:stCondLst>
                                  <p:childTnLst>
                                    <p:set>
                                      <p:cBhvr>
                                        <p:cTn dur="1" fill="hold">
                                          <p:stCondLst>
                                            <p:cond delay="0"/>
                                          </p:stCondLst>
                                        </p:cTn>
                                        <p:tgtEl>
                                          <p:spTgt spid="645"/>
                                        </p:tgtEl>
                                        <p:attrNameLst>
                                          <p:attrName>style.visibility</p:attrName>
                                        </p:attrNameLst>
                                      </p:cBhvr>
                                      <p:to>
                                        <p:strVal val="visible"/>
                                      </p:to>
                                    </p:set>
                                    <p:anim calcmode="lin" valueType="num">
                                      <p:cBhvr additive="base">
                                        <p:cTn dur="500"/>
                                        <p:tgtEl>
                                          <p:spTgt spid="6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50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500"/>
                                        <p:tgtEl>
                                          <p:spTgt spid="6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g24687325e8a_0_0"/>
          <p:cNvSpPr/>
          <p:nvPr/>
        </p:nvSpPr>
        <p:spPr>
          <a:xfrm>
            <a:off x="779352" y="723903"/>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rgbClr val="1618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000">
              <a:solidFill>
                <a:schemeClr val="lt1"/>
              </a:solidFill>
            </a:endParaRPr>
          </a:p>
        </p:txBody>
      </p:sp>
      <p:grpSp>
        <p:nvGrpSpPr>
          <p:cNvPr id="179" name="Google Shape;179;g24687325e8a_0_0"/>
          <p:cNvGrpSpPr/>
          <p:nvPr/>
        </p:nvGrpSpPr>
        <p:grpSpPr>
          <a:xfrm>
            <a:off x="16403202" y="1016437"/>
            <a:ext cx="597900" cy="405647"/>
            <a:chOff x="16403202" y="1016437"/>
            <a:chExt cx="597900" cy="405647"/>
          </a:xfrm>
        </p:grpSpPr>
        <p:sp>
          <p:nvSpPr>
            <p:cNvPr id="180" name="Google Shape;180;g24687325e8a_0_0"/>
            <p:cNvSpPr/>
            <p:nvPr/>
          </p:nvSpPr>
          <p:spPr>
            <a:xfrm>
              <a:off x="16403202" y="1016437"/>
              <a:ext cx="597900"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g24687325e8a_0_0"/>
            <p:cNvSpPr/>
            <p:nvPr/>
          </p:nvSpPr>
          <p:spPr>
            <a:xfrm>
              <a:off x="16403202" y="1226402"/>
              <a:ext cx="597900"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g24687325e8a_0_0"/>
            <p:cNvSpPr/>
            <p:nvPr/>
          </p:nvSpPr>
          <p:spPr>
            <a:xfrm>
              <a:off x="16403202" y="1422084"/>
              <a:ext cx="597900"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3" name="Google Shape;183;g24687325e8a_0_0"/>
          <p:cNvSpPr/>
          <p:nvPr/>
        </p:nvSpPr>
        <p:spPr>
          <a:xfrm>
            <a:off x="1286889" y="2272146"/>
            <a:ext cx="15714300" cy="0"/>
          </a:xfrm>
          <a:custGeom>
            <a:rect b="b" l="l" r="r" t="t"/>
            <a:pathLst>
              <a:path extrusionOk="0" h="120000" w="120000">
                <a:moveTo>
                  <a:pt x="0" y="0"/>
                </a:moveTo>
                <a:lnTo>
                  <a:pt x="120000" y="0"/>
                </a:lnTo>
              </a:path>
            </a:pathLst>
          </a:custGeom>
          <a:noFill/>
          <a:ln cap="rnd" cmpd="sng" w="47600">
            <a:solidFill>
              <a:srgbClr val="2F3336"/>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g24687325e8a_0_0"/>
          <p:cNvSpPr/>
          <p:nvPr/>
        </p:nvSpPr>
        <p:spPr>
          <a:xfrm>
            <a:off x="1186845" y="7269662"/>
            <a:ext cx="15714300" cy="0"/>
          </a:xfrm>
          <a:custGeom>
            <a:rect b="b" l="l" r="r" t="t"/>
            <a:pathLst>
              <a:path extrusionOk="0" h="120000" w="120000">
                <a:moveTo>
                  <a:pt x="0" y="0"/>
                </a:moveTo>
                <a:lnTo>
                  <a:pt x="120000" y="0"/>
                </a:lnTo>
              </a:path>
            </a:pathLst>
          </a:custGeom>
          <a:noFill/>
          <a:ln cap="rnd" cmpd="sng" w="47600">
            <a:solidFill>
              <a:srgbClr val="2F3336"/>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g24687325e8a_0_0"/>
          <p:cNvPicPr preferRelativeResize="0"/>
          <p:nvPr/>
        </p:nvPicPr>
        <p:blipFill rotWithShape="1">
          <a:blip r:embed="rId3">
            <a:alphaModFix/>
          </a:blip>
          <a:srcRect b="21233" l="0" r="1283" t="25022"/>
          <a:stretch/>
        </p:blipFill>
        <p:spPr>
          <a:xfrm>
            <a:off x="8565371" y="904216"/>
            <a:ext cx="1157364" cy="630068"/>
          </a:xfrm>
          <a:prstGeom prst="rect">
            <a:avLst/>
          </a:prstGeom>
          <a:noFill/>
          <a:ln>
            <a:noFill/>
          </a:ln>
        </p:spPr>
      </p:pic>
      <p:pic>
        <p:nvPicPr>
          <p:cNvPr id="186" name="Google Shape;186;g24687325e8a_0_0"/>
          <p:cNvPicPr preferRelativeResize="0"/>
          <p:nvPr/>
        </p:nvPicPr>
        <p:blipFill rotWithShape="1">
          <a:blip r:embed="rId4">
            <a:alphaModFix/>
          </a:blip>
          <a:srcRect b="0" l="0" r="0" t="0"/>
          <a:stretch/>
        </p:blipFill>
        <p:spPr>
          <a:xfrm>
            <a:off x="779352" y="7073844"/>
            <a:ext cx="5695596" cy="1669913"/>
          </a:xfrm>
          <a:prstGeom prst="rect">
            <a:avLst/>
          </a:prstGeom>
          <a:noFill/>
          <a:ln>
            <a:noFill/>
          </a:ln>
        </p:spPr>
      </p:pic>
      <p:grpSp>
        <p:nvGrpSpPr>
          <p:cNvPr id="187" name="Google Shape;187;g24687325e8a_0_0"/>
          <p:cNvGrpSpPr/>
          <p:nvPr/>
        </p:nvGrpSpPr>
        <p:grpSpPr>
          <a:xfrm>
            <a:off x="13233068" y="7832997"/>
            <a:ext cx="3668100" cy="445200"/>
            <a:chOff x="13233068" y="7832997"/>
            <a:chExt cx="3668100" cy="445200"/>
          </a:xfrm>
        </p:grpSpPr>
        <p:sp>
          <p:nvSpPr>
            <p:cNvPr id="188" name="Google Shape;188;g24687325e8a_0_0"/>
            <p:cNvSpPr/>
            <p:nvPr/>
          </p:nvSpPr>
          <p:spPr>
            <a:xfrm>
              <a:off x="13233068" y="8083588"/>
              <a:ext cx="3668100" cy="0"/>
            </a:xfrm>
            <a:custGeom>
              <a:rect b="b" l="l" r="r" t="t"/>
              <a:pathLst>
                <a:path extrusionOk="0" h="120000" w="120000">
                  <a:moveTo>
                    <a:pt x="0" y="0"/>
                  </a:moveTo>
                  <a:lnTo>
                    <a:pt x="120000" y="0"/>
                  </a:lnTo>
                </a:path>
              </a:pathLst>
            </a:custGeom>
            <a:noFill/>
            <a:ln cap="rnd" cmpd="sng" w="885825">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g24687325e8a_0_0"/>
            <p:cNvSpPr txBox="1"/>
            <p:nvPr/>
          </p:nvSpPr>
          <p:spPr>
            <a:xfrm>
              <a:off x="13882960" y="7832997"/>
              <a:ext cx="2368200" cy="445200"/>
            </a:xfrm>
            <a:prstGeom prst="rect">
              <a:avLst/>
            </a:prstGeom>
            <a:noFill/>
            <a:ln>
              <a:noFill/>
            </a:ln>
          </p:spPr>
          <p:txBody>
            <a:bodyPr anchorCtr="1" anchor="t" bIns="0" lIns="0" spcFirstLastPara="1" rIns="0" wrap="square" tIns="0">
              <a:spAutoFit/>
            </a:bodyPr>
            <a:lstStyle/>
            <a:p>
              <a:pPr indent="0" lvl="0" marL="0" marR="0" rtl="0" algn="ctr">
                <a:lnSpc>
                  <a:spcPct val="139993"/>
                </a:lnSpc>
                <a:spcBef>
                  <a:spcPts val="0"/>
                </a:spcBef>
                <a:spcAft>
                  <a:spcPts val="0"/>
                </a:spcAft>
                <a:buClr>
                  <a:srgbClr val="FFFFFF"/>
                </a:buClr>
                <a:buSzPts val="2893"/>
                <a:buFont typeface="Arial"/>
                <a:buNone/>
              </a:pPr>
              <a:r>
                <a:rPr b="0" i="0" lang="en-US" sz="2893" u="none" cap="none" strike="noStrike">
                  <a:solidFill>
                    <a:srgbClr val="FFFFFF"/>
                  </a:solidFill>
                  <a:latin typeface="Arial"/>
                  <a:ea typeface="Arial"/>
                  <a:cs typeface="Arial"/>
                  <a:sym typeface="Arial"/>
                </a:rPr>
                <a:t>TWEET</a:t>
              </a:r>
              <a:endParaRPr/>
            </a:p>
          </p:txBody>
        </p:sp>
      </p:grpSp>
      <p:sp>
        <p:nvSpPr>
          <p:cNvPr id="190" name="Google Shape;190;g24687325e8a_0_0"/>
          <p:cNvSpPr txBox="1"/>
          <p:nvPr/>
        </p:nvSpPr>
        <p:spPr>
          <a:xfrm>
            <a:off x="1186850" y="1157625"/>
            <a:ext cx="9848700" cy="616500"/>
          </a:xfrm>
          <a:prstGeom prst="rect">
            <a:avLst/>
          </a:prstGeom>
          <a:noFill/>
          <a:ln>
            <a:noFill/>
          </a:ln>
        </p:spPr>
        <p:txBody>
          <a:bodyPr anchorCtr="0" anchor="t" bIns="0" lIns="0" spcFirstLastPara="1" rIns="0" wrap="square" tIns="0">
            <a:spAutoFit/>
          </a:bodyPr>
          <a:lstStyle/>
          <a:p>
            <a:pPr indent="0" lvl="0" marL="0" marR="0" rtl="0" algn="just">
              <a:lnSpc>
                <a:spcPct val="103991"/>
              </a:lnSpc>
              <a:spcBef>
                <a:spcPts val="0"/>
              </a:spcBef>
              <a:spcAft>
                <a:spcPts val="0"/>
              </a:spcAft>
              <a:buClr>
                <a:srgbClr val="FFFFFF"/>
              </a:buClr>
              <a:buSzPts val="5938"/>
              <a:buFont typeface="Arial"/>
              <a:buNone/>
            </a:pPr>
            <a:r>
              <a:rPr b="1" lang="en-US" sz="4006">
                <a:solidFill>
                  <a:schemeClr val="lt1"/>
                </a:solidFill>
                <a:latin typeface="Times New Roman"/>
                <a:ea typeface="Times New Roman"/>
                <a:cs typeface="Times New Roman"/>
                <a:sym typeface="Times New Roman"/>
              </a:rPr>
              <a:t>SENTIMENT ANALYSIS</a:t>
            </a:r>
            <a:endParaRPr sz="3000">
              <a:solidFill>
                <a:schemeClr val="lt1"/>
              </a:solidFill>
              <a:latin typeface="Times New Roman"/>
              <a:ea typeface="Times New Roman"/>
              <a:cs typeface="Times New Roman"/>
              <a:sym typeface="Times New Roman"/>
            </a:endParaRPr>
          </a:p>
        </p:txBody>
      </p:sp>
      <p:pic>
        <p:nvPicPr>
          <p:cNvPr id="191" name="Google Shape;191;g24687325e8a_0_0"/>
          <p:cNvPicPr preferRelativeResize="0"/>
          <p:nvPr/>
        </p:nvPicPr>
        <p:blipFill rotWithShape="1">
          <a:blip r:embed="rId5">
            <a:alphaModFix/>
          </a:blip>
          <a:srcRect b="0" l="0" r="0" t="0"/>
          <a:stretch/>
        </p:blipFill>
        <p:spPr>
          <a:xfrm>
            <a:off x="1521012" y="5941460"/>
            <a:ext cx="528770" cy="528770"/>
          </a:xfrm>
          <a:prstGeom prst="rect">
            <a:avLst/>
          </a:prstGeom>
          <a:noFill/>
          <a:ln>
            <a:noFill/>
          </a:ln>
        </p:spPr>
      </p:pic>
      <p:sp>
        <p:nvSpPr>
          <p:cNvPr id="192" name="Google Shape;192;g24687325e8a_0_0"/>
          <p:cNvSpPr txBox="1"/>
          <p:nvPr/>
        </p:nvSpPr>
        <p:spPr>
          <a:xfrm>
            <a:off x="2209793" y="5996818"/>
            <a:ext cx="8119500" cy="215400"/>
          </a:xfrm>
          <a:prstGeom prst="rect">
            <a:avLst/>
          </a:prstGeom>
          <a:noFill/>
          <a:ln>
            <a:noFill/>
          </a:ln>
        </p:spPr>
        <p:txBody>
          <a:bodyPr anchorCtr="0" anchor="t" bIns="0" lIns="0" spcFirstLastPara="1" rIns="0" wrap="square" tIns="0">
            <a:spAutoFit/>
          </a:bodyPr>
          <a:lstStyle/>
          <a:p>
            <a:pPr indent="0" lvl="0" marL="0" marR="0" rtl="0" algn="just">
              <a:lnSpc>
                <a:spcPct val="139985"/>
              </a:lnSpc>
              <a:spcBef>
                <a:spcPts val="0"/>
              </a:spcBef>
              <a:spcAft>
                <a:spcPts val="0"/>
              </a:spcAft>
              <a:buClr>
                <a:srgbClr val="1B9DF0"/>
              </a:buClr>
              <a:buSzPts val="2711"/>
              <a:buFont typeface="Arial"/>
              <a:buNone/>
            </a:pPr>
            <a:r>
              <a:t/>
            </a:r>
            <a:endParaRPr b="1"/>
          </a:p>
        </p:txBody>
      </p:sp>
      <p:grpSp>
        <p:nvGrpSpPr>
          <p:cNvPr id="193" name="Google Shape;193;g24687325e8a_0_0"/>
          <p:cNvGrpSpPr/>
          <p:nvPr/>
        </p:nvGrpSpPr>
        <p:grpSpPr>
          <a:xfrm>
            <a:off x="-980294" y="-91646"/>
            <a:ext cx="19268294" cy="2424749"/>
            <a:chOff x="-980294" y="-91646"/>
            <a:chExt cx="19268294" cy="2424749"/>
          </a:xfrm>
        </p:grpSpPr>
        <p:sp>
          <p:nvSpPr>
            <p:cNvPr id="194" name="Google Shape;194;g24687325e8a_0_0"/>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195" name="Google Shape;195;g24687325e8a_0_0"/>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grpSp>
        <p:nvGrpSpPr>
          <p:cNvPr id="196" name="Google Shape;196;g24687325e8a_0_0"/>
          <p:cNvGrpSpPr/>
          <p:nvPr/>
        </p:nvGrpSpPr>
        <p:grpSpPr>
          <a:xfrm>
            <a:off x="1186857" y="3201671"/>
            <a:ext cx="2139086" cy="1926582"/>
            <a:chOff x="1028699" y="3122145"/>
            <a:chExt cx="2615339" cy="2502054"/>
          </a:xfrm>
        </p:grpSpPr>
        <p:sp>
          <p:nvSpPr>
            <p:cNvPr id="197" name="Google Shape;197;g24687325e8a_0_0"/>
            <p:cNvSpPr/>
            <p:nvPr/>
          </p:nvSpPr>
          <p:spPr>
            <a:xfrm>
              <a:off x="1305022" y="3122145"/>
              <a:ext cx="2339016" cy="2349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9D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g24687325e8a_0_0"/>
            <p:cNvSpPr/>
            <p:nvPr/>
          </p:nvSpPr>
          <p:spPr>
            <a:xfrm>
              <a:off x="1409483" y="3227082"/>
              <a:ext cx="2133562" cy="2143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618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g24687325e8a_0_0"/>
            <p:cNvSpPr/>
            <p:nvPr/>
          </p:nvSpPr>
          <p:spPr>
            <a:xfrm>
              <a:off x="1476006" y="3293897"/>
              <a:ext cx="1991324" cy="20002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g24687325e8a_0_0"/>
            <p:cNvSpPr/>
            <p:nvPr/>
          </p:nvSpPr>
          <p:spPr>
            <a:xfrm>
              <a:off x="1471525" y="3293897"/>
              <a:ext cx="2000250" cy="2000242"/>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1" name="Google Shape;201;g24687325e8a_0_0"/>
            <p:cNvPicPr preferRelativeResize="0"/>
            <p:nvPr/>
          </p:nvPicPr>
          <p:blipFill rotWithShape="1">
            <a:blip r:embed="rId7">
              <a:alphaModFix/>
            </a:blip>
            <a:srcRect b="0" l="0" r="57004" t="82926"/>
            <a:stretch/>
          </p:blipFill>
          <p:spPr>
            <a:xfrm rot="-1390832">
              <a:off x="1053748" y="5173171"/>
              <a:ext cx="835559" cy="298632"/>
            </a:xfrm>
            <a:prstGeom prst="rect">
              <a:avLst/>
            </a:prstGeom>
            <a:noFill/>
            <a:ln>
              <a:noFill/>
            </a:ln>
          </p:spPr>
        </p:pic>
      </p:grpSp>
      <p:pic>
        <p:nvPicPr>
          <p:cNvPr descr="Analyze public sentiments, conduct market research, gauge brand reputation, and evaluate user experiences.&#10;&#10;Here is the link - https://www.bytesview.com/blog/sentiment-analysis/" id="202" name="Google Shape;202;g24687325e8a_0_0" title="Sentiment Analysis:  Everything You Need to Know">
            <a:hlinkClick r:id="rId8"/>
          </p:cNvPr>
          <p:cNvPicPr preferRelativeResize="0"/>
          <p:nvPr/>
        </p:nvPicPr>
        <p:blipFill>
          <a:blip r:embed="rId9">
            <a:alphaModFix/>
          </a:blip>
          <a:stretch>
            <a:fillRect/>
          </a:stretch>
        </p:blipFill>
        <p:spPr>
          <a:xfrm>
            <a:off x="5296501" y="2569211"/>
            <a:ext cx="7936581" cy="4464325"/>
          </a:xfrm>
          <a:prstGeom prst="rect">
            <a:avLst/>
          </a:prstGeom>
          <a:noFill/>
          <a:ln>
            <a:noFill/>
          </a:ln>
        </p:spPr>
      </p:pic>
      <p:sp>
        <p:nvSpPr>
          <p:cNvPr id="203" name="Google Shape;203;g24687325e8a_0_0"/>
          <p:cNvSpPr txBox="1"/>
          <p:nvPr/>
        </p:nvSpPr>
        <p:spPr>
          <a:xfrm>
            <a:off x="3894100" y="2909175"/>
            <a:ext cx="14409000" cy="646500"/>
          </a:xfrm>
          <a:prstGeom prst="rect">
            <a:avLst/>
          </a:prstGeom>
          <a:noFill/>
          <a:ln>
            <a:noFill/>
          </a:ln>
        </p:spPr>
        <p:txBody>
          <a:bodyPr anchorCtr="0" anchor="t" bIns="91425" lIns="91425" spcFirstLastPara="1" rIns="91425" wrap="square" tIns="91425">
            <a:spAutoFit/>
          </a:bodyPr>
          <a:lstStyle/>
          <a:p>
            <a:pPr indent="0" lvl="0" marL="0" rtl="0" algn="just">
              <a:lnSpc>
                <a:spcPct val="103991"/>
              </a:lnSpc>
              <a:spcBef>
                <a:spcPts val="0"/>
              </a:spcBef>
              <a:spcAft>
                <a:spcPts val="0"/>
              </a:spcAft>
              <a:buClr>
                <a:schemeClr val="lt1"/>
              </a:buClr>
              <a:buSzPts val="5938"/>
              <a:buFont typeface="Arial"/>
              <a:buNone/>
            </a:pPr>
            <a:r>
              <a:rPr lang="en-US" sz="3000">
                <a:solidFill>
                  <a:schemeClr val="lt1"/>
                </a:solidFill>
              </a:rPr>
              <a:t>Link - </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50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50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8" name="Shape 208"/>
        <p:cNvGrpSpPr/>
        <p:nvPr/>
      </p:nvGrpSpPr>
      <p:grpSpPr>
        <a:xfrm>
          <a:off x="0" y="0"/>
          <a:ext cx="0" cy="0"/>
          <a:chOff x="0" y="0"/>
          <a:chExt cx="0" cy="0"/>
        </a:xfrm>
      </p:grpSpPr>
      <p:grpSp>
        <p:nvGrpSpPr>
          <p:cNvPr id="209" name="Google Shape;209;g245ff388c53_2_68"/>
          <p:cNvGrpSpPr/>
          <p:nvPr/>
        </p:nvGrpSpPr>
        <p:grpSpPr>
          <a:xfrm>
            <a:off x="-980294" y="-91646"/>
            <a:ext cx="19268294" cy="2424749"/>
            <a:chOff x="-980294" y="-91646"/>
            <a:chExt cx="19268294" cy="2424749"/>
          </a:xfrm>
        </p:grpSpPr>
        <p:sp>
          <p:nvSpPr>
            <p:cNvPr id="210" name="Google Shape;210;g245ff388c53_2_68"/>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211" name="Google Shape;211;g245ff388c53_2_68"/>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212" name="Google Shape;212;g245ff388c53_2_68"/>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g245ff388c53_2_68"/>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14" name="Google Shape;214;g245ff388c53_2_68"/>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215" name="Google Shape;215;g245ff388c53_2_68"/>
          <p:cNvSpPr txBox="1"/>
          <p:nvPr/>
        </p:nvSpPr>
        <p:spPr>
          <a:xfrm>
            <a:off x="2786025" y="1085700"/>
            <a:ext cx="12576900" cy="122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lt1"/>
                </a:solidFill>
              </a:rPr>
              <a:t>About the Dataset</a:t>
            </a:r>
            <a:r>
              <a:rPr b="1" lang="en-US" sz="2900">
                <a:solidFill>
                  <a:schemeClr val="lt1"/>
                </a:solidFill>
              </a:rPr>
              <a:t> </a:t>
            </a:r>
            <a:endParaRPr b="1" sz="2900">
              <a:solidFill>
                <a:schemeClr val="lt1"/>
              </a:solidFill>
            </a:endParaRPr>
          </a:p>
          <a:p>
            <a:pPr indent="0" lvl="0" marL="0" rtl="0" algn="l">
              <a:spcBef>
                <a:spcPts val="0"/>
              </a:spcBef>
              <a:spcAft>
                <a:spcPts val="0"/>
              </a:spcAft>
              <a:buNone/>
            </a:pPr>
            <a:r>
              <a:rPr lang="en-US" sz="2734">
                <a:solidFill>
                  <a:srgbClr val="5C6267"/>
                </a:solidFill>
              </a:rPr>
              <a:t>@kaggle</a:t>
            </a:r>
            <a:endParaRPr sz="2900">
              <a:solidFill>
                <a:schemeClr val="lt1"/>
              </a:solidFill>
            </a:endParaRPr>
          </a:p>
        </p:txBody>
      </p:sp>
      <p:sp>
        <p:nvSpPr>
          <p:cNvPr id="216" name="Google Shape;216;g245ff388c53_2_68"/>
          <p:cNvSpPr txBox="1"/>
          <p:nvPr/>
        </p:nvSpPr>
        <p:spPr>
          <a:xfrm>
            <a:off x="1374750" y="2330138"/>
            <a:ext cx="9566100" cy="619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rPr>
              <a:t>Rows</a:t>
            </a:r>
            <a:r>
              <a:rPr b="1" lang="en-US" sz="2911">
                <a:solidFill>
                  <a:srgbClr val="1B9DF0"/>
                </a:solidFill>
                <a:latin typeface="Helvetica Neue"/>
                <a:ea typeface="Helvetica Neue"/>
                <a:cs typeface="Helvetica Neue"/>
                <a:sym typeface="Helvetica Neue"/>
              </a:rPr>
              <a:t> - 14640</a:t>
            </a:r>
            <a:endParaRPr sz="2711">
              <a:solidFill>
                <a:srgbClr val="1B9DF0"/>
              </a:solidFill>
            </a:endParaRPr>
          </a:p>
          <a:p>
            <a:pPr indent="0" lvl="0" marL="0" rtl="0" algn="l">
              <a:spcBef>
                <a:spcPts val="0"/>
              </a:spcBef>
              <a:spcAft>
                <a:spcPts val="0"/>
              </a:spcAft>
              <a:buNone/>
            </a:pPr>
            <a:r>
              <a:rPr lang="en-US" sz="2800">
                <a:solidFill>
                  <a:schemeClr val="lt1"/>
                </a:solidFill>
              </a:rPr>
              <a:t>Columns</a:t>
            </a:r>
            <a:r>
              <a:rPr b="1" lang="en-US" sz="2911">
                <a:solidFill>
                  <a:srgbClr val="1B9DF0"/>
                </a:solidFill>
                <a:latin typeface="Helvetica Neue"/>
                <a:ea typeface="Helvetica Neue"/>
                <a:cs typeface="Helvetica Neue"/>
                <a:sym typeface="Helvetica Neue"/>
              </a:rPr>
              <a:t> -15 (Categorical -11, Numerical- 4)</a:t>
            </a:r>
            <a:endParaRPr sz="2800">
              <a:solidFill>
                <a:schemeClr val="lt1"/>
              </a:solidFill>
            </a:endParaRPr>
          </a:p>
          <a:p>
            <a:pPr indent="0" lvl="0" marL="0" rtl="0" algn="l">
              <a:spcBef>
                <a:spcPts val="0"/>
              </a:spcBef>
              <a:spcAft>
                <a:spcPts val="0"/>
              </a:spcAft>
              <a:buNone/>
            </a:pPr>
            <a:r>
              <a:rPr lang="en-US" sz="2800">
                <a:solidFill>
                  <a:schemeClr val="lt1"/>
                </a:solidFill>
              </a:rPr>
              <a:t>Missing Observations </a:t>
            </a:r>
            <a:r>
              <a:rPr b="1" lang="en-US" sz="2911">
                <a:solidFill>
                  <a:srgbClr val="1B9DF0"/>
                </a:solidFill>
                <a:latin typeface="Helvetica Neue"/>
                <a:ea typeface="Helvetica Neue"/>
                <a:cs typeface="Helvetica Neue"/>
                <a:sym typeface="Helvetica Neue"/>
              </a:rPr>
              <a:t>- 4118</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rPr lang="en-US" sz="2800">
                <a:solidFill>
                  <a:schemeClr val="lt1"/>
                </a:solidFill>
              </a:rPr>
              <a:t>Target variable</a:t>
            </a:r>
            <a:r>
              <a:rPr b="1" lang="en-US" sz="2911">
                <a:solidFill>
                  <a:srgbClr val="1B9DF0"/>
                </a:solidFill>
                <a:latin typeface="Helvetica Neue"/>
                <a:ea typeface="Helvetica Neue"/>
                <a:cs typeface="Helvetica Neue"/>
                <a:sym typeface="Helvetica Neue"/>
              </a:rPr>
              <a:t> - Airline sentiment (Positive, Negative and Neutral)</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rPr b="1" lang="en-US" sz="2911">
                <a:solidFill>
                  <a:srgbClr val="1B9DF0"/>
                </a:solidFill>
                <a:latin typeface="Helvetica Neue"/>
                <a:ea typeface="Helvetica Neue"/>
                <a:cs typeface="Helvetica Neue"/>
                <a:sym typeface="Helvetica Neue"/>
              </a:rPr>
              <a:t>Details of tweets between 16th to 24th Feb 2015 for 6 US Airlines</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rPr lang="en-US" sz="2800">
                <a:solidFill>
                  <a:schemeClr val="lt1"/>
                </a:solidFill>
              </a:rPr>
              <a:t>Important Statistics</a:t>
            </a:r>
            <a:endParaRPr sz="2800">
              <a:solidFill>
                <a:schemeClr val="lt1"/>
              </a:solidFill>
            </a:endParaRPr>
          </a:p>
          <a:p>
            <a:pPr indent="-413448" lvl="0" marL="457200" rtl="0" algn="l">
              <a:spcBef>
                <a:spcPts val="0"/>
              </a:spcBef>
              <a:spcAft>
                <a:spcPts val="0"/>
              </a:spcAft>
              <a:buClr>
                <a:srgbClr val="1B9DF0"/>
              </a:buClr>
              <a:buSzPts val="2911"/>
              <a:buFont typeface="Helvetica Neue"/>
              <a:buChar char="●"/>
            </a:pPr>
            <a:r>
              <a:rPr b="1" lang="en-US" sz="2911">
                <a:solidFill>
                  <a:srgbClr val="1B9DF0"/>
                </a:solidFill>
                <a:latin typeface="Helvetica Neue"/>
                <a:ea typeface="Helvetica Neue"/>
                <a:cs typeface="Helvetica Neue"/>
                <a:sym typeface="Helvetica Neue"/>
              </a:rPr>
              <a:t>Avg Length of Tweets - 7191 Characters</a:t>
            </a:r>
            <a:endParaRPr b="1" sz="2911">
              <a:solidFill>
                <a:srgbClr val="1B9DF0"/>
              </a:solidFill>
              <a:latin typeface="Helvetica Neue"/>
              <a:ea typeface="Helvetica Neue"/>
              <a:cs typeface="Helvetica Neue"/>
              <a:sym typeface="Helvetica Neue"/>
            </a:endParaRPr>
          </a:p>
          <a:p>
            <a:pPr indent="-413448" lvl="0" marL="457200" rtl="0" algn="l">
              <a:spcBef>
                <a:spcPts val="0"/>
              </a:spcBef>
              <a:spcAft>
                <a:spcPts val="0"/>
              </a:spcAft>
              <a:buClr>
                <a:srgbClr val="1B9DF0"/>
              </a:buClr>
              <a:buSzPts val="2911"/>
              <a:buFont typeface="Helvetica Neue"/>
              <a:buChar char="●"/>
            </a:pPr>
            <a:r>
              <a:rPr b="1" lang="en-US" sz="2911">
                <a:solidFill>
                  <a:srgbClr val="1B9DF0"/>
                </a:solidFill>
                <a:latin typeface="Helvetica Neue"/>
                <a:ea typeface="Helvetica Neue"/>
                <a:cs typeface="Helvetica Neue"/>
                <a:sym typeface="Helvetica Neue"/>
              </a:rPr>
              <a:t>Mean Retweet Count - 0.08</a:t>
            </a:r>
            <a:endParaRPr sz="2800">
              <a:solidFill>
                <a:schemeClr val="lt1"/>
              </a:solidFill>
            </a:endParaRPr>
          </a:p>
          <a:p>
            <a:pPr indent="0" lvl="0" marL="0" rtl="0" algn="l">
              <a:spcBef>
                <a:spcPts val="0"/>
              </a:spcBef>
              <a:spcAft>
                <a:spcPts val="0"/>
              </a:spcAft>
              <a:buNone/>
            </a:pPr>
            <a:r>
              <a:t/>
            </a:r>
            <a:endParaRPr/>
          </a:p>
        </p:txBody>
      </p:sp>
      <p:pic>
        <p:nvPicPr>
          <p:cNvPr id="217" name="Google Shape;217;g245ff388c53_2_68"/>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218" name="Google Shape;218;g245ff388c53_2_68"/>
          <p:cNvPicPr preferRelativeResize="0"/>
          <p:nvPr>
            <p:ph idx="2" type="pic"/>
          </p:nvPr>
        </p:nvPicPr>
        <p:blipFill rotWithShape="1">
          <a:blip r:embed="rId5">
            <a:alphaModFix/>
          </a:blip>
          <a:srcRect b="0" l="0" r="0" t="0"/>
          <a:stretch/>
        </p:blipFill>
        <p:spPr>
          <a:xfrm>
            <a:off x="11214450" y="1977199"/>
            <a:ext cx="6145151" cy="6546701"/>
          </a:xfrm>
          <a:prstGeom prst="rect">
            <a:avLst/>
          </a:prstGeom>
          <a:solidFill>
            <a:srgbClr val="F2F2F2"/>
          </a:solidFill>
          <a:ln>
            <a:noFill/>
          </a:ln>
        </p:spPr>
      </p:pic>
      <p:pic>
        <p:nvPicPr>
          <p:cNvPr id="219" name="Google Shape;219;g245ff388c53_2_68"/>
          <p:cNvPicPr preferRelativeResize="0"/>
          <p:nvPr/>
        </p:nvPicPr>
        <p:blipFill>
          <a:blip r:embed="rId6">
            <a:alphaModFix/>
          </a:blip>
          <a:stretch>
            <a:fillRect/>
          </a:stretch>
        </p:blipFill>
        <p:spPr>
          <a:xfrm>
            <a:off x="2786025" y="8653663"/>
            <a:ext cx="1219200" cy="504825"/>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grpSp>
        <p:nvGrpSpPr>
          <p:cNvPr id="225" name="Google Shape;225;g247c7710206_0_28"/>
          <p:cNvGrpSpPr/>
          <p:nvPr/>
        </p:nvGrpSpPr>
        <p:grpSpPr>
          <a:xfrm>
            <a:off x="-980294" y="-91646"/>
            <a:ext cx="19268294" cy="2424749"/>
            <a:chOff x="-980294" y="-91646"/>
            <a:chExt cx="19268294" cy="2424749"/>
          </a:xfrm>
        </p:grpSpPr>
        <p:sp>
          <p:nvSpPr>
            <p:cNvPr id="226" name="Google Shape;226;g247c7710206_0_28"/>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227" name="Google Shape;227;g247c7710206_0_28"/>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228" name="Google Shape;228;g247c7710206_0_28"/>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g247c7710206_0_28"/>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30" name="Google Shape;230;g247c7710206_0_28"/>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231" name="Google Shape;231;g247c7710206_0_28"/>
          <p:cNvSpPr txBox="1"/>
          <p:nvPr/>
        </p:nvSpPr>
        <p:spPr>
          <a:xfrm>
            <a:off x="2786025" y="1085700"/>
            <a:ext cx="12576900" cy="122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lt1"/>
                </a:solidFill>
              </a:rPr>
              <a:t>About the Dataset</a:t>
            </a:r>
            <a:r>
              <a:rPr b="1" lang="en-US" sz="2900">
                <a:solidFill>
                  <a:schemeClr val="lt1"/>
                </a:solidFill>
              </a:rPr>
              <a:t> </a:t>
            </a:r>
            <a:endParaRPr b="1" sz="2900">
              <a:solidFill>
                <a:schemeClr val="lt1"/>
              </a:solidFill>
            </a:endParaRPr>
          </a:p>
          <a:p>
            <a:pPr indent="0" lvl="0" marL="0" rtl="0" algn="l">
              <a:spcBef>
                <a:spcPts val="0"/>
              </a:spcBef>
              <a:spcAft>
                <a:spcPts val="0"/>
              </a:spcAft>
              <a:buNone/>
            </a:pPr>
            <a:r>
              <a:rPr lang="en-US" sz="2734">
                <a:solidFill>
                  <a:srgbClr val="5C6267"/>
                </a:solidFill>
              </a:rPr>
              <a:t>@kaggle</a:t>
            </a:r>
            <a:endParaRPr sz="2900">
              <a:solidFill>
                <a:schemeClr val="lt1"/>
              </a:solidFill>
            </a:endParaRPr>
          </a:p>
        </p:txBody>
      </p:sp>
      <p:pic>
        <p:nvPicPr>
          <p:cNvPr id="232" name="Google Shape;232;g247c7710206_0_28"/>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233" name="Google Shape;233;g247c7710206_0_28"/>
          <p:cNvPicPr preferRelativeResize="0"/>
          <p:nvPr/>
        </p:nvPicPr>
        <p:blipFill>
          <a:blip r:embed="rId5">
            <a:alphaModFix/>
          </a:blip>
          <a:stretch>
            <a:fillRect/>
          </a:stretch>
        </p:blipFill>
        <p:spPr>
          <a:xfrm>
            <a:off x="2786025" y="8653663"/>
            <a:ext cx="1219200" cy="504825"/>
          </a:xfrm>
          <a:prstGeom prst="rect">
            <a:avLst/>
          </a:prstGeom>
          <a:noFill/>
          <a:ln>
            <a:noFill/>
          </a:ln>
        </p:spPr>
      </p:pic>
      <p:pic>
        <p:nvPicPr>
          <p:cNvPr id="234" name="Google Shape;234;g247c7710206_0_28"/>
          <p:cNvPicPr preferRelativeResize="0"/>
          <p:nvPr/>
        </p:nvPicPr>
        <p:blipFill>
          <a:blip r:embed="rId6">
            <a:alphaModFix/>
          </a:blip>
          <a:stretch>
            <a:fillRect/>
          </a:stretch>
        </p:blipFill>
        <p:spPr>
          <a:xfrm>
            <a:off x="1038149" y="2403175"/>
            <a:ext cx="16072651" cy="6180425"/>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45ff388c53_2_106"/>
          <p:cNvSpPr/>
          <p:nvPr/>
        </p:nvSpPr>
        <p:spPr>
          <a:xfrm>
            <a:off x="768612" y="488088"/>
            <a:ext cx="16750773" cy="9310835"/>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g245ff388c53_2_106"/>
          <p:cNvSpPr txBox="1"/>
          <p:nvPr>
            <p:ph idx="1" type="body"/>
          </p:nvPr>
        </p:nvSpPr>
        <p:spPr>
          <a:xfrm>
            <a:off x="464100" y="509278"/>
            <a:ext cx="17359800" cy="5655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00"/>
              <a:buFont typeface="Arial"/>
              <a:buNone/>
            </a:pPr>
            <a:r>
              <a:rPr b="0" i="0" lang="en-US" sz="8100" u="none" cap="none" strike="noStrike">
                <a:solidFill>
                  <a:srgbClr val="000000"/>
                </a:solidFill>
                <a:latin typeface="Calibri"/>
                <a:ea typeface="Calibri"/>
                <a:cs typeface="Calibri"/>
                <a:sym typeface="Calibri"/>
              </a:rPr>
              <a:t>Infographic Style</a:t>
            </a:r>
            <a:endParaRPr/>
          </a:p>
        </p:txBody>
      </p:sp>
      <p:sp>
        <p:nvSpPr>
          <p:cNvPr id="242" name="Google Shape;242;g245ff388c53_2_106"/>
          <p:cNvSpPr/>
          <p:nvPr/>
        </p:nvSpPr>
        <p:spPr>
          <a:xfrm>
            <a:off x="16047829" y="2974238"/>
            <a:ext cx="820500" cy="820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
        <p:nvSpPr>
          <p:cNvPr id="243" name="Google Shape;243;g245ff388c53_2_106"/>
          <p:cNvSpPr/>
          <p:nvPr/>
        </p:nvSpPr>
        <p:spPr>
          <a:xfrm>
            <a:off x="16047829" y="4727996"/>
            <a:ext cx="820500" cy="820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
        <p:nvSpPr>
          <p:cNvPr id="244" name="Google Shape;244;g245ff388c53_2_106"/>
          <p:cNvSpPr/>
          <p:nvPr/>
        </p:nvSpPr>
        <p:spPr>
          <a:xfrm flipH="1">
            <a:off x="1401381" y="2974246"/>
            <a:ext cx="820500" cy="820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
        <p:nvSpPr>
          <p:cNvPr id="245" name="Google Shape;245;g245ff388c53_2_106"/>
          <p:cNvSpPr/>
          <p:nvPr/>
        </p:nvSpPr>
        <p:spPr>
          <a:xfrm flipH="1">
            <a:off x="1401394" y="4727996"/>
            <a:ext cx="820500" cy="820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404040"/>
              </a:solidFill>
              <a:latin typeface="Calibri"/>
              <a:ea typeface="Calibri"/>
              <a:cs typeface="Calibri"/>
              <a:sym typeface="Calibri"/>
            </a:endParaRPr>
          </a:p>
        </p:txBody>
      </p:sp>
      <p:grpSp>
        <p:nvGrpSpPr>
          <p:cNvPr id="246" name="Google Shape;246;g245ff388c53_2_106"/>
          <p:cNvGrpSpPr/>
          <p:nvPr/>
        </p:nvGrpSpPr>
        <p:grpSpPr>
          <a:xfrm>
            <a:off x="1267643" y="1068781"/>
            <a:ext cx="15322665" cy="616590"/>
            <a:chOff x="1738686" y="899116"/>
            <a:chExt cx="15919652" cy="540300"/>
          </a:xfrm>
        </p:grpSpPr>
        <p:grpSp>
          <p:nvGrpSpPr>
            <p:cNvPr id="247" name="Google Shape;247;g245ff388c53_2_106"/>
            <p:cNvGrpSpPr/>
            <p:nvPr/>
          </p:nvGrpSpPr>
          <p:grpSpPr>
            <a:xfrm>
              <a:off x="17060438" y="953604"/>
              <a:ext cx="597900" cy="405655"/>
              <a:chOff x="17060438" y="953604"/>
              <a:chExt cx="597900" cy="405655"/>
            </a:xfrm>
          </p:grpSpPr>
          <p:sp>
            <p:nvSpPr>
              <p:cNvPr id="248" name="Google Shape;248;g245ff388c53_2_106"/>
              <p:cNvSpPr/>
              <p:nvPr/>
            </p:nvSpPr>
            <p:spPr>
              <a:xfrm>
                <a:off x="17060438" y="953604"/>
                <a:ext cx="597900"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g245ff388c53_2_106"/>
              <p:cNvSpPr/>
              <p:nvPr/>
            </p:nvSpPr>
            <p:spPr>
              <a:xfrm>
                <a:off x="17060438" y="1163577"/>
                <a:ext cx="597900"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g245ff388c53_2_106"/>
              <p:cNvSpPr/>
              <p:nvPr/>
            </p:nvSpPr>
            <p:spPr>
              <a:xfrm>
                <a:off x="17060438" y="1359259"/>
                <a:ext cx="597900" cy="0"/>
              </a:xfrm>
              <a:custGeom>
                <a:rect b="b" l="l" r="r" t="t"/>
                <a:pathLst>
                  <a:path extrusionOk="0" h="120000" w="120000">
                    <a:moveTo>
                      <a:pt x="0" y="0"/>
                    </a:moveTo>
                    <a:lnTo>
                      <a:pt x="120000" y="0"/>
                    </a:lnTo>
                  </a:path>
                </a:pathLst>
              </a:custGeom>
              <a:noFill/>
              <a:ln cap="rnd" cmpd="sng" w="1397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1" name="Google Shape;251;g245ff388c53_2_106"/>
            <p:cNvSpPr txBox="1"/>
            <p:nvPr/>
          </p:nvSpPr>
          <p:spPr>
            <a:xfrm>
              <a:off x="1738686" y="899116"/>
              <a:ext cx="8004300" cy="540300"/>
            </a:xfrm>
            <a:prstGeom prst="rect">
              <a:avLst/>
            </a:prstGeom>
            <a:noFill/>
            <a:ln>
              <a:noFill/>
            </a:ln>
          </p:spPr>
          <p:txBody>
            <a:bodyPr anchorCtr="0" anchor="t" bIns="0" lIns="0" spcFirstLastPara="1" rIns="0" wrap="square" tIns="0">
              <a:spAutoFit/>
            </a:bodyPr>
            <a:lstStyle/>
            <a:p>
              <a:pPr indent="0" lvl="0" marL="0" marR="0" rtl="0" algn="l">
                <a:lnSpc>
                  <a:spcPct val="202945"/>
                </a:lnSpc>
                <a:spcBef>
                  <a:spcPts val="0"/>
                </a:spcBef>
                <a:spcAft>
                  <a:spcPts val="0"/>
                </a:spcAft>
                <a:buClr>
                  <a:srgbClr val="00B0F0"/>
                </a:buClr>
                <a:buSzPts val="4006"/>
                <a:buFont typeface="Arial"/>
                <a:buNone/>
              </a:pPr>
              <a:r>
                <a:rPr b="1" lang="en-US" sz="4006">
                  <a:solidFill>
                    <a:schemeClr val="lt1"/>
                  </a:solidFill>
                </a:rPr>
                <a:t>BUSINESS QUESTIONS</a:t>
              </a:r>
              <a:endParaRPr b="1"/>
            </a:p>
          </p:txBody>
        </p:sp>
      </p:grpSp>
      <p:grpSp>
        <p:nvGrpSpPr>
          <p:cNvPr id="252" name="Google Shape;252;g245ff388c53_2_106"/>
          <p:cNvGrpSpPr/>
          <p:nvPr/>
        </p:nvGrpSpPr>
        <p:grpSpPr>
          <a:xfrm>
            <a:off x="-980294" y="-91646"/>
            <a:ext cx="19268294" cy="2424749"/>
            <a:chOff x="-980294" y="-91646"/>
            <a:chExt cx="19268294" cy="2424749"/>
          </a:xfrm>
        </p:grpSpPr>
        <p:sp>
          <p:nvSpPr>
            <p:cNvPr id="253" name="Google Shape;253;g245ff388c53_2_106"/>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254" name="Google Shape;254;g245ff388c53_2_106"/>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255" name="Google Shape;255;g245ff388c53_2_106"/>
          <p:cNvSpPr txBox="1"/>
          <p:nvPr/>
        </p:nvSpPr>
        <p:spPr>
          <a:xfrm>
            <a:off x="11586598" y="4763138"/>
            <a:ext cx="40848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800"/>
              <a:buFont typeface="Calibri"/>
              <a:buNone/>
            </a:pPr>
            <a:r>
              <a:rPr lang="en-US" sz="3000">
                <a:solidFill>
                  <a:schemeClr val="lt1"/>
                </a:solidFill>
              </a:rPr>
              <a:t>Top reasons for negative sentiment?</a:t>
            </a:r>
            <a:r>
              <a:rPr i="0" lang="en-US" sz="3000" u="none" cap="none" strike="noStrike">
                <a:solidFill>
                  <a:schemeClr val="lt1"/>
                </a:solidFill>
              </a:rPr>
              <a:t>  </a:t>
            </a:r>
            <a:endParaRPr sz="3000">
              <a:solidFill>
                <a:schemeClr val="lt1"/>
              </a:solidFill>
            </a:endParaRPr>
          </a:p>
        </p:txBody>
      </p:sp>
      <p:sp>
        <p:nvSpPr>
          <p:cNvPr id="256" name="Google Shape;256;g245ff388c53_2_106"/>
          <p:cNvSpPr txBox="1"/>
          <p:nvPr/>
        </p:nvSpPr>
        <p:spPr>
          <a:xfrm>
            <a:off x="2444108" y="4738930"/>
            <a:ext cx="4697400" cy="1477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595959"/>
              </a:buClr>
              <a:buSzPts val="1800"/>
              <a:buFont typeface="Calibri"/>
              <a:buNone/>
            </a:pPr>
            <a:r>
              <a:rPr lang="en-US" sz="3000">
                <a:solidFill>
                  <a:schemeClr val="lt1"/>
                </a:solidFill>
              </a:rPr>
              <a:t>Locations with highest tweet count? </a:t>
            </a:r>
            <a:endParaRPr sz="3000">
              <a:solidFill>
                <a:schemeClr val="lt1"/>
              </a:solidFill>
            </a:endParaRPr>
          </a:p>
          <a:p>
            <a:pPr indent="0" lvl="0" marL="0" marR="0" rtl="0" algn="ctr">
              <a:lnSpc>
                <a:spcPct val="100000"/>
              </a:lnSpc>
              <a:spcBef>
                <a:spcPts val="0"/>
              </a:spcBef>
              <a:spcAft>
                <a:spcPts val="0"/>
              </a:spcAft>
              <a:buClr>
                <a:srgbClr val="595959"/>
              </a:buClr>
              <a:buSzPts val="1800"/>
              <a:buFont typeface="Calibri"/>
              <a:buNone/>
            </a:pPr>
            <a:r>
              <a:rPr i="0" lang="en-US" sz="3000" u="none" cap="none" strike="noStrike">
                <a:solidFill>
                  <a:schemeClr val="lt1"/>
                </a:solidFill>
              </a:rPr>
              <a:t>  </a:t>
            </a:r>
            <a:endParaRPr sz="3000">
              <a:solidFill>
                <a:schemeClr val="lt1"/>
              </a:solidFill>
            </a:endParaRPr>
          </a:p>
        </p:txBody>
      </p:sp>
      <p:sp>
        <p:nvSpPr>
          <p:cNvPr id="257" name="Google Shape;257;g245ff388c53_2_106"/>
          <p:cNvSpPr/>
          <p:nvPr/>
        </p:nvSpPr>
        <p:spPr>
          <a:xfrm flipH="1">
            <a:off x="1401369" y="6486546"/>
            <a:ext cx="820500" cy="820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404040"/>
              </a:solidFill>
              <a:latin typeface="Calibri"/>
              <a:ea typeface="Calibri"/>
              <a:cs typeface="Calibri"/>
              <a:sym typeface="Calibri"/>
            </a:endParaRPr>
          </a:p>
        </p:txBody>
      </p:sp>
      <p:pic>
        <p:nvPicPr>
          <p:cNvPr id="258" name="Google Shape;258;g245ff388c53_2_106"/>
          <p:cNvPicPr preferRelativeResize="0"/>
          <p:nvPr/>
        </p:nvPicPr>
        <p:blipFill>
          <a:blip r:embed="rId3">
            <a:alphaModFix/>
          </a:blip>
          <a:stretch>
            <a:fillRect/>
          </a:stretch>
        </p:blipFill>
        <p:spPr>
          <a:xfrm>
            <a:off x="16047825" y="4742475"/>
            <a:ext cx="820500" cy="820500"/>
          </a:xfrm>
          <a:prstGeom prst="rect">
            <a:avLst/>
          </a:prstGeom>
          <a:noFill/>
          <a:ln>
            <a:noFill/>
          </a:ln>
        </p:spPr>
      </p:pic>
      <p:pic>
        <p:nvPicPr>
          <p:cNvPr id="259" name="Google Shape;259;g245ff388c53_2_106"/>
          <p:cNvPicPr preferRelativeResize="0"/>
          <p:nvPr/>
        </p:nvPicPr>
        <p:blipFill>
          <a:blip r:embed="rId4">
            <a:alphaModFix/>
          </a:blip>
          <a:stretch>
            <a:fillRect/>
          </a:stretch>
        </p:blipFill>
        <p:spPr>
          <a:xfrm>
            <a:off x="1401400" y="2976950"/>
            <a:ext cx="820500" cy="820500"/>
          </a:xfrm>
          <a:prstGeom prst="rect">
            <a:avLst/>
          </a:prstGeom>
          <a:noFill/>
          <a:ln>
            <a:noFill/>
          </a:ln>
        </p:spPr>
      </p:pic>
      <p:pic>
        <p:nvPicPr>
          <p:cNvPr id="260" name="Google Shape;260;g245ff388c53_2_106"/>
          <p:cNvPicPr preferRelativeResize="0"/>
          <p:nvPr/>
        </p:nvPicPr>
        <p:blipFill>
          <a:blip r:embed="rId5">
            <a:alphaModFix/>
          </a:blip>
          <a:stretch>
            <a:fillRect/>
          </a:stretch>
        </p:blipFill>
        <p:spPr>
          <a:xfrm>
            <a:off x="6985825" y="3196325"/>
            <a:ext cx="4369338" cy="4738283"/>
          </a:xfrm>
          <a:prstGeom prst="rect">
            <a:avLst/>
          </a:prstGeom>
          <a:noFill/>
          <a:ln>
            <a:noFill/>
          </a:ln>
        </p:spPr>
      </p:pic>
      <p:pic>
        <p:nvPicPr>
          <p:cNvPr id="261" name="Google Shape;261;g245ff388c53_2_106"/>
          <p:cNvPicPr preferRelativeResize="0"/>
          <p:nvPr/>
        </p:nvPicPr>
        <p:blipFill>
          <a:blip r:embed="rId6">
            <a:alphaModFix/>
          </a:blip>
          <a:stretch>
            <a:fillRect/>
          </a:stretch>
        </p:blipFill>
        <p:spPr>
          <a:xfrm>
            <a:off x="1401375" y="4742473"/>
            <a:ext cx="820500" cy="820500"/>
          </a:xfrm>
          <a:prstGeom prst="rect">
            <a:avLst/>
          </a:prstGeom>
          <a:noFill/>
          <a:ln>
            <a:noFill/>
          </a:ln>
        </p:spPr>
      </p:pic>
      <p:sp>
        <p:nvSpPr>
          <p:cNvPr id="262" name="Google Shape;262;g245ff388c53_2_106"/>
          <p:cNvSpPr txBox="1"/>
          <p:nvPr/>
        </p:nvSpPr>
        <p:spPr>
          <a:xfrm>
            <a:off x="2444106" y="6492075"/>
            <a:ext cx="46974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800"/>
              <a:buFont typeface="Calibri"/>
              <a:buNone/>
            </a:pPr>
            <a:r>
              <a:rPr lang="en-US" sz="3000">
                <a:solidFill>
                  <a:schemeClr val="lt1"/>
                </a:solidFill>
              </a:rPr>
              <a:t>Ways to improve customer service?</a:t>
            </a:r>
            <a:endParaRPr sz="3000">
              <a:solidFill>
                <a:schemeClr val="lt1"/>
              </a:solidFill>
            </a:endParaRPr>
          </a:p>
        </p:txBody>
      </p:sp>
      <p:pic>
        <p:nvPicPr>
          <p:cNvPr id="263" name="Google Shape;263;g245ff388c53_2_106"/>
          <p:cNvPicPr preferRelativeResize="0"/>
          <p:nvPr/>
        </p:nvPicPr>
        <p:blipFill>
          <a:blip r:embed="rId7">
            <a:alphaModFix/>
          </a:blip>
          <a:stretch>
            <a:fillRect/>
          </a:stretch>
        </p:blipFill>
        <p:spPr>
          <a:xfrm>
            <a:off x="1401375" y="6508000"/>
            <a:ext cx="820500" cy="820500"/>
          </a:xfrm>
          <a:prstGeom prst="rect">
            <a:avLst/>
          </a:prstGeom>
          <a:noFill/>
          <a:ln>
            <a:noFill/>
          </a:ln>
        </p:spPr>
      </p:pic>
      <p:pic>
        <p:nvPicPr>
          <p:cNvPr id="264" name="Google Shape;264;g245ff388c53_2_106"/>
          <p:cNvPicPr preferRelativeResize="0"/>
          <p:nvPr/>
        </p:nvPicPr>
        <p:blipFill>
          <a:blip r:embed="rId8">
            <a:alphaModFix/>
          </a:blip>
          <a:stretch>
            <a:fillRect/>
          </a:stretch>
        </p:blipFill>
        <p:spPr>
          <a:xfrm>
            <a:off x="16047825" y="2976950"/>
            <a:ext cx="820500" cy="820500"/>
          </a:xfrm>
          <a:prstGeom prst="rect">
            <a:avLst/>
          </a:prstGeom>
          <a:noFill/>
          <a:ln>
            <a:noFill/>
          </a:ln>
        </p:spPr>
      </p:pic>
      <p:sp>
        <p:nvSpPr>
          <p:cNvPr id="265" name="Google Shape;265;g245ff388c53_2_106"/>
          <p:cNvSpPr txBox="1"/>
          <p:nvPr/>
        </p:nvSpPr>
        <p:spPr>
          <a:xfrm>
            <a:off x="11652537" y="6492076"/>
            <a:ext cx="40848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800"/>
              <a:buFont typeface="Calibri"/>
              <a:buNone/>
            </a:pPr>
            <a:r>
              <a:rPr lang="en-US" sz="3000">
                <a:solidFill>
                  <a:schemeClr val="lt1"/>
                </a:solidFill>
              </a:rPr>
              <a:t>Frequently</a:t>
            </a:r>
            <a:r>
              <a:rPr lang="en-US" sz="3000">
                <a:solidFill>
                  <a:schemeClr val="lt1"/>
                </a:solidFill>
              </a:rPr>
              <a:t> used words in tweets?</a:t>
            </a:r>
            <a:endParaRPr sz="3000">
              <a:solidFill>
                <a:schemeClr val="lt1"/>
              </a:solidFill>
            </a:endParaRPr>
          </a:p>
        </p:txBody>
      </p:sp>
      <p:pic>
        <p:nvPicPr>
          <p:cNvPr id="266" name="Google Shape;266;g245ff388c53_2_106"/>
          <p:cNvPicPr preferRelativeResize="0"/>
          <p:nvPr/>
        </p:nvPicPr>
        <p:blipFill rotWithShape="1">
          <a:blip r:embed="rId9">
            <a:alphaModFix/>
          </a:blip>
          <a:srcRect b="21233" l="0" r="1283" t="25022"/>
          <a:stretch/>
        </p:blipFill>
        <p:spPr>
          <a:xfrm>
            <a:off x="8347550" y="943500"/>
            <a:ext cx="1645896" cy="896000"/>
          </a:xfrm>
          <a:prstGeom prst="rect">
            <a:avLst/>
          </a:prstGeom>
          <a:noFill/>
          <a:ln>
            <a:noFill/>
          </a:ln>
        </p:spPr>
      </p:pic>
      <p:sp>
        <p:nvSpPr>
          <p:cNvPr id="267" name="Google Shape;267;g245ff388c53_2_106"/>
          <p:cNvSpPr/>
          <p:nvPr/>
        </p:nvSpPr>
        <p:spPr>
          <a:xfrm>
            <a:off x="1286889" y="2272146"/>
            <a:ext cx="15714300" cy="0"/>
          </a:xfrm>
          <a:custGeom>
            <a:rect b="b" l="l" r="r" t="t"/>
            <a:pathLst>
              <a:path extrusionOk="0" h="120000" w="120000">
                <a:moveTo>
                  <a:pt x="0" y="0"/>
                </a:moveTo>
                <a:lnTo>
                  <a:pt x="120000" y="0"/>
                </a:lnTo>
              </a:path>
            </a:pathLst>
          </a:custGeom>
          <a:noFill/>
          <a:ln cap="rnd" cmpd="sng" w="47600">
            <a:solidFill>
              <a:srgbClr val="2F3336"/>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g245ff388c53_2_106"/>
          <p:cNvSpPr/>
          <p:nvPr/>
        </p:nvSpPr>
        <p:spPr>
          <a:xfrm>
            <a:off x="12402524" y="8926902"/>
            <a:ext cx="3918000" cy="0"/>
          </a:xfrm>
          <a:custGeom>
            <a:rect b="b" l="l" r="r" t="t"/>
            <a:pathLst>
              <a:path extrusionOk="0" h="120000" w="120000">
                <a:moveTo>
                  <a:pt x="0" y="0"/>
                </a:moveTo>
                <a:lnTo>
                  <a:pt x="120000" y="0"/>
                </a:lnTo>
              </a:path>
            </a:pathLst>
          </a:custGeom>
          <a:noFill/>
          <a:ln cap="rnd" cmpd="sng" w="7239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g245ff388c53_2_106"/>
          <p:cNvSpPr txBox="1"/>
          <p:nvPr/>
        </p:nvSpPr>
        <p:spPr>
          <a:xfrm>
            <a:off x="13303210" y="8704297"/>
            <a:ext cx="2368200" cy="445200"/>
          </a:xfrm>
          <a:prstGeom prst="rect">
            <a:avLst/>
          </a:prstGeom>
          <a:noFill/>
          <a:ln>
            <a:noFill/>
          </a:ln>
        </p:spPr>
        <p:txBody>
          <a:bodyPr anchorCtr="1" anchor="t" bIns="0" lIns="0" spcFirstLastPara="1" rIns="0" wrap="square" tIns="0">
            <a:spAutoFit/>
          </a:bodyPr>
          <a:lstStyle/>
          <a:p>
            <a:pPr indent="0" lvl="0" marL="0" marR="0" rtl="0" algn="ctr">
              <a:lnSpc>
                <a:spcPct val="139993"/>
              </a:lnSpc>
              <a:spcBef>
                <a:spcPts val="0"/>
              </a:spcBef>
              <a:spcAft>
                <a:spcPts val="0"/>
              </a:spcAft>
              <a:buClr>
                <a:srgbClr val="FFFFFF"/>
              </a:buClr>
              <a:buSzPts val="2893"/>
              <a:buFont typeface="Arial"/>
              <a:buNone/>
            </a:pPr>
            <a:r>
              <a:rPr b="0" i="0" lang="en-US" sz="2893" u="none" cap="none" strike="noStrike">
                <a:solidFill>
                  <a:srgbClr val="FFFFFF"/>
                </a:solidFill>
                <a:latin typeface="Arial"/>
                <a:ea typeface="Arial"/>
                <a:cs typeface="Arial"/>
                <a:sym typeface="Arial"/>
              </a:rPr>
              <a:t>TWEET</a:t>
            </a:r>
            <a:endParaRPr/>
          </a:p>
        </p:txBody>
      </p:sp>
      <p:sp>
        <p:nvSpPr>
          <p:cNvPr id="270" name="Google Shape;270;g245ff388c53_2_106"/>
          <p:cNvSpPr txBox="1"/>
          <p:nvPr/>
        </p:nvSpPr>
        <p:spPr>
          <a:xfrm>
            <a:off x="11586598" y="3002125"/>
            <a:ext cx="40848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800"/>
              <a:buFont typeface="Calibri"/>
              <a:buNone/>
            </a:pPr>
            <a:r>
              <a:rPr lang="en-US" sz="3000">
                <a:solidFill>
                  <a:schemeClr val="lt1"/>
                </a:solidFill>
              </a:rPr>
              <a:t>Peak Tweet times and patterns</a:t>
            </a:r>
            <a:r>
              <a:rPr lang="en-US" sz="3000">
                <a:solidFill>
                  <a:schemeClr val="lt1"/>
                </a:solidFill>
              </a:rPr>
              <a:t>?</a:t>
            </a:r>
            <a:r>
              <a:rPr i="0" lang="en-US" sz="3000" u="none" cap="none" strike="noStrike">
                <a:solidFill>
                  <a:schemeClr val="lt1"/>
                </a:solidFill>
              </a:rPr>
              <a:t>  </a:t>
            </a:r>
            <a:endParaRPr sz="3000">
              <a:solidFill>
                <a:schemeClr val="lt1"/>
              </a:solidFill>
            </a:endParaRPr>
          </a:p>
        </p:txBody>
      </p:sp>
      <p:sp>
        <p:nvSpPr>
          <p:cNvPr id="271" name="Google Shape;271;g245ff388c53_2_106"/>
          <p:cNvSpPr txBox="1"/>
          <p:nvPr/>
        </p:nvSpPr>
        <p:spPr>
          <a:xfrm>
            <a:off x="2380025" y="3026175"/>
            <a:ext cx="46974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800"/>
              <a:buFont typeface="Calibri"/>
              <a:buNone/>
            </a:pPr>
            <a:r>
              <a:rPr lang="en-US" sz="3000">
                <a:solidFill>
                  <a:schemeClr val="lt1"/>
                </a:solidFill>
              </a:rPr>
              <a:t>Sentiment Distribution by Airline?</a:t>
            </a:r>
            <a:endParaRPr sz="3000">
              <a:solidFill>
                <a:schemeClr val="lt1"/>
              </a:solidFill>
            </a:endParaRPr>
          </a:p>
        </p:txBody>
      </p:sp>
      <p:sp>
        <p:nvSpPr>
          <p:cNvPr id="272" name="Google Shape;272;g245ff388c53_2_106"/>
          <p:cNvSpPr/>
          <p:nvPr/>
        </p:nvSpPr>
        <p:spPr>
          <a:xfrm>
            <a:off x="16034679" y="6589721"/>
            <a:ext cx="820500" cy="820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t/>
            </a:r>
            <a:endParaRPr b="0" i="0" sz="1800" u="none" cap="none" strike="noStrike">
              <a:solidFill>
                <a:srgbClr val="404040"/>
              </a:solidFill>
              <a:latin typeface="Calibri"/>
              <a:ea typeface="Calibri"/>
              <a:cs typeface="Calibri"/>
              <a:sym typeface="Calibri"/>
            </a:endParaRPr>
          </a:p>
        </p:txBody>
      </p:sp>
      <p:pic>
        <p:nvPicPr>
          <p:cNvPr id="273" name="Google Shape;273;g245ff388c53_2_106"/>
          <p:cNvPicPr preferRelativeResize="0"/>
          <p:nvPr/>
        </p:nvPicPr>
        <p:blipFill>
          <a:blip r:embed="rId10">
            <a:alphaModFix/>
          </a:blip>
          <a:stretch>
            <a:fillRect/>
          </a:stretch>
        </p:blipFill>
        <p:spPr>
          <a:xfrm>
            <a:off x="16034675" y="6589725"/>
            <a:ext cx="820500" cy="82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8" name="Shape 278"/>
        <p:cNvGrpSpPr/>
        <p:nvPr/>
      </p:nvGrpSpPr>
      <p:grpSpPr>
        <a:xfrm>
          <a:off x="0" y="0"/>
          <a:ext cx="0" cy="0"/>
          <a:chOff x="0" y="0"/>
          <a:chExt cx="0" cy="0"/>
        </a:xfrm>
      </p:grpSpPr>
      <p:grpSp>
        <p:nvGrpSpPr>
          <p:cNvPr id="279" name="Google Shape;279;g245ff388c53_0_0"/>
          <p:cNvGrpSpPr/>
          <p:nvPr/>
        </p:nvGrpSpPr>
        <p:grpSpPr>
          <a:xfrm>
            <a:off x="-980294" y="-91646"/>
            <a:ext cx="19268294" cy="2424749"/>
            <a:chOff x="-980294" y="-91646"/>
            <a:chExt cx="19268294" cy="2424749"/>
          </a:xfrm>
        </p:grpSpPr>
        <p:sp>
          <p:nvSpPr>
            <p:cNvPr id="280" name="Google Shape;280;g245ff388c53_0_0"/>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281" name="Google Shape;281;g245ff388c53_0_0"/>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282" name="Google Shape;282;g245ff388c53_0_0"/>
          <p:cNvSpPr/>
          <p:nvPr/>
        </p:nvSpPr>
        <p:spPr>
          <a:xfrm>
            <a:off x="782765" y="468310"/>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g245ff388c53_0_0"/>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84" name="Google Shape;284;g245ff388c53_0_0"/>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285" name="Google Shape;285;g245ff388c53_0_0"/>
          <p:cNvSpPr txBox="1"/>
          <p:nvPr/>
        </p:nvSpPr>
        <p:spPr>
          <a:xfrm>
            <a:off x="2786025" y="1085700"/>
            <a:ext cx="12576900" cy="122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lt1"/>
                </a:solidFill>
              </a:rPr>
              <a:t>DATA CLEANING</a:t>
            </a:r>
            <a:endParaRPr b="1" sz="2900">
              <a:solidFill>
                <a:schemeClr val="lt1"/>
              </a:solidFill>
            </a:endParaRPr>
          </a:p>
          <a:p>
            <a:pPr indent="0" lvl="0" marL="0" rtl="0" algn="l">
              <a:spcBef>
                <a:spcPts val="0"/>
              </a:spcBef>
              <a:spcAft>
                <a:spcPts val="0"/>
              </a:spcAft>
              <a:buNone/>
            </a:pPr>
            <a:r>
              <a:rPr lang="en-US" sz="2734">
                <a:solidFill>
                  <a:srgbClr val="5C6267"/>
                </a:solidFill>
              </a:rPr>
              <a:t>@Twitter</a:t>
            </a:r>
            <a:endParaRPr sz="2900">
              <a:solidFill>
                <a:schemeClr val="lt1"/>
              </a:solidFill>
            </a:endParaRPr>
          </a:p>
        </p:txBody>
      </p:sp>
      <p:pic>
        <p:nvPicPr>
          <p:cNvPr id="286" name="Google Shape;286;g245ff388c53_0_0"/>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287" name="Google Shape;287;g245ff388c53_0_0"/>
          <p:cNvSpPr txBox="1"/>
          <p:nvPr/>
        </p:nvSpPr>
        <p:spPr>
          <a:xfrm>
            <a:off x="2786030" y="8885975"/>
            <a:ext cx="1293900" cy="35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1800"/>
              <a:buFont typeface="Calibri"/>
              <a:buNone/>
            </a:pPr>
            <a:r>
              <a:rPr lang="en-US" sz="1700">
                <a:solidFill>
                  <a:srgbClr val="595959"/>
                </a:solidFill>
                <a:latin typeface="Helvetica Neue"/>
                <a:ea typeface="Helvetica Neue"/>
                <a:cs typeface="Helvetica Neue"/>
                <a:sym typeface="Helvetica Neue"/>
              </a:rPr>
              <a:t>2:35 AM</a:t>
            </a:r>
            <a:endParaRPr sz="1700">
              <a:solidFill>
                <a:srgbClr val="595959"/>
              </a:solidFill>
              <a:latin typeface="Helvetica Neue"/>
              <a:ea typeface="Helvetica Neue"/>
              <a:cs typeface="Helvetica Neue"/>
              <a:sym typeface="Helvetica Neue"/>
            </a:endParaRPr>
          </a:p>
        </p:txBody>
      </p:sp>
      <p:cxnSp>
        <p:nvCxnSpPr>
          <p:cNvPr id="288" name="Google Shape;288;g245ff388c53_0_0"/>
          <p:cNvCxnSpPr/>
          <p:nvPr/>
        </p:nvCxnSpPr>
        <p:spPr>
          <a:xfrm flipH="1" rot="10800000">
            <a:off x="1338350" y="6660000"/>
            <a:ext cx="237600" cy="118800"/>
          </a:xfrm>
          <a:prstGeom prst="straightConnector1">
            <a:avLst/>
          </a:prstGeom>
          <a:noFill/>
          <a:ln cap="flat" cmpd="sng" w="9525">
            <a:solidFill>
              <a:schemeClr val="dk2"/>
            </a:solidFill>
            <a:prstDash val="solid"/>
            <a:round/>
            <a:headEnd len="med" w="med" type="none"/>
            <a:tailEnd len="med" w="med" type="none"/>
          </a:ln>
        </p:spPr>
      </p:cxnSp>
      <p:sp>
        <p:nvSpPr>
          <p:cNvPr id="289" name="Google Shape;289;g245ff388c53_0_0"/>
          <p:cNvSpPr txBox="1"/>
          <p:nvPr/>
        </p:nvSpPr>
        <p:spPr>
          <a:xfrm>
            <a:off x="1561725" y="7040150"/>
            <a:ext cx="3742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lt1"/>
                </a:solidFill>
              </a:rPr>
              <a:t>Handling Missing values</a:t>
            </a:r>
            <a:endParaRPr sz="3000">
              <a:solidFill>
                <a:schemeClr val="lt1"/>
              </a:solidFill>
            </a:endParaRPr>
          </a:p>
        </p:txBody>
      </p:sp>
      <p:sp>
        <p:nvSpPr>
          <p:cNvPr id="290" name="Google Shape;290;g245ff388c53_0_0"/>
          <p:cNvSpPr txBox="1"/>
          <p:nvPr/>
        </p:nvSpPr>
        <p:spPr>
          <a:xfrm>
            <a:off x="4489175" y="3546050"/>
            <a:ext cx="3742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lt1"/>
                </a:solidFill>
              </a:rPr>
              <a:t>Removing </a:t>
            </a:r>
            <a:r>
              <a:rPr lang="en-US" sz="3000">
                <a:solidFill>
                  <a:schemeClr val="lt1"/>
                </a:solidFill>
              </a:rPr>
              <a:t>duplicate</a:t>
            </a:r>
            <a:r>
              <a:rPr lang="en-US" sz="3000">
                <a:solidFill>
                  <a:schemeClr val="lt1"/>
                </a:solidFill>
              </a:rPr>
              <a:t> records</a:t>
            </a:r>
            <a:endParaRPr sz="3000">
              <a:solidFill>
                <a:schemeClr val="lt1"/>
              </a:solidFill>
            </a:endParaRPr>
          </a:p>
        </p:txBody>
      </p:sp>
      <p:sp>
        <p:nvSpPr>
          <p:cNvPr id="291" name="Google Shape;291;g245ff388c53_0_0"/>
          <p:cNvSpPr txBox="1"/>
          <p:nvPr/>
        </p:nvSpPr>
        <p:spPr>
          <a:xfrm>
            <a:off x="7203225" y="7040150"/>
            <a:ext cx="3742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lt1"/>
                </a:solidFill>
              </a:rPr>
              <a:t>Dropping Irrelavent columns</a:t>
            </a:r>
            <a:endParaRPr sz="3000">
              <a:solidFill>
                <a:schemeClr val="lt1"/>
              </a:solidFill>
            </a:endParaRPr>
          </a:p>
        </p:txBody>
      </p:sp>
      <p:sp>
        <p:nvSpPr>
          <p:cNvPr id="292" name="Google Shape;292;g245ff388c53_0_0"/>
          <p:cNvSpPr txBox="1"/>
          <p:nvPr/>
        </p:nvSpPr>
        <p:spPr>
          <a:xfrm>
            <a:off x="13305550" y="7040150"/>
            <a:ext cx="3742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lt1"/>
                </a:solidFill>
              </a:rPr>
              <a:t>Modifying the datatypes</a:t>
            </a:r>
            <a:endParaRPr sz="3000">
              <a:solidFill>
                <a:schemeClr val="lt1"/>
              </a:solidFill>
            </a:endParaRPr>
          </a:p>
        </p:txBody>
      </p:sp>
      <p:sp>
        <p:nvSpPr>
          <p:cNvPr id="293" name="Google Shape;293;g245ff388c53_0_0"/>
          <p:cNvSpPr txBox="1"/>
          <p:nvPr/>
        </p:nvSpPr>
        <p:spPr>
          <a:xfrm>
            <a:off x="10300925" y="3546050"/>
            <a:ext cx="3742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chemeClr val="lt1"/>
                </a:solidFill>
              </a:rPr>
              <a:t>Recoding columns</a:t>
            </a:r>
            <a:endParaRPr sz="3000">
              <a:solidFill>
                <a:schemeClr val="lt1"/>
              </a:solidFill>
            </a:endParaRPr>
          </a:p>
        </p:txBody>
      </p:sp>
      <p:pic>
        <p:nvPicPr>
          <p:cNvPr id="294" name="Google Shape;294;g245ff388c53_0_0"/>
          <p:cNvPicPr preferRelativeResize="0"/>
          <p:nvPr/>
        </p:nvPicPr>
        <p:blipFill>
          <a:blip r:embed="rId5">
            <a:alphaModFix/>
          </a:blip>
          <a:stretch>
            <a:fillRect/>
          </a:stretch>
        </p:blipFill>
        <p:spPr>
          <a:xfrm>
            <a:off x="1869530" y="4563650"/>
            <a:ext cx="14811024" cy="247650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9" name="Shape 299"/>
        <p:cNvGrpSpPr/>
        <p:nvPr/>
      </p:nvGrpSpPr>
      <p:grpSpPr>
        <a:xfrm>
          <a:off x="0" y="0"/>
          <a:ext cx="0" cy="0"/>
          <a:chOff x="0" y="0"/>
          <a:chExt cx="0" cy="0"/>
        </a:xfrm>
      </p:grpSpPr>
      <p:grpSp>
        <p:nvGrpSpPr>
          <p:cNvPr id="300" name="Google Shape;300;g245ff388c53_0_15"/>
          <p:cNvGrpSpPr/>
          <p:nvPr/>
        </p:nvGrpSpPr>
        <p:grpSpPr>
          <a:xfrm>
            <a:off x="-980294" y="-91646"/>
            <a:ext cx="19268294" cy="2424749"/>
            <a:chOff x="-980294" y="-91646"/>
            <a:chExt cx="19268294" cy="2424749"/>
          </a:xfrm>
        </p:grpSpPr>
        <p:sp>
          <p:nvSpPr>
            <p:cNvPr id="301" name="Google Shape;301;g245ff388c53_0_15"/>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302" name="Google Shape;302;g245ff388c53_0_15"/>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303" name="Google Shape;303;g245ff388c53_0_15"/>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g245ff388c53_0_15"/>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05" name="Google Shape;305;g245ff388c53_0_15"/>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06" name="Google Shape;306;g245ff388c53_0_15"/>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4100">
                <a:solidFill>
                  <a:schemeClr val="lt1"/>
                </a:solidFill>
                <a:latin typeface="Times New Roman"/>
                <a:ea typeface="Times New Roman"/>
                <a:cs typeface="Times New Roman"/>
                <a:sym typeface="Times New Roman"/>
              </a:rPr>
              <a:t>EXPLORATORY DATA ANALYSIS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734">
                <a:solidFill>
                  <a:srgbClr val="5C6267"/>
                </a:solidFill>
              </a:rPr>
              <a:t>@Twitter</a:t>
            </a:r>
            <a:endParaRPr sz="2900">
              <a:solidFill>
                <a:schemeClr val="lt1"/>
              </a:solidFill>
            </a:endParaRPr>
          </a:p>
        </p:txBody>
      </p:sp>
      <p:sp>
        <p:nvSpPr>
          <p:cNvPr id="307" name="Google Shape;307;g245ff388c53_0_15"/>
          <p:cNvSpPr txBox="1"/>
          <p:nvPr/>
        </p:nvSpPr>
        <p:spPr>
          <a:xfrm>
            <a:off x="2786025" y="2553500"/>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308" name="Google Shape;308;g245ff388c53_0_15"/>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309" name="Google Shape;309;g245ff388c53_0_15"/>
          <p:cNvPicPr preferRelativeResize="0"/>
          <p:nvPr/>
        </p:nvPicPr>
        <p:blipFill>
          <a:blip r:embed="rId5">
            <a:alphaModFix/>
          </a:blip>
          <a:stretch>
            <a:fillRect/>
          </a:stretch>
        </p:blipFill>
        <p:spPr>
          <a:xfrm>
            <a:off x="2786025" y="9064038"/>
            <a:ext cx="1219200" cy="504825"/>
          </a:xfrm>
          <a:prstGeom prst="rect">
            <a:avLst/>
          </a:prstGeom>
          <a:noFill/>
          <a:ln>
            <a:noFill/>
          </a:ln>
        </p:spPr>
      </p:pic>
      <p:pic>
        <p:nvPicPr>
          <p:cNvPr id="310" name="Google Shape;310;g245ff388c53_0_15"/>
          <p:cNvPicPr preferRelativeResize="0"/>
          <p:nvPr/>
        </p:nvPicPr>
        <p:blipFill>
          <a:blip r:embed="rId6">
            <a:alphaModFix/>
          </a:blip>
          <a:stretch>
            <a:fillRect/>
          </a:stretch>
        </p:blipFill>
        <p:spPr>
          <a:xfrm>
            <a:off x="1645000" y="2417025"/>
            <a:ext cx="8103950" cy="6552300"/>
          </a:xfrm>
          <a:prstGeom prst="rect">
            <a:avLst/>
          </a:prstGeom>
          <a:noFill/>
          <a:ln>
            <a:noFill/>
          </a:ln>
        </p:spPr>
      </p:pic>
      <p:sp>
        <p:nvSpPr>
          <p:cNvPr id="311" name="Google Shape;311;g245ff388c53_0_15"/>
          <p:cNvSpPr txBox="1"/>
          <p:nvPr/>
        </p:nvSpPr>
        <p:spPr>
          <a:xfrm>
            <a:off x="10793825" y="2654750"/>
            <a:ext cx="6333000" cy="4960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500">
                <a:solidFill>
                  <a:schemeClr val="lt1"/>
                </a:solidFill>
                <a:latin typeface="Times New Roman"/>
                <a:ea typeface="Times New Roman"/>
                <a:cs typeface="Times New Roman"/>
                <a:sym typeface="Times New Roman"/>
              </a:rPr>
              <a:t>American Airlines experiences largest spike on 23rd Feb 2015</a:t>
            </a:r>
            <a:endParaRPr b="1" sz="25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25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2500">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400">
                <a:solidFill>
                  <a:schemeClr val="lt1"/>
                </a:solidFill>
                <a:latin typeface="Times New Roman"/>
                <a:ea typeface="Times New Roman"/>
                <a:cs typeface="Times New Roman"/>
                <a:sym typeface="Times New Roman"/>
              </a:rPr>
              <a:t>Virgin America has consistently low tweet numbers </a:t>
            </a:r>
            <a:r>
              <a:rPr b="1" lang="en-US" sz="2400">
                <a:solidFill>
                  <a:schemeClr val="lt1"/>
                </a:solidFill>
                <a:latin typeface="Times New Roman"/>
                <a:ea typeface="Times New Roman"/>
                <a:cs typeface="Times New Roman"/>
                <a:sym typeface="Times New Roman"/>
              </a:rPr>
              <a:t>throughout</a:t>
            </a:r>
            <a:r>
              <a:rPr b="1" lang="en-US" sz="2400">
                <a:solidFill>
                  <a:schemeClr val="lt1"/>
                </a:solidFill>
                <a:latin typeface="Times New Roman"/>
                <a:ea typeface="Times New Roman"/>
                <a:cs typeface="Times New Roman"/>
                <a:sym typeface="Times New Roman"/>
              </a:rPr>
              <a:t> the period with minimal fluctuations..</a:t>
            </a:r>
            <a:endParaRPr b="1" sz="24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37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3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200">
              <a:solidFill>
                <a:schemeClr val="lt1"/>
              </a:solidFill>
              <a:latin typeface="Times New Roman"/>
              <a:ea typeface="Times New Roman"/>
              <a:cs typeface="Times New Roman"/>
              <a:sym typeface="Times New Roman"/>
            </a:endParaRPr>
          </a:p>
        </p:txBody>
      </p:sp>
      <p:sp>
        <p:nvSpPr>
          <p:cNvPr id="312" name="Google Shape;312;g245ff388c53_0_15"/>
          <p:cNvSpPr/>
          <p:nvPr/>
        </p:nvSpPr>
        <p:spPr>
          <a:xfrm>
            <a:off x="10204275" y="2730950"/>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3" name="Google Shape;313;g245ff388c53_0_15"/>
          <p:cNvSpPr/>
          <p:nvPr/>
        </p:nvSpPr>
        <p:spPr>
          <a:xfrm>
            <a:off x="10228525" y="4498700"/>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4" name="Google Shape;314;g245ff388c53_0_15"/>
          <p:cNvSpPr/>
          <p:nvPr/>
        </p:nvSpPr>
        <p:spPr>
          <a:xfrm>
            <a:off x="12402524" y="8926902"/>
            <a:ext cx="3918000" cy="0"/>
          </a:xfrm>
          <a:custGeom>
            <a:rect b="b" l="l" r="r" t="t"/>
            <a:pathLst>
              <a:path extrusionOk="0" h="120000" w="120000">
                <a:moveTo>
                  <a:pt x="0" y="0"/>
                </a:moveTo>
                <a:lnTo>
                  <a:pt x="120000" y="0"/>
                </a:lnTo>
              </a:path>
            </a:pathLst>
          </a:custGeom>
          <a:noFill/>
          <a:ln cap="rnd" cmpd="sng" w="7239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g245ff388c53_0_15"/>
          <p:cNvSpPr txBox="1"/>
          <p:nvPr/>
        </p:nvSpPr>
        <p:spPr>
          <a:xfrm>
            <a:off x="13303210" y="8704297"/>
            <a:ext cx="2368200" cy="445200"/>
          </a:xfrm>
          <a:prstGeom prst="rect">
            <a:avLst/>
          </a:prstGeom>
          <a:noFill/>
          <a:ln>
            <a:noFill/>
          </a:ln>
        </p:spPr>
        <p:txBody>
          <a:bodyPr anchorCtr="1" anchor="t" bIns="0" lIns="0" spcFirstLastPara="1" rIns="0" wrap="square" tIns="0">
            <a:spAutoFit/>
          </a:bodyPr>
          <a:lstStyle/>
          <a:p>
            <a:pPr indent="0" lvl="0" marL="0" marR="0" rtl="0" algn="ctr">
              <a:lnSpc>
                <a:spcPct val="139993"/>
              </a:lnSpc>
              <a:spcBef>
                <a:spcPts val="0"/>
              </a:spcBef>
              <a:spcAft>
                <a:spcPts val="0"/>
              </a:spcAft>
              <a:buClr>
                <a:srgbClr val="FFFFFF"/>
              </a:buClr>
              <a:buSzPts val="2893"/>
              <a:buFont typeface="Arial"/>
              <a:buNone/>
            </a:pPr>
            <a:r>
              <a:rPr b="0" i="0" lang="en-US" sz="2893" u="none" cap="none" strike="noStrik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0" name="Shape 320"/>
        <p:cNvGrpSpPr/>
        <p:nvPr/>
      </p:nvGrpSpPr>
      <p:grpSpPr>
        <a:xfrm>
          <a:off x="0" y="0"/>
          <a:ext cx="0" cy="0"/>
          <a:chOff x="0" y="0"/>
          <a:chExt cx="0" cy="0"/>
        </a:xfrm>
      </p:grpSpPr>
      <p:grpSp>
        <p:nvGrpSpPr>
          <p:cNvPr id="321" name="Google Shape;321;g245ff388c53_0_136"/>
          <p:cNvGrpSpPr/>
          <p:nvPr/>
        </p:nvGrpSpPr>
        <p:grpSpPr>
          <a:xfrm>
            <a:off x="-980294" y="-91646"/>
            <a:ext cx="19268294" cy="2424749"/>
            <a:chOff x="-980294" y="-91646"/>
            <a:chExt cx="19268294" cy="2424749"/>
          </a:xfrm>
        </p:grpSpPr>
        <p:sp>
          <p:nvSpPr>
            <p:cNvPr id="322" name="Google Shape;322;g245ff388c53_0_136"/>
            <p:cNvSpPr/>
            <p:nvPr/>
          </p:nvSpPr>
          <p:spPr>
            <a:xfrm rot="10800000">
              <a:off x="1" y="-91646"/>
              <a:ext cx="18288000" cy="714300"/>
            </a:xfrm>
            <a:prstGeom prst="rect">
              <a:avLst/>
            </a:prstGeom>
            <a:solidFill>
              <a:srgbClr val="00B0F0"/>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Calibri"/>
                <a:buNone/>
              </a:pPr>
              <a:r>
                <a:t/>
              </a:r>
              <a:endParaRPr b="0" i="0" sz="2700" u="none" cap="none" strike="noStrike">
                <a:solidFill>
                  <a:srgbClr val="FFFFFF"/>
                </a:solidFill>
                <a:latin typeface="Calibri"/>
                <a:ea typeface="Calibri"/>
                <a:cs typeface="Calibri"/>
                <a:sym typeface="Calibri"/>
              </a:endParaRPr>
            </a:p>
          </p:txBody>
        </p:sp>
        <p:sp>
          <p:nvSpPr>
            <p:cNvPr id="323" name="Google Shape;323;g245ff388c53_0_136"/>
            <p:cNvSpPr/>
            <p:nvPr/>
          </p:nvSpPr>
          <p:spPr>
            <a:xfrm rot="-2836572">
              <a:off x="-814885" y="533589"/>
              <a:ext cx="1935108" cy="1297277"/>
            </a:xfrm>
            <a:custGeom>
              <a:rect b="b" l="l" r="r" t="t"/>
              <a:pathLst>
                <a:path extrusionOk="0" h="547" w="765">
                  <a:moveTo>
                    <a:pt x="0" y="547"/>
                  </a:moveTo>
                  <a:lnTo>
                    <a:pt x="195" y="547"/>
                  </a:lnTo>
                  <a:lnTo>
                    <a:pt x="765" y="0"/>
                  </a:lnTo>
                  <a:lnTo>
                    <a:pt x="570" y="0"/>
                  </a:lnTo>
                  <a:lnTo>
                    <a:pt x="0" y="547"/>
                  </a:lnTo>
                  <a:close/>
                </a:path>
              </a:pathLst>
            </a:custGeom>
            <a:solidFill>
              <a:srgbClr val="00B0F0"/>
            </a:solidFill>
            <a:ln>
              <a:noFill/>
            </a:ln>
          </p:spPr>
          <p:txBody>
            <a:bodyPr anchorCtr="0" anchor="t"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Calibri"/>
                <a:ea typeface="Calibri"/>
                <a:cs typeface="Calibri"/>
                <a:sym typeface="Calibri"/>
              </a:endParaRPr>
            </a:p>
          </p:txBody>
        </p:sp>
      </p:grpSp>
      <p:sp>
        <p:nvSpPr>
          <p:cNvPr id="324" name="Google Shape;324;g245ff388c53_0_136"/>
          <p:cNvSpPr/>
          <p:nvPr/>
        </p:nvSpPr>
        <p:spPr>
          <a:xfrm>
            <a:off x="779352" y="466398"/>
            <a:ext cx="16722478" cy="9350388"/>
          </a:xfrm>
          <a:custGeom>
            <a:rect b="b" l="l" r="r" t="t"/>
            <a:pathLst>
              <a:path extrusionOk="0" h="3164260" w="5659045">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g245ff388c53_0_136"/>
          <p:cNvSpPr txBox="1"/>
          <p:nvPr/>
        </p:nvSpPr>
        <p:spPr>
          <a:xfrm>
            <a:off x="1869525" y="2498800"/>
            <a:ext cx="15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26" name="Google Shape;326;g245ff388c53_0_136"/>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27" name="Google Shape;327;g245ff388c53_0_136"/>
          <p:cNvSpPr txBox="1"/>
          <p:nvPr/>
        </p:nvSpPr>
        <p:spPr>
          <a:xfrm>
            <a:off x="2786025" y="1085700"/>
            <a:ext cx="12576900" cy="123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4100">
                <a:solidFill>
                  <a:schemeClr val="lt1"/>
                </a:solidFill>
                <a:latin typeface="Times New Roman"/>
                <a:ea typeface="Times New Roman"/>
                <a:cs typeface="Times New Roman"/>
                <a:sym typeface="Times New Roman"/>
              </a:rPr>
              <a:t>EXPLORATORY DATA ANALYSIS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734">
                <a:solidFill>
                  <a:srgbClr val="5C6267"/>
                </a:solidFill>
              </a:rPr>
              <a:t>@Twitter</a:t>
            </a:r>
            <a:endParaRPr b="1" sz="4000">
              <a:solidFill>
                <a:schemeClr val="lt1"/>
              </a:solidFill>
              <a:latin typeface="Times New Roman"/>
              <a:ea typeface="Times New Roman"/>
              <a:cs typeface="Times New Roman"/>
              <a:sym typeface="Times New Roman"/>
            </a:endParaRPr>
          </a:p>
        </p:txBody>
      </p:sp>
      <p:sp>
        <p:nvSpPr>
          <p:cNvPr id="328" name="Google Shape;328;g245ff388c53_0_136"/>
          <p:cNvSpPr txBox="1"/>
          <p:nvPr/>
        </p:nvSpPr>
        <p:spPr>
          <a:xfrm>
            <a:off x="1781550" y="2614425"/>
            <a:ext cx="6552300" cy="39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b="1" sz="2911">
              <a:solidFill>
                <a:srgbClr val="1B9DF0"/>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a:p>
        </p:txBody>
      </p:sp>
      <p:pic>
        <p:nvPicPr>
          <p:cNvPr id="329" name="Google Shape;329;g245ff388c53_0_136"/>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330" name="Google Shape;330;g245ff388c53_0_136"/>
          <p:cNvPicPr preferRelativeResize="0"/>
          <p:nvPr/>
        </p:nvPicPr>
        <p:blipFill>
          <a:blip r:embed="rId5">
            <a:alphaModFix/>
          </a:blip>
          <a:stretch>
            <a:fillRect/>
          </a:stretch>
        </p:blipFill>
        <p:spPr>
          <a:xfrm>
            <a:off x="1191238" y="2498800"/>
            <a:ext cx="7975376" cy="6316150"/>
          </a:xfrm>
          <a:prstGeom prst="rect">
            <a:avLst/>
          </a:prstGeom>
          <a:noFill/>
          <a:ln>
            <a:noFill/>
          </a:ln>
        </p:spPr>
      </p:pic>
      <p:sp>
        <p:nvSpPr>
          <p:cNvPr id="331" name="Google Shape;331;g245ff388c53_0_136"/>
          <p:cNvSpPr txBox="1"/>
          <p:nvPr/>
        </p:nvSpPr>
        <p:spPr>
          <a:xfrm>
            <a:off x="10106825" y="2614425"/>
            <a:ext cx="6552300" cy="52119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rgbClr val="1B9DF0"/>
              </a:buClr>
              <a:buSzPts val="2400"/>
              <a:buFont typeface="Times New Roman"/>
              <a:buChar char="●"/>
            </a:pPr>
            <a:r>
              <a:rPr b="1" lang="en-US" sz="2400">
                <a:solidFill>
                  <a:schemeClr val="lt1"/>
                </a:solidFill>
                <a:latin typeface="Times New Roman"/>
                <a:ea typeface="Times New Roman"/>
                <a:cs typeface="Times New Roman"/>
                <a:sym typeface="Times New Roman"/>
              </a:rPr>
              <a:t>All the airlines have the majority of tweets expressing negative sentiments.</a:t>
            </a:r>
            <a:endParaRPr b="1" sz="24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1B9DF0"/>
              </a:buClr>
              <a:buSzPts val="2400"/>
              <a:buFont typeface="Times New Roman"/>
              <a:buChar char="●"/>
            </a:pPr>
            <a:r>
              <a:rPr b="1" lang="en-US" sz="2400">
                <a:solidFill>
                  <a:schemeClr val="lt1"/>
                </a:solidFill>
                <a:latin typeface="Times New Roman"/>
                <a:ea typeface="Times New Roman"/>
                <a:cs typeface="Times New Roman"/>
                <a:sym typeface="Times New Roman"/>
              </a:rPr>
              <a:t>US Airways and American Airlines having the highest proportion of negative tweets at over 70%</a:t>
            </a:r>
            <a:endParaRPr b="1" sz="24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400">
                <a:solidFill>
                  <a:schemeClr val="lt1"/>
                </a:solidFill>
                <a:latin typeface="Times New Roman"/>
                <a:ea typeface="Times New Roman"/>
                <a:cs typeface="Times New Roman"/>
                <a:sym typeface="Times New Roman"/>
              </a:rPr>
              <a:t>  Virgin America has relatively balanced distribution of Tweets.</a:t>
            </a:r>
            <a:endParaRPr b="1" sz="24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300">
              <a:solidFill>
                <a:schemeClr val="lt1"/>
              </a:solidFill>
              <a:latin typeface="Times New Roman"/>
              <a:ea typeface="Times New Roman"/>
              <a:cs typeface="Times New Roman"/>
              <a:sym typeface="Times New Roman"/>
            </a:endParaRPr>
          </a:p>
        </p:txBody>
      </p:sp>
      <p:sp>
        <p:nvSpPr>
          <p:cNvPr id="332" name="Google Shape;332;g245ff388c53_0_136"/>
          <p:cNvSpPr/>
          <p:nvPr/>
        </p:nvSpPr>
        <p:spPr>
          <a:xfrm>
            <a:off x="10106825" y="2730950"/>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3" name="Google Shape;333;g245ff388c53_0_136"/>
          <p:cNvSpPr/>
          <p:nvPr/>
        </p:nvSpPr>
        <p:spPr>
          <a:xfrm>
            <a:off x="10106825" y="4398250"/>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4" name="Google Shape;334;g245ff388c53_0_136"/>
          <p:cNvSpPr/>
          <p:nvPr/>
        </p:nvSpPr>
        <p:spPr>
          <a:xfrm>
            <a:off x="10106825" y="6065550"/>
            <a:ext cx="370203" cy="400148"/>
          </a:xfrm>
          <a:custGeom>
            <a:rect b="b" l="l" r="r" t="t"/>
            <a:pathLst>
              <a:path extrusionOk="0" h="689911" w="105022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5" name="Google Shape;335;g245ff388c53_0_136"/>
          <p:cNvSpPr/>
          <p:nvPr/>
        </p:nvSpPr>
        <p:spPr>
          <a:xfrm>
            <a:off x="12402524" y="8926902"/>
            <a:ext cx="3918000" cy="0"/>
          </a:xfrm>
          <a:custGeom>
            <a:rect b="b" l="l" r="r" t="t"/>
            <a:pathLst>
              <a:path extrusionOk="0" h="120000" w="120000">
                <a:moveTo>
                  <a:pt x="0" y="0"/>
                </a:moveTo>
                <a:lnTo>
                  <a:pt x="120000" y="0"/>
                </a:lnTo>
              </a:path>
            </a:pathLst>
          </a:custGeom>
          <a:noFill/>
          <a:ln cap="rnd" cmpd="sng" w="723900">
            <a:solidFill>
              <a:srgbClr val="1B9DF0"/>
            </a:solidFill>
            <a:prstDash val="solid"/>
            <a:miter lim="8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g245ff388c53_0_136"/>
          <p:cNvSpPr txBox="1"/>
          <p:nvPr/>
        </p:nvSpPr>
        <p:spPr>
          <a:xfrm>
            <a:off x="13303210" y="8704297"/>
            <a:ext cx="2368200" cy="445200"/>
          </a:xfrm>
          <a:prstGeom prst="rect">
            <a:avLst/>
          </a:prstGeom>
          <a:noFill/>
          <a:ln>
            <a:noFill/>
          </a:ln>
        </p:spPr>
        <p:txBody>
          <a:bodyPr anchorCtr="1" anchor="t" bIns="0" lIns="0" spcFirstLastPara="1" rIns="0" wrap="square" tIns="0">
            <a:spAutoFit/>
          </a:bodyPr>
          <a:lstStyle/>
          <a:p>
            <a:pPr indent="0" lvl="0" marL="0" marR="0" rtl="0" algn="ctr">
              <a:lnSpc>
                <a:spcPct val="139993"/>
              </a:lnSpc>
              <a:spcBef>
                <a:spcPts val="0"/>
              </a:spcBef>
              <a:spcAft>
                <a:spcPts val="0"/>
              </a:spcAft>
              <a:buClr>
                <a:srgbClr val="FFFFFF"/>
              </a:buClr>
              <a:buSzPts val="2893"/>
              <a:buFont typeface="Arial"/>
              <a:buNone/>
            </a:pPr>
            <a:r>
              <a:rPr b="0" i="0" lang="en-US" sz="2893" u="none" cap="none" strike="noStrike">
                <a:solidFill>
                  <a:srgbClr val="FFFFFF"/>
                </a:solidFill>
                <a:latin typeface="Arial"/>
                <a:ea typeface="Arial"/>
                <a:cs typeface="Arial"/>
                <a:sym typeface="Arial"/>
              </a:rPr>
              <a:t>TWEET</a:t>
            </a:r>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Grym</dc:creator>
</cp:coreProperties>
</file>