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Arial Black" panose="020B0A04020102020204" pitchFamily="34" charset="0"/>
      <p:regular r:id="rId27"/>
      <p:bold r:id="rId28"/>
    </p:embeddedFont>
    <p:embeddedFont>
      <p:font typeface="Helvetica Neue"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YtXyKyd6Xa0YyvxwSNVmqL66t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788C1B-FE79-49D5-9FEC-DC13754E6BBC}">
  <a:tblStyle styleId="{C5788C1B-FE79-49D5-9FEC-DC13754E6BB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9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08" y="0"/>
            <a:ext cx="2971800" cy="458791"/>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08"/>
            <a:ext cx="2971800" cy="45879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08" y="8685208"/>
            <a:ext cx="2971800" cy="45879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2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7:notes"/>
          <p:cNvSpPr txBox="1">
            <a:spLocks noGrp="1"/>
          </p:cNvSpPr>
          <p:nvPr>
            <p:ph type="body" idx="1"/>
          </p:nvPr>
        </p:nvSpPr>
        <p:spPr>
          <a:xfrm>
            <a:off x="685800" y="4400549"/>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135" name="Google Shape;135;p17:notes"/>
          <p:cNvSpPr txBox="1"/>
          <p:nvPr/>
        </p:nvSpPr>
        <p:spPr>
          <a:xfrm>
            <a:off x="3884608" y="8685208"/>
            <a:ext cx="2971800" cy="45879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5ff388c53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245ff388c53_0_43: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340" name="Google Shape;340;g245ff388c53_0_43: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45ff388c53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g245ff388c53_0_57: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361" name="Google Shape;361;g245ff388c53_0_57: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45ff388c53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g245ff388c53_0_71: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382" name="Google Shape;382;g245ff388c53_0_71: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45ff388c53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245ff388c53_0_85: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401" name="Google Shape;401;g245ff388c53_0_85: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3:notes"/>
          <p:cNvSpPr txBox="1">
            <a:spLocks noGrp="1"/>
          </p:cNvSpPr>
          <p:nvPr>
            <p:ph type="body" idx="1"/>
          </p:nvPr>
        </p:nvSpPr>
        <p:spPr>
          <a:xfrm>
            <a:off x="685800" y="4400549"/>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420" name="Google Shape;420;p13:notes"/>
          <p:cNvSpPr txBox="1"/>
          <p:nvPr/>
        </p:nvSpPr>
        <p:spPr>
          <a:xfrm>
            <a:off x="3884608" y="8685208"/>
            <a:ext cx="2971800" cy="458791"/>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45ff388c53_0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1" name="Google Shape;441;g245ff388c53_0_171: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442" name="Google Shape;442;g245ff388c53_0_171: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6928937a3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246928937a3_0_3: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470" name="Google Shape;470;g246928937a3_0_3: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46928937a3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g246928937a3_0_26: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488" name="Google Shape;488;g246928937a3_0_26: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6928937a3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g246928937a3_0_47: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511" name="Google Shape;511;g246928937a3_0_47: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46928937a3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3" name="Google Shape;533;g246928937a3_0_69: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534" name="Google Shape;534;g246928937a3_0_69: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5ff388c53_2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45ff388c53_2_210: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147" name="Google Shape;147;g245ff388c53_2_210:notes"/>
          <p:cNvSpPr txBox="1"/>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46928937a3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246928937a3_0_89: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556" name="Google Shape;556;g246928937a3_0_89: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46928937a3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g246928937a3_0_109: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578" name="Google Shape;578;g246928937a3_0_109: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46928937a3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246928937a3_0_129: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600" name="Google Shape;600;g246928937a3_0_129: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46928937a3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8" name="Google Shape;618;g246928937a3_0_156: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619" name="Google Shape;619;g246928937a3_0_156: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45ff388c53_2_26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g245ff388c53_2_2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687325e8a_0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4687325e8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5ff388c53_2_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245ff388c53_2_68: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207" name="Google Shape;207;g245ff388c53_2_68: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7c7710206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47c7710206_0_28: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223" name="Google Shape;223;g247c7710206_0_28: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5ff388c53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g245ff388c53_2_106: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FFFF"/>
              </a:buClr>
              <a:buSzPts val="1200"/>
              <a:buFont typeface="Arial"/>
              <a:buNone/>
            </a:pPr>
            <a:r>
              <a:rPr lang="en-US">
                <a:solidFill>
                  <a:srgbClr val="FFFFFF"/>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238" name="Google Shape;238;g245ff388c53_2_106:notes"/>
          <p:cNvSpPr txBox="1"/>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5ff388c5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g245ff388c53_0_0: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277" name="Google Shape;277;g245ff388c53_0_0: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45ff388c53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45ff388c53_0_15: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298" name="Google Shape;298;g245ff388c53_0_15: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45ff388c53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245ff388c53_0_136:notes"/>
          <p:cNvSpPr txBox="1">
            <a:spLocks noGrp="1"/>
          </p:cNvSpPr>
          <p:nvPr>
            <p:ph type="body" idx="1"/>
          </p:nvPr>
        </p:nvSpPr>
        <p:spPr>
          <a:xfrm>
            <a:off x="685800" y="4400549"/>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70C0"/>
              </a:buClr>
              <a:buSzPts val="1200"/>
              <a:buFont typeface="Arial"/>
              <a:buNone/>
            </a:pPr>
            <a:r>
              <a:rPr lang="en-US">
                <a:solidFill>
                  <a:srgbClr val="0070C0"/>
                </a:solidFill>
                <a:latin typeface="Arial"/>
                <a:ea typeface="Arial"/>
                <a:cs typeface="Arial"/>
                <a:sym typeface="Arial"/>
              </a:rPr>
              <a:t>slidesppt.net</a:t>
            </a:r>
            <a:endParaRPr/>
          </a:p>
          <a:p>
            <a:pPr marL="0" lvl="0" indent="0" algn="l" rtl="0">
              <a:lnSpc>
                <a:spcPct val="100000"/>
              </a:lnSpc>
              <a:spcBef>
                <a:spcPts val="0"/>
              </a:spcBef>
              <a:spcAft>
                <a:spcPts val="0"/>
              </a:spcAft>
              <a:buClr>
                <a:srgbClr val="000000"/>
              </a:buClr>
              <a:buSzPts val="1200"/>
              <a:buFont typeface="Calibri"/>
              <a:buNone/>
            </a:pPr>
            <a:endParaRPr/>
          </a:p>
        </p:txBody>
      </p:sp>
      <p:sp>
        <p:nvSpPr>
          <p:cNvPr id="319" name="Google Shape;319;g245ff388c53_0_136:notes"/>
          <p:cNvSpPr txBox="1">
            <a:spLocks noGrp="1"/>
          </p:cNvSpPr>
          <p:nvPr>
            <p:ph type="sldNum" idx="12"/>
          </p:nvPr>
        </p:nvSpPr>
        <p:spPr>
          <a:xfrm>
            <a:off x="3884608" y="8685208"/>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_Image slide layout">
  <p:cSld name="5_Image slide layout">
    <p:spTree>
      <p:nvGrpSpPr>
        <p:cNvPr id="1" name="Shape 34"/>
        <p:cNvGrpSpPr/>
        <p:nvPr/>
      </p:nvGrpSpPr>
      <p:grpSpPr>
        <a:xfrm>
          <a:off x="0" y="0"/>
          <a:ext cx="0" cy="0"/>
          <a:chOff x="0" y="0"/>
          <a:chExt cx="0" cy="0"/>
        </a:xfrm>
      </p:grpSpPr>
      <p:sp>
        <p:nvSpPr>
          <p:cNvPr id="35" name="Google Shape;35;p35"/>
          <p:cNvSpPr>
            <a:spLocks noGrp="1"/>
          </p:cNvSpPr>
          <p:nvPr>
            <p:ph type="pic" idx="2"/>
          </p:nvPr>
        </p:nvSpPr>
        <p:spPr>
          <a:xfrm>
            <a:off x="6379649" y="157121"/>
            <a:ext cx="11380357" cy="9488573"/>
          </a:xfrm>
          <a:prstGeom prst="rect">
            <a:avLst/>
          </a:prstGeom>
          <a:solidFill>
            <a:srgbClr val="F2F2F2"/>
          </a:solidFill>
          <a:ln>
            <a:noFill/>
          </a:ln>
        </p:spPr>
      </p:sp>
      <p:sp>
        <p:nvSpPr>
          <p:cNvPr id="36" name="Google Shape;36;p35"/>
          <p:cNvSpPr/>
          <p:nvPr/>
        </p:nvSpPr>
        <p:spPr>
          <a:xfrm rot="-1399112">
            <a:off x="17159805" y="2892293"/>
            <a:ext cx="21451" cy="8430"/>
          </a:xfrm>
          <a:custGeom>
            <a:avLst/>
            <a:gdLst/>
            <a:ahLst/>
            <a:cxnLst/>
            <a:rect l="l" t="t" r="r" b="b"/>
            <a:pathLst>
              <a:path w="14302" h="5619" extrusionOk="0">
                <a:moveTo>
                  <a:pt x="1652" y="10677"/>
                </a:moveTo>
                <a:cubicBezTo>
                  <a:pt x="1652" y="10677"/>
                  <a:pt x="1652" y="10677"/>
                  <a:pt x="1652" y="10677"/>
                </a:cubicBezTo>
                <a:cubicBezTo>
                  <a:pt x="2367" y="10677"/>
                  <a:pt x="2367" y="10677"/>
                  <a:pt x="1652" y="10677"/>
                </a:cubicBezTo>
                <a:cubicBezTo>
                  <a:pt x="2367" y="10677"/>
                  <a:pt x="3082" y="10677"/>
                  <a:pt x="3797" y="10677"/>
                </a:cubicBezTo>
                <a:cubicBezTo>
                  <a:pt x="6657" y="10677"/>
                  <a:pt x="10948" y="10116"/>
                  <a:pt x="15238" y="10116"/>
                </a:cubicBezTo>
                <a:cubicBezTo>
                  <a:pt x="17384" y="7306"/>
                  <a:pt x="18814" y="3934"/>
                  <a:pt x="19529" y="0"/>
                </a:cubicBezTo>
                <a:cubicBezTo>
                  <a:pt x="15238" y="562"/>
                  <a:pt x="8803" y="1124"/>
                  <a:pt x="1652" y="562"/>
                </a:cubicBezTo>
                <a:cubicBezTo>
                  <a:pt x="2367" y="3372"/>
                  <a:pt x="2367" y="6744"/>
                  <a:pt x="1652" y="10677"/>
                </a:cubicBezTo>
                <a:cubicBezTo>
                  <a:pt x="1652" y="10677"/>
                  <a:pt x="936" y="10677"/>
                  <a:pt x="1652" y="10677"/>
                </a:cubicBezTo>
                <a:cubicBezTo>
                  <a:pt x="-1209" y="10677"/>
                  <a:pt x="221" y="10677"/>
                  <a:pt x="1652" y="10677"/>
                </a:cubicBezTo>
                <a:cubicBezTo>
                  <a:pt x="936" y="10677"/>
                  <a:pt x="1652" y="10677"/>
                  <a:pt x="1652" y="10677"/>
                </a:cubicBezTo>
                <a:close/>
              </a:path>
            </a:pathLst>
          </a:custGeom>
          <a:solidFill>
            <a:srgbClr val="2E2E2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sp>
        <p:nvSpPr>
          <p:cNvPr id="37" name="Google Shape;37;p35"/>
          <p:cNvSpPr/>
          <p:nvPr/>
        </p:nvSpPr>
        <p:spPr>
          <a:xfrm rot="-1399112">
            <a:off x="16676041" y="2336660"/>
            <a:ext cx="10725" cy="8430"/>
          </a:xfrm>
          <a:custGeom>
            <a:avLst/>
            <a:gdLst/>
            <a:ahLst/>
            <a:cxnLst/>
            <a:rect l="l" t="t" r="r" b="b"/>
            <a:pathLst>
              <a:path w="10727" h="8430" extrusionOk="0">
                <a:moveTo>
                  <a:pt x="0" y="0"/>
                </a:moveTo>
                <a:lnTo>
                  <a:pt x="0" y="0"/>
                </a:lnTo>
                <a:lnTo>
                  <a:pt x="0" y="0"/>
                </a:lnTo>
                <a:close/>
              </a:path>
            </a:pathLst>
          </a:custGeom>
          <a:solidFill>
            <a:srgbClr val="2E2E2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sp>
        <p:nvSpPr>
          <p:cNvPr id="38" name="Google Shape;38;p35"/>
          <p:cNvSpPr/>
          <p:nvPr/>
        </p:nvSpPr>
        <p:spPr>
          <a:xfrm rot="-1399112">
            <a:off x="16864087" y="3052809"/>
            <a:ext cx="10725" cy="8430"/>
          </a:xfrm>
          <a:custGeom>
            <a:avLst/>
            <a:gdLst/>
            <a:ahLst/>
            <a:cxnLst/>
            <a:rect l="l" t="t" r="r" b="b"/>
            <a:pathLst>
              <a:path w="10727" h="8430" extrusionOk="0">
                <a:moveTo>
                  <a:pt x="206" y="3101"/>
                </a:moveTo>
                <a:cubicBezTo>
                  <a:pt x="206" y="2539"/>
                  <a:pt x="206" y="1977"/>
                  <a:pt x="206" y="1415"/>
                </a:cubicBezTo>
                <a:cubicBezTo>
                  <a:pt x="206" y="1977"/>
                  <a:pt x="206" y="2539"/>
                  <a:pt x="206" y="3101"/>
                </a:cubicBezTo>
                <a:cubicBezTo>
                  <a:pt x="206" y="2539"/>
                  <a:pt x="206" y="2539"/>
                  <a:pt x="206" y="3101"/>
                </a:cubicBezTo>
                <a:cubicBezTo>
                  <a:pt x="-509" y="-5329"/>
                  <a:pt x="922" y="6473"/>
                  <a:pt x="206" y="3101"/>
                </a:cubicBezTo>
                <a:close/>
              </a:path>
            </a:pathLst>
          </a:custGeom>
          <a:solidFill>
            <a:srgbClr val="2E2E2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Image slide layout">
  <p:cSld name="1_Image slide layout">
    <p:spTree>
      <p:nvGrpSpPr>
        <p:cNvPr id="1" name="Shape 39"/>
        <p:cNvGrpSpPr/>
        <p:nvPr/>
      </p:nvGrpSpPr>
      <p:grpSpPr>
        <a:xfrm>
          <a:off x="0" y="0"/>
          <a:ext cx="0" cy="0"/>
          <a:chOff x="0" y="0"/>
          <a:chExt cx="0" cy="0"/>
        </a:xfrm>
      </p:grpSpPr>
      <p:sp>
        <p:nvSpPr>
          <p:cNvPr id="40" name="Google Shape;40;p36"/>
          <p:cNvSpPr/>
          <p:nvPr/>
        </p:nvSpPr>
        <p:spPr>
          <a:xfrm>
            <a:off x="6853528" y="0"/>
            <a:ext cx="8242099" cy="10257812"/>
          </a:xfrm>
          <a:custGeom>
            <a:avLst/>
            <a:gdLst/>
            <a:ahLst/>
            <a:cxnLst/>
            <a:rect l="l" t="t" r="r" b="b"/>
            <a:pathLst>
              <a:path w="5494734" h="6838544" extrusionOk="0">
                <a:moveTo>
                  <a:pt x="0" y="0"/>
                </a:moveTo>
                <a:lnTo>
                  <a:pt x="195688" y="0"/>
                </a:lnTo>
                <a:lnTo>
                  <a:pt x="397074" y="73733"/>
                </a:lnTo>
                <a:cubicBezTo>
                  <a:pt x="990133" y="302385"/>
                  <a:pt x="1562361" y="604259"/>
                  <a:pt x="2100327" y="979507"/>
                </a:cubicBezTo>
                <a:cubicBezTo>
                  <a:pt x="4032610" y="2327340"/>
                  <a:pt x="5229207" y="4416964"/>
                  <a:pt x="5481730" y="6661842"/>
                </a:cubicBezTo>
                <a:lnTo>
                  <a:pt x="5494734" y="6838544"/>
                </a:lnTo>
                <a:lnTo>
                  <a:pt x="5409006" y="6838544"/>
                </a:lnTo>
                <a:lnTo>
                  <a:pt x="5398866" y="6700754"/>
                </a:lnTo>
                <a:cubicBezTo>
                  <a:pt x="5146343" y="4455876"/>
                  <a:pt x="3949746" y="2366252"/>
                  <a:pt x="2017463" y="1018419"/>
                </a:cubicBezTo>
                <a:cubicBezTo>
                  <a:pt x="1402645" y="589564"/>
                  <a:pt x="743076" y="256545"/>
                  <a:pt x="58805" y="19134"/>
                </a:cubicBezTo>
                <a:close/>
              </a:path>
            </a:pathLst>
          </a:custGeom>
          <a:solidFill>
            <a:srgbClr val="4F81BD"/>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41" name="Google Shape;41;p36"/>
          <p:cNvSpPr>
            <a:spLocks noGrp="1"/>
          </p:cNvSpPr>
          <p:nvPr>
            <p:ph type="pic" idx="2"/>
          </p:nvPr>
        </p:nvSpPr>
        <p:spPr>
          <a:xfrm>
            <a:off x="0" y="0"/>
            <a:ext cx="14810829" cy="10287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Image slide layout">
  <p:cSld name="2_Image slide layout">
    <p:bg>
      <p:bgPr>
        <a:solidFill>
          <a:srgbClr val="00B0F0"/>
        </a:solidFill>
        <a:effectLst/>
      </p:bgPr>
    </p:bg>
    <p:spTree>
      <p:nvGrpSpPr>
        <p:cNvPr id="1" name="Shape 42"/>
        <p:cNvGrpSpPr/>
        <p:nvPr/>
      </p:nvGrpSpPr>
      <p:grpSpPr>
        <a:xfrm>
          <a:off x="0" y="0"/>
          <a:ext cx="0" cy="0"/>
          <a:chOff x="0" y="0"/>
          <a:chExt cx="0" cy="0"/>
        </a:xfrm>
      </p:grpSpPr>
      <p:sp>
        <p:nvSpPr>
          <p:cNvPr id="43" name="Google Shape;43;p37"/>
          <p:cNvSpPr>
            <a:spLocks noGrp="1"/>
          </p:cNvSpPr>
          <p:nvPr>
            <p:ph type="pic" idx="2"/>
          </p:nvPr>
        </p:nvSpPr>
        <p:spPr>
          <a:xfrm>
            <a:off x="0" y="0"/>
            <a:ext cx="18288000" cy="5588538"/>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 Image slide layout">
  <p:cSld name="6 Image slide layout">
    <p:spTree>
      <p:nvGrpSpPr>
        <p:cNvPr id="1" name="Shape 44"/>
        <p:cNvGrpSpPr/>
        <p:nvPr/>
      </p:nvGrpSpPr>
      <p:grpSpPr>
        <a:xfrm>
          <a:off x="0" y="0"/>
          <a:ext cx="0" cy="0"/>
          <a:chOff x="0" y="0"/>
          <a:chExt cx="0" cy="0"/>
        </a:xfrm>
      </p:grpSpPr>
      <p:sp>
        <p:nvSpPr>
          <p:cNvPr id="45" name="Google Shape;45;p38"/>
          <p:cNvSpPr>
            <a:spLocks noGrp="1"/>
          </p:cNvSpPr>
          <p:nvPr>
            <p:ph type="pic" idx="2"/>
          </p:nvPr>
        </p:nvSpPr>
        <p:spPr>
          <a:xfrm>
            <a:off x="0" y="0"/>
            <a:ext cx="18288000" cy="102870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spTree>
      <p:nvGrpSpPr>
        <p:cNvPr id="1" name="Shape 4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p:cSld name="Title + 1 column">
    <p:spTree>
      <p:nvGrpSpPr>
        <p:cNvPr id="1" name="Shape 47"/>
        <p:cNvGrpSpPr/>
        <p:nvPr/>
      </p:nvGrpSpPr>
      <p:grpSpPr>
        <a:xfrm>
          <a:off x="0" y="0"/>
          <a:ext cx="0" cy="0"/>
          <a:chOff x="0" y="0"/>
          <a:chExt cx="0" cy="0"/>
        </a:xfrm>
      </p:grpSpPr>
      <p:sp>
        <p:nvSpPr>
          <p:cNvPr id="48" name="Google Shape;48;p40"/>
          <p:cNvSpPr txBox="1">
            <a:spLocks noGrp="1"/>
          </p:cNvSpPr>
          <p:nvPr>
            <p:ph type="title"/>
          </p:nvPr>
        </p:nvSpPr>
        <p:spPr>
          <a:xfrm>
            <a:off x="1976137" y="197711"/>
            <a:ext cx="14338614" cy="1298585"/>
          </a:xfrm>
          <a:prstGeom prst="rect">
            <a:avLst/>
          </a:prstGeom>
          <a:noFill/>
          <a:ln>
            <a:noFill/>
          </a:ln>
        </p:spPr>
        <p:txBody>
          <a:bodyPr spcFirstLastPara="1" wrap="square" lIns="0" tIns="0" rIns="0" bIns="0" anchor="ctr" anchorCtr="1">
            <a:noAutofit/>
          </a:bodyPr>
          <a:lstStyle>
            <a:lvl1pPr marR="0" lvl="0" algn="ctr" rtl="0">
              <a:lnSpc>
                <a:spcPct val="80000"/>
              </a:lnSpc>
              <a:spcBef>
                <a:spcPts val="0"/>
              </a:spcBef>
              <a:spcAft>
                <a:spcPts val="0"/>
              </a:spcAft>
              <a:buClr>
                <a:srgbClr val="27348B"/>
              </a:buClr>
              <a:buSzPts val="7200"/>
              <a:buFont typeface="Calibri"/>
              <a:buNone/>
              <a:defRPr sz="7200" b="0" i="0" u="none" strike="noStrike" cap="none">
                <a:solidFill>
                  <a:srgbClr val="27348B"/>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spTree>
      <p:nvGrpSpPr>
        <p:cNvPr id="1" name="Shape 49"/>
        <p:cNvGrpSpPr/>
        <p:nvPr/>
      </p:nvGrpSpPr>
      <p:grpSpPr>
        <a:xfrm>
          <a:off x="0" y="0"/>
          <a:ext cx="0" cy="0"/>
          <a:chOff x="0" y="0"/>
          <a:chExt cx="0" cy="0"/>
        </a:xfrm>
      </p:grpSpPr>
      <p:sp>
        <p:nvSpPr>
          <p:cNvPr id="50" name="Google Shape;50;p41"/>
          <p:cNvSpPr txBox="1">
            <a:spLocks noGrp="1"/>
          </p:cNvSpPr>
          <p:nvPr>
            <p:ph type="body" idx="1"/>
          </p:nvPr>
        </p:nvSpPr>
        <p:spPr>
          <a:xfrm>
            <a:off x="464103" y="509265"/>
            <a:ext cx="17359792" cy="1086371"/>
          </a:xfrm>
          <a:prstGeom prst="rect">
            <a:avLst/>
          </a:prstGeom>
          <a:noFill/>
          <a:ln>
            <a:noFill/>
          </a:ln>
        </p:spPr>
        <p:txBody>
          <a:bodyPr spcFirstLastPara="1" wrap="square" lIns="91425" tIns="45700" rIns="91425" bIns="45700" anchor="ctr" anchorCtr="1">
            <a:noAutofit/>
          </a:bodyPr>
          <a:lstStyle>
            <a:lvl1pPr marL="457200" marR="0" lvl="0" indent="-228600" algn="ctr" rtl="0">
              <a:lnSpc>
                <a:spcPct val="100000"/>
              </a:lnSpc>
              <a:spcBef>
                <a:spcPts val="1900"/>
              </a:spcBef>
              <a:spcAft>
                <a:spcPts val="0"/>
              </a:spcAft>
              <a:buClr>
                <a:srgbClr val="C0504D"/>
              </a:buClr>
              <a:buSzPts val="8100"/>
              <a:buFont typeface="Arial"/>
              <a:buNone/>
              <a:defRPr sz="8100" b="0" i="0" u="none" strike="noStrike" cap="none">
                <a:solidFill>
                  <a:srgbClr val="C050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9_Icon sets layout">
  <p:cSld name="9_Icon sets layout">
    <p:spTree>
      <p:nvGrpSpPr>
        <p:cNvPr id="1" name="Shape 51"/>
        <p:cNvGrpSpPr/>
        <p:nvPr/>
      </p:nvGrpSpPr>
      <p:grpSpPr>
        <a:xfrm>
          <a:off x="0" y="0"/>
          <a:ext cx="0" cy="0"/>
          <a:chOff x="0" y="0"/>
          <a:chExt cx="0" cy="0"/>
        </a:xfrm>
      </p:grpSpPr>
      <p:sp>
        <p:nvSpPr>
          <p:cNvPr id="52" name="Google Shape;52;p42"/>
          <p:cNvSpPr txBox="1">
            <a:spLocks noGrp="1"/>
          </p:cNvSpPr>
          <p:nvPr>
            <p:ph type="body" idx="1"/>
          </p:nvPr>
        </p:nvSpPr>
        <p:spPr>
          <a:xfrm>
            <a:off x="485290" y="185220"/>
            <a:ext cx="17359792" cy="1086371"/>
          </a:xfrm>
          <a:prstGeom prst="rect">
            <a:avLst/>
          </a:prstGeom>
          <a:noFill/>
          <a:ln>
            <a:noFill/>
          </a:ln>
        </p:spPr>
        <p:txBody>
          <a:bodyPr spcFirstLastPara="1" wrap="square" lIns="91425" tIns="45700" rIns="91425" bIns="45700" anchor="ctr" anchorCtr="1">
            <a:noAutofit/>
          </a:bodyPr>
          <a:lstStyle>
            <a:lvl1pPr marL="457200" marR="0" lvl="0" indent="-228600" algn="ctr" rtl="0">
              <a:lnSpc>
                <a:spcPct val="100000"/>
              </a:lnSpc>
              <a:spcBef>
                <a:spcPts val="1900"/>
              </a:spcBef>
              <a:spcAft>
                <a:spcPts val="0"/>
              </a:spcAft>
              <a:buClr>
                <a:srgbClr val="000000"/>
              </a:buClr>
              <a:buSzPts val="8100"/>
              <a:buFont typeface="Arial"/>
              <a:buNone/>
              <a:defRPr sz="81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53" name="Google Shape;53;p42"/>
          <p:cNvGrpSpPr/>
          <p:nvPr/>
        </p:nvGrpSpPr>
        <p:grpSpPr>
          <a:xfrm>
            <a:off x="2094076" y="2779428"/>
            <a:ext cx="3348368" cy="2745869"/>
            <a:chOff x="2094076" y="2779428"/>
            <a:chExt cx="3348368" cy="2745869"/>
          </a:xfrm>
        </p:grpSpPr>
        <p:sp>
          <p:nvSpPr>
            <p:cNvPr id="54" name="Google Shape;54;p42"/>
            <p:cNvSpPr txBox="1"/>
            <p:nvPr/>
          </p:nvSpPr>
          <p:spPr>
            <a:xfrm>
              <a:off x="2094076" y="2779428"/>
              <a:ext cx="3348368" cy="1477322"/>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Arial"/>
                  <a:ea typeface="Arial"/>
                  <a:cs typeface="Arial"/>
                  <a:sym typeface="Arial"/>
                </a:rPr>
                <a:t>You can Resize without losing quality</a:t>
              </a:r>
              <a:endParaRPr/>
            </a:p>
          </p:txBody>
        </p:sp>
        <p:sp>
          <p:nvSpPr>
            <p:cNvPr id="55" name="Google Shape;55;p42"/>
            <p:cNvSpPr txBox="1"/>
            <p:nvPr/>
          </p:nvSpPr>
          <p:spPr>
            <a:xfrm>
              <a:off x="2094076" y="4047975"/>
              <a:ext cx="3348368" cy="1477322"/>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Arial"/>
                  <a:ea typeface="Arial"/>
                  <a:cs typeface="Arial"/>
                  <a:sym typeface="Arial"/>
                </a:rPr>
                <a:t>You can Change Fill Color &amp;</a:t>
              </a:r>
              <a:endParaRPr/>
            </a:p>
            <a:p>
              <a:pPr marL="0" marR="0" lvl="0" indent="0" algn="r" rtl="0">
                <a:lnSpc>
                  <a:spcPct val="100000"/>
                </a:lnSpc>
                <a:spcBef>
                  <a:spcPts val="0"/>
                </a:spcBef>
                <a:spcAft>
                  <a:spcPts val="0"/>
                </a:spcAft>
                <a:buClr>
                  <a:srgbClr val="FFFFFF"/>
                </a:buClr>
                <a:buSzPts val="3000"/>
                <a:buFont typeface="Arial"/>
                <a:buNone/>
              </a:pPr>
              <a:r>
                <a:rPr lang="en-US" sz="3000" b="1" i="0" u="none" strike="noStrike" cap="none">
                  <a:solidFill>
                    <a:srgbClr val="FFFFFF"/>
                  </a:solidFill>
                  <a:latin typeface="Arial"/>
                  <a:ea typeface="Arial"/>
                  <a:cs typeface="Arial"/>
                  <a:sym typeface="Arial"/>
                </a:rPr>
                <a:t>Line Color</a:t>
              </a:r>
              <a:endParaRPr/>
            </a:p>
          </p:txBody>
        </p:sp>
      </p:grpSp>
      <p:sp>
        <p:nvSpPr>
          <p:cNvPr id="56" name="Google Shape;56;p42"/>
          <p:cNvSpPr txBox="1"/>
          <p:nvPr/>
        </p:nvSpPr>
        <p:spPr>
          <a:xfrm>
            <a:off x="2419785" y="8797012"/>
            <a:ext cx="3348002" cy="50783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2700"/>
              <a:buFont typeface="Arial"/>
              <a:buNone/>
            </a:pPr>
            <a:r>
              <a:rPr lang="en-US" sz="2700" b="0" i="0" u="none" strike="noStrike" cap="none">
                <a:solidFill>
                  <a:srgbClr val="FFFFFF"/>
                </a:solidFill>
                <a:latin typeface="Arial"/>
                <a:ea typeface="Arial"/>
                <a:cs typeface="Arial"/>
                <a:sym typeface="Arial"/>
              </a:rPr>
              <a:t>www.slidesppt.net</a:t>
            </a:r>
            <a:endParaRPr/>
          </a:p>
        </p:txBody>
      </p:sp>
      <p:sp>
        <p:nvSpPr>
          <p:cNvPr id="57" name="Google Shape;57;p42"/>
          <p:cNvSpPr txBox="1"/>
          <p:nvPr/>
        </p:nvSpPr>
        <p:spPr>
          <a:xfrm>
            <a:off x="1366497" y="6356030"/>
            <a:ext cx="4075947" cy="2308320"/>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FFFFFF"/>
              </a:buClr>
              <a:buSzPts val="3600"/>
              <a:buFont typeface="Calibri"/>
              <a:buNone/>
            </a:pPr>
            <a:r>
              <a:rPr lang="en-US" sz="3600" b="1" i="0" u="none" strike="noStrike" cap="none">
                <a:solidFill>
                  <a:srgbClr val="FFFFFF"/>
                </a:solidFill>
                <a:latin typeface="Calibri"/>
                <a:ea typeface="Calibri"/>
                <a:cs typeface="Calibri"/>
                <a:sym typeface="Calibri"/>
              </a:rPr>
              <a:t>GOOGLE SLIDES AND FREE </a:t>
            </a:r>
            <a:endParaRPr/>
          </a:p>
          <a:p>
            <a:pPr marL="0" marR="0" lvl="0" indent="0" algn="r" rtl="0">
              <a:lnSpc>
                <a:spcPct val="100000"/>
              </a:lnSpc>
              <a:spcBef>
                <a:spcPts val="0"/>
              </a:spcBef>
              <a:spcAft>
                <a:spcPts val="0"/>
              </a:spcAft>
              <a:buClr>
                <a:srgbClr val="FFFFFF"/>
              </a:buClr>
              <a:buSzPts val="3600"/>
              <a:buFont typeface="Calibri"/>
              <a:buNone/>
            </a:pPr>
            <a:r>
              <a:rPr lang="en-US" sz="3600" b="1" i="0" u="none" strike="noStrike" cap="none">
                <a:solidFill>
                  <a:srgbClr val="FFFFFF"/>
                </a:solidFill>
                <a:latin typeface="Calibri"/>
                <a:ea typeface="Calibri"/>
                <a:cs typeface="Calibri"/>
                <a:sym typeface="Calibri"/>
              </a:rPr>
              <a:t>PPT </a:t>
            </a:r>
            <a:endParaRPr/>
          </a:p>
          <a:p>
            <a:pPr marL="0" marR="0" lvl="0" indent="0" algn="r" rtl="0">
              <a:lnSpc>
                <a:spcPct val="100000"/>
              </a:lnSpc>
              <a:spcBef>
                <a:spcPts val="0"/>
              </a:spcBef>
              <a:spcAft>
                <a:spcPts val="0"/>
              </a:spcAft>
              <a:buClr>
                <a:srgbClr val="FFFFFF"/>
              </a:buClr>
              <a:buSzPts val="3600"/>
              <a:buFont typeface="Calibri"/>
              <a:buNone/>
            </a:pPr>
            <a:r>
              <a:rPr lang="en-US" sz="3600" b="1" i="0" u="none" strike="noStrike" cap="none">
                <a:solidFill>
                  <a:srgbClr val="FFFFFF"/>
                </a:solidFill>
                <a:latin typeface="Calibri"/>
                <a:ea typeface="Calibri"/>
                <a:cs typeface="Calibri"/>
                <a:sym typeface="Calibri"/>
              </a:rPr>
              <a:t>TEMPLATES  </a:t>
            </a:r>
            <a:endParaRPr/>
          </a:p>
        </p:txBody>
      </p:sp>
      <p:grpSp>
        <p:nvGrpSpPr>
          <p:cNvPr id="58" name="Google Shape;58;p42"/>
          <p:cNvGrpSpPr/>
          <p:nvPr/>
        </p:nvGrpSpPr>
        <p:grpSpPr>
          <a:xfrm>
            <a:off x="850737" y="8105138"/>
            <a:ext cx="1464689" cy="1464689"/>
            <a:chOff x="850737" y="8105138"/>
            <a:chExt cx="1464689" cy="1464689"/>
          </a:xfrm>
        </p:grpSpPr>
        <p:sp>
          <p:nvSpPr>
            <p:cNvPr id="59" name="Google Shape;59;p42"/>
            <p:cNvSpPr/>
            <p:nvPr/>
          </p:nvSpPr>
          <p:spPr>
            <a:xfrm rot="10799991">
              <a:off x="850739" y="8105140"/>
              <a:ext cx="1464685" cy="1464685"/>
            </a:xfrm>
            <a:custGeom>
              <a:avLst/>
              <a:gdLst/>
              <a:ahLst/>
              <a:cxnLst/>
              <a:rect l="l" t="t" r="r" b="b"/>
              <a:pathLst>
                <a:path w="120000" h="120000" extrusionOk="0">
                  <a:moveTo>
                    <a:pt x="0" y="60000"/>
                  </a:moveTo>
                  <a:lnTo>
                    <a:pt x="0" y="60000"/>
                  </a:lnTo>
                  <a:cubicBezTo>
                    <a:pt x="0" y="26863"/>
                    <a:pt x="26863" y="0"/>
                    <a:pt x="60000" y="0"/>
                  </a:cubicBezTo>
                  <a:quadBezTo>
                    <a:pt x="90000" y="0"/>
                    <a:pt x="120000" y="0"/>
                  </a:quadBezTo>
                  <a:quadBezTo>
                    <a:pt x="120000" y="30000"/>
                    <a:pt x="120000" y="60000"/>
                  </a:quadBezTo>
                  <a:lnTo>
                    <a:pt x="120000" y="60000"/>
                  </a:lnTo>
                  <a:cubicBezTo>
                    <a:pt x="120000" y="93137"/>
                    <a:pt x="93137" y="120000"/>
                    <a:pt x="60000" y="120000"/>
                  </a:cubicBezTo>
                  <a:cubicBezTo>
                    <a:pt x="26863" y="120000"/>
                    <a:pt x="0" y="93137"/>
                    <a:pt x="0" y="60000"/>
                  </a:cubicBezTo>
                  <a:close/>
                </a:path>
              </a:pathLst>
            </a:custGeom>
            <a:solidFill>
              <a:srgbClr val="FFFFFF"/>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100"/>
                <a:buFont typeface="Calibri"/>
                <a:buNone/>
              </a:pPr>
              <a:endParaRPr sz="2100" b="0" i="0" u="none" strike="noStrike" cap="none">
                <a:solidFill>
                  <a:srgbClr val="FFFFFF"/>
                </a:solidFill>
                <a:latin typeface="Calibri"/>
                <a:ea typeface="Calibri"/>
                <a:cs typeface="Calibri"/>
                <a:sym typeface="Calibri"/>
              </a:endParaRPr>
            </a:p>
          </p:txBody>
        </p:sp>
        <p:grpSp>
          <p:nvGrpSpPr>
            <p:cNvPr id="60" name="Google Shape;60;p42"/>
            <p:cNvGrpSpPr/>
            <p:nvPr/>
          </p:nvGrpSpPr>
          <p:grpSpPr>
            <a:xfrm>
              <a:off x="1104512" y="8343662"/>
              <a:ext cx="994172" cy="962351"/>
              <a:chOff x="1104512" y="8343662"/>
              <a:chExt cx="994172" cy="962351"/>
            </a:xfrm>
          </p:grpSpPr>
          <p:sp>
            <p:nvSpPr>
              <p:cNvPr id="61" name="Google Shape;61;p42"/>
              <p:cNvSpPr/>
              <p:nvPr/>
            </p:nvSpPr>
            <p:spPr>
              <a:xfrm>
                <a:off x="1104512" y="8343662"/>
                <a:ext cx="575505" cy="962351"/>
              </a:xfrm>
              <a:custGeom>
                <a:avLst/>
                <a:gdLst/>
                <a:ahLst/>
                <a:cxnLst/>
                <a:rect l="l" t="t" r="r" b="b"/>
                <a:pathLst>
                  <a:path w="669" h="1118" extrusionOk="0">
                    <a:moveTo>
                      <a:pt x="0" y="112"/>
                    </a:moveTo>
                    <a:cubicBezTo>
                      <a:pt x="0" y="410"/>
                      <a:pt x="0" y="707"/>
                      <a:pt x="0" y="1005"/>
                    </a:cubicBezTo>
                    <a:cubicBezTo>
                      <a:pt x="223" y="1043"/>
                      <a:pt x="446" y="1080"/>
                      <a:pt x="669" y="1118"/>
                    </a:cubicBezTo>
                    <a:cubicBezTo>
                      <a:pt x="669" y="745"/>
                      <a:pt x="669" y="372"/>
                      <a:pt x="669" y="0"/>
                    </a:cubicBezTo>
                    <a:cubicBezTo>
                      <a:pt x="446" y="37"/>
                      <a:pt x="223" y="74"/>
                      <a:pt x="0" y="11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00"/>
                  <a:buFont typeface="Calibri"/>
                  <a:buNone/>
                </a:pPr>
                <a:endParaRPr sz="2100" b="0" i="0" u="none" strike="noStrike" cap="none">
                  <a:solidFill>
                    <a:srgbClr val="000000"/>
                  </a:solidFill>
                  <a:latin typeface="Calibri"/>
                  <a:ea typeface="Calibri"/>
                  <a:cs typeface="Calibri"/>
                  <a:sym typeface="Calibri"/>
                </a:endParaRPr>
              </a:p>
            </p:txBody>
          </p:sp>
          <p:sp>
            <p:nvSpPr>
              <p:cNvPr id="62" name="Google Shape;62;p42"/>
              <p:cNvSpPr/>
              <p:nvPr/>
            </p:nvSpPr>
            <p:spPr>
              <a:xfrm>
                <a:off x="1702740" y="8527310"/>
                <a:ext cx="395944" cy="478679"/>
              </a:xfrm>
              <a:custGeom>
                <a:avLst/>
                <a:gdLst/>
                <a:ahLst/>
                <a:cxnLst/>
                <a:rect l="l" t="t" r="r" b="b"/>
                <a:pathLst>
                  <a:path w="460" h="556" extrusionOk="0">
                    <a:moveTo>
                      <a:pt x="0" y="0"/>
                    </a:moveTo>
                    <a:cubicBezTo>
                      <a:pt x="0" y="17"/>
                      <a:pt x="0" y="35"/>
                      <a:pt x="0" y="53"/>
                    </a:cubicBezTo>
                    <a:cubicBezTo>
                      <a:pt x="135" y="53"/>
                      <a:pt x="270" y="53"/>
                      <a:pt x="406" y="53"/>
                    </a:cubicBezTo>
                    <a:cubicBezTo>
                      <a:pt x="406" y="221"/>
                      <a:pt x="406" y="388"/>
                      <a:pt x="406" y="556"/>
                    </a:cubicBezTo>
                    <a:cubicBezTo>
                      <a:pt x="424" y="556"/>
                      <a:pt x="442" y="556"/>
                      <a:pt x="460" y="556"/>
                    </a:cubicBezTo>
                    <a:cubicBezTo>
                      <a:pt x="460" y="370"/>
                      <a:pt x="460" y="185"/>
                      <a:pt x="460" y="0"/>
                    </a:cubicBezTo>
                    <a:cubicBezTo>
                      <a:pt x="307" y="0"/>
                      <a:pt x="153"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00"/>
                  <a:buFont typeface="Calibri"/>
                  <a:buNone/>
                </a:pPr>
                <a:endParaRPr sz="2100" b="0" i="0" u="none" strike="noStrike" cap="none">
                  <a:solidFill>
                    <a:srgbClr val="000000"/>
                  </a:solidFill>
                  <a:latin typeface="Calibri"/>
                  <a:ea typeface="Calibri"/>
                  <a:cs typeface="Calibri"/>
                  <a:sym typeface="Calibri"/>
                </a:endParaRPr>
              </a:p>
            </p:txBody>
          </p:sp>
          <p:sp>
            <p:nvSpPr>
              <p:cNvPr id="63" name="Google Shape;63;p42"/>
              <p:cNvSpPr/>
              <p:nvPr/>
            </p:nvSpPr>
            <p:spPr>
              <a:xfrm>
                <a:off x="1702740" y="8595954"/>
                <a:ext cx="325023" cy="521866"/>
              </a:xfrm>
              <a:custGeom>
                <a:avLst/>
                <a:gdLst/>
                <a:ahLst/>
                <a:cxnLst/>
                <a:rect l="l" t="t" r="r" b="b"/>
                <a:pathLst>
                  <a:path w="378" h="606" extrusionOk="0">
                    <a:moveTo>
                      <a:pt x="0" y="0"/>
                    </a:moveTo>
                    <a:cubicBezTo>
                      <a:pt x="0" y="23"/>
                      <a:pt x="0" y="47"/>
                      <a:pt x="0" y="70"/>
                    </a:cubicBezTo>
                    <a:cubicBezTo>
                      <a:pt x="4" y="69"/>
                      <a:pt x="16" y="68"/>
                      <a:pt x="26" y="67"/>
                    </a:cubicBezTo>
                    <a:cubicBezTo>
                      <a:pt x="37" y="66"/>
                      <a:pt x="47" y="65"/>
                      <a:pt x="51" y="65"/>
                    </a:cubicBezTo>
                    <a:cubicBezTo>
                      <a:pt x="51" y="113"/>
                      <a:pt x="51" y="160"/>
                      <a:pt x="51" y="208"/>
                    </a:cubicBezTo>
                    <a:cubicBezTo>
                      <a:pt x="100" y="208"/>
                      <a:pt x="149" y="208"/>
                      <a:pt x="198" y="208"/>
                    </a:cubicBezTo>
                    <a:cubicBezTo>
                      <a:pt x="198" y="221"/>
                      <a:pt x="197" y="255"/>
                      <a:pt x="173" y="289"/>
                    </a:cubicBezTo>
                    <a:cubicBezTo>
                      <a:pt x="170" y="293"/>
                      <a:pt x="146" y="326"/>
                      <a:pt x="101" y="340"/>
                    </a:cubicBezTo>
                    <a:cubicBezTo>
                      <a:pt x="78" y="347"/>
                      <a:pt x="57" y="347"/>
                      <a:pt x="41" y="347"/>
                    </a:cubicBezTo>
                    <a:cubicBezTo>
                      <a:pt x="24" y="346"/>
                      <a:pt x="10" y="344"/>
                      <a:pt x="0" y="342"/>
                    </a:cubicBezTo>
                    <a:cubicBezTo>
                      <a:pt x="0" y="360"/>
                      <a:pt x="0" y="377"/>
                      <a:pt x="0" y="395"/>
                    </a:cubicBezTo>
                    <a:cubicBezTo>
                      <a:pt x="87" y="395"/>
                      <a:pt x="175" y="395"/>
                      <a:pt x="262" y="395"/>
                    </a:cubicBezTo>
                    <a:cubicBezTo>
                      <a:pt x="262" y="412"/>
                      <a:pt x="262" y="428"/>
                      <a:pt x="262" y="445"/>
                    </a:cubicBezTo>
                    <a:cubicBezTo>
                      <a:pt x="175" y="445"/>
                      <a:pt x="87" y="445"/>
                      <a:pt x="0" y="445"/>
                    </a:cubicBezTo>
                    <a:cubicBezTo>
                      <a:pt x="0" y="461"/>
                      <a:pt x="0" y="476"/>
                      <a:pt x="0" y="492"/>
                    </a:cubicBezTo>
                    <a:cubicBezTo>
                      <a:pt x="87" y="492"/>
                      <a:pt x="174" y="492"/>
                      <a:pt x="261" y="492"/>
                    </a:cubicBezTo>
                    <a:cubicBezTo>
                      <a:pt x="261" y="509"/>
                      <a:pt x="261" y="527"/>
                      <a:pt x="261" y="545"/>
                    </a:cubicBezTo>
                    <a:cubicBezTo>
                      <a:pt x="174" y="545"/>
                      <a:pt x="87" y="545"/>
                      <a:pt x="0" y="545"/>
                    </a:cubicBezTo>
                    <a:cubicBezTo>
                      <a:pt x="0" y="565"/>
                      <a:pt x="0" y="586"/>
                      <a:pt x="0" y="606"/>
                    </a:cubicBezTo>
                    <a:cubicBezTo>
                      <a:pt x="126" y="606"/>
                      <a:pt x="252" y="606"/>
                      <a:pt x="378" y="606"/>
                    </a:cubicBezTo>
                    <a:cubicBezTo>
                      <a:pt x="378" y="404"/>
                      <a:pt x="378" y="202"/>
                      <a:pt x="378" y="0"/>
                    </a:cubicBezTo>
                    <a:cubicBezTo>
                      <a:pt x="252" y="0"/>
                      <a:pt x="126" y="0"/>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100"/>
                  <a:buFont typeface="Calibri"/>
                  <a:buNone/>
                </a:pPr>
                <a:endParaRPr sz="2100" b="0" i="0" u="none" strike="noStrike" cap="none">
                  <a:solidFill>
                    <a:srgbClr val="000000"/>
                  </a:solidFill>
                  <a:latin typeface="Calibri"/>
                  <a:ea typeface="Calibri"/>
                  <a:cs typeface="Calibri"/>
                  <a:sym typeface="Calibri"/>
                </a:endParaRPr>
              </a:p>
            </p:txBody>
          </p:sp>
        </p:grpSp>
      </p:grpSp>
      <p:grpSp>
        <p:nvGrpSpPr>
          <p:cNvPr id="64" name="Google Shape;64;p42"/>
          <p:cNvGrpSpPr/>
          <p:nvPr/>
        </p:nvGrpSpPr>
        <p:grpSpPr>
          <a:xfrm>
            <a:off x="940862" y="8187052"/>
            <a:ext cx="1274051" cy="1274051"/>
            <a:chOff x="940862" y="8187052"/>
            <a:chExt cx="1274051" cy="1274051"/>
          </a:xfrm>
        </p:grpSpPr>
        <p:sp>
          <p:nvSpPr>
            <p:cNvPr id="65" name="Google Shape;65;p42"/>
            <p:cNvSpPr/>
            <p:nvPr/>
          </p:nvSpPr>
          <p:spPr>
            <a:xfrm>
              <a:off x="940862" y="8187052"/>
              <a:ext cx="1274051" cy="1274051"/>
            </a:xfrm>
            <a:custGeom>
              <a:avLst/>
              <a:gdLst/>
              <a:ahLst/>
              <a:cxnLst/>
              <a:rect l="l" t="t" r="r" b="b"/>
              <a:pathLst>
                <a:path w="849367" h="849367" extrusionOk="0">
                  <a:moveTo>
                    <a:pt x="849367" y="424684"/>
                  </a:moveTo>
                  <a:cubicBezTo>
                    <a:pt x="849367" y="659230"/>
                    <a:pt x="659230" y="849367"/>
                    <a:pt x="424684" y="849367"/>
                  </a:cubicBezTo>
                  <a:cubicBezTo>
                    <a:pt x="190137" y="849367"/>
                    <a:pt x="0" y="659230"/>
                    <a:pt x="0" y="424684"/>
                  </a:cubicBezTo>
                  <a:cubicBezTo>
                    <a:pt x="0" y="190137"/>
                    <a:pt x="190137" y="0"/>
                    <a:pt x="424684" y="0"/>
                  </a:cubicBezTo>
                  <a:cubicBezTo>
                    <a:pt x="659230" y="0"/>
                    <a:pt x="849367" y="190137"/>
                    <a:pt x="849367" y="424684"/>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00"/>
                <a:buFont typeface="Calibri"/>
                <a:buNone/>
              </a:pPr>
              <a:endParaRPr sz="2100" b="0" i="0" u="none" strike="noStrike" cap="none">
                <a:solidFill>
                  <a:srgbClr val="000000"/>
                </a:solidFill>
                <a:latin typeface="Calibri"/>
                <a:ea typeface="Calibri"/>
                <a:cs typeface="Calibri"/>
                <a:sym typeface="Calibri"/>
              </a:endParaRPr>
            </a:p>
          </p:txBody>
        </p:sp>
        <p:sp>
          <p:nvSpPr>
            <p:cNvPr id="66" name="Google Shape;66;p42"/>
            <p:cNvSpPr/>
            <p:nvPr/>
          </p:nvSpPr>
          <p:spPr>
            <a:xfrm>
              <a:off x="1104759" y="8343561"/>
              <a:ext cx="993010" cy="960970"/>
            </a:xfrm>
            <a:custGeom>
              <a:avLst/>
              <a:gdLst/>
              <a:ahLst/>
              <a:cxnLst/>
              <a:rect l="l" t="t" r="r" b="b"/>
              <a:pathLst>
                <a:path w="662009" h="640647" extrusionOk="0">
                  <a:moveTo>
                    <a:pt x="398577" y="121941"/>
                  </a:moveTo>
                  <a:lnTo>
                    <a:pt x="398577" y="121941"/>
                  </a:lnTo>
                  <a:lnTo>
                    <a:pt x="383196" y="121941"/>
                  </a:lnTo>
                  <a:cubicBezTo>
                    <a:pt x="383196" y="81301"/>
                    <a:pt x="383219" y="40662"/>
                    <a:pt x="383219" y="0"/>
                  </a:cubicBezTo>
                  <a:cubicBezTo>
                    <a:pt x="255480" y="21385"/>
                    <a:pt x="127740" y="42748"/>
                    <a:pt x="0" y="64133"/>
                  </a:cubicBezTo>
                  <a:cubicBezTo>
                    <a:pt x="0" y="234805"/>
                    <a:pt x="0" y="405476"/>
                    <a:pt x="0" y="576124"/>
                  </a:cubicBezTo>
                  <a:cubicBezTo>
                    <a:pt x="127717" y="597624"/>
                    <a:pt x="255411" y="619147"/>
                    <a:pt x="383128" y="640647"/>
                  </a:cubicBezTo>
                  <a:cubicBezTo>
                    <a:pt x="383151" y="467982"/>
                    <a:pt x="383196" y="295179"/>
                    <a:pt x="383219" y="122514"/>
                  </a:cubicBezTo>
                  <a:lnTo>
                    <a:pt x="398072" y="122514"/>
                  </a:lnTo>
                  <a:cubicBezTo>
                    <a:pt x="398072" y="132530"/>
                    <a:pt x="398049" y="142639"/>
                    <a:pt x="398049" y="152655"/>
                  </a:cubicBezTo>
                  <a:cubicBezTo>
                    <a:pt x="475569" y="152655"/>
                    <a:pt x="553088" y="152655"/>
                    <a:pt x="630608" y="152655"/>
                  </a:cubicBezTo>
                  <a:cubicBezTo>
                    <a:pt x="630608" y="248397"/>
                    <a:pt x="630608" y="344322"/>
                    <a:pt x="630608" y="440087"/>
                  </a:cubicBezTo>
                  <a:lnTo>
                    <a:pt x="614907" y="440087"/>
                  </a:lnTo>
                  <a:cubicBezTo>
                    <a:pt x="614907" y="349548"/>
                    <a:pt x="614907" y="258803"/>
                    <a:pt x="614907" y="168264"/>
                  </a:cubicBezTo>
                  <a:cubicBezTo>
                    <a:pt x="542590" y="168264"/>
                    <a:pt x="470274" y="168242"/>
                    <a:pt x="397958" y="168242"/>
                  </a:cubicBezTo>
                  <a:cubicBezTo>
                    <a:pt x="397958" y="181490"/>
                    <a:pt x="397958" y="194761"/>
                    <a:pt x="397958" y="208010"/>
                  </a:cubicBezTo>
                  <a:cubicBezTo>
                    <a:pt x="400296" y="207781"/>
                    <a:pt x="407149" y="206910"/>
                    <a:pt x="413177" y="206337"/>
                  </a:cubicBezTo>
                  <a:cubicBezTo>
                    <a:pt x="419435" y="205741"/>
                    <a:pt x="424890" y="205488"/>
                    <a:pt x="427457" y="205236"/>
                  </a:cubicBezTo>
                  <a:cubicBezTo>
                    <a:pt x="427457" y="232604"/>
                    <a:pt x="427457" y="259972"/>
                    <a:pt x="427457" y="287340"/>
                  </a:cubicBezTo>
                  <a:cubicBezTo>
                    <a:pt x="455467" y="287340"/>
                    <a:pt x="483499" y="287340"/>
                    <a:pt x="511509" y="287340"/>
                  </a:cubicBezTo>
                  <a:cubicBezTo>
                    <a:pt x="511601" y="294491"/>
                    <a:pt x="510867" y="314272"/>
                    <a:pt x="497298" y="333435"/>
                  </a:cubicBezTo>
                  <a:cubicBezTo>
                    <a:pt x="495648" y="335772"/>
                    <a:pt x="481551" y="355118"/>
                    <a:pt x="455879" y="363003"/>
                  </a:cubicBezTo>
                  <a:cubicBezTo>
                    <a:pt x="442677" y="367060"/>
                    <a:pt x="430597" y="366808"/>
                    <a:pt x="421933" y="366624"/>
                  </a:cubicBezTo>
                  <a:cubicBezTo>
                    <a:pt x="412100" y="366418"/>
                    <a:pt x="403894" y="365180"/>
                    <a:pt x="397958" y="363988"/>
                  </a:cubicBezTo>
                  <a:cubicBezTo>
                    <a:pt x="397958" y="374143"/>
                    <a:pt x="397958" y="384274"/>
                    <a:pt x="397958" y="394428"/>
                  </a:cubicBezTo>
                  <a:cubicBezTo>
                    <a:pt x="448109" y="394428"/>
                    <a:pt x="498261" y="394428"/>
                    <a:pt x="548412" y="394428"/>
                  </a:cubicBezTo>
                  <a:cubicBezTo>
                    <a:pt x="548412" y="403986"/>
                    <a:pt x="548412" y="413521"/>
                    <a:pt x="548412" y="423079"/>
                  </a:cubicBezTo>
                  <a:cubicBezTo>
                    <a:pt x="498261" y="423079"/>
                    <a:pt x="448086" y="423079"/>
                    <a:pt x="397935" y="423079"/>
                  </a:cubicBezTo>
                  <a:cubicBezTo>
                    <a:pt x="397935" y="431996"/>
                    <a:pt x="397935" y="440935"/>
                    <a:pt x="397935" y="449851"/>
                  </a:cubicBezTo>
                  <a:cubicBezTo>
                    <a:pt x="447788" y="449851"/>
                    <a:pt x="497665" y="449851"/>
                    <a:pt x="547518" y="449851"/>
                  </a:cubicBezTo>
                  <a:cubicBezTo>
                    <a:pt x="547518" y="460005"/>
                    <a:pt x="547518" y="470159"/>
                    <a:pt x="547518" y="480313"/>
                  </a:cubicBezTo>
                  <a:cubicBezTo>
                    <a:pt x="497642" y="480313"/>
                    <a:pt x="447765" y="480313"/>
                    <a:pt x="397912" y="480313"/>
                  </a:cubicBezTo>
                  <a:cubicBezTo>
                    <a:pt x="397912" y="492003"/>
                    <a:pt x="397912" y="503693"/>
                    <a:pt x="397912" y="515406"/>
                  </a:cubicBezTo>
                  <a:cubicBezTo>
                    <a:pt x="470251" y="515406"/>
                    <a:pt x="542567" y="515406"/>
                    <a:pt x="614907" y="515406"/>
                  </a:cubicBezTo>
                  <a:cubicBezTo>
                    <a:pt x="614907" y="490468"/>
                    <a:pt x="614907" y="465529"/>
                    <a:pt x="614907" y="440591"/>
                  </a:cubicBezTo>
                  <a:lnTo>
                    <a:pt x="630608" y="440591"/>
                  </a:lnTo>
                  <a:cubicBezTo>
                    <a:pt x="630608" y="440591"/>
                    <a:pt x="630608" y="440591"/>
                    <a:pt x="630608" y="440591"/>
                  </a:cubicBezTo>
                  <a:cubicBezTo>
                    <a:pt x="641083" y="440591"/>
                    <a:pt x="651535" y="440591"/>
                    <a:pt x="662010" y="440591"/>
                  </a:cubicBezTo>
                  <a:cubicBezTo>
                    <a:pt x="662010" y="334420"/>
                    <a:pt x="662010" y="228249"/>
                    <a:pt x="662010" y="122101"/>
                  </a:cubicBezTo>
                  <a:cubicBezTo>
                    <a:pt x="574199" y="122032"/>
                    <a:pt x="486388" y="121987"/>
                    <a:pt x="398577" y="121941"/>
                  </a:cubicBezTo>
                  <a:close/>
                  <a:moveTo>
                    <a:pt x="267834" y="452946"/>
                  </a:moveTo>
                  <a:cubicBezTo>
                    <a:pt x="246334" y="472451"/>
                    <a:pt x="215070" y="482743"/>
                    <a:pt x="177387" y="482743"/>
                  </a:cubicBezTo>
                  <a:cubicBezTo>
                    <a:pt x="145572" y="482743"/>
                    <a:pt x="109838" y="473735"/>
                    <a:pt x="90470" y="460808"/>
                  </a:cubicBezTo>
                  <a:lnTo>
                    <a:pt x="86230" y="457988"/>
                  </a:lnTo>
                  <a:lnTo>
                    <a:pt x="100899" y="409281"/>
                  </a:lnTo>
                  <a:lnTo>
                    <a:pt x="108509" y="413957"/>
                  </a:lnTo>
                  <a:cubicBezTo>
                    <a:pt x="129092" y="426632"/>
                    <a:pt x="155933" y="434196"/>
                    <a:pt x="180275" y="434196"/>
                  </a:cubicBezTo>
                  <a:cubicBezTo>
                    <a:pt x="218049" y="434196"/>
                    <a:pt x="241521" y="415538"/>
                    <a:pt x="241521" y="385511"/>
                  </a:cubicBezTo>
                  <a:cubicBezTo>
                    <a:pt x="241521" y="358625"/>
                    <a:pt x="226622" y="343359"/>
                    <a:pt x="184561" y="327177"/>
                  </a:cubicBezTo>
                  <a:cubicBezTo>
                    <a:pt x="122926" y="305333"/>
                    <a:pt x="94160" y="273954"/>
                    <a:pt x="94160" y="228478"/>
                  </a:cubicBezTo>
                  <a:cubicBezTo>
                    <a:pt x="94160" y="172367"/>
                    <a:pt x="140301" y="133195"/>
                    <a:pt x="206359" y="133195"/>
                  </a:cubicBezTo>
                  <a:cubicBezTo>
                    <a:pt x="246082" y="133195"/>
                    <a:pt x="270630" y="143739"/>
                    <a:pt x="281747" y="150042"/>
                  </a:cubicBezTo>
                  <a:lnTo>
                    <a:pt x="286698" y="152838"/>
                  </a:lnTo>
                  <a:lnTo>
                    <a:pt x="270653" y="200285"/>
                  </a:lnTo>
                  <a:lnTo>
                    <a:pt x="263479" y="196366"/>
                  </a:lnTo>
                  <a:cubicBezTo>
                    <a:pt x="251262" y="189696"/>
                    <a:pt x="231160" y="181742"/>
                    <a:pt x="204938" y="181742"/>
                  </a:cubicBezTo>
                  <a:cubicBezTo>
                    <a:pt x="167302" y="181742"/>
                    <a:pt x="150455" y="202807"/>
                    <a:pt x="150455" y="223665"/>
                  </a:cubicBezTo>
                  <a:cubicBezTo>
                    <a:pt x="150455" y="248672"/>
                    <a:pt x="165124" y="262379"/>
                    <a:pt x="210806" y="280051"/>
                  </a:cubicBezTo>
                  <a:cubicBezTo>
                    <a:pt x="272143" y="303729"/>
                    <a:pt x="298296" y="334260"/>
                    <a:pt x="298296" y="382119"/>
                  </a:cubicBezTo>
                  <a:cubicBezTo>
                    <a:pt x="298296" y="409968"/>
                    <a:pt x="287478" y="435113"/>
                    <a:pt x="267834" y="45294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100"/>
                <a:buFont typeface="Calibri"/>
                <a:buNone/>
              </a:pPr>
              <a:endParaRPr sz="21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43"/>
          <p:cNvSpPr txBox="1">
            <a:spLocks noGrp="1"/>
          </p:cNvSpPr>
          <p:nvPr>
            <p:ph type="ctrTitle"/>
          </p:nvPr>
        </p:nvSpPr>
        <p:spPr>
          <a:xfrm>
            <a:off x="685800" y="2130423"/>
            <a:ext cx="7772400" cy="1470026"/>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 name="Google Shape;69;p43"/>
          <p:cNvSpPr txBox="1">
            <a:spLocks noGrp="1"/>
          </p:cNvSpPr>
          <p:nvPr>
            <p:ph type="subTitle" idx="1"/>
          </p:nvPr>
        </p:nvSpPr>
        <p:spPr>
          <a:xfrm>
            <a:off x="1371600" y="3886200"/>
            <a:ext cx="6400800" cy="1752603"/>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800"/>
              </a:spcBef>
              <a:spcAft>
                <a:spcPts val="0"/>
              </a:spcAft>
              <a:buClr>
                <a:srgbClr val="898989"/>
              </a:buClr>
              <a:buSzPts val="3200"/>
              <a:buFont typeface="Arial"/>
              <a:buNone/>
              <a:defRPr sz="3200" b="0" i="0" u="none" strike="noStrike" cap="none">
                <a:solidFill>
                  <a:srgbClr val="898989"/>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43"/>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43"/>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43"/>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4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44"/>
          <p:cNvSpPr txBox="1">
            <a:spLocks noGrp="1"/>
          </p:cNvSpPr>
          <p:nvPr>
            <p:ph type="body" idx="1"/>
          </p:nvPr>
        </p:nvSpPr>
        <p:spPr>
          <a:xfrm>
            <a:off x="457200" y="1600200"/>
            <a:ext cx="8229600" cy="4525959"/>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8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06400" algn="l" rtl="0">
              <a:lnSpc>
                <a:spcPct val="100000"/>
              </a:lnSpc>
              <a:spcBef>
                <a:spcPts val="7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3pPr>
            <a:lvl4pPr marL="1828800" marR="0" lvl="3"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4"/>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44"/>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44"/>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slide layout">
  <p:cSld name="Image slide layout">
    <p:spTree>
      <p:nvGrpSpPr>
        <p:cNvPr id="1" name="Shape 11"/>
        <p:cNvGrpSpPr/>
        <p:nvPr/>
      </p:nvGrpSpPr>
      <p:grpSpPr>
        <a:xfrm>
          <a:off x="0" y="0"/>
          <a:ext cx="0" cy="0"/>
          <a:chOff x="0" y="0"/>
          <a:chExt cx="0" cy="0"/>
        </a:xfrm>
      </p:grpSpPr>
      <p:sp>
        <p:nvSpPr>
          <p:cNvPr id="12" name="Google Shape;12;p27"/>
          <p:cNvSpPr>
            <a:spLocks noGrp="1"/>
          </p:cNvSpPr>
          <p:nvPr>
            <p:ph type="pic" idx="2"/>
          </p:nvPr>
        </p:nvSpPr>
        <p:spPr>
          <a:xfrm>
            <a:off x="9144000" y="802532"/>
            <a:ext cx="8176098" cy="8681935"/>
          </a:xfrm>
          <a:prstGeom prst="rect">
            <a:avLst/>
          </a:prstGeom>
          <a:solidFill>
            <a:srgbClr val="F2F2F2"/>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45"/>
          <p:cNvSpPr txBox="1">
            <a:spLocks noGrp="1"/>
          </p:cNvSpPr>
          <p:nvPr>
            <p:ph type="title"/>
          </p:nvPr>
        </p:nvSpPr>
        <p:spPr>
          <a:xfrm>
            <a:off x="722311" y="4406895"/>
            <a:ext cx="7772400" cy="13620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4000"/>
              <a:buFont typeface="Calibri"/>
              <a:buNone/>
              <a:defRPr sz="4000" b="1"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45"/>
          <p:cNvSpPr txBox="1">
            <a:spLocks noGrp="1"/>
          </p:cNvSpPr>
          <p:nvPr>
            <p:ph type="body" idx="1"/>
          </p:nvPr>
        </p:nvSpPr>
        <p:spPr>
          <a:xfrm>
            <a:off x="722311" y="2906713"/>
            <a:ext cx="7772400" cy="150018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500"/>
              </a:spcBef>
              <a:spcAft>
                <a:spcPts val="0"/>
              </a:spcAft>
              <a:buClr>
                <a:srgbClr val="898989"/>
              </a:buClr>
              <a:buSzPts val="2000"/>
              <a:buFont typeface="Arial"/>
              <a:buNone/>
              <a:defRPr sz="2000" b="0" i="0" u="none" strike="noStrike" cap="none">
                <a:solidFill>
                  <a:srgbClr val="898989"/>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45"/>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45"/>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45"/>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5"/>
        <p:cNvGrpSpPr/>
        <p:nvPr/>
      </p:nvGrpSpPr>
      <p:grpSpPr>
        <a:xfrm>
          <a:off x="0" y="0"/>
          <a:ext cx="0" cy="0"/>
          <a:chOff x="0" y="0"/>
          <a:chExt cx="0" cy="0"/>
        </a:xfrm>
      </p:grpSpPr>
      <p:sp>
        <p:nvSpPr>
          <p:cNvPr id="86" name="Google Shape;86;p4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46"/>
          <p:cNvSpPr txBox="1">
            <a:spLocks noGrp="1"/>
          </p:cNvSpPr>
          <p:nvPr>
            <p:ph type="body" idx="1"/>
          </p:nvPr>
        </p:nvSpPr>
        <p:spPr>
          <a:xfrm>
            <a:off x="457200" y="1600200"/>
            <a:ext cx="4038603" cy="452595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100000"/>
              </a:lnSpc>
              <a:spcBef>
                <a:spcPts val="4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100000"/>
              </a:lnSpc>
              <a:spcBef>
                <a:spcPts val="4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46"/>
          <p:cNvSpPr txBox="1">
            <a:spLocks noGrp="1"/>
          </p:cNvSpPr>
          <p:nvPr>
            <p:ph type="body" idx="2"/>
          </p:nvPr>
        </p:nvSpPr>
        <p:spPr>
          <a:xfrm>
            <a:off x="4648196" y="1600200"/>
            <a:ext cx="4038603" cy="452595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100000"/>
              </a:lnSpc>
              <a:spcBef>
                <a:spcPts val="4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100000"/>
              </a:lnSpc>
              <a:spcBef>
                <a:spcPts val="4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46"/>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46"/>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46"/>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2"/>
        <p:cNvGrpSpPr/>
        <p:nvPr/>
      </p:nvGrpSpPr>
      <p:grpSpPr>
        <a:xfrm>
          <a:off x="0" y="0"/>
          <a:ext cx="0" cy="0"/>
          <a:chOff x="0" y="0"/>
          <a:chExt cx="0" cy="0"/>
        </a:xfrm>
      </p:grpSpPr>
      <p:sp>
        <p:nvSpPr>
          <p:cNvPr id="93" name="Google Shape;93;p47"/>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47"/>
          <p:cNvSpPr txBox="1">
            <a:spLocks noGrp="1"/>
          </p:cNvSpPr>
          <p:nvPr>
            <p:ph type="body" idx="1"/>
          </p:nvPr>
        </p:nvSpPr>
        <p:spPr>
          <a:xfrm>
            <a:off x="457200" y="1535113"/>
            <a:ext cx="4040184" cy="63975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6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47"/>
          <p:cNvSpPr txBox="1">
            <a:spLocks noGrp="1"/>
          </p:cNvSpPr>
          <p:nvPr>
            <p:ph type="body" idx="2"/>
          </p:nvPr>
        </p:nvSpPr>
        <p:spPr>
          <a:xfrm>
            <a:off x="457200" y="2174872"/>
            <a:ext cx="4040184" cy="3951286"/>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1pPr>
            <a:lvl2pPr marL="914400" marR="0" lvl="1"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2pPr>
            <a:lvl3pPr marL="1371600" marR="0" lvl="2" indent="-342900" algn="l" rtl="0">
              <a:lnSpc>
                <a:spcPct val="100000"/>
              </a:lnSpc>
              <a:spcBef>
                <a:spcPts val="4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3pPr>
            <a:lvl4pPr marL="1828800" marR="0" lvl="3" indent="-330200" algn="l" rtl="0">
              <a:lnSpc>
                <a:spcPct val="100000"/>
              </a:lnSpc>
              <a:spcBef>
                <a:spcPts val="400"/>
              </a:spcBef>
              <a:spcAft>
                <a:spcPts val="0"/>
              </a:spcAft>
              <a:buClr>
                <a:srgbClr val="000000"/>
              </a:buClr>
              <a:buSzPts val="1600"/>
              <a:buFont typeface="Arial"/>
              <a:buChar char="–"/>
              <a:defRPr sz="1600" b="0" i="0" u="none" strike="noStrike" cap="none">
                <a:solidFill>
                  <a:srgbClr val="000000"/>
                </a:solidFill>
                <a:latin typeface="Calibri"/>
                <a:ea typeface="Calibri"/>
                <a:cs typeface="Calibri"/>
                <a:sym typeface="Calibri"/>
              </a:defRPr>
            </a:lvl4pPr>
            <a:lvl5pPr marL="2286000" marR="0" lvl="4" indent="-330200" algn="l" rtl="0">
              <a:lnSpc>
                <a:spcPct val="100000"/>
              </a:lnSpc>
              <a:spcBef>
                <a:spcPts val="400"/>
              </a:spcBef>
              <a:spcAft>
                <a:spcPts val="0"/>
              </a:spcAft>
              <a:buClr>
                <a:srgbClr val="000000"/>
              </a:buClr>
              <a:buSzPts val="1600"/>
              <a:buFont typeface="Arial"/>
              <a:buChar char="»"/>
              <a:defRPr sz="16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47"/>
          <p:cNvSpPr txBox="1">
            <a:spLocks noGrp="1"/>
          </p:cNvSpPr>
          <p:nvPr>
            <p:ph type="body" idx="3"/>
          </p:nvPr>
        </p:nvSpPr>
        <p:spPr>
          <a:xfrm>
            <a:off x="4645023" y="1535113"/>
            <a:ext cx="4041776" cy="639759"/>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600"/>
              </a:spcBef>
              <a:spcAft>
                <a:spcPts val="0"/>
              </a:spcAft>
              <a:buClr>
                <a:srgbClr val="000000"/>
              </a:buClr>
              <a:buSzPts val="2400"/>
              <a:buFont typeface="Arial"/>
              <a:buNone/>
              <a:defRPr sz="2400" b="1"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47"/>
          <p:cNvSpPr txBox="1">
            <a:spLocks noGrp="1"/>
          </p:cNvSpPr>
          <p:nvPr>
            <p:ph type="body" idx="4"/>
          </p:nvPr>
        </p:nvSpPr>
        <p:spPr>
          <a:xfrm>
            <a:off x="4645023" y="2174872"/>
            <a:ext cx="4041776" cy="3951286"/>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1pPr>
            <a:lvl2pPr marL="914400" marR="0" lvl="1"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2pPr>
            <a:lvl3pPr marL="1371600" marR="0" lvl="2" indent="-342900" algn="l" rtl="0">
              <a:lnSpc>
                <a:spcPct val="100000"/>
              </a:lnSpc>
              <a:spcBef>
                <a:spcPts val="4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3pPr>
            <a:lvl4pPr marL="1828800" marR="0" lvl="3" indent="-330200" algn="l" rtl="0">
              <a:lnSpc>
                <a:spcPct val="100000"/>
              </a:lnSpc>
              <a:spcBef>
                <a:spcPts val="400"/>
              </a:spcBef>
              <a:spcAft>
                <a:spcPts val="0"/>
              </a:spcAft>
              <a:buClr>
                <a:srgbClr val="000000"/>
              </a:buClr>
              <a:buSzPts val="1600"/>
              <a:buFont typeface="Arial"/>
              <a:buChar char="–"/>
              <a:defRPr sz="1600" b="0" i="0" u="none" strike="noStrike" cap="none">
                <a:solidFill>
                  <a:srgbClr val="000000"/>
                </a:solidFill>
                <a:latin typeface="Calibri"/>
                <a:ea typeface="Calibri"/>
                <a:cs typeface="Calibri"/>
                <a:sym typeface="Calibri"/>
              </a:defRPr>
            </a:lvl4pPr>
            <a:lvl5pPr marL="2286000" marR="0" lvl="4" indent="-330200" algn="l" rtl="0">
              <a:lnSpc>
                <a:spcPct val="100000"/>
              </a:lnSpc>
              <a:spcBef>
                <a:spcPts val="400"/>
              </a:spcBef>
              <a:spcAft>
                <a:spcPts val="0"/>
              </a:spcAft>
              <a:buClr>
                <a:srgbClr val="000000"/>
              </a:buClr>
              <a:buSzPts val="1600"/>
              <a:buFont typeface="Arial"/>
              <a:buChar char="»"/>
              <a:defRPr sz="16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47"/>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47"/>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47"/>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48"/>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Google Shape;103;p48"/>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48"/>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48"/>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457200" y="273048"/>
            <a:ext cx="3008311" cy="116204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2000"/>
              <a:buFont typeface="Calibri"/>
              <a:buNone/>
              <a:defRPr sz="2000" b="1"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49"/>
          <p:cNvSpPr txBox="1">
            <a:spLocks noGrp="1"/>
          </p:cNvSpPr>
          <p:nvPr>
            <p:ph type="body" idx="1"/>
          </p:nvPr>
        </p:nvSpPr>
        <p:spPr>
          <a:xfrm>
            <a:off x="3575047" y="273048"/>
            <a:ext cx="5111752" cy="585311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8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06400" algn="l" rtl="0">
              <a:lnSpc>
                <a:spcPct val="100000"/>
              </a:lnSpc>
              <a:spcBef>
                <a:spcPts val="7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3pPr>
            <a:lvl4pPr marL="1828800" marR="0" lvl="3"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49"/>
          <p:cNvSpPr txBox="1">
            <a:spLocks noGrp="1"/>
          </p:cNvSpPr>
          <p:nvPr>
            <p:ph type="body" idx="2"/>
          </p:nvPr>
        </p:nvSpPr>
        <p:spPr>
          <a:xfrm>
            <a:off x="457200" y="1435095"/>
            <a:ext cx="3008311" cy="4691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0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49"/>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49"/>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49"/>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50"/>
          <p:cNvSpPr txBox="1">
            <a:spLocks noGrp="1"/>
          </p:cNvSpPr>
          <p:nvPr>
            <p:ph type="title"/>
          </p:nvPr>
        </p:nvSpPr>
        <p:spPr>
          <a:xfrm>
            <a:off x="1792288" y="4800600"/>
            <a:ext cx="5486400" cy="56673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2000"/>
              <a:buFont typeface="Calibri"/>
              <a:buNone/>
              <a:defRPr sz="2000" b="1"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Google Shape;115;p50"/>
          <p:cNvSpPr>
            <a:spLocks noGrp="1"/>
          </p:cNvSpPr>
          <p:nvPr>
            <p:ph type="pic" idx="2"/>
          </p:nvPr>
        </p:nvSpPr>
        <p:spPr>
          <a:xfrm>
            <a:off x="1792288" y="612776"/>
            <a:ext cx="5486400" cy="4114800"/>
          </a:xfrm>
          <a:prstGeom prst="rect">
            <a:avLst/>
          </a:prstGeom>
          <a:noFill/>
          <a:ln>
            <a:noFill/>
          </a:ln>
        </p:spPr>
      </p:sp>
      <p:sp>
        <p:nvSpPr>
          <p:cNvPr id="116" name="Google Shape;116;p50"/>
          <p:cNvSpPr txBox="1">
            <a:spLocks noGrp="1"/>
          </p:cNvSpPr>
          <p:nvPr>
            <p:ph type="body" idx="1"/>
          </p:nvPr>
        </p:nvSpPr>
        <p:spPr>
          <a:xfrm>
            <a:off x="1792288" y="5367335"/>
            <a:ext cx="5486400" cy="8048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0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50"/>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50"/>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50"/>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0"/>
        <p:cNvGrpSpPr/>
        <p:nvPr/>
      </p:nvGrpSpPr>
      <p:grpSpPr>
        <a:xfrm>
          <a:off x="0" y="0"/>
          <a:ext cx="0" cy="0"/>
          <a:chOff x="0" y="0"/>
          <a:chExt cx="0" cy="0"/>
        </a:xfrm>
      </p:grpSpPr>
      <p:sp>
        <p:nvSpPr>
          <p:cNvPr id="121" name="Google Shape;121;p5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2" name="Google Shape;122;p51"/>
          <p:cNvSpPr txBox="1">
            <a:spLocks noGrp="1"/>
          </p:cNvSpPr>
          <p:nvPr>
            <p:ph type="body" idx="1"/>
          </p:nvPr>
        </p:nvSpPr>
        <p:spPr>
          <a:xfrm rot="5400000">
            <a:off x="2309021" y="-251621"/>
            <a:ext cx="4525959"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8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06400" algn="l" rtl="0">
              <a:lnSpc>
                <a:spcPct val="100000"/>
              </a:lnSpc>
              <a:spcBef>
                <a:spcPts val="7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3pPr>
            <a:lvl4pPr marL="1828800" marR="0" lvl="3"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Google Shape;123;p51"/>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51"/>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51"/>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6"/>
        <p:cNvGrpSpPr/>
        <p:nvPr/>
      </p:nvGrpSpPr>
      <p:grpSpPr>
        <a:xfrm>
          <a:off x="0" y="0"/>
          <a:ext cx="0" cy="0"/>
          <a:chOff x="0" y="0"/>
          <a:chExt cx="0" cy="0"/>
        </a:xfrm>
      </p:grpSpPr>
      <p:sp>
        <p:nvSpPr>
          <p:cNvPr id="127" name="Google Shape;127;p52"/>
          <p:cNvSpPr txBox="1">
            <a:spLocks noGrp="1"/>
          </p:cNvSpPr>
          <p:nvPr>
            <p:ph type="title"/>
          </p:nvPr>
        </p:nvSpPr>
        <p:spPr>
          <a:xfrm rot="5400000">
            <a:off x="4732336" y="2171705"/>
            <a:ext cx="5851529" cy="2057400"/>
          </a:xfrm>
          <a:prstGeom prst="rect">
            <a:avLst/>
          </a:prstGeom>
          <a:noFill/>
          <a:ln>
            <a:noFill/>
          </a:ln>
        </p:spPr>
        <p:txBody>
          <a:bodyPr spcFirstLastPara="1" wrap="square" lIns="91425" tIns="45700" rIns="91425" bIns="45700" anchor="t" anchorCtr="1">
            <a:noAutofit/>
          </a:bodyPr>
          <a:lstStyle>
            <a:lvl1pPr marR="0" lvl="0" algn="ctr" rtl="0">
              <a:lnSpc>
                <a:spcPct val="10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52"/>
          <p:cNvSpPr txBox="1">
            <a:spLocks noGrp="1"/>
          </p:cNvSpPr>
          <p:nvPr>
            <p:ph type="body" idx="1"/>
          </p:nvPr>
        </p:nvSpPr>
        <p:spPr>
          <a:xfrm rot="5400000">
            <a:off x="541333" y="190507"/>
            <a:ext cx="5851529" cy="6019796"/>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800"/>
              </a:spcBef>
              <a:spcAft>
                <a:spcPts val="0"/>
              </a:spcAft>
              <a:buClr>
                <a:srgbClr val="000000"/>
              </a:buClr>
              <a:buSzPts val="3200"/>
              <a:buFont typeface="Arial"/>
              <a:buChar char="•"/>
              <a:defRPr sz="3200" b="0" i="0" u="none" strike="noStrike" cap="none">
                <a:solidFill>
                  <a:srgbClr val="000000"/>
                </a:solidFill>
                <a:latin typeface="Calibri"/>
                <a:ea typeface="Calibri"/>
                <a:cs typeface="Calibri"/>
                <a:sym typeface="Calibri"/>
              </a:defRPr>
            </a:lvl1pPr>
            <a:lvl2pPr marL="914400" marR="0" lvl="1" indent="-406400" algn="l" rtl="0">
              <a:lnSpc>
                <a:spcPct val="100000"/>
              </a:lnSpc>
              <a:spcBef>
                <a:spcPts val="7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381000" algn="l" rtl="0">
              <a:lnSpc>
                <a:spcPct val="100000"/>
              </a:lnSpc>
              <a:spcBef>
                <a:spcPts val="6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3pPr>
            <a:lvl4pPr marL="1828800" marR="0" lvl="3"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10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9" name="Google Shape;129;p52"/>
          <p:cNvSpPr txBox="1">
            <a:spLocks noGrp="1"/>
          </p:cNvSpPr>
          <p:nvPr>
            <p:ph type="dt" idx="10"/>
          </p:nvPr>
        </p:nvSpPr>
        <p:spPr>
          <a:xfrm>
            <a:off x="457200" y="6356351"/>
            <a:ext cx="2133596"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52"/>
          <p:cNvSpPr txBox="1">
            <a:spLocks noGrp="1"/>
          </p:cNvSpPr>
          <p:nvPr>
            <p:ph type="ftr" idx="11"/>
          </p:nvPr>
        </p:nvSpPr>
        <p:spPr>
          <a:xfrm>
            <a:off x="3124203" y="6356351"/>
            <a:ext cx="2895603" cy="36512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52"/>
          <p:cNvSpPr txBox="1">
            <a:spLocks noGrp="1"/>
          </p:cNvSpPr>
          <p:nvPr>
            <p:ph type="sldNum" idx="12"/>
          </p:nvPr>
        </p:nvSpPr>
        <p:spPr>
          <a:xfrm>
            <a:off x="6553203" y="6356351"/>
            <a:ext cx="2133596" cy="365129"/>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bg>
      <p:bgPr>
        <a:solidFill>
          <a:srgbClr val="F2F2F2"/>
        </a:solidFill>
        <a:effectLst/>
      </p:bgPr>
    </p:bg>
    <p:spTree>
      <p:nvGrpSpPr>
        <p:cNvPr id="1" name="Shape 13"/>
        <p:cNvGrpSpPr/>
        <p:nvPr/>
      </p:nvGrpSpPr>
      <p:grpSpPr>
        <a:xfrm>
          <a:off x="0" y="0"/>
          <a:ext cx="0" cy="0"/>
          <a:chOff x="0" y="0"/>
          <a:chExt cx="0" cy="0"/>
        </a:xfrm>
      </p:grpSpPr>
      <p:sp>
        <p:nvSpPr>
          <p:cNvPr id="14" name="Google Shape;14;p28"/>
          <p:cNvSpPr/>
          <p:nvPr/>
        </p:nvSpPr>
        <p:spPr>
          <a:xfrm>
            <a:off x="0" y="0"/>
            <a:ext cx="12150583" cy="102870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15" name="Google Shape;15;p28"/>
          <p:cNvSpPr>
            <a:spLocks noGrp="1"/>
          </p:cNvSpPr>
          <p:nvPr>
            <p:ph type="pic" idx="2"/>
          </p:nvPr>
        </p:nvSpPr>
        <p:spPr>
          <a:xfrm>
            <a:off x="6917637" y="1744318"/>
            <a:ext cx="10436083" cy="6798362"/>
          </a:xfrm>
          <a:prstGeom prst="rect">
            <a:avLst/>
          </a:prstGeom>
          <a:solidFill>
            <a:srgbClr val="F2F2F2"/>
          </a:solidFill>
          <a:ln>
            <a:noFill/>
          </a:ln>
        </p:spPr>
      </p:sp>
      <p:sp>
        <p:nvSpPr>
          <p:cNvPr id="16" name="Google Shape;16;p28"/>
          <p:cNvSpPr>
            <a:spLocks noGrp="1"/>
          </p:cNvSpPr>
          <p:nvPr>
            <p:ph type="pic" idx="3"/>
          </p:nvPr>
        </p:nvSpPr>
        <p:spPr>
          <a:xfrm rot="-1014016">
            <a:off x="4621388" y="5831358"/>
            <a:ext cx="3379924" cy="3584018"/>
          </a:xfrm>
          <a:prstGeom prst="rect">
            <a:avLst/>
          </a:prstGeom>
          <a:solidFill>
            <a:srgbClr val="F2F2F2"/>
          </a:solidFill>
          <a:ln w="50800" cap="flat" cmpd="sng">
            <a:solidFill>
              <a:srgbClr val="FFFFFF"/>
            </a:solidFill>
            <a:prstDash val="solid"/>
            <a:round/>
            <a:headEnd type="none" w="sm" len="sm"/>
            <a:tailEnd type="none" w="sm" len="sm"/>
          </a:ln>
        </p:spPr>
      </p:sp>
      <p:sp>
        <p:nvSpPr>
          <p:cNvPr id="17" name="Google Shape;17;p28"/>
          <p:cNvSpPr>
            <a:spLocks noGrp="1"/>
          </p:cNvSpPr>
          <p:nvPr>
            <p:ph type="pic" idx="4"/>
          </p:nvPr>
        </p:nvSpPr>
        <p:spPr>
          <a:xfrm rot="1034177">
            <a:off x="1318409" y="5824973"/>
            <a:ext cx="3379924" cy="3584018"/>
          </a:xfrm>
          <a:prstGeom prst="rect">
            <a:avLst/>
          </a:prstGeom>
          <a:solidFill>
            <a:srgbClr val="F2F2F2"/>
          </a:solidFill>
          <a:ln w="50800" cap="flat" cmpd="sng">
            <a:solidFill>
              <a:srgbClr val="FFFFFF"/>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8_Image slide layout">
  <p:cSld name="8_Image slide layout">
    <p:spTree>
      <p:nvGrpSpPr>
        <p:cNvPr id="1" name="Shape 18"/>
        <p:cNvGrpSpPr/>
        <p:nvPr/>
      </p:nvGrpSpPr>
      <p:grpSpPr>
        <a:xfrm>
          <a:off x="0" y="0"/>
          <a:ext cx="0" cy="0"/>
          <a:chOff x="0" y="0"/>
          <a:chExt cx="0" cy="0"/>
        </a:xfrm>
      </p:grpSpPr>
      <p:sp>
        <p:nvSpPr>
          <p:cNvPr id="19" name="Google Shape;19;p29"/>
          <p:cNvSpPr/>
          <p:nvPr/>
        </p:nvSpPr>
        <p:spPr>
          <a:xfrm>
            <a:off x="0" y="3671892"/>
            <a:ext cx="18288000" cy="2943225"/>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20" name="Google Shape;20;p29"/>
          <p:cNvSpPr>
            <a:spLocks noGrp="1"/>
          </p:cNvSpPr>
          <p:nvPr>
            <p:ph type="pic" idx="2"/>
          </p:nvPr>
        </p:nvSpPr>
        <p:spPr>
          <a:xfrm>
            <a:off x="6754983" y="2004063"/>
            <a:ext cx="4642235" cy="6278883"/>
          </a:xfrm>
          <a:prstGeom prst="rect">
            <a:avLst/>
          </a:prstGeom>
          <a:solidFill>
            <a:srgbClr val="F2F2F2"/>
          </a:solidFill>
          <a:ln>
            <a:noFill/>
          </a:ln>
        </p:spPr>
      </p:sp>
      <p:sp>
        <p:nvSpPr>
          <p:cNvPr id="21" name="Google Shape;21;p29"/>
          <p:cNvSpPr>
            <a:spLocks noGrp="1"/>
          </p:cNvSpPr>
          <p:nvPr>
            <p:ph type="pic" idx="3"/>
          </p:nvPr>
        </p:nvSpPr>
        <p:spPr>
          <a:xfrm>
            <a:off x="10045058" y="1274134"/>
            <a:ext cx="7738731" cy="7738731"/>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spTree>
      <p:nvGrpSpPr>
        <p:cNvPr id="1" name="Shape 22"/>
        <p:cNvGrpSpPr/>
        <p:nvPr/>
      </p:nvGrpSpPr>
      <p:grpSpPr>
        <a:xfrm>
          <a:off x="0" y="0"/>
          <a:ext cx="0" cy="0"/>
          <a:chOff x="0" y="0"/>
          <a:chExt cx="0" cy="0"/>
        </a:xfrm>
      </p:grpSpPr>
      <p:sp>
        <p:nvSpPr>
          <p:cNvPr id="23" name="Google Shape;23;p30"/>
          <p:cNvSpPr txBox="1">
            <a:spLocks noGrp="1"/>
          </p:cNvSpPr>
          <p:nvPr>
            <p:ph type="body" idx="1"/>
          </p:nvPr>
        </p:nvSpPr>
        <p:spPr>
          <a:xfrm>
            <a:off x="464103" y="509265"/>
            <a:ext cx="17359792" cy="1086371"/>
          </a:xfrm>
          <a:prstGeom prst="rect">
            <a:avLst/>
          </a:prstGeom>
          <a:noFill/>
          <a:ln>
            <a:noFill/>
          </a:ln>
        </p:spPr>
        <p:txBody>
          <a:bodyPr spcFirstLastPara="1" wrap="square" lIns="91425" tIns="45700" rIns="91425" bIns="45700" anchor="ctr" anchorCtr="1">
            <a:noAutofit/>
          </a:bodyPr>
          <a:lstStyle>
            <a:lvl1pPr marL="457200" marR="0" lvl="0" indent="-228600" algn="ctr" rtl="0">
              <a:lnSpc>
                <a:spcPct val="100000"/>
              </a:lnSpc>
              <a:spcBef>
                <a:spcPts val="1900"/>
              </a:spcBef>
              <a:spcAft>
                <a:spcPts val="0"/>
              </a:spcAft>
              <a:buClr>
                <a:srgbClr val="C0504D"/>
              </a:buClr>
              <a:buSzPts val="8100"/>
              <a:buFont typeface="Arial"/>
              <a:buNone/>
              <a:defRPr sz="8100" b="0" i="0" u="none" strike="noStrike" cap="none">
                <a:solidFill>
                  <a:srgbClr val="C050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0"/>
          <p:cNvSpPr/>
          <p:nvPr/>
        </p:nvSpPr>
        <p:spPr>
          <a:xfrm rot="-5399996">
            <a:off x="-598886" y="7990611"/>
            <a:ext cx="2386017" cy="1188244"/>
          </a:xfrm>
          <a:custGeom>
            <a:avLst/>
            <a:gdLst/>
            <a:ahLst/>
            <a:cxnLst/>
            <a:rect l="l" t="t" r="r" b="b"/>
            <a:pathLst>
              <a:path w="1002" h="499" extrusionOk="0">
                <a:moveTo>
                  <a:pt x="0" y="499"/>
                </a:moveTo>
                <a:lnTo>
                  <a:pt x="522" y="499"/>
                </a:lnTo>
                <a:lnTo>
                  <a:pt x="1002" y="0"/>
                </a:lnTo>
                <a:lnTo>
                  <a:pt x="532" y="0"/>
                </a:lnTo>
                <a:lnTo>
                  <a:pt x="0" y="499"/>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7_Images &amp; Contents Layout">
  <p:cSld name="57_Images &amp; Contents Layout">
    <p:spTree>
      <p:nvGrpSpPr>
        <p:cNvPr id="1" name="Shape 25"/>
        <p:cNvGrpSpPr/>
        <p:nvPr/>
      </p:nvGrpSpPr>
      <p:grpSpPr>
        <a:xfrm>
          <a:off x="0" y="0"/>
          <a:ext cx="0" cy="0"/>
          <a:chOff x="0" y="0"/>
          <a:chExt cx="0" cy="0"/>
        </a:xfrm>
      </p:grpSpPr>
      <p:sp>
        <p:nvSpPr>
          <p:cNvPr id="26" name="Google Shape;26;p31"/>
          <p:cNvSpPr>
            <a:spLocks noGrp="1"/>
          </p:cNvSpPr>
          <p:nvPr>
            <p:ph type="pic" idx="2"/>
          </p:nvPr>
        </p:nvSpPr>
        <p:spPr>
          <a:xfrm>
            <a:off x="9144000" y="4438826"/>
            <a:ext cx="9144000" cy="4049996"/>
          </a:xfrm>
          <a:prstGeom prst="rect">
            <a:avLst/>
          </a:prstGeom>
          <a:solidFill>
            <a:srgbClr val="F2F2F2"/>
          </a:solidFill>
          <a:ln>
            <a:noFill/>
          </a:ln>
        </p:spPr>
      </p:sp>
      <p:sp>
        <p:nvSpPr>
          <p:cNvPr id="27" name="Google Shape;27;p31"/>
          <p:cNvSpPr>
            <a:spLocks noGrp="1"/>
          </p:cNvSpPr>
          <p:nvPr>
            <p:ph type="pic" idx="3"/>
          </p:nvPr>
        </p:nvSpPr>
        <p:spPr>
          <a:xfrm>
            <a:off x="957267" y="718425"/>
            <a:ext cx="3800475" cy="8611471"/>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solidFill>
          <a:srgbClr val="00B0F0"/>
        </a:solidFill>
        <a:effectLst/>
      </p:bgPr>
    </p:bg>
    <p:spTree>
      <p:nvGrpSpPr>
        <p:cNvPr id="1" name="Shape 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29"/>
        <p:cNvGrpSpPr/>
        <p:nvPr/>
      </p:nvGrpSpPr>
      <p:grpSpPr>
        <a:xfrm>
          <a:off x="0" y="0"/>
          <a:ext cx="0" cy="0"/>
          <a:chOff x="0" y="0"/>
          <a:chExt cx="0" cy="0"/>
        </a:xfrm>
      </p:grpSpPr>
      <p:sp>
        <p:nvSpPr>
          <p:cNvPr id="30" name="Google Shape;30;p33"/>
          <p:cNvSpPr txBox="1">
            <a:spLocks noGrp="1"/>
          </p:cNvSpPr>
          <p:nvPr>
            <p:ph type="body" idx="1"/>
          </p:nvPr>
        </p:nvSpPr>
        <p:spPr>
          <a:xfrm>
            <a:off x="485290" y="509265"/>
            <a:ext cx="17359792" cy="1086371"/>
          </a:xfrm>
          <a:prstGeom prst="rect">
            <a:avLst/>
          </a:prstGeom>
          <a:noFill/>
          <a:ln>
            <a:noFill/>
          </a:ln>
        </p:spPr>
        <p:txBody>
          <a:bodyPr spcFirstLastPara="1" wrap="square" lIns="91425" tIns="45700" rIns="91425" bIns="45700" anchor="ctr" anchorCtr="1">
            <a:noAutofit/>
          </a:bodyPr>
          <a:lstStyle>
            <a:lvl1pPr marL="457200" marR="0" lvl="0" indent="-228600" algn="ctr" rtl="0">
              <a:lnSpc>
                <a:spcPct val="100000"/>
              </a:lnSpc>
              <a:spcBef>
                <a:spcPts val="1900"/>
              </a:spcBef>
              <a:spcAft>
                <a:spcPts val="0"/>
              </a:spcAft>
              <a:buClr>
                <a:srgbClr val="4BACC6"/>
              </a:buClr>
              <a:buSzPts val="8100"/>
              <a:buFont typeface="Arial"/>
              <a:buNone/>
              <a:defRPr sz="8100" b="0" i="0" u="none" strike="noStrike" cap="none">
                <a:solidFill>
                  <a:srgbClr val="4BACC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Image slide layout">
  <p:cSld name="3_Image slide layout">
    <p:spTree>
      <p:nvGrpSpPr>
        <p:cNvPr id="1" name="Shape 31"/>
        <p:cNvGrpSpPr/>
        <p:nvPr/>
      </p:nvGrpSpPr>
      <p:grpSpPr>
        <a:xfrm>
          <a:off x="0" y="0"/>
          <a:ext cx="0" cy="0"/>
          <a:chOff x="0" y="0"/>
          <a:chExt cx="0" cy="0"/>
        </a:xfrm>
      </p:grpSpPr>
      <p:sp>
        <p:nvSpPr>
          <p:cNvPr id="32" name="Google Shape;32;p34"/>
          <p:cNvSpPr>
            <a:spLocks noGrp="1"/>
          </p:cNvSpPr>
          <p:nvPr>
            <p:ph type="pic" idx="2"/>
          </p:nvPr>
        </p:nvSpPr>
        <p:spPr>
          <a:xfrm>
            <a:off x="7178040" y="1867716"/>
            <a:ext cx="11109960" cy="3291840"/>
          </a:xfrm>
          <a:prstGeom prst="rect">
            <a:avLst/>
          </a:prstGeom>
          <a:solidFill>
            <a:srgbClr val="F2F2F2"/>
          </a:solidFill>
          <a:ln>
            <a:noFill/>
          </a:ln>
        </p:spPr>
      </p:sp>
      <p:sp>
        <p:nvSpPr>
          <p:cNvPr id="33" name="Google Shape;33;p34"/>
          <p:cNvSpPr>
            <a:spLocks noGrp="1"/>
          </p:cNvSpPr>
          <p:nvPr>
            <p:ph type="pic" idx="3"/>
          </p:nvPr>
        </p:nvSpPr>
        <p:spPr>
          <a:xfrm>
            <a:off x="7178040" y="5159556"/>
            <a:ext cx="11109960" cy="329184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hyperlink" Target="http://www.youtube.com/watch?v=62Q_Rd_UnnI"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gif"/><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gif"/><Relationship Id="rId5"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7"/>
          <p:cNvPicPr preferRelativeResize="0">
            <a:picLocks noGrp="1"/>
          </p:cNvPicPr>
          <p:nvPr>
            <p:ph type="pic" idx="2"/>
          </p:nvPr>
        </p:nvPicPr>
        <p:blipFill rotWithShape="1">
          <a:blip r:embed="rId3">
            <a:alphaModFix/>
          </a:blip>
          <a:srcRect/>
          <a:stretch/>
        </p:blipFill>
        <p:spPr>
          <a:xfrm>
            <a:off x="0" y="0"/>
            <a:ext cx="18288000" cy="5588538"/>
          </a:xfrm>
          <a:prstGeom prst="rect">
            <a:avLst/>
          </a:prstGeom>
          <a:solidFill>
            <a:srgbClr val="F2F2F2"/>
          </a:solidFill>
          <a:ln>
            <a:noFill/>
          </a:ln>
        </p:spPr>
      </p:pic>
      <p:sp>
        <p:nvSpPr>
          <p:cNvPr id="138" name="Google Shape;138;p17"/>
          <p:cNvSpPr/>
          <p:nvPr/>
        </p:nvSpPr>
        <p:spPr>
          <a:xfrm>
            <a:off x="3749400" y="4910450"/>
            <a:ext cx="10789200" cy="2287800"/>
          </a:xfrm>
          <a:prstGeom prst="rect">
            <a:avLst/>
          </a:prstGeom>
          <a:solidFill>
            <a:schemeClr val="lt1"/>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700"/>
              <a:buFont typeface="Calibri"/>
              <a:buNone/>
            </a:pPr>
            <a:endParaRPr sz="27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3600"/>
              <a:buFont typeface="Times New Roman"/>
              <a:buNone/>
            </a:pPr>
            <a:r>
              <a:rPr lang="en-US" sz="3900" b="1">
                <a:solidFill>
                  <a:schemeClr val="dk1"/>
                </a:solidFill>
                <a:latin typeface="Times New Roman"/>
                <a:ea typeface="Times New Roman"/>
                <a:cs typeface="Times New Roman"/>
                <a:sym typeface="Times New Roman"/>
              </a:rPr>
              <a:t>              </a:t>
            </a:r>
            <a:r>
              <a:rPr lang="en-US" sz="3900" b="1" i="0" u="none" strike="noStrike" cap="none">
                <a:solidFill>
                  <a:schemeClr val="dk1"/>
                </a:solidFill>
                <a:latin typeface="Times New Roman"/>
                <a:ea typeface="Times New Roman"/>
                <a:cs typeface="Times New Roman"/>
                <a:sym typeface="Times New Roman"/>
              </a:rPr>
              <a:t>ALY 6040 – FINAL PROJECT</a:t>
            </a:r>
            <a:endParaRPr sz="1700" b="1">
              <a:solidFill>
                <a:schemeClr val="dk1"/>
              </a:solidFill>
              <a:latin typeface="Times New Roman"/>
              <a:ea typeface="Times New Roman"/>
              <a:cs typeface="Times New Roman"/>
              <a:sym typeface="Times New Roman"/>
            </a:endParaRPr>
          </a:p>
        </p:txBody>
      </p:sp>
      <p:grpSp>
        <p:nvGrpSpPr>
          <p:cNvPr id="139" name="Google Shape;139;p17"/>
          <p:cNvGrpSpPr/>
          <p:nvPr/>
        </p:nvGrpSpPr>
        <p:grpSpPr>
          <a:xfrm>
            <a:off x="1248081" y="4520271"/>
            <a:ext cx="14800151" cy="1168722"/>
            <a:chOff x="1248082" y="4520272"/>
            <a:chExt cx="11902029" cy="1709199"/>
          </a:xfrm>
        </p:grpSpPr>
        <p:sp>
          <p:nvSpPr>
            <p:cNvPr id="140" name="Google Shape;140;p17"/>
            <p:cNvSpPr txBox="1"/>
            <p:nvPr/>
          </p:nvSpPr>
          <p:spPr>
            <a:xfrm>
              <a:off x="2689506" y="4520272"/>
              <a:ext cx="5746281" cy="1477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9000"/>
                <a:buFont typeface="Calibri"/>
                <a:buNone/>
              </a:pPr>
              <a:endParaRPr sz="9000" b="1" i="0" u="none" strike="noStrike" cap="none">
                <a:solidFill>
                  <a:srgbClr val="FFFFFF"/>
                </a:solidFill>
                <a:latin typeface="Arial Black"/>
                <a:ea typeface="Arial Black"/>
                <a:cs typeface="Arial Black"/>
                <a:sym typeface="Arial Black"/>
              </a:endParaRPr>
            </a:p>
          </p:txBody>
        </p:sp>
        <p:sp>
          <p:nvSpPr>
            <p:cNvPr id="141" name="Google Shape;141;p17"/>
            <p:cNvSpPr txBox="1"/>
            <p:nvPr/>
          </p:nvSpPr>
          <p:spPr>
            <a:xfrm>
              <a:off x="3471511" y="4991371"/>
              <a:ext cx="9678600" cy="12381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4400"/>
                <a:buFont typeface="Times New Roman"/>
                <a:buNone/>
              </a:pPr>
              <a:r>
                <a:rPr lang="en-US" sz="4900" b="1" i="0" u="none" strike="noStrike" cap="none">
                  <a:solidFill>
                    <a:schemeClr val="dk1"/>
                  </a:solidFill>
                  <a:latin typeface="Times New Roman"/>
                  <a:ea typeface="Times New Roman"/>
                  <a:cs typeface="Times New Roman"/>
                  <a:sym typeface="Times New Roman"/>
                </a:rPr>
                <a:t>TWITTER SENTIMENT ANALYSIS</a:t>
              </a:r>
              <a:endParaRPr sz="1900">
                <a:solidFill>
                  <a:schemeClr val="dk1"/>
                </a:solidFill>
                <a:latin typeface="Times New Roman"/>
                <a:ea typeface="Times New Roman"/>
                <a:cs typeface="Times New Roman"/>
                <a:sym typeface="Times New Roman"/>
              </a:endParaRPr>
            </a:p>
          </p:txBody>
        </p:sp>
        <p:sp>
          <p:nvSpPr>
            <p:cNvPr id="142" name="Google Shape;142;p17"/>
            <p:cNvSpPr txBox="1"/>
            <p:nvPr/>
          </p:nvSpPr>
          <p:spPr>
            <a:xfrm>
              <a:off x="1248082" y="5148758"/>
              <a:ext cx="1531793" cy="923330"/>
            </a:xfrm>
            <a:prstGeom prst="rect">
              <a:avLst/>
            </a:prstGeom>
            <a:noFill/>
            <a:ln>
              <a:noFill/>
            </a:ln>
          </p:spPr>
          <p:txBody>
            <a:bodyPr spcFirstLastPara="1" wrap="square" lIns="91425" tIns="45700" rIns="91425" bIns="45700" anchor="ctr" anchorCtr="1">
              <a:spAutoFit/>
            </a:bodyPr>
            <a:lstStyle/>
            <a:p>
              <a:pPr marL="0" marR="0" lvl="0" indent="0" algn="ctr" rtl="0">
                <a:lnSpc>
                  <a:spcPct val="100000"/>
                </a:lnSpc>
                <a:spcBef>
                  <a:spcPts val="0"/>
                </a:spcBef>
                <a:spcAft>
                  <a:spcPts val="0"/>
                </a:spcAft>
                <a:buClr>
                  <a:srgbClr val="000000"/>
                </a:buClr>
                <a:buSzPts val="5400"/>
                <a:buFont typeface="Calibri"/>
                <a:buNone/>
              </a:pPr>
              <a:endParaRPr sz="5400" b="1" i="0" u="none" strike="noStrike" cap="none">
                <a:solidFill>
                  <a:srgbClr val="FFFFFF"/>
                </a:solidFill>
                <a:latin typeface="Calibri"/>
                <a:ea typeface="Calibri"/>
                <a:cs typeface="Calibri"/>
                <a:sym typeface="Calibri"/>
              </a:endParaRPr>
            </a:p>
          </p:txBody>
        </p:sp>
      </p:grpSp>
      <p:sp>
        <p:nvSpPr>
          <p:cNvPr id="143" name="Google Shape;143;p17"/>
          <p:cNvSpPr txBox="1"/>
          <p:nvPr/>
        </p:nvSpPr>
        <p:spPr>
          <a:xfrm>
            <a:off x="502850" y="7970400"/>
            <a:ext cx="15545400"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800"/>
              <a:buFont typeface="Times New Roman"/>
              <a:buNone/>
            </a:pPr>
            <a:r>
              <a:rPr lang="en-US" sz="2800" b="1" i="0" u="none" strike="noStrike" cap="none">
                <a:solidFill>
                  <a:srgbClr val="FFFFFF"/>
                </a:solidFill>
                <a:latin typeface="Times New Roman"/>
                <a:ea typeface="Times New Roman"/>
                <a:cs typeface="Times New Roman"/>
                <a:sym typeface="Times New Roman"/>
              </a:rPr>
              <a:t>               BY –  NIKSHITA </a:t>
            </a:r>
            <a:r>
              <a:rPr lang="en-US" sz="2800" b="1" i="0" u="none" strike="noStrike" cap="none" dirty="0">
                <a:solidFill>
                  <a:srgbClr val="FFFFFF"/>
                </a:solidFill>
                <a:latin typeface="Times New Roman"/>
                <a:ea typeface="Times New Roman"/>
                <a:cs typeface="Times New Roman"/>
                <a:sym typeface="Times New Roman"/>
              </a:rPr>
              <a:t>RANGANATHAN</a:t>
            </a:r>
            <a:endParaRPr sz="2800" b="1" i="0" u="none" strike="noStrike" cap="none" dirty="0">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FFFF"/>
              </a:buClr>
              <a:buSzPts val="2800"/>
              <a:buFont typeface="Times New Roman"/>
              <a:buNone/>
            </a:pPr>
            <a:endParaRPr sz="2800" b="1" dirty="0">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FFFF"/>
              </a:buClr>
              <a:buSzPts val="2800"/>
              <a:buFont typeface="Times New Roman"/>
              <a:buNone/>
            </a:pPr>
            <a:r>
              <a:rPr lang="en-US" sz="2800" b="1" dirty="0">
                <a:solidFill>
                  <a:srgbClr val="FFFFFF"/>
                </a:solidFill>
                <a:latin typeface="Times New Roman"/>
                <a:ea typeface="Times New Roman"/>
                <a:cs typeface="Times New Roman"/>
                <a:sym typeface="Times New Roman"/>
              </a:rPr>
              <a:t>                 PROFESSOR - BEHZAD AHMADI</a:t>
            </a:r>
            <a:endParaRPr sz="2800" b="1" dirty="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1"/>
        <p:cNvGrpSpPr/>
        <p:nvPr/>
      </p:nvGrpSpPr>
      <p:grpSpPr>
        <a:xfrm>
          <a:off x="0" y="0"/>
          <a:ext cx="0" cy="0"/>
          <a:chOff x="0" y="0"/>
          <a:chExt cx="0" cy="0"/>
        </a:xfrm>
      </p:grpSpPr>
      <p:grpSp>
        <p:nvGrpSpPr>
          <p:cNvPr id="342" name="Google Shape;342;g245ff388c53_0_43"/>
          <p:cNvGrpSpPr/>
          <p:nvPr/>
        </p:nvGrpSpPr>
        <p:grpSpPr>
          <a:xfrm>
            <a:off x="-980294" y="-91646"/>
            <a:ext cx="19268294" cy="2424749"/>
            <a:chOff x="-980294" y="-91646"/>
            <a:chExt cx="19268294" cy="2424749"/>
          </a:xfrm>
        </p:grpSpPr>
        <p:sp>
          <p:nvSpPr>
            <p:cNvPr id="343" name="Google Shape;343;g245ff388c53_0_43"/>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344" name="Google Shape;344;g245ff388c53_0_43"/>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345" name="Google Shape;345;g245ff388c53_0_43"/>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g245ff388c53_0_43"/>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47" name="Google Shape;347;g245ff388c53_0_43"/>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48" name="Google Shape;348;g245ff388c53_0_43"/>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EXPLORATORY DATA ANALYSIS </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349" name="Google Shape;349;g245ff388c53_0_43"/>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350" name="Google Shape;350;g245ff388c53_0_43"/>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351" name="Google Shape;351;g245ff388c53_0_43"/>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352" name="Google Shape;352;g245ff388c53_0_43"/>
          <p:cNvSpPr txBox="1"/>
          <p:nvPr/>
        </p:nvSpPr>
        <p:spPr>
          <a:xfrm>
            <a:off x="10574475" y="2498800"/>
            <a:ext cx="6552300" cy="4536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500" b="1">
                <a:solidFill>
                  <a:schemeClr val="lt1"/>
                </a:solidFill>
                <a:latin typeface="Times New Roman"/>
                <a:ea typeface="Times New Roman"/>
                <a:cs typeface="Times New Roman"/>
                <a:sym typeface="Times New Roman"/>
              </a:rPr>
              <a:t>Highest number of tweets are from New York (638), followed by Washington, D.C (335) &amp; San Francisco (213).</a:t>
            </a:r>
            <a:endParaRPr sz="25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500" b="1">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400" b="1">
                <a:solidFill>
                  <a:schemeClr val="lt1"/>
                </a:solidFill>
                <a:latin typeface="Times New Roman"/>
                <a:ea typeface="Times New Roman"/>
                <a:cs typeface="Times New Roman"/>
                <a:sym typeface="Times New Roman"/>
              </a:rPr>
              <a:t> Least number of tweets have been received          from Houston, TX (84) &amp; Dallas, TX (97).</a:t>
            </a:r>
            <a:endParaRPr sz="24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pic>
        <p:nvPicPr>
          <p:cNvPr id="353" name="Google Shape;353;g245ff388c53_0_43"/>
          <p:cNvPicPr preferRelativeResize="0"/>
          <p:nvPr/>
        </p:nvPicPr>
        <p:blipFill>
          <a:blip r:embed="rId5">
            <a:alphaModFix/>
          </a:blip>
          <a:stretch>
            <a:fillRect/>
          </a:stretch>
        </p:blipFill>
        <p:spPr>
          <a:xfrm>
            <a:off x="1281575" y="2553500"/>
            <a:ext cx="8555151" cy="6729050"/>
          </a:xfrm>
          <a:prstGeom prst="rect">
            <a:avLst/>
          </a:prstGeom>
          <a:noFill/>
          <a:ln>
            <a:noFill/>
          </a:ln>
        </p:spPr>
      </p:pic>
      <p:sp>
        <p:nvSpPr>
          <p:cNvPr id="354" name="Google Shape;354;g245ff388c53_0_43"/>
          <p:cNvSpPr/>
          <p:nvPr/>
        </p:nvSpPr>
        <p:spPr>
          <a:xfrm>
            <a:off x="10204275" y="273095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5" name="Google Shape;355;g245ff388c53_0_43"/>
          <p:cNvSpPr/>
          <p:nvPr/>
        </p:nvSpPr>
        <p:spPr>
          <a:xfrm>
            <a:off x="10304725" y="4337325"/>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6" name="Google Shape;356;g245ff388c53_0_43"/>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7" name="Google Shape;357;g245ff388c53_0_43"/>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2"/>
        <p:cNvGrpSpPr/>
        <p:nvPr/>
      </p:nvGrpSpPr>
      <p:grpSpPr>
        <a:xfrm>
          <a:off x="0" y="0"/>
          <a:ext cx="0" cy="0"/>
          <a:chOff x="0" y="0"/>
          <a:chExt cx="0" cy="0"/>
        </a:xfrm>
      </p:grpSpPr>
      <p:grpSp>
        <p:nvGrpSpPr>
          <p:cNvPr id="363" name="Google Shape;363;g245ff388c53_0_57"/>
          <p:cNvGrpSpPr/>
          <p:nvPr/>
        </p:nvGrpSpPr>
        <p:grpSpPr>
          <a:xfrm>
            <a:off x="-980294" y="-91646"/>
            <a:ext cx="19268294" cy="2424749"/>
            <a:chOff x="-980294" y="-91646"/>
            <a:chExt cx="19268294" cy="2424749"/>
          </a:xfrm>
        </p:grpSpPr>
        <p:sp>
          <p:nvSpPr>
            <p:cNvPr id="364" name="Google Shape;364;g245ff388c53_0_57"/>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365" name="Google Shape;365;g245ff388c53_0_57"/>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366" name="Google Shape;366;g245ff388c53_0_57"/>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g245ff388c53_0_57"/>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68" name="Google Shape;368;g245ff388c53_0_57"/>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69" name="Google Shape;369;g245ff388c53_0_57"/>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EXPLORATORY DATA ANALYSIS </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370" name="Google Shape;370;g245ff388c53_0_57"/>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371" name="Google Shape;371;g245ff388c53_0_57"/>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72" name="Google Shape;372;g245ff388c53_0_57"/>
          <p:cNvPicPr preferRelativeResize="0"/>
          <p:nvPr/>
        </p:nvPicPr>
        <p:blipFill>
          <a:blip r:embed="rId5">
            <a:alphaModFix/>
          </a:blip>
          <a:stretch>
            <a:fillRect/>
          </a:stretch>
        </p:blipFill>
        <p:spPr>
          <a:xfrm>
            <a:off x="982825" y="2498800"/>
            <a:ext cx="9061725" cy="6850276"/>
          </a:xfrm>
          <a:prstGeom prst="rect">
            <a:avLst/>
          </a:prstGeom>
          <a:noFill/>
          <a:ln>
            <a:noFill/>
          </a:ln>
        </p:spPr>
      </p:pic>
      <p:sp>
        <p:nvSpPr>
          <p:cNvPr id="373" name="Google Shape;373;g245ff388c53_0_57"/>
          <p:cNvSpPr txBox="1"/>
          <p:nvPr/>
        </p:nvSpPr>
        <p:spPr>
          <a:xfrm>
            <a:off x="10418550" y="2498800"/>
            <a:ext cx="6552300" cy="7456800"/>
          </a:xfrm>
          <a:prstGeom prst="rect">
            <a:avLst/>
          </a:prstGeom>
          <a:noFill/>
          <a:ln>
            <a:noFill/>
          </a:ln>
        </p:spPr>
        <p:txBody>
          <a:bodyPr spcFirstLastPara="1" wrap="square" lIns="91425" tIns="91425" rIns="91425" bIns="91425" anchor="t" anchorCtr="0">
            <a:spAutoFit/>
          </a:bodyPr>
          <a:lstStyle/>
          <a:p>
            <a:pPr marL="457200" lvl="0" indent="-381000" algn="just" rtl="0">
              <a:lnSpc>
                <a:spcPct val="115000"/>
              </a:lnSpc>
              <a:spcBef>
                <a:spcPts val="0"/>
              </a:spcBef>
              <a:spcAft>
                <a:spcPts val="0"/>
              </a:spcAft>
              <a:buClr>
                <a:srgbClr val="1B9DF0"/>
              </a:buClr>
              <a:buSzPts val="2400"/>
              <a:buFont typeface="Times New Roman"/>
              <a:buChar char="●"/>
            </a:pPr>
            <a:r>
              <a:rPr lang="en-US" sz="2400" b="1">
                <a:solidFill>
                  <a:schemeClr val="lt1"/>
                </a:solidFill>
                <a:latin typeface="Times New Roman"/>
                <a:ea typeface="Times New Roman"/>
                <a:cs typeface="Times New Roman"/>
                <a:sym typeface="Times New Roman"/>
              </a:rPr>
              <a:t>The highest number of tweets for any day of the week is 3079 tweets on Sunday followed by Monday, with 3032 tweets. The lowest number of tweets is on Wednesday, with only 1344 tweets.</a:t>
            </a:r>
            <a:endParaRPr sz="24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400" b="1">
              <a:solidFill>
                <a:schemeClr val="lt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rgbClr val="1B9DF0"/>
              </a:buClr>
              <a:buSzPts val="2400"/>
              <a:buFont typeface="Times New Roman"/>
              <a:buChar char="●"/>
            </a:pPr>
            <a:r>
              <a:rPr lang="en-US" sz="2400" b="1">
                <a:solidFill>
                  <a:schemeClr val="lt1"/>
                </a:solidFill>
                <a:latin typeface="Times New Roman"/>
                <a:ea typeface="Times New Roman"/>
                <a:cs typeface="Times New Roman"/>
                <a:sym typeface="Times New Roman"/>
              </a:rPr>
              <a:t>Additionally, the highest number of tweets for any day and hour of the day is 1465 tweets on Tuesday morning followed by Sunday afternoon with 1410 tweets.</a:t>
            </a:r>
            <a:endParaRPr sz="37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500" b="1">
              <a:solidFill>
                <a:schemeClr val="lt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rgbClr val="1B9DF0"/>
              </a:buClr>
              <a:buSzPts val="2400"/>
              <a:buFont typeface="Times New Roman"/>
              <a:buChar char="●"/>
            </a:pPr>
            <a:r>
              <a:rPr lang="en-US" sz="2400" b="1">
                <a:solidFill>
                  <a:schemeClr val="lt1"/>
                </a:solidFill>
                <a:latin typeface="Times New Roman"/>
                <a:ea typeface="Times New Roman"/>
                <a:cs typeface="Times New Roman"/>
                <a:sym typeface="Times New Roman"/>
              </a:rPr>
              <a:t>The lowest number of tweets is on Wednesday night, with only 138 tweets.</a:t>
            </a:r>
            <a:endParaRPr sz="36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sp>
        <p:nvSpPr>
          <p:cNvPr id="374" name="Google Shape;374;g245ff388c53_0_57"/>
          <p:cNvSpPr/>
          <p:nvPr/>
        </p:nvSpPr>
        <p:spPr>
          <a:xfrm>
            <a:off x="10418550" y="2498825"/>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5" name="Google Shape;375;g245ff388c53_0_57"/>
          <p:cNvSpPr/>
          <p:nvPr/>
        </p:nvSpPr>
        <p:spPr>
          <a:xfrm>
            <a:off x="10418550" y="516935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6" name="Google Shape;376;g245ff388c53_0_57"/>
          <p:cNvSpPr/>
          <p:nvPr/>
        </p:nvSpPr>
        <p:spPr>
          <a:xfrm>
            <a:off x="10491750" y="7244075"/>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7" name="Google Shape;377;g245ff388c53_0_57"/>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g245ff388c53_0_57"/>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3"/>
        <p:cNvGrpSpPr/>
        <p:nvPr/>
      </p:nvGrpSpPr>
      <p:grpSpPr>
        <a:xfrm>
          <a:off x="0" y="0"/>
          <a:ext cx="0" cy="0"/>
          <a:chOff x="0" y="0"/>
          <a:chExt cx="0" cy="0"/>
        </a:xfrm>
      </p:grpSpPr>
      <p:grpSp>
        <p:nvGrpSpPr>
          <p:cNvPr id="384" name="Google Shape;384;g245ff388c53_0_71"/>
          <p:cNvGrpSpPr/>
          <p:nvPr/>
        </p:nvGrpSpPr>
        <p:grpSpPr>
          <a:xfrm>
            <a:off x="-980294" y="-91646"/>
            <a:ext cx="19268294" cy="2424749"/>
            <a:chOff x="-980294" y="-91646"/>
            <a:chExt cx="19268294" cy="2424749"/>
          </a:xfrm>
        </p:grpSpPr>
        <p:sp>
          <p:nvSpPr>
            <p:cNvPr id="385" name="Google Shape;385;g245ff388c53_0_71"/>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386" name="Google Shape;386;g245ff388c53_0_71"/>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387" name="Google Shape;387;g245ff388c53_0_71"/>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g245ff388c53_0_71"/>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89" name="Google Shape;389;g245ff388c53_0_71"/>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90" name="Google Shape;390;g245ff388c53_0_71"/>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EXPLORATORY DATA ANALYSIS </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391" name="Google Shape;391;g245ff388c53_0_71"/>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392" name="Google Shape;392;g245ff388c53_0_71"/>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93" name="Google Shape;393;g245ff388c53_0_71"/>
          <p:cNvPicPr preferRelativeResize="0"/>
          <p:nvPr/>
        </p:nvPicPr>
        <p:blipFill>
          <a:blip r:embed="rId5">
            <a:alphaModFix/>
          </a:blip>
          <a:stretch>
            <a:fillRect/>
          </a:stretch>
        </p:blipFill>
        <p:spPr>
          <a:xfrm>
            <a:off x="2237300" y="2335888"/>
            <a:ext cx="6666976" cy="5615225"/>
          </a:xfrm>
          <a:prstGeom prst="rect">
            <a:avLst/>
          </a:prstGeom>
          <a:noFill/>
          <a:ln>
            <a:noFill/>
          </a:ln>
        </p:spPr>
      </p:pic>
      <p:pic>
        <p:nvPicPr>
          <p:cNvPr id="394" name="Google Shape;394;g245ff388c53_0_71"/>
          <p:cNvPicPr preferRelativeResize="0"/>
          <p:nvPr/>
        </p:nvPicPr>
        <p:blipFill>
          <a:blip r:embed="rId6">
            <a:alphaModFix/>
          </a:blip>
          <a:stretch>
            <a:fillRect/>
          </a:stretch>
        </p:blipFill>
        <p:spPr>
          <a:xfrm>
            <a:off x="9654925" y="2213300"/>
            <a:ext cx="7231275" cy="5615224"/>
          </a:xfrm>
          <a:prstGeom prst="rect">
            <a:avLst/>
          </a:prstGeom>
          <a:noFill/>
          <a:ln>
            <a:noFill/>
          </a:ln>
        </p:spPr>
      </p:pic>
      <p:sp>
        <p:nvSpPr>
          <p:cNvPr id="395" name="Google Shape;395;g245ff388c53_0_71"/>
          <p:cNvSpPr txBox="1"/>
          <p:nvPr/>
        </p:nvSpPr>
        <p:spPr>
          <a:xfrm>
            <a:off x="1341350" y="8089625"/>
            <a:ext cx="10622400" cy="19440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lt1"/>
              </a:buClr>
              <a:buSzPts val="2200"/>
              <a:buFont typeface="Times New Roman"/>
              <a:buChar char="●"/>
            </a:pPr>
            <a:r>
              <a:rPr lang="en-US" sz="2200" b="1">
                <a:solidFill>
                  <a:schemeClr val="lt1"/>
                </a:solidFill>
                <a:latin typeface="Times New Roman"/>
                <a:ea typeface="Times New Roman"/>
                <a:cs typeface="Times New Roman"/>
                <a:sym typeface="Times New Roman"/>
              </a:rPr>
              <a:t>Most common negative reason for tweets about US airlines is "Customer Service Issues," followed by "Late Flight" and "Can't Tell”.</a:t>
            </a:r>
            <a:endParaRPr sz="2200" b="1">
              <a:solidFill>
                <a:schemeClr val="lt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lt1"/>
              </a:buClr>
              <a:buSzPts val="2100"/>
              <a:buFont typeface="Times New Roman"/>
              <a:buChar char="●"/>
            </a:pPr>
            <a:r>
              <a:rPr lang="en-US" sz="2100" b="1">
                <a:solidFill>
                  <a:schemeClr val="lt1"/>
                </a:solidFill>
                <a:highlight>
                  <a:schemeClr val="dk1"/>
                </a:highlight>
                <a:latin typeface="Times New Roman"/>
                <a:ea typeface="Times New Roman"/>
                <a:cs typeface="Times New Roman"/>
                <a:sym typeface="Times New Roman"/>
              </a:rPr>
              <a:t>Other negative reasons include "Cancelled Flight", "Lost Luggage", "Bad Flight", "Flight Booking Problems", "Flight Attendant Complaints", and "longlines".</a:t>
            </a:r>
            <a:endParaRPr sz="2100" b="1">
              <a:solidFill>
                <a:schemeClr val="lt1"/>
              </a:solidFill>
              <a:highlight>
                <a:schemeClr val="dk1"/>
              </a:highlight>
              <a:latin typeface="Times New Roman"/>
              <a:ea typeface="Times New Roman"/>
              <a:cs typeface="Times New Roman"/>
              <a:sym typeface="Times New Roman"/>
            </a:endParaRPr>
          </a:p>
          <a:p>
            <a:pPr marL="0" lvl="0" indent="0" algn="l" rtl="0">
              <a:spcBef>
                <a:spcPts val="0"/>
              </a:spcBef>
              <a:spcAft>
                <a:spcPts val="0"/>
              </a:spcAft>
              <a:buNone/>
            </a:pPr>
            <a:endParaRPr sz="2200" b="1">
              <a:solidFill>
                <a:schemeClr val="lt1"/>
              </a:solidFill>
              <a:latin typeface="Times New Roman"/>
              <a:ea typeface="Times New Roman"/>
              <a:cs typeface="Times New Roman"/>
              <a:sym typeface="Times New Roman"/>
            </a:endParaRPr>
          </a:p>
        </p:txBody>
      </p:sp>
      <p:sp>
        <p:nvSpPr>
          <p:cNvPr id="396" name="Google Shape;396;g245ff388c53_0_71"/>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g245ff388c53_0_71"/>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2"/>
        <p:cNvGrpSpPr/>
        <p:nvPr/>
      </p:nvGrpSpPr>
      <p:grpSpPr>
        <a:xfrm>
          <a:off x="0" y="0"/>
          <a:ext cx="0" cy="0"/>
          <a:chOff x="0" y="0"/>
          <a:chExt cx="0" cy="0"/>
        </a:xfrm>
      </p:grpSpPr>
      <p:grpSp>
        <p:nvGrpSpPr>
          <p:cNvPr id="403" name="Google Shape;403;g245ff388c53_0_85"/>
          <p:cNvGrpSpPr/>
          <p:nvPr/>
        </p:nvGrpSpPr>
        <p:grpSpPr>
          <a:xfrm>
            <a:off x="-980294" y="-91646"/>
            <a:ext cx="19268294" cy="2424749"/>
            <a:chOff x="-980294" y="-91646"/>
            <a:chExt cx="19268294" cy="2424749"/>
          </a:xfrm>
        </p:grpSpPr>
        <p:sp>
          <p:nvSpPr>
            <p:cNvPr id="404" name="Google Shape;404;g245ff388c53_0_85"/>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405" name="Google Shape;405;g245ff388c53_0_85"/>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406" name="Google Shape;406;g245ff388c53_0_85"/>
          <p:cNvSpPr/>
          <p:nvPr/>
        </p:nvSpPr>
        <p:spPr>
          <a:xfrm>
            <a:off x="905752" y="585023"/>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g245ff388c53_0_85"/>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08" name="Google Shape;408;g245ff388c53_0_85"/>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09" name="Google Shape;409;g245ff388c53_0_85"/>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EXPLORATORY DATA ANALYSIS </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410" name="Google Shape;410;g245ff388c53_0_85"/>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411" name="Google Shape;411;g245ff388c53_0_85"/>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412" name="Google Shape;412;g245ff388c53_0_85"/>
          <p:cNvPicPr preferRelativeResize="0"/>
          <p:nvPr/>
        </p:nvPicPr>
        <p:blipFill>
          <a:blip r:embed="rId5">
            <a:alphaModFix/>
          </a:blip>
          <a:stretch>
            <a:fillRect/>
          </a:stretch>
        </p:blipFill>
        <p:spPr>
          <a:xfrm>
            <a:off x="1109925" y="2553500"/>
            <a:ext cx="9308626" cy="6956932"/>
          </a:xfrm>
          <a:prstGeom prst="rect">
            <a:avLst/>
          </a:prstGeom>
          <a:noFill/>
          <a:ln>
            <a:noFill/>
          </a:ln>
        </p:spPr>
      </p:pic>
      <p:sp>
        <p:nvSpPr>
          <p:cNvPr id="413" name="Google Shape;413;g245ff388c53_0_85"/>
          <p:cNvSpPr txBox="1"/>
          <p:nvPr/>
        </p:nvSpPr>
        <p:spPr>
          <a:xfrm>
            <a:off x="11075925" y="2498800"/>
            <a:ext cx="65523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chemeClr val="lt1"/>
                </a:solidFill>
                <a:latin typeface="Times New Roman"/>
                <a:ea typeface="Times New Roman"/>
                <a:cs typeface="Times New Roman"/>
                <a:sym typeface="Times New Roman"/>
              </a:rPr>
              <a:t> </a:t>
            </a:r>
            <a:r>
              <a:rPr lang="en-US" sz="2800" b="1">
                <a:solidFill>
                  <a:schemeClr val="lt1"/>
                </a:solidFill>
                <a:latin typeface="Times New Roman"/>
                <a:ea typeface="Times New Roman"/>
                <a:cs typeface="Times New Roman"/>
                <a:sym typeface="Times New Roman"/>
              </a:rPr>
              <a:t>Negative sentiment tweets are typically longer than neutral and positive tweets, and people tend to express negative experiences with more details and explanations.</a:t>
            </a:r>
            <a:endParaRPr sz="4800" b="1">
              <a:solidFill>
                <a:schemeClr val="lt1"/>
              </a:solidFill>
              <a:latin typeface="Times New Roman"/>
              <a:ea typeface="Times New Roman"/>
              <a:cs typeface="Times New Roman"/>
              <a:sym typeface="Times New Roman"/>
            </a:endParaRPr>
          </a:p>
        </p:txBody>
      </p:sp>
      <p:sp>
        <p:nvSpPr>
          <p:cNvPr id="414" name="Google Shape;414;g245ff388c53_0_85"/>
          <p:cNvSpPr/>
          <p:nvPr/>
        </p:nvSpPr>
        <p:spPr>
          <a:xfrm>
            <a:off x="10705725" y="274760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5" name="Google Shape;415;g245ff388c53_0_85"/>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g245ff388c53_0_85"/>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1"/>
        <p:cNvGrpSpPr/>
        <p:nvPr/>
      </p:nvGrpSpPr>
      <p:grpSpPr>
        <a:xfrm>
          <a:off x="0" y="0"/>
          <a:ext cx="0" cy="0"/>
          <a:chOff x="0" y="0"/>
          <a:chExt cx="0" cy="0"/>
        </a:xfrm>
      </p:grpSpPr>
      <p:sp>
        <p:nvSpPr>
          <p:cNvPr id="422" name="Google Shape;422;p13"/>
          <p:cNvSpPr txBox="1">
            <a:spLocks noGrp="1"/>
          </p:cNvSpPr>
          <p:nvPr>
            <p:ph type="body" idx="1"/>
          </p:nvPr>
        </p:nvSpPr>
        <p:spPr>
          <a:xfrm>
            <a:off x="2512499" y="325600"/>
            <a:ext cx="14221800" cy="10848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4BACC6"/>
              </a:buClr>
              <a:buSzPts val="8100"/>
              <a:buFont typeface="Arial"/>
              <a:buNone/>
            </a:pPr>
            <a:r>
              <a:rPr lang="en-US" sz="4100" b="1">
                <a:solidFill>
                  <a:schemeClr val="lt1"/>
                </a:solidFill>
                <a:latin typeface="Times New Roman"/>
                <a:ea typeface="Times New Roman"/>
                <a:cs typeface="Times New Roman"/>
                <a:sym typeface="Times New Roman"/>
              </a:rPr>
              <a:t>SENTIMENT ANALYSIS APPROACH ( NLP TECHNIQUES)</a:t>
            </a:r>
            <a:endParaRPr sz="4100" b="1">
              <a:solidFill>
                <a:schemeClr val="lt1"/>
              </a:solidFill>
              <a:latin typeface="Times New Roman"/>
              <a:ea typeface="Times New Roman"/>
              <a:cs typeface="Times New Roman"/>
              <a:sym typeface="Times New Roman"/>
            </a:endParaRPr>
          </a:p>
        </p:txBody>
      </p:sp>
      <p:sp>
        <p:nvSpPr>
          <p:cNvPr id="423" name="Google Shape;423;p13"/>
          <p:cNvSpPr txBox="1"/>
          <p:nvPr/>
        </p:nvSpPr>
        <p:spPr>
          <a:xfrm>
            <a:off x="12909098" y="2621139"/>
            <a:ext cx="5013000" cy="623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0F0"/>
              </a:buClr>
              <a:buSzPts val="4050"/>
              <a:buFont typeface="Calibri"/>
              <a:buNone/>
            </a:pPr>
            <a:r>
              <a:rPr lang="en-US" sz="4050" b="1">
                <a:solidFill>
                  <a:srgbClr val="00B0F0"/>
                </a:solidFill>
                <a:latin typeface="Calibri"/>
                <a:ea typeface="Calibri"/>
                <a:cs typeface="Calibri"/>
                <a:sym typeface="Calibri"/>
              </a:rPr>
              <a:t>TF-IDF MODEL</a:t>
            </a:r>
            <a:endParaRPr/>
          </a:p>
        </p:txBody>
      </p:sp>
      <p:grpSp>
        <p:nvGrpSpPr>
          <p:cNvPr id="424" name="Google Shape;424;p13"/>
          <p:cNvGrpSpPr/>
          <p:nvPr/>
        </p:nvGrpSpPr>
        <p:grpSpPr>
          <a:xfrm>
            <a:off x="676679" y="2621153"/>
            <a:ext cx="5767663" cy="5023636"/>
            <a:chOff x="1523768" y="2791040"/>
            <a:chExt cx="4936800" cy="4777136"/>
          </a:xfrm>
        </p:grpSpPr>
        <p:sp>
          <p:nvSpPr>
            <p:cNvPr id="425" name="Google Shape;425;p13"/>
            <p:cNvSpPr txBox="1"/>
            <p:nvPr/>
          </p:nvSpPr>
          <p:spPr>
            <a:xfrm>
              <a:off x="1523768" y="2791040"/>
              <a:ext cx="4936800" cy="592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0F0"/>
                </a:buClr>
                <a:buSzPts val="4050"/>
                <a:buFont typeface="Calibri"/>
                <a:buNone/>
              </a:pPr>
              <a:r>
                <a:rPr lang="en-US" sz="4050" b="1">
                  <a:solidFill>
                    <a:srgbClr val="00B0F0"/>
                  </a:solidFill>
                  <a:latin typeface="Calibri"/>
                  <a:ea typeface="Calibri"/>
                  <a:cs typeface="Calibri"/>
                  <a:sym typeface="Calibri"/>
                </a:rPr>
                <a:t>BAG OF WORDS MODEL </a:t>
              </a:r>
              <a:endParaRPr/>
            </a:p>
          </p:txBody>
        </p:sp>
        <p:sp>
          <p:nvSpPr>
            <p:cNvPr id="426" name="Google Shape;426;p13"/>
            <p:cNvSpPr txBox="1"/>
            <p:nvPr/>
          </p:nvSpPr>
          <p:spPr>
            <a:xfrm>
              <a:off x="1580299" y="4274776"/>
              <a:ext cx="3778200" cy="3293400"/>
            </a:xfrm>
            <a:prstGeom prst="rect">
              <a:avLst/>
            </a:prstGeom>
            <a:noFill/>
            <a:ln>
              <a:noFill/>
            </a:ln>
          </p:spPr>
          <p:txBody>
            <a:bodyPr spcFirstLastPara="1" wrap="square" lIns="0" tIns="0" rIns="0" bIns="0" anchor="t" anchorCtr="0">
              <a:spAutoFit/>
            </a:bodyPr>
            <a:lstStyle/>
            <a:p>
              <a:pPr marL="457200" marR="0" lvl="0" indent="-387350" algn="l" rtl="0">
                <a:lnSpc>
                  <a:spcPct val="100000"/>
                </a:lnSpc>
                <a:spcBef>
                  <a:spcPts val="0"/>
                </a:spcBef>
                <a:spcAft>
                  <a:spcPts val="0"/>
                </a:spcAft>
                <a:buClr>
                  <a:schemeClr val="lt1"/>
                </a:buClr>
                <a:buSzPts val="2500"/>
                <a:buFont typeface="Times New Roman"/>
                <a:buChar char="★"/>
              </a:pPr>
              <a:r>
                <a:rPr lang="en-US" sz="2500" b="1">
                  <a:solidFill>
                    <a:schemeClr val="lt1"/>
                  </a:solidFill>
                  <a:highlight>
                    <a:schemeClr val="dk1"/>
                  </a:highlight>
                  <a:latin typeface="Times New Roman"/>
                  <a:ea typeface="Times New Roman"/>
                  <a:cs typeface="Times New Roman"/>
                  <a:sym typeface="Times New Roman"/>
                </a:rPr>
                <a:t>Simplest form of text representation in numbers.</a:t>
              </a:r>
              <a:endParaRPr sz="2500" b="1">
                <a:solidFill>
                  <a:schemeClr val="lt1"/>
                </a:solidFill>
                <a:highlight>
                  <a:schemeClr val="dk1"/>
                </a:highlight>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500" b="1">
                <a:solidFill>
                  <a:schemeClr val="lt1"/>
                </a:solidFill>
                <a:highlight>
                  <a:schemeClr val="dk1"/>
                </a:highlight>
                <a:latin typeface="Times New Roman"/>
                <a:ea typeface="Times New Roman"/>
                <a:cs typeface="Times New Roman"/>
                <a:sym typeface="Times New Roman"/>
              </a:endParaRPr>
            </a:p>
            <a:p>
              <a:pPr marL="457200" marR="0" lvl="0" indent="-387350" algn="l" rtl="0">
                <a:lnSpc>
                  <a:spcPct val="100000"/>
                </a:lnSpc>
                <a:spcBef>
                  <a:spcPts val="0"/>
                </a:spcBef>
                <a:spcAft>
                  <a:spcPts val="0"/>
                </a:spcAft>
                <a:buClr>
                  <a:schemeClr val="lt1"/>
                </a:buClr>
                <a:buSzPts val="2500"/>
                <a:buFont typeface="Times New Roman"/>
                <a:buChar char="★"/>
              </a:pPr>
              <a:r>
                <a:rPr lang="en-US" sz="2500" b="1">
                  <a:solidFill>
                    <a:schemeClr val="lt1"/>
                  </a:solidFill>
                  <a:highlight>
                    <a:schemeClr val="dk1"/>
                  </a:highlight>
                  <a:latin typeface="Times New Roman"/>
                  <a:ea typeface="Times New Roman"/>
                  <a:cs typeface="Times New Roman"/>
                  <a:sym typeface="Times New Roman"/>
                </a:rPr>
                <a:t>Represents a sentence as a bag of words vector</a:t>
              </a:r>
              <a:endParaRPr sz="2500" b="1">
                <a:solidFill>
                  <a:schemeClr val="lt1"/>
                </a:solidFill>
                <a:highlight>
                  <a:schemeClr val="dk1"/>
                </a:highlight>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500" b="1">
                <a:solidFill>
                  <a:schemeClr val="lt1"/>
                </a:solidFill>
                <a:highlight>
                  <a:schemeClr val="dk1"/>
                </a:highlight>
                <a:latin typeface="Times New Roman"/>
                <a:ea typeface="Times New Roman"/>
                <a:cs typeface="Times New Roman"/>
                <a:sym typeface="Times New Roman"/>
              </a:endParaRPr>
            </a:p>
            <a:p>
              <a:pPr marL="457200" marR="0" lvl="0" indent="-387350" algn="l" rtl="0">
                <a:lnSpc>
                  <a:spcPct val="100000"/>
                </a:lnSpc>
                <a:spcBef>
                  <a:spcPts val="0"/>
                </a:spcBef>
                <a:spcAft>
                  <a:spcPts val="0"/>
                </a:spcAft>
                <a:buClr>
                  <a:schemeClr val="lt1"/>
                </a:buClr>
                <a:buSzPts val="2500"/>
                <a:buFont typeface="Times New Roman"/>
                <a:buChar char="★"/>
              </a:pPr>
              <a:r>
                <a:rPr lang="en-US" sz="2500" b="1">
                  <a:solidFill>
                    <a:schemeClr val="lt1"/>
                  </a:solidFill>
                  <a:highlight>
                    <a:schemeClr val="dk1"/>
                  </a:highlight>
                  <a:latin typeface="Times New Roman"/>
                  <a:ea typeface="Times New Roman"/>
                  <a:cs typeface="Times New Roman"/>
                  <a:sym typeface="Times New Roman"/>
                </a:rPr>
                <a:t>Bag of words are easy to interpret</a:t>
              </a:r>
              <a:endParaRPr sz="2500" b="1">
                <a:solidFill>
                  <a:schemeClr val="lt1"/>
                </a:solidFill>
                <a:highlight>
                  <a:schemeClr val="dk1"/>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500" b="1">
                <a:solidFill>
                  <a:schemeClr val="lt1"/>
                </a:solidFill>
                <a:highlight>
                  <a:schemeClr val="dk1"/>
                </a:highlight>
                <a:latin typeface="Times New Roman"/>
                <a:ea typeface="Times New Roman"/>
                <a:cs typeface="Times New Roman"/>
                <a:sym typeface="Times New Roman"/>
              </a:endParaRPr>
            </a:p>
          </p:txBody>
        </p:sp>
      </p:grpSp>
      <p:sp>
        <p:nvSpPr>
          <p:cNvPr id="427" name="Google Shape;427;p13"/>
          <p:cNvSpPr/>
          <p:nvPr/>
        </p:nvSpPr>
        <p:spPr>
          <a:xfrm>
            <a:off x="0" y="9573338"/>
            <a:ext cx="18288000" cy="714375"/>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428" name="Google Shape;428;p13"/>
          <p:cNvSpPr/>
          <p:nvPr/>
        </p:nvSpPr>
        <p:spPr>
          <a:xfrm rot="7963437">
            <a:off x="17167777" y="8365150"/>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sp>
        <p:nvSpPr>
          <p:cNvPr id="429" name="Google Shape;429;p13"/>
          <p:cNvSpPr/>
          <p:nvPr/>
        </p:nvSpPr>
        <p:spPr>
          <a:xfrm>
            <a:off x="6444343" y="2202222"/>
            <a:ext cx="5399312" cy="5399312"/>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 name="Google Shape;430;p13"/>
          <p:cNvSpPr/>
          <p:nvPr/>
        </p:nvSpPr>
        <p:spPr>
          <a:xfrm>
            <a:off x="6658752" y="2395444"/>
            <a:ext cx="5012868" cy="5012868"/>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blipFill rotWithShape="1">
            <a:blip r:embed="rId3">
              <a:alphaModFix/>
            </a:blip>
            <a:stretch>
              <a:fillRect/>
            </a:stretch>
          </a:blipFill>
          <a:ln w="25400" cap="flat" cmpd="sng">
            <a:solidFill>
              <a:srgbClr val="FFFFFF"/>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31" name="Google Shape;431;p13"/>
          <p:cNvGrpSpPr/>
          <p:nvPr/>
        </p:nvGrpSpPr>
        <p:grpSpPr>
          <a:xfrm>
            <a:off x="458827" y="325608"/>
            <a:ext cx="17463275" cy="1358652"/>
            <a:chOff x="458827" y="325608"/>
            <a:chExt cx="17463275" cy="1358652"/>
          </a:xfrm>
        </p:grpSpPr>
        <p:grpSp>
          <p:nvGrpSpPr>
            <p:cNvPr id="432" name="Google Shape;432;p13"/>
            <p:cNvGrpSpPr/>
            <p:nvPr/>
          </p:nvGrpSpPr>
          <p:grpSpPr>
            <a:xfrm>
              <a:off x="17324204" y="628604"/>
              <a:ext cx="597898" cy="405655"/>
              <a:chOff x="17324204" y="628604"/>
              <a:chExt cx="597898" cy="405655"/>
            </a:xfrm>
          </p:grpSpPr>
          <p:sp>
            <p:nvSpPr>
              <p:cNvPr id="433" name="Google Shape;433;p13"/>
              <p:cNvSpPr/>
              <p:nvPr/>
            </p:nvSpPr>
            <p:spPr>
              <a:xfrm>
                <a:off x="17324204" y="628604"/>
                <a:ext cx="597898"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13"/>
              <p:cNvSpPr/>
              <p:nvPr/>
            </p:nvSpPr>
            <p:spPr>
              <a:xfrm>
                <a:off x="17324204" y="838577"/>
                <a:ext cx="597898"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13"/>
              <p:cNvSpPr/>
              <p:nvPr/>
            </p:nvSpPr>
            <p:spPr>
              <a:xfrm>
                <a:off x="17324204" y="1034259"/>
                <a:ext cx="597898"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6" name="Google Shape;436;p13"/>
            <p:cNvSpPr/>
            <p:nvPr/>
          </p:nvSpPr>
          <p:spPr>
            <a:xfrm>
              <a:off x="1609993" y="1684260"/>
              <a:ext cx="15714210" cy="0"/>
            </a:xfrm>
            <a:custGeom>
              <a:avLst/>
              <a:gdLst/>
              <a:ahLst/>
              <a:cxnLst/>
              <a:rect l="l" t="t" r="r" b="b"/>
              <a:pathLst>
                <a:path w="120000" h="120000" extrusionOk="0">
                  <a:moveTo>
                    <a:pt x="0" y="0"/>
                  </a:moveTo>
                  <a:lnTo>
                    <a:pt x="120000" y="0"/>
                  </a:lnTo>
                </a:path>
              </a:pathLst>
            </a:custGeom>
            <a:noFill/>
            <a:ln w="47600" cap="rnd" cmpd="sng">
              <a:solidFill>
                <a:srgbClr val="2F3336"/>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13"/>
            <p:cNvSpPr txBox="1"/>
            <p:nvPr/>
          </p:nvSpPr>
          <p:spPr>
            <a:xfrm>
              <a:off x="458827" y="325608"/>
              <a:ext cx="1564236" cy="896011"/>
            </a:xfrm>
            <a:prstGeom prst="rect">
              <a:avLst/>
            </a:prstGeom>
            <a:noFill/>
            <a:ln>
              <a:noFill/>
            </a:ln>
          </p:spPr>
          <p:txBody>
            <a:bodyPr spcFirstLastPara="1" wrap="square" lIns="0" tIns="0" rIns="0" bIns="0" anchor="t" anchorCtr="0">
              <a:spAutoFit/>
            </a:bodyPr>
            <a:lstStyle/>
            <a:p>
              <a:pPr marL="0" marR="0" lvl="0" indent="0" algn="l" rtl="0">
                <a:lnSpc>
                  <a:spcPct val="202945"/>
                </a:lnSpc>
                <a:spcBef>
                  <a:spcPts val="0"/>
                </a:spcBef>
                <a:spcAft>
                  <a:spcPts val="0"/>
                </a:spcAft>
                <a:buClr>
                  <a:srgbClr val="00B0F0"/>
                </a:buClr>
                <a:buSzPts val="4006"/>
                <a:buFont typeface="Arial"/>
                <a:buNone/>
              </a:pPr>
              <a:r>
                <a:rPr lang="en-US" sz="4006" b="0" i="0" u="none" strike="noStrike" cap="none">
                  <a:solidFill>
                    <a:srgbClr val="00B0F0"/>
                  </a:solidFill>
                  <a:latin typeface="Arial"/>
                  <a:ea typeface="Arial"/>
                  <a:cs typeface="Arial"/>
                  <a:sym typeface="Arial"/>
                </a:rPr>
                <a:t>Home</a:t>
              </a:r>
              <a:endParaRPr/>
            </a:p>
          </p:txBody>
        </p:sp>
      </p:grpSp>
      <p:sp>
        <p:nvSpPr>
          <p:cNvPr id="438" name="Google Shape;438;p13"/>
          <p:cNvSpPr txBox="1"/>
          <p:nvPr/>
        </p:nvSpPr>
        <p:spPr>
          <a:xfrm>
            <a:off x="12588173" y="3715249"/>
            <a:ext cx="4414200" cy="5387400"/>
          </a:xfrm>
          <a:prstGeom prst="rect">
            <a:avLst/>
          </a:prstGeom>
          <a:noFill/>
          <a:ln>
            <a:noFill/>
          </a:ln>
        </p:spPr>
        <p:txBody>
          <a:bodyPr spcFirstLastPara="1" wrap="square" lIns="0" tIns="0" rIns="0" bIns="0" anchor="t" anchorCtr="0">
            <a:spAutoFit/>
          </a:bodyPr>
          <a:lstStyle/>
          <a:p>
            <a:pPr marL="457200" marR="0" lvl="0" indent="-387350" algn="l" rtl="0">
              <a:lnSpc>
                <a:spcPct val="100000"/>
              </a:lnSpc>
              <a:spcBef>
                <a:spcPts val="0"/>
              </a:spcBef>
              <a:spcAft>
                <a:spcPts val="0"/>
              </a:spcAft>
              <a:buClr>
                <a:schemeClr val="lt1"/>
              </a:buClr>
              <a:buSzPts val="2500"/>
              <a:buFont typeface="Times New Roman"/>
              <a:buChar char="★"/>
            </a:pPr>
            <a:r>
              <a:rPr lang="en-US" sz="2500" b="1">
                <a:solidFill>
                  <a:schemeClr val="lt1"/>
                </a:solidFill>
                <a:highlight>
                  <a:schemeClr val="dk1"/>
                </a:highlight>
                <a:latin typeface="Times New Roman"/>
                <a:ea typeface="Times New Roman"/>
                <a:cs typeface="Times New Roman"/>
                <a:sym typeface="Times New Roman"/>
              </a:rPr>
              <a:t>Generalization of the Bag of Words model which uses the Term Frequency and Inverse Document frequency approach.</a:t>
            </a:r>
            <a:endParaRPr sz="2500" b="1">
              <a:solidFill>
                <a:schemeClr val="lt1"/>
              </a:solidFill>
              <a:highlight>
                <a:schemeClr val="dk1"/>
              </a:highlight>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500" b="1">
              <a:solidFill>
                <a:schemeClr val="lt1"/>
              </a:solidFill>
              <a:highlight>
                <a:schemeClr val="dk1"/>
              </a:highlight>
              <a:latin typeface="Times New Roman"/>
              <a:ea typeface="Times New Roman"/>
              <a:cs typeface="Times New Roman"/>
              <a:sym typeface="Times New Roman"/>
            </a:endParaRPr>
          </a:p>
          <a:p>
            <a:pPr marL="457200" marR="0" lvl="0" indent="-387350" algn="l" rtl="0">
              <a:lnSpc>
                <a:spcPct val="100000"/>
              </a:lnSpc>
              <a:spcBef>
                <a:spcPts val="0"/>
              </a:spcBef>
              <a:spcAft>
                <a:spcPts val="0"/>
              </a:spcAft>
              <a:buClr>
                <a:schemeClr val="lt1"/>
              </a:buClr>
              <a:buSzPts val="2500"/>
              <a:buFont typeface="Times New Roman"/>
              <a:buChar char="★"/>
            </a:pPr>
            <a:r>
              <a:rPr lang="en-US" sz="2500" b="1">
                <a:solidFill>
                  <a:schemeClr val="lt1"/>
                </a:solidFill>
                <a:highlight>
                  <a:schemeClr val="dk1"/>
                </a:highlight>
                <a:latin typeface="Times New Roman"/>
                <a:ea typeface="Times New Roman"/>
                <a:cs typeface="Times New Roman"/>
                <a:sym typeface="Times New Roman"/>
              </a:rPr>
              <a:t>TF-IDF usually performs better in machine learning models.</a:t>
            </a:r>
            <a:endParaRPr sz="2500" b="1">
              <a:solidFill>
                <a:schemeClr val="lt1"/>
              </a:solidFill>
              <a:highlight>
                <a:schemeClr val="dk1"/>
              </a:highlight>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500" b="1">
              <a:solidFill>
                <a:schemeClr val="lt1"/>
              </a:solidFill>
              <a:highlight>
                <a:schemeClr val="dk1"/>
              </a:highlight>
              <a:latin typeface="Times New Roman"/>
              <a:ea typeface="Times New Roman"/>
              <a:cs typeface="Times New Roman"/>
              <a:sym typeface="Times New Roman"/>
            </a:endParaRPr>
          </a:p>
          <a:p>
            <a:pPr marL="457200" marR="0" lvl="0" indent="-387350" algn="l" rtl="0">
              <a:lnSpc>
                <a:spcPct val="100000"/>
              </a:lnSpc>
              <a:spcBef>
                <a:spcPts val="0"/>
              </a:spcBef>
              <a:spcAft>
                <a:spcPts val="0"/>
              </a:spcAft>
              <a:buClr>
                <a:schemeClr val="lt1"/>
              </a:buClr>
              <a:buSzPts val="2500"/>
              <a:buFont typeface="Times New Roman"/>
              <a:buChar char="★"/>
            </a:pPr>
            <a:r>
              <a:rPr lang="en-US" sz="2500" b="1">
                <a:solidFill>
                  <a:schemeClr val="lt1"/>
                </a:solidFill>
                <a:highlight>
                  <a:schemeClr val="dk1"/>
                </a:highlight>
                <a:latin typeface="Times New Roman"/>
                <a:ea typeface="Times New Roman"/>
                <a:cs typeface="Times New Roman"/>
                <a:sym typeface="Times New Roman"/>
              </a:rPr>
              <a:t>TF-IDF model contains information on the more important words and the less important ones as well.</a:t>
            </a:r>
            <a:endParaRPr sz="2500" b="1">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3"/>
        <p:cNvGrpSpPr/>
        <p:nvPr/>
      </p:nvGrpSpPr>
      <p:grpSpPr>
        <a:xfrm>
          <a:off x="0" y="0"/>
          <a:ext cx="0" cy="0"/>
          <a:chOff x="0" y="0"/>
          <a:chExt cx="0" cy="0"/>
        </a:xfrm>
      </p:grpSpPr>
      <p:grpSp>
        <p:nvGrpSpPr>
          <p:cNvPr id="444" name="Google Shape;444;g245ff388c53_0_171"/>
          <p:cNvGrpSpPr/>
          <p:nvPr/>
        </p:nvGrpSpPr>
        <p:grpSpPr>
          <a:xfrm>
            <a:off x="-980294" y="-91646"/>
            <a:ext cx="19268294" cy="2424749"/>
            <a:chOff x="-980294" y="-91646"/>
            <a:chExt cx="19268294" cy="2424749"/>
          </a:xfrm>
        </p:grpSpPr>
        <p:sp>
          <p:nvSpPr>
            <p:cNvPr id="445" name="Google Shape;445;g245ff388c53_0_171"/>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446" name="Google Shape;446;g245ff388c53_0_171"/>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447" name="Google Shape;447;g245ff388c53_0_171"/>
          <p:cNvSpPr/>
          <p:nvPr/>
        </p:nvSpPr>
        <p:spPr>
          <a:xfrm>
            <a:off x="528775" y="557525"/>
            <a:ext cx="17359121" cy="959561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g245ff388c53_0_171"/>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49" name="Google Shape;449;g245ff388c53_0_171"/>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50" name="Google Shape;450;g245ff388c53_0_171"/>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100" b="1">
                <a:solidFill>
                  <a:schemeClr val="lt1"/>
                </a:solidFill>
                <a:latin typeface="Times New Roman"/>
                <a:ea typeface="Times New Roman"/>
                <a:cs typeface="Times New Roman"/>
                <a:sym typeface="Times New Roman"/>
              </a:rPr>
              <a:t>TEXT PRE-PROCESSING</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sz="2734">
                <a:solidFill>
                  <a:srgbClr val="5C6267"/>
                </a:solidFill>
              </a:rPr>
              <a:t>@Twitter</a:t>
            </a:r>
            <a:endParaRPr sz="4000" b="1">
              <a:solidFill>
                <a:schemeClr val="lt1"/>
              </a:solidFill>
            </a:endParaRPr>
          </a:p>
        </p:txBody>
      </p:sp>
      <p:pic>
        <p:nvPicPr>
          <p:cNvPr id="451" name="Google Shape;451;g245ff388c53_0_171"/>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452" name="Google Shape;452;g245ff388c53_0_171"/>
          <p:cNvSpPr txBox="1"/>
          <p:nvPr/>
        </p:nvSpPr>
        <p:spPr>
          <a:xfrm>
            <a:off x="9240900" y="2333100"/>
            <a:ext cx="6552300" cy="40758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0"/>
              </a:spcBef>
              <a:spcAft>
                <a:spcPts val="0"/>
              </a:spcAft>
              <a:buNone/>
            </a:pPr>
            <a:endParaRPr sz="2400" b="1">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500" b="1">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36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sp>
        <p:nvSpPr>
          <p:cNvPr id="453" name="Google Shape;453;g245ff388c53_0_171"/>
          <p:cNvSpPr txBox="1"/>
          <p:nvPr/>
        </p:nvSpPr>
        <p:spPr>
          <a:xfrm>
            <a:off x="2043525" y="2978700"/>
            <a:ext cx="427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4" name="Google Shape;454;g245ff388c53_0_171"/>
          <p:cNvSpPr txBox="1"/>
          <p:nvPr/>
        </p:nvSpPr>
        <p:spPr>
          <a:xfrm>
            <a:off x="2424525" y="2793150"/>
            <a:ext cx="554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b="1">
              <a:solidFill>
                <a:schemeClr val="lt1"/>
              </a:solidFill>
              <a:latin typeface="Times New Roman"/>
              <a:ea typeface="Times New Roman"/>
              <a:cs typeface="Times New Roman"/>
              <a:sym typeface="Times New Roman"/>
            </a:endParaRPr>
          </a:p>
        </p:txBody>
      </p:sp>
      <p:sp>
        <p:nvSpPr>
          <p:cNvPr id="455" name="Google Shape;455;g245ff388c53_0_171"/>
          <p:cNvSpPr/>
          <p:nvPr/>
        </p:nvSpPr>
        <p:spPr>
          <a:xfrm>
            <a:off x="1298925" y="2599250"/>
            <a:ext cx="7793100" cy="845100"/>
          </a:xfrm>
          <a:prstGeom prst="roundRect">
            <a:avLst>
              <a:gd name="adj" fmla="val 16667"/>
            </a:avLst>
          </a:prstGeom>
          <a:solidFill>
            <a:srgbClr val="1B9DF0"/>
          </a:solidFill>
          <a:ln>
            <a:noFill/>
          </a:ln>
          <a:effectLst>
            <a:reflection stA="17000" endPos="30000" dist="38100" dir="5400000" fadeDir="5400012" sy="-100000" algn="bl" rotWithShape="0"/>
          </a:effectLst>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400" b="1">
                <a:solidFill>
                  <a:schemeClr val="lt1"/>
                </a:solidFill>
                <a:latin typeface="Times New Roman"/>
                <a:ea typeface="Times New Roman"/>
                <a:cs typeface="Times New Roman"/>
                <a:sym typeface="Times New Roman"/>
              </a:rPr>
              <a:t>  Corpus Object</a:t>
            </a:r>
            <a:endParaRPr sz="24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rgbClr val="1B9DF0"/>
              </a:solidFill>
            </a:endParaRPr>
          </a:p>
        </p:txBody>
      </p:sp>
      <p:sp>
        <p:nvSpPr>
          <p:cNvPr id="456" name="Google Shape;456;g245ff388c53_0_171"/>
          <p:cNvSpPr/>
          <p:nvPr/>
        </p:nvSpPr>
        <p:spPr>
          <a:xfrm>
            <a:off x="1107100" y="3064700"/>
            <a:ext cx="588900" cy="579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solidFill>
                  <a:srgbClr val="CC0000"/>
                </a:solidFill>
                <a:latin typeface="Times New Roman"/>
                <a:ea typeface="Times New Roman"/>
                <a:cs typeface="Times New Roman"/>
                <a:sym typeface="Times New Roman"/>
              </a:rPr>
              <a:t>1</a:t>
            </a:r>
            <a:endParaRPr sz="2300" b="1">
              <a:solidFill>
                <a:srgbClr val="CC0000"/>
              </a:solidFill>
              <a:latin typeface="Times New Roman"/>
              <a:ea typeface="Times New Roman"/>
              <a:cs typeface="Times New Roman"/>
              <a:sym typeface="Times New Roman"/>
            </a:endParaRPr>
          </a:p>
        </p:txBody>
      </p:sp>
      <p:sp>
        <p:nvSpPr>
          <p:cNvPr id="457" name="Google Shape;457;g245ff388c53_0_171"/>
          <p:cNvSpPr/>
          <p:nvPr/>
        </p:nvSpPr>
        <p:spPr>
          <a:xfrm>
            <a:off x="9713775" y="2606850"/>
            <a:ext cx="7396500" cy="845100"/>
          </a:xfrm>
          <a:prstGeom prst="roundRect">
            <a:avLst>
              <a:gd name="adj" fmla="val 16667"/>
            </a:avLst>
          </a:prstGeom>
          <a:solidFill>
            <a:srgbClr val="1B9DF0"/>
          </a:solidFill>
          <a:ln>
            <a:noFill/>
          </a:ln>
          <a:effectLst>
            <a:reflection stA="17000" endPos="30000" dist="38100" dir="5400000" fadeDir="5400012" sy="-100000" algn="bl" rotWithShape="0"/>
          </a:effectLst>
        </p:spPr>
        <p:txBody>
          <a:bodyPr spcFirstLastPara="1" wrap="square" lIns="91425" tIns="91425" rIns="91425" bIns="91425" anchor="t" anchorCtr="0">
            <a:noAutofit/>
          </a:bodyPr>
          <a:lstStyle/>
          <a:p>
            <a:pPr marL="0" lvl="0" indent="0" algn="l" rtl="0">
              <a:spcBef>
                <a:spcPts val="0"/>
              </a:spcBef>
              <a:spcAft>
                <a:spcPts val="0"/>
              </a:spcAft>
              <a:buNone/>
            </a:pPr>
            <a:r>
              <a:rPr lang="en-US" sz="2200" b="1">
                <a:solidFill>
                  <a:schemeClr val="lt1"/>
                </a:solidFill>
                <a:latin typeface="Times New Roman"/>
                <a:ea typeface="Times New Roman"/>
                <a:cs typeface="Times New Roman"/>
                <a:sym typeface="Times New Roman"/>
              </a:rPr>
              <a:t>TM package to remove Punctuation , numbers , stopwords , </a:t>
            </a:r>
            <a:endParaRPr sz="22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US" sz="2200" b="1">
                <a:solidFill>
                  <a:schemeClr val="lt1"/>
                </a:solidFill>
                <a:latin typeface="Times New Roman"/>
                <a:ea typeface="Times New Roman"/>
                <a:cs typeface="Times New Roman"/>
                <a:sym typeface="Times New Roman"/>
              </a:rPr>
              <a:t>whitespace , stemming etc</a:t>
            </a:r>
            <a:endParaRPr sz="22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rgbClr val="1B9DF0"/>
              </a:solidFill>
            </a:endParaRPr>
          </a:p>
        </p:txBody>
      </p:sp>
      <p:sp>
        <p:nvSpPr>
          <p:cNvPr id="458" name="Google Shape;458;g245ff388c53_0_171"/>
          <p:cNvSpPr/>
          <p:nvPr/>
        </p:nvSpPr>
        <p:spPr>
          <a:xfrm>
            <a:off x="9454425" y="3064688"/>
            <a:ext cx="588900" cy="579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solidFill>
                  <a:srgbClr val="CC0000"/>
                </a:solidFill>
                <a:latin typeface="Times New Roman"/>
                <a:ea typeface="Times New Roman"/>
                <a:cs typeface="Times New Roman"/>
                <a:sym typeface="Times New Roman"/>
              </a:rPr>
              <a:t>2</a:t>
            </a:r>
            <a:endParaRPr sz="2300" b="1">
              <a:solidFill>
                <a:srgbClr val="CC0000"/>
              </a:solidFill>
              <a:latin typeface="Times New Roman"/>
              <a:ea typeface="Times New Roman"/>
              <a:cs typeface="Times New Roman"/>
              <a:sym typeface="Times New Roman"/>
            </a:endParaRPr>
          </a:p>
        </p:txBody>
      </p:sp>
      <p:sp>
        <p:nvSpPr>
          <p:cNvPr id="459" name="Google Shape;459;g245ff388c53_0_171"/>
          <p:cNvSpPr/>
          <p:nvPr/>
        </p:nvSpPr>
        <p:spPr>
          <a:xfrm>
            <a:off x="5079175" y="5032600"/>
            <a:ext cx="8852400" cy="1012500"/>
          </a:xfrm>
          <a:prstGeom prst="roundRect">
            <a:avLst>
              <a:gd name="adj" fmla="val 16667"/>
            </a:avLst>
          </a:prstGeom>
          <a:solidFill>
            <a:srgbClr val="1B9DF0"/>
          </a:solidFill>
          <a:ln>
            <a:noFill/>
          </a:ln>
          <a:effectLst>
            <a:reflection stA="17000" endPos="30000" dist="38100" dir="5400000" fadeDir="5400012" sy="-100000" algn="bl" rotWithShape="0"/>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200" b="1">
                <a:solidFill>
                  <a:schemeClr val="lt1"/>
                </a:solidFill>
                <a:latin typeface="Times New Roman"/>
                <a:ea typeface="Times New Roman"/>
                <a:cs typeface="Times New Roman"/>
                <a:sym typeface="Times New Roman"/>
              </a:rPr>
              <a:t>  </a:t>
            </a:r>
            <a:r>
              <a:rPr lang="en-US" sz="2400" b="1">
                <a:solidFill>
                  <a:schemeClr val="lt1"/>
                </a:solidFill>
                <a:latin typeface="Times New Roman"/>
                <a:ea typeface="Times New Roman"/>
                <a:cs typeface="Times New Roman"/>
                <a:sym typeface="Times New Roman"/>
              </a:rPr>
              <a:t> TermDocumentMatrix &amp; DocumentTermMatrix.</a:t>
            </a:r>
            <a:endParaRPr sz="2400" b="1">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US" sz="2400" b="1">
                <a:solidFill>
                  <a:schemeClr val="lt1"/>
                </a:solidFill>
                <a:latin typeface="Times New Roman"/>
                <a:ea typeface="Times New Roman"/>
                <a:cs typeface="Times New Roman"/>
                <a:sym typeface="Times New Roman"/>
              </a:rPr>
              <a:t>  Visualised words with frequency greater than 500</a:t>
            </a:r>
            <a:endParaRPr sz="24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rgbClr val="1B9DF0"/>
              </a:solidFill>
            </a:endParaRPr>
          </a:p>
        </p:txBody>
      </p:sp>
      <p:sp>
        <p:nvSpPr>
          <p:cNvPr id="460" name="Google Shape;460;g245ff388c53_0_171"/>
          <p:cNvSpPr/>
          <p:nvPr/>
        </p:nvSpPr>
        <p:spPr>
          <a:xfrm>
            <a:off x="4901025" y="5638425"/>
            <a:ext cx="588900" cy="579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solidFill>
                  <a:srgbClr val="CC0000"/>
                </a:solidFill>
                <a:latin typeface="Times New Roman"/>
                <a:ea typeface="Times New Roman"/>
                <a:cs typeface="Times New Roman"/>
                <a:sym typeface="Times New Roman"/>
              </a:rPr>
              <a:t>3</a:t>
            </a:r>
            <a:endParaRPr sz="2300" b="1">
              <a:solidFill>
                <a:srgbClr val="CC0000"/>
              </a:solidFill>
              <a:latin typeface="Times New Roman"/>
              <a:ea typeface="Times New Roman"/>
              <a:cs typeface="Times New Roman"/>
              <a:sym typeface="Times New Roman"/>
            </a:endParaRPr>
          </a:p>
        </p:txBody>
      </p:sp>
      <p:sp>
        <p:nvSpPr>
          <p:cNvPr id="461" name="Google Shape;461;g245ff388c53_0_171"/>
          <p:cNvSpPr/>
          <p:nvPr/>
        </p:nvSpPr>
        <p:spPr>
          <a:xfrm>
            <a:off x="1298925" y="7266300"/>
            <a:ext cx="7688700" cy="845100"/>
          </a:xfrm>
          <a:prstGeom prst="roundRect">
            <a:avLst>
              <a:gd name="adj" fmla="val 16667"/>
            </a:avLst>
          </a:prstGeom>
          <a:solidFill>
            <a:srgbClr val="1B9DF0"/>
          </a:solidFill>
          <a:ln>
            <a:noFill/>
          </a:ln>
          <a:effectLst>
            <a:reflection stA="17000" endPos="30000" dist="38100" dir="5400000" fadeDir="5400012" sy="-100000" algn="bl" rotWithShape="0"/>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200" b="1">
                <a:solidFill>
                  <a:schemeClr val="lt1"/>
                </a:solidFill>
                <a:latin typeface="Times New Roman"/>
                <a:ea typeface="Times New Roman"/>
                <a:cs typeface="Times New Roman"/>
                <a:sym typeface="Times New Roman"/>
              </a:rPr>
              <a:t>  </a:t>
            </a:r>
            <a:r>
              <a:rPr lang="en-US" sz="2400" b="1">
                <a:solidFill>
                  <a:schemeClr val="lt1"/>
                </a:solidFill>
                <a:latin typeface="Times New Roman"/>
                <a:ea typeface="Times New Roman"/>
                <a:cs typeface="Times New Roman"/>
                <a:sym typeface="Times New Roman"/>
              </a:rPr>
              <a:t> Splitting the dataset with 80 : 20 ( Train &amp; Test set)</a:t>
            </a:r>
            <a:endParaRPr sz="24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rgbClr val="1B9DF0"/>
              </a:solidFill>
            </a:endParaRPr>
          </a:p>
        </p:txBody>
      </p:sp>
      <p:sp>
        <p:nvSpPr>
          <p:cNvPr id="462" name="Google Shape;462;g245ff388c53_0_171"/>
          <p:cNvSpPr/>
          <p:nvPr/>
        </p:nvSpPr>
        <p:spPr>
          <a:xfrm>
            <a:off x="1206550" y="7839000"/>
            <a:ext cx="588900" cy="579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solidFill>
                  <a:srgbClr val="CC0000"/>
                </a:solidFill>
                <a:latin typeface="Times New Roman"/>
                <a:ea typeface="Times New Roman"/>
                <a:cs typeface="Times New Roman"/>
                <a:sym typeface="Times New Roman"/>
              </a:rPr>
              <a:t>4</a:t>
            </a:r>
            <a:endParaRPr sz="2300" b="1">
              <a:solidFill>
                <a:srgbClr val="CC0000"/>
              </a:solidFill>
              <a:latin typeface="Times New Roman"/>
              <a:ea typeface="Times New Roman"/>
              <a:cs typeface="Times New Roman"/>
              <a:sym typeface="Times New Roman"/>
            </a:endParaRPr>
          </a:p>
        </p:txBody>
      </p:sp>
      <p:sp>
        <p:nvSpPr>
          <p:cNvPr id="463" name="Google Shape;463;g245ff388c53_0_171"/>
          <p:cNvSpPr/>
          <p:nvPr/>
        </p:nvSpPr>
        <p:spPr>
          <a:xfrm>
            <a:off x="9454425" y="7266300"/>
            <a:ext cx="7688700" cy="845100"/>
          </a:xfrm>
          <a:prstGeom prst="roundRect">
            <a:avLst>
              <a:gd name="adj" fmla="val 16667"/>
            </a:avLst>
          </a:prstGeom>
          <a:solidFill>
            <a:srgbClr val="1B9DF0"/>
          </a:solidFill>
          <a:ln>
            <a:noFill/>
          </a:ln>
          <a:effectLst>
            <a:reflection stA="17000" endPos="30000" dist="38100" dir="5400000" fadeDir="5400012" sy="-100000" algn="bl" rotWithShape="0"/>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300" b="1">
                <a:solidFill>
                  <a:schemeClr val="lt1"/>
                </a:solidFill>
                <a:latin typeface="Times New Roman"/>
                <a:ea typeface="Times New Roman"/>
                <a:cs typeface="Times New Roman"/>
                <a:sym typeface="Times New Roman"/>
              </a:rPr>
              <a:t>Baseline Accuracy for Train &amp; Test set.</a:t>
            </a:r>
            <a:endParaRPr sz="25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b="1">
              <a:solidFill>
                <a:srgbClr val="1B9DF0"/>
              </a:solidFill>
            </a:endParaRPr>
          </a:p>
        </p:txBody>
      </p:sp>
      <p:sp>
        <p:nvSpPr>
          <p:cNvPr id="464" name="Google Shape;464;g245ff388c53_0_171"/>
          <p:cNvSpPr/>
          <p:nvPr/>
        </p:nvSpPr>
        <p:spPr>
          <a:xfrm>
            <a:off x="9240900" y="7839000"/>
            <a:ext cx="588900" cy="5793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300" b="1">
                <a:solidFill>
                  <a:srgbClr val="CC0000"/>
                </a:solidFill>
                <a:latin typeface="Times New Roman"/>
                <a:ea typeface="Times New Roman"/>
                <a:cs typeface="Times New Roman"/>
                <a:sym typeface="Times New Roman"/>
              </a:rPr>
              <a:t>5</a:t>
            </a:r>
            <a:endParaRPr sz="2300" b="1">
              <a:solidFill>
                <a:srgbClr val="CC0000"/>
              </a:solidFill>
              <a:latin typeface="Times New Roman"/>
              <a:ea typeface="Times New Roman"/>
              <a:cs typeface="Times New Roman"/>
              <a:sym typeface="Times New Roman"/>
            </a:endParaRPr>
          </a:p>
        </p:txBody>
      </p:sp>
      <p:sp>
        <p:nvSpPr>
          <p:cNvPr id="465" name="Google Shape;465;g245ff388c53_0_171"/>
          <p:cNvSpPr txBox="1"/>
          <p:nvPr/>
        </p:nvSpPr>
        <p:spPr>
          <a:xfrm>
            <a:off x="9562800" y="5065675"/>
            <a:ext cx="41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66" name="Google Shape;466;g245ff388c53_0_171"/>
          <p:cNvPicPr preferRelativeResize="0"/>
          <p:nvPr/>
        </p:nvPicPr>
        <p:blipFill>
          <a:blip r:embed="rId5">
            <a:alphaModFix/>
          </a:blip>
          <a:stretch>
            <a:fillRect/>
          </a:stretch>
        </p:blipFill>
        <p:spPr>
          <a:xfrm>
            <a:off x="11920975" y="7959875"/>
            <a:ext cx="3251450" cy="197812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grpSp>
        <p:nvGrpSpPr>
          <p:cNvPr id="472" name="Google Shape;472;g246928937a3_0_3"/>
          <p:cNvGrpSpPr/>
          <p:nvPr/>
        </p:nvGrpSpPr>
        <p:grpSpPr>
          <a:xfrm>
            <a:off x="-980294" y="-91646"/>
            <a:ext cx="19268294" cy="2424749"/>
            <a:chOff x="-980294" y="-91646"/>
            <a:chExt cx="19268294" cy="2424749"/>
          </a:xfrm>
        </p:grpSpPr>
        <p:sp>
          <p:nvSpPr>
            <p:cNvPr id="473" name="Google Shape;473;g246928937a3_0_3"/>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474" name="Google Shape;474;g246928937a3_0_3"/>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475" name="Google Shape;475;g246928937a3_0_3"/>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g246928937a3_0_3"/>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77" name="Google Shape;477;g246928937a3_0_3"/>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78" name="Google Shape;478;g246928937a3_0_3"/>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WORD CLOUD</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479" name="Google Shape;479;g246928937a3_0_3"/>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480" name="Google Shape;480;g246928937a3_0_3"/>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481" name="Google Shape;481;g246928937a3_0_3"/>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482" name="Google Shape;482;g246928937a3_0_3"/>
          <p:cNvSpPr txBox="1"/>
          <p:nvPr/>
        </p:nvSpPr>
        <p:spPr>
          <a:xfrm>
            <a:off x="9707750" y="2553500"/>
            <a:ext cx="7089600" cy="3609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300"/>
              </a:spcBef>
              <a:spcAft>
                <a:spcPts val="0"/>
              </a:spcAft>
              <a:buNone/>
            </a:pPr>
            <a:endParaRPr sz="2500" b="1">
              <a:solidFill>
                <a:srgbClr val="E3E3E3"/>
              </a:solidFill>
              <a:highlight>
                <a:srgbClr val="131314"/>
              </a:highlight>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Text preprocessing steps were applied to the tweets.</a:t>
            </a:r>
            <a:endParaRPr sz="2500" b="1">
              <a:solidFill>
                <a:srgbClr val="E3E3E3"/>
              </a:solidFill>
              <a:highlight>
                <a:srgbClr val="131314"/>
              </a:highlight>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A term-document matrix was created to represent the tweets.</a:t>
            </a:r>
            <a:endParaRPr sz="2500" b="1">
              <a:solidFill>
                <a:srgbClr val="E3E3E3"/>
              </a:solidFill>
              <a:highlight>
                <a:srgbClr val="131314"/>
              </a:highlight>
              <a:latin typeface="Times New Roman"/>
              <a:ea typeface="Times New Roman"/>
              <a:cs typeface="Times New Roman"/>
              <a:sym typeface="Times New Roman"/>
            </a:endParaRPr>
          </a:p>
          <a:p>
            <a:pPr marL="457200" lvl="0" indent="-387350" algn="l" rtl="0">
              <a:lnSpc>
                <a:spcPct val="115000"/>
              </a:lnSpc>
              <a:spcBef>
                <a:spcPts val="1000"/>
              </a:spcBef>
              <a:spcAft>
                <a:spcPts val="100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Word size in the matrix indicated frequency (larger words = higher occurrence).</a:t>
            </a:r>
            <a:endParaRPr sz="2500" b="1">
              <a:solidFill>
                <a:srgbClr val="E3E3E3"/>
              </a:solidFill>
              <a:highlight>
                <a:srgbClr val="131314"/>
              </a:highlight>
              <a:latin typeface="Times New Roman"/>
              <a:ea typeface="Times New Roman"/>
              <a:cs typeface="Times New Roman"/>
              <a:sym typeface="Times New Roman"/>
            </a:endParaRPr>
          </a:p>
        </p:txBody>
      </p:sp>
      <p:sp>
        <p:nvSpPr>
          <p:cNvPr id="483" name="Google Shape;483;g246928937a3_0_3"/>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484" name="Google Shape;484;g246928937a3_0_3"/>
          <p:cNvPicPr preferRelativeResize="0"/>
          <p:nvPr/>
        </p:nvPicPr>
        <p:blipFill>
          <a:blip r:embed="rId5">
            <a:alphaModFix/>
          </a:blip>
          <a:stretch>
            <a:fillRect/>
          </a:stretch>
        </p:blipFill>
        <p:spPr>
          <a:xfrm>
            <a:off x="1869525" y="2495550"/>
            <a:ext cx="7333551" cy="5759116"/>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9"/>
        <p:cNvGrpSpPr/>
        <p:nvPr/>
      </p:nvGrpSpPr>
      <p:grpSpPr>
        <a:xfrm>
          <a:off x="0" y="0"/>
          <a:ext cx="0" cy="0"/>
          <a:chOff x="0" y="0"/>
          <a:chExt cx="0" cy="0"/>
        </a:xfrm>
      </p:grpSpPr>
      <p:grpSp>
        <p:nvGrpSpPr>
          <p:cNvPr id="490" name="Google Shape;490;g246928937a3_0_26"/>
          <p:cNvGrpSpPr/>
          <p:nvPr/>
        </p:nvGrpSpPr>
        <p:grpSpPr>
          <a:xfrm>
            <a:off x="-980294" y="-91646"/>
            <a:ext cx="19268294" cy="2424749"/>
            <a:chOff x="-980294" y="-91646"/>
            <a:chExt cx="19268294" cy="2424749"/>
          </a:xfrm>
        </p:grpSpPr>
        <p:sp>
          <p:nvSpPr>
            <p:cNvPr id="491" name="Google Shape;491;g246928937a3_0_26"/>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492" name="Google Shape;492;g246928937a3_0_26"/>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493" name="Google Shape;493;g246928937a3_0_26"/>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4" name="Google Shape;494;g246928937a3_0_26"/>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95" name="Google Shape;495;g246928937a3_0_26"/>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496" name="Google Shape;496;g246928937a3_0_26"/>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DECISION TREE MODEL</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497" name="Google Shape;497;g246928937a3_0_26"/>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498" name="Google Shape;498;g246928937a3_0_26"/>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499" name="Google Shape;499;g246928937a3_0_26"/>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500" name="Google Shape;500;g246928937a3_0_26"/>
          <p:cNvSpPr txBox="1"/>
          <p:nvPr/>
        </p:nvSpPr>
        <p:spPr>
          <a:xfrm>
            <a:off x="2198625" y="6741700"/>
            <a:ext cx="13751700" cy="28959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300"/>
              </a:spcBef>
              <a:spcAft>
                <a:spcPts val="0"/>
              </a:spcAft>
              <a:buClr>
                <a:srgbClr val="E3E3E3"/>
              </a:buClr>
              <a:buSzPts val="2400"/>
              <a:buFont typeface="Times New Roman"/>
              <a:buChar char="★"/>
            </a:pPr>
            <a:r>
              <a:rPr lang="en-US" sz="2400" b="1">
                <a:solidFill>
                  <a:srgbClr val="E3E3E3"/>
                </a:solidFill>
                <a:highlight>
                  <a:srgbClr val="131314"/>
                </a:highlight>
                <a:latin typeface="Times New Roman"/>
                <a:ea typeface="Times New Roman"/>
                <a:cs typeface="Times New Roman"/>
                <a:sym typeface="Times New Roman"/>
              </a:rPr>
              <a:t>The CP value of 0.1171357 resulted in two splits, with a final tree containing two terminal nodes.</a:t>
            </a:r>
            <a:endParaRPr sz="2400" b="1">
              <a:solidFill>
                <a:srgbClr val="E3E3E3"/>
              </a:solidFill>
              <a:highlight>
                <a:srgbClr val="131314"/>
              </a:highlight>
              <a:latin typeface="Times New Roman"/>
              <a:ea typeface="Times New Roman"/>
              <a:cs typeface="Times New Roman"/>
              <a:sym typeface="Times New Roman"/>
            </a:endParaRPr>
          </a:p>
          <a:p>
            <a:pPr marL="457200" lvl="0" indent="-381000" algn="l" rtl="0">
              <a:lnSpc>
                <a:spcPct val="115000"/>
              </a:lnSpc>
              <a:spcBef>
                <a:spcPts val="1000"/>
              </a:spcBef>
              <a:spcAft>
                <a:spcPts val="0"/>
              </a:spcAft>
              <a:buClr>
                <a:srgbClr val="E3E3E3"/>
              </a:buClr>
              <a:buSzPts val="2400"/>
              <a:buFont typeface="Times New Roman"/>
              <a:buChar char="★"/>
            </a:pPr>
            <a:r>
              <a:rPr lang="en-US" sz="2400" b="1">
                <a:solidFill>
                  <a:srgbClr val="E3E3E3"/>
                </a:solidFill>
                <a:highlight>
                  <a:srgbClr val="131314"/>
                </a:highlight>
                <a:latin typeface="Times New Roman"/>
                <a:ea typeface="Times New Roman"/>
                <a:cs typeface="Times New Roman"/>
                <a:sym typeface="Times New Roman"/>
              </a:rPr>
              <a:t>The "thank" variable was the most important variable in predicting sentiment.</a:t>
            </a:r>
            <a:endParaRPr sz="2400" b="1">
              <a:solidFill>
                <a:srgbClr val="E3E3E3"/>
              </a:solidFill>
              <a:highlight>
                <a:srgbClr val="131314"/>
              </a:highlight>
              <a:latin typeface="Times New Roman"/>
              <a:ea typeface="Times New Roman"/>
              <a:cs typeface="Times New Roman"/>
              <a:sym typeface="Times New Roman"/>
            </a:endParaRPr>
          </a:p>
          <a:p>
            <a:pPr marL="457200" lvl="0" indent="-381000" algn="l" rtl="0">
              <a:lnSpc>
                <a:spcPct val="115000"/>
              </a:lnSpc>
              <a:spcBef>
                <a:spcPts val="1000"/>
              </a:spcBef>
              <a:spcAft>
                <a:spcPts val="0"/>
              </a:spcAft>
              <a:buClr>
                <a:srgbClr val="E3E3E3"/>
              </a:buClr>
              <a:buSzPts val="2400"/>
              <a:buFont typeface="Times New Roman"/>
              <a:buChar char="★"/>
            </a:pPr>
            <a:r>
              <a:rPr lang="en-US" sz="2400" b="1">
                <a:solidFill>
                  <a:srgbClr val="E3E3E3"/>
                </a:solidFill>
                <a:highlight>
                  <a:srgbClr val="131314"/>
                </a:highlight>
                <a:latin typeface="Times New Roman"/>
                <a:ea typeface="Times New Roman"/>
                <a:cs typeface="Times New Roman"/>
                <a:sym typeface="Times New Roman"/>
              </a:rPr>
              <a:t>The model was unable to provide any classification for the neutral class.</a:t>
            </a:r>
            <a:endParaRPr sz="2400" b="1">
              <a:solidFill>
                <a:srgbClr val="E3E3E3"/>
              </a:solidFill>
              <a:highlight>
                <a:srgbClr val="131314"/>
              </a:highlight>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2000">
              <a:solidFill>
                <a:srgbClr val="E3E3E3"/>
              </a:solidFill>
              <a:highlight>
                <a:srgbClr val="131314"/>
              </a:highlight>
              <a:latin typeface="Helvetica Neue"/>
              <a:ea typeface="Helvetica Neue"/>
              <a:cs typeface="Helvetica Neue"/>
              <a:sym typeface="Helvetica Neue"/>
            </a:endParaRPr>
          </a:p>
          <a:p>
            <a:pPr marL="0" lvl="0" indent="0" algn="just" rtl="0">
              <a:lnSpc>
                <a:spcPct val="115000"/>
              </a:lnSpc>
              <a:spcBef>
                <a:spcPts val="1000"/>
              </a:spcBef>
              <a:spcAft>
                <a:spcPts val="0"/>
              </a:spcAft>
              <a:buNone/>
            </a:pPr>
            <a:r>
              <a:rPr lang="en-US" sz="3700" b="1">
                <a:solidFill>
                  <a:srgbClr val="1B9DF0"/>
                </a:solidFill>
                <a:latin typeface="Times New Roman"/>
                <a:ea typeface="Times New Roman"/>
                <a:cs typeface="Times New Roman"/>
                <a:sym typeface="Times New Roman"/>
              </a:rPr>
              <a:t>                   </a:t>
            </a:r>
            <a:r>
              <a:rPr lang="en-US" sz="3000" b="1">
                <a:solidFill>
                  <a:srgbClr val="1B9DF0"/>
                </a:solidFill>
                <a:latin typeface="Times New Roman"/>
                <a:ea typeface="Times New Roman"/>
                <a:cs typeface="Times New Roman"/>
                <a:sym typeface="Times New Roman"/>
              </a:rPr>
              <a:t>ACCURACY</a:t>
            </a:r>
            <a:r>
              <a:rPr lang="en-US" sz="3700" b="1">
                <a:solidFill>
                  <a:srgbClr val="1B9DF0"/>
                </a:solidFill>
                <a:latin typeface="Times New Roman"/>
                <a:ea typeface="Times New Roman"/>
                <a:cs typeface="Times New Roman"/>
                <a:sym typeface="Times New Roman"/>
              </a:rPr>
              <a:t> </a:t>
            </a:r>
            <a:r>
              <a:rPr lang="en-US" sz="3000" b="1">
                <a:solidFill>
                  <a:srgbClr val="1B9DF0"/>
                </a:solidFill>
                <a:latin typeface="Times New Roman"/>
                <a:ea typeface="Times New Roman"/>
                <a:cs typeface="Times New Roman"/>
                <a:sym typeface="Times New Roman"/>
              </a:rPr>
              <a:t>67%</a:t>
            </a:r>
            <a:endParaRPr sz="3200" b="1">
              <a:solidFill>
                <a:schemeClr val="lt1"/>
              </a:solidFill>
              <a:latin typeface="Times New Roman"/>
              <a:ea typeface="Times New Roman"/>
              <a:cs typeface="Times New Roman"/>
              <a:sym typeface="Times New Roman"/>
            </a:endParaRPr>
          </a:p>
        </p:txBody>
      </p:sp>
      <p:sp>
        <p:nvSpPr>
          <p:cNvPr id="501" name="Google Shape;501;g246928937a3_0_26"/>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502" name="Google Shape;502;g246928937a3_0_26"/>
          <p:cNvPicPr preferRelativeResize="0"/>
          <p:nvPr/>
        </p:nvPicPr>
        <p:blipFill>
          <a:blip r:embed="rId5">
            <a:alphaModFix/>
          </a:blip>
          <a:stretch>
            <a:fillRect/>
          </a:stretch>
        </p:blipFill>
        <p:spPr>
          <a:xfrm>
            <a:off x="1869525" y="2498800"/>
            <a:ext cx="7026926" cy="3414325"/>
          </a:xfrm>
          <a:prstGeom prst="rect">
            <a:avLst/>
          </a:prstGeom>
          <a:noFill/>
          <a:ln>
            <a:noFill/>
          </a:ln>
        </p:spPr>
      </p:pic>
      <p:sp>
        <p:nvSpPr>
          <p:cNvPr id="503" name="Google Shape;503;g246928937a3_0_26"/>
          <p:cNvSpPr txBox="1"/>
          <p:nvPr/>
        </p:nvSpPr>
        <p:spPr>
          <a:xfrm>
            <a:off x="10366025" y="8965850"/>
            <a:ext cx="1232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0.79</a:t>
            </a:r>
            <a:endParaRPr sz="3000" b="1">
              <a:solidFill>
                <a:srgbClr val="1B9DF0"/>
              </a:solidFill>
              <a:latin typeface="Times New Roman"/>
              <a:ea typeface="Times New Roman"/>
              <a:cs typeface="Times New Roman"/>
              <a:sym typeface="Times New Roman"/>
            </a:endParaRPr>
          </a:p>
        </p:txBody>
      </p:sp>
      <p:pic>
        <p:nvPicPr>
          <p:cNvPr id="504" name="Google Shape;504;g246928937a3_0_26" descr="image"/>
          <p:cNvPicPr preferRelativeResize="0"/>
          <p:nvPr/>
        </p:nvPicPr>
        <p:blipFill>
          <a:blip r:embed="rId6">
            <a:alphaModFix/>
          </a:blip>
          <a:stretch>
            <a:fillRect/>
          </a:stretch>
        </p:blipFill>
        <p:spPr>
          <a:xfrm>
            <a:off x="9134525" y="1700888"/>
            <a:ext cx="6705600" cy="5010150"/>
          </a:xfrm>
          <a:prstGeom prst="rect">
            <a:avLst/>
          </a:prstGeom>
          <a:noFill/>
          <a:ln>
            <a:noFill/>
          </a:ln>
        </p:spPr>
      </p:pic>
      <p:sp>
        <p:nvSpPr>
          <p:cNvPr id="505" name="Google Shape;505;g246928937a3_0_26"/>
          <p:cNvSpPr/>
          <p:nvPr/>
        </p:nvSpPr>
        <p:spPr>
          <a:xfrm>
            <a:off x="3596148" y="9119025"/>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6" name="Google Shape;506;g246928937a3_0_26"/>
          <p:cNvSpPr txBox="1"/>
          <p:nvPr/>
        </p:nvSpPr>
        <p:spPr>
          <a:xfrm>
            <a:off x="8127275" y="8965850"/>
            <a:ext cx="2670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F1 - SCORE</a:t>
            </a:r>
            <a:endParaRPr sz="3000" b="1">
              <a:solidFill>
                <a:srgbClr val="1B9DF0"/>
              </a:solidFill>
              <a:latin typeface="Times New Roman"/>
              <a:ea typeface="Times New Roman"/>
              <a:cs typeface="Times New Roman"/>
              <a:sym typeface="Times New Roman"/>
            </a:endParaRPr>
          </a:p>
        </p:txBody>
      </p:sp>
      <p:sp>
        <p:nvSpPr>
          <p:cNvPr id="507" name="Google Shape;507;g246928937a3_0_26"/>
          <p:cNvSpPr/>
          <p:nvPr/>
        </p:nvSpPr>
        <p:spPr>
          <a:xfrm>
            <a:off x="11735148" y="9089025"/>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2"/>
        <p:cNvGrpSpPr/>
        <p:nvPr/>
      </p:nvGrpSpPr>
      <p:grpSpPr>
        <a:xfrm>
          <a:off x="0" y="0"/>
          <a:ext cx="0" cy="0"/>
          <a:chOff x="0" y="0"/>
          <a:chExt cx="0" cy="0"/>
        </a:xfrm>
      </p:grpSpPr>
      <p:grpSp>
        <p:nvGrpSpPr>
          <p:cNvPr id="513" name="Google Shape;513;g246928937a3_0_47"/>
          <p:cNvGrpSpPr/>
          <p:nvPr/>
        </p:nvGrpSpPr>
        <p:grpSpPr>
          <a:xfrm>
            <a:off x="-980294" y="-91646"/>
            <a:ext cx="19268294" cy="2424749"/>
            <a:chOff x="-980294" y="-91646"/>
            <a:chExt cx="19268294" cy="2424749"/>
          </a:xfrm>
        </p:grpSpPr>
        <p:sp>
          <p:nvSpPr>
            <p:cNvPr id="514" name="Google Shape;514;g246928937a3_0_47"/>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515" name="Google Shape;515;g246928937a3_0_47"/>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516" name="Google Shape;516;g246928937a3_0_47"/>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endParaRPr sz="3000" b="1">
              <a:solidFill>
                <a:srgbClr val="1B9DF0"/>
              </a:solidFill>
              <a:latin typeface="Times New Roman"/>
              <a:ea typeface="Times New Roman"/>
              <a:cs typeface="Times New Roman"/>
              <a:sym typeface="Times New Roman"/>
            </a:endParaRPr>
          </a:p>
        </p:txBody>
      </p:sp>
      <p:sp>
        <p:nvSpPr>
          <p:cNvPr id="517" name="Google Shape;517;g246928937a3_0_47"/>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18" name="Google Shape;518;g246928937a3_0_47"/>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19" name="Google Shape;519;g246928937a3_0_47"/>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RANDOM FOREST MODEL</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520" name="Google Shape;520;g246928937a3_0_47"/>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521" name="Google Shape;521;g246928937a3_0_47"/>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22" name="Google Shape;522;g246928937a3_0_47"/>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523" name="Google Shape;523;g246928937a3_0_47"/>
          <p:cNvSpPr txBox="1"/>
          <p:nvPr/>
        </p:nvSpPr>
        <p:spPr>
          <a:xfrm>
            <a:off x="9421500" y="2322300"/>
            <a:ext cx="6552300" cy="923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300"/>
              </a:spcBef>
              <a:spcAft>
                <a:spcPts val="0"/>
              </a:spcAft>
              <a:buNone/>
            </a:pPr>
            <a:endParaRPr sz="1800" b="1">
              <a:solidFill>
                <a:srgbClr val="F2F2F2"/>
              </a:solidFill>
              <a:highlight>
                <a:srgbClr val="131314"/>
              </a:highlight>
              <a:latin typeface="Times New Roman"/>
              <a:ea typeface="Times New Roman"/>
              <a:cs typeface="Times New Roman"/>
              <a:sym typeface="Times New Roman"/>
            </a:endParaRPr>
          </a:p>
          <a:p>
            <a:pPr marL="457200" marR="431800" lvl="0" indent="-368300" algn="just" rtl="0">
              <a:lnSpc>
                <a:spcPct val="115000"/>
              </a:lnSpc>
              <a:spcBef>
                <a:spcPts val="1000"/>
              </a:spcBef>
              <a:spcAft>
                <a:spcPts val="0"/>
              </a:spcAft>
              <a:buClr>
                <a:srgbClr val="F2F2F2"/>
              </a:buClr>
              <a:buSzPts val="2200"/>
              <a:buFont typeface="Times New Roman"/>
              <a:buChar char="★"/>
            </a:pPr>
            <a:r>
              <a:rPr lang="en-US" sz="2200" b="1">
                <a:solidFill>
                  <a:srgbClr val="F2F2F2"/>
                </a:solidFill>
                <a:latin typeface="Times New Roman"/>
                <a:ea typeface="Times New Roman"/>
                <a:cs typeface="Times New Roman"/>
                <a:sym typeface="Times New Roman"/>
              </a:rPr>
              <a:t>For each split in each tree, a random subset of 33 variables were considered for splitting.</a:t>
            </a:r>
            <a:endParaRPr sz="2200" b="1">
              <a:solidFill>
                <a:srgbClr val="F2F2F2"/>
              </a:solidFill>
              <a:latin typeface="Times New Roman"/>
              <a:ea typeface="Times New Roman"/>
              <a:cs typeface="Times New Roman"/>
              <a:sym typeface="Times New Roman"/>
            </a:endParaRPr>
          </a:p>
          <a:p>
            <a:pPr marL="457200" marR="431800" lvl="0" indent="0" algn="just" rtl="0">
              <a:lnSpc>
                <a:spcPct val="115000"/>
              </a:lnSpc>
              <a:spcBef>
                <a:spcPts val="0"/>
              </a:spcBef>
              <a:spcAft>
                <a:spcPts val="0"/>
              </a:spcAft>
              <a:buNone/>
            </a:pPr>
            <a:endParaRPr sz="2100" b="1">
              <a:solidFill>
                <a:srgbClr val="F2F2F2"/>
              </a:solidFill>
              <a:latin typeface="Times New Roman"/>
              <a:ea typeface="Times New Roman"/>
              <a:cs typeface="Times New Roman"/>
              <a:sym typeface="Times New Roman"/>
            </a:endParaRPr>
          </a:p>
          <a:p>
            <a:pPr marL="457200" marR="431800" lvl="0" indent="-368300" algn="just" rtl="0">
              <a:lnSpc>
                <a:spcPct val="115000"/>
              </a:lnSpc>
              <a:spcBef>
                <a:spcPts val="0"/>
              </a:spcBef>
              <a:spcAft>
                <a:spcPts val="0"/>
              </a:spcAft>
              <a:buClr>
                <a:srgbClr val="F2F2F2"/>
              </a:buClr>
              <a:buSzPts val="2200"/>
              <a:buFont typeface="Times New Roman"/>
              <a:buChar char="★"/>
            </a:pPr>
            <a:r>
              <a:rPr lang="en-US" sz="2200" b="1">
                <a:solidFill>
                  <a:srgbClr val="F2F2F2"/>
                </a:solidFill>
                <a:latin typeface="Times New Roman"/>
                <a:ea typeface="Times New Roman"/>
                <a:cs typeface="Times New Roman"/>
                <a:sym typeface="Times New Roman"/>
              </a:rPr>
              <a:t>The estimated out-of-bag (OOB) error rate is 26.2%</a:t>
            </a:r>
            <a:endParaRPr sz="2200" b="1">
              <a:solidFill>
                <a:srgbClr val="F2F2F2"/>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200" b="1">
              <a:solidFill>
                <a:srgbClr val="F2F2F2"/>
              </a:solidFill>
              <a:highlight>
                <a:schemeClr val="dk1"/>
              </a:highlight>
              <a:latin typeface="Times New Roman"/>
              <a:ea typeface="Times New Roman"/>
              <a:cs typeface="Times New Roman"/>
              <a:sym typeface="Times New Roman"/>
            </a:endParaRPr>
          </a:p>
          <a:p>
            <a:pPr marL="457200" lvl="0" indent="-368300" algn="l" rtl="0">
              <a:lnSpc>
                <a:spcPct val="115000"/>
              </a:lnSpc>
              <a:spcBef>
                <a:spcPts val="1000"/>
              </a:spcBef>
              <a:spcAft>
                <a:spcPts val="0"/>
              </a:spcAft>
              <a:buClr>
                <a:srgbClr val="F2F2F2"/>
              </a:buClr>
              <a:buSzPts val="2200"/>
              <a:buFont typeface="Times New Roman"/>
              <a:buChar char="★"/>
            </a:pPr>
            <a:r>
              <a:rPr lang="en-US" sz="2200" b="1">
                <a:solidFill>
                  <a:srgbClr val="F2F2F2"/>
                </a:solidFill>
                <a:highlight>
                  <a:schemeClr val="dk1"/>
                </a:highlight>
                <a:latin typeface="Times New Roman"/>
                <a:ea typeface="Times New Roman"/>
                <a:cs typeface="Times New Roman"/>
                <a:sym typeface="Times New Roman"/>
              </a:rPr>
              <a:t>The sensitivity values for the negative, neutral, and positive classes are 0.8808, 0.45470, and 0.57950, respectively.</a:t>
            </a:r>
            <a:endParaRPr sz="2200" b="1">
              <a:solidFill>
                <a:srgbClr val="F2F2F2"/>
              </a:solidFill>
              <a:highlight>
                <a:schemeClr val="dk1"/>
              </a:highlight>
              <a:latin typeface="Times New Roman"/>
              <a:ea typeface="Times New Roman"/>
              <a:cs typeface="Times New Roman"/>
              <a:sym typeface="Times New Roman"/>
            </a:endParaRPr>
          </a:p>
          <a:p>
            <a:pPr marL="457200" lvl="0" indent="-368300" algn="l" rtl="0">
              <a:lnSpc>
                <a:spcPct val="115000"/>
              </a:lnSpc>
              <a:spcBef>
                <a:spcPts val="1000"/>
              </a:spcBef>
              <a:spcAft>
                <a:spcPts val="0"/>
              </a:spcAft>
              <a:buClr>
                <a:srgbClr val="F2F2F2"/>
              </a:buClr>
              <a:buSzPts val="2200"/>
              <a:buFont typeface="Times New Roman"/>
              <a:buChar char="★"/>
            </a:pPr>
            <a:r>
              <a:rPr lang="en-US" sz="2200" b="1">
                <a:solidFill>
                  <a:srgbClr val="F2F2F2"/>
                </a:solidFill>
                <a:highlight>
                  <a:schemeClr val="dk1"/>
                </a:highlight>
                <a:latin typeface="Times New Roman"/>
                <a:ea typeface="Times New Roman"/>
                <a:cs typeface="Times New Roman"/>
                <a:sym typeface="Times New Roman"/>
              </a:rPr>
              <a:t>The specificity values for the negative, neutral, and positive classes are 0.6275, 0.90837, and 0.94556, respectively.</a:t>
            </a:r>
            <a:endParaRPr sz="2200" b="1">
              <a:solidFill>
                <a:srgbClr val="F2F2F2"/>
              </a:solidFill>
              <a:highlight>
                <a:schemeClr val="dk1"/>
              </a:highlight>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900">
              <a:solidFill>
                <a:srgbClr val="E3E3E3"/>
              </a:solidFill>
              <a:highlight>
                <a:srgbClr val="131314"/>
              </a:highlight>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900">
              <a:solidFill>
                <a:srgbClr val="E3E3E3"/>
              </a:solidFill>
              <a:highlight>
                <a:srgbClr val="131314"/>
              </a:highlight>
              <a:latin typeface="Helvetica Neue"/>
              <a:ea typeface="Helvetica Neue"/>
              <a:cs typeface="Helvetica Neue"/>
              <a:sym typeface="Helvetica Neue"/>
            </a:endParaRPr>
          </a:p>
          <a:p>
            <a:pPr marL="914400" lvl="0" indent="0" algn="l" rtl="0">
              <a:lnSpc>
                <a:spcPct val="115000"/>
              </a:lnSpc>
              <a:spcBef>
                <a:spcPts val="1000"/>
              </a:spcBef>
              <a:spcAft>
                <a:spcPts val="0"/>
              </a:spcAft>
              <a:buNone/>
            </a:pPr>
            <a:endParaRPr sz="1900">
              <a:solidFill>
                <a:srgbClr val="E3E3E3"/>
              </a:solidFill>
              <a:highlight>
                <a:srgbClr val="131314"/>
              </a:highlight>
              <a:latin typeface="Helvetica Neue"/>
              <a:ea typeface="Helvetica Neue"/>
              <a:cs typeface="Helvetica Neue"/>
              <a:sym typeface="Helvetica Neue"/>
            </a:endParaRPr>
          </a:p>
          <a:p>
            <a:pPr marL="914400" lvl="0" indent="0" algn="just" rtl="0">
              <a:lnSpc>
                <a:spcPct val="115000"/>
              </a:lnSpc>
              <a:spcBef>
                <a:spcPts val="1000"/>
              </a:spcBef>
              <a:spcAft>
                <a:spcPts val="0"/>
              </a:spcAft>
              <a:buNone/>
            </a:pPr>
            <a:endParaRPr sz="25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sp>
        <p:nvSpPr>
          <p:cNvPr id="524" name="Google Shape;524;g246928937a3_0_47"/>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525" name="Google Shape;525;g246928937a3_0_47" descr="image"/>
          <p:cNvPicPr preferRelativeResize="0"/>
          <p:nvPr/>
        </p:nvPicPr>
        <p:blipFill>
          <a:blip r:embed="rId5">
            <a:alphaModFix/>
          </a:blip>
          <a:stretch>
            <a:fillRect/>
          </a:stretch>
        </p:blipFill>
        <p:spPr>
          <a:xfrm>
            <a:off x="1453475" y="2498800"/>
            <a:ext cx="7041026" cy="6229075"/>
          </a:xfrm>
          <a:prstGeom prst="rect">
            <a:avLst/>
          </a:prstGeom>
          <a:noFill/>
          <a:ln>
            <a:noFill/>
          </a:ln>
        </p:spPr>
      </p:pic>
      <p:sp>
        <p:nvSpPr>
          <p:cNvPr id="526" name="Google Shape;526;g246928937a3_0_47"/>
          <p:cNvSpPr txBox="1"/>
          <p:nvPr/>
        </p:nvSpPr>
        <p:spPr>
          <a:xfrm>
            <a:off x="5266925" y="8737425"/>
            <a:ext cx="4077000" cy="754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3000" b="1">
                <a:solidFill>
                  <a:srgbClr val="1B9DF0"/>
                </a:solidFill>
                <a:latin typeface="Times New Roman"/>
                <a:ea typeface="Times New Roman"/>
                <a:cs typeface="Times New Roman"/>
                <a:sym typeface="Times New Roman"/>
              </a:rPr>
              <a:t>ACCURACY</a:t>
            </a:r>
            <a:r>
              <a:rPr lang="en-US" sz="3700" b="1">
                <a:solidFill>
                  <a:srgbClr val="1B9DF0"/>
                </a:solidFill>
                <a:latin typeface="Times New Roman"/>
                <a:ea typeface="Times New Roman"/>
                <a:cs typeface="Times New Roman"/>
                <a:sym typeface="Times New Roman"/>
              </a:rPr>
              <a:t> </a:t>
            </a:r>
            <a:r>
              <a:rPr lang="en-US" sz="3000" b="1">
                <a:solidFill>
                  <a:srgbClr val="1B9DF0"/>
                </a:solidFill>
                <a:latin typeface="Times New Roman"/>
                <a:ea typeface="Times New Roman"/>
                <a:cs typeface="Times New Roman"/>
                <a:sym typeface="Times New Roman"/>
              </a:rPr>
              <a:t>75%</a:t>
            </a:r>
            <a:endParaRPr/>
          </a:p>
        </p:txBody>
      </p:sp>
      <p:sp>
        <p:nvSpPr>
          <p:cNvPr id="527" name="Google Shape;527;g246928937a3_0_47"/>
          <p:cNvSpPr txBox="1"/>
          <p:nvPr/>
        </p:nvSpPr>
        <p:spPr>
          <a:xfrm>
            <a:off x="8883600" y="8791275"/>
            <a:ext cx="2670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F1 - SCORE</a:t>
            </a:r>
            <a:endParaRPr sz="3000" b="1">
              <a:solidFill>
                <a:srgbClr val="1B9DF0"/>
              </a:solidFill>
              <a:latin typeface="Times New Roman"/>
              <a:ea typeface="Times New Roman"/>
              <a:cs typeface="Times New Roman"/>
              <a:sym typeface="Times New Roman"/>
            </a:endParaRPr>
          </a:p>
        </p:txBody>
      </p:sp>
      <p:sp>
        <p:nvSpPr>
          <p:cNvPr id="528" name="Google Shape;528;g246928937a3_0_47"/>
          <p:cNvSpPr txBox="1"/>
          <p:nvPr/>
        </p:nvSpPr>
        <p:spPr>
          <a:xfrm>
            <a:off x="11497150" y="8791275"/>
            <a:ext cx="1232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0.84</a:t>
            </a:r>
            <a:endParaRPr sz="3000" b="1">
              <a:solidFill>
                <a:srgbClr val="1B9DF0"/>
              </a:solidFill>
              <a:latin typeface="Times New Roman"/>
              <a:ea typeface="Times New Roman"/>
              <a:cs typeface="Times New Roman"/>
              <a:sym typeface="Times New Roman"/>
            </a:endParaRPr>
          </a:p>
        </p:txBody>
      </p:sp>
      <p:sp>
        <p:nvSpPr>
          <p:cNvPr id="529" name="Google Shape;529;g246928937a3_0_47"/>
          <p:cNvSpPr/>
          <p:nvPr/>
        </p:nvSpPr>
        <p:spPr>
          <a:xfrm>
            <a:off x="4566023" y="8914450"/>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0" name="Google Shape;530;g246928937a3_0_47"/>
          <p:cNvSpPr/>
          <p:nvPr/>
        </p:nvSpPr>
        <p:spPr>
          <a:xfrm>
            <a:off x="12571948" y="8914450"/>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5"/>
        <p:cNvGrpSpPr/>
        <p:nvPr/>
      </p:nvGrpSpPr>
      <p:grpSpPr>
        <a:xfrm>
          <a:off x="0" y="0"/>
          <a:ext cx="0" cy="0"/>
          <a:chOff x="0" y="0"/>
          <a:chExt cx="0" cy="0"/>
        </a:xfrm>
      </p:grpSpPr>
      <p:grpSp>
        <p:nvGrpSpPr>
          <p:cNvPr id="536" name="Google Shape;536;g246928937a3_0_69"/>
          <p:cNvGrpSpPr/>
          <p:nvPr/>
        </p:nvGrpSpPr>
        <p:grpSpPr>
          <a:xfrm>
            <a:off x="-980294" y="-91646"/>
            <a:ext cx="19268294" cy="2424749"/>
            <a:chOff x="-980294" y="-91646"/>
            <a:chExt cx="19268294" cy="2424749"/>
          </a:xfrm>
        </p:grpSpPr>
        <p:sp>
          <p:nvSpPr>
            <p:cNvPr id="537" name="Google Shape;537;g246928937a3_0_69"/>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538" name="Google Shape;538;g246928937a3_0_69"/>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539" name="Google Shape;539;g246928937a3_0_69"/>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g246928937a3_0_69"/>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41" name="Google Shape;541;g246928937a3_0_6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42" name="Google Shape;542;g246928937a3_0_69"/>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KNN MODEL</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543" name="Google Shape;543;g246928937a3_0_69"/>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544" name="Google Shape;544;g246928937a3_0_6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45" name="Google Shape;545;g246928937a3_0_69"/>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546" name="Google Shape;546;g246928937a3_0_69"/>
          <p:cNvSpPr txBox="1"/>
          <p:nvPr/>
        </p:nvSpPr>
        <p:spPr>
          <a:xfrm>
            <a:off x="9756275" y="2553500"/>
            <a:ext cx="7523400" cy="5084700"/>
          </a:xfrm>
          <a:prstGeom prst="rect">
            <a:avLst/>
          </a:prstGeom>
          <a:noFill/>
          <a:ln>
            <a:noFill/>
          </a:ln>
        </p:spPr>
        <p:txBody>
          <a:bodyPr spcFirstLastPara="1" wrap="square" lIns="91425" tIns="91425" rIns="91425" bIns="91425" anchor="t" anchorCtr="0">
            <a:spAutoFit/>
          </a:bodyPr>
          <a:lstStyle/>
          <a:p>
            <a:pPr marL="457200" lvl="0" indent="-387350" algn="l" rtl="0">
              <a:lnSpc>
                <a:spcPct val="115000"/>
              </a:lnSpc>
              <a:spcBef>
                <a:spcPts val="0"/>
              </a:spcBef>
              <a:spcAft>
                <a:spcPts val="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Data normalization: centering and scaling.</a:t>
            </a:r>
            <a:endParaRPr sz="2500" b="1">
              <a:solidFill>
                <a:srgbClr val="E3E3E3"/>
              </a:solidFill>
              <a:highlight>
                <a:srgbClr val="131314"/>
              </a:highlight>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Hyperparameter tuning using grid search and 5-fold cross-validation.</a:t>
            </a:r>
            <a:endParaRPr sz="2500" b="1">
              <a:solidFill>
                <a:srgbClr val="E3E3E3"/>
              </a:solidFill>
              <a:highlight>
                <a:srgbClr val="131314"/>
              </a:highlight>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Optimal 'k' value: 9</a:t>
            </a:r>
            <a:endParaRPr sz="2500" b="1">
              <a:solidFill>
                <a:srgbClr val="E3E3E3"/>
              </a:solidFill>
              <a:highlight>
                <a:srgbClr val="131314"/>
              </a:highlight>
              <a:latin typeface="Times New Roman"/>
              <a:ea typeface="Times New Roman"/>
              <a:cs typeface="Times New Roman"/>
              <a:sym typeface="Times New Roman"/>
            </a:endParaRPr>
          </a:p>
          <a:p>
            <a:pPr marL="457200" lvl="0" indent="-387350" algn="l" rtl="0">
              <a:lnSpc>
                <a:spcPct val="115000"/>
              </a:lnSpc>
              <a:spcBef>
                <a:spcPts val="1000"/>
              </a:spcBef>
              <a:spcAft>
                <a:spcPts val="0"/>
              </a:spcAft>
              <a:buClr>
                <a:srgbClr val="E3E3E3"/>
              </a:buClr>
              <a:buSzPts val="2500"/>
              <a:buFont typeface="Times New Roman"/>
              <a:buChar char="★"/>
            </a:pPr>
            <a:r>
              <a:rPr lang="en-US" sz="2500" b="1">
                <a:solidFill>
                  <a:srgbClr val="E3E3E3"/>
                </a:solidFill>
                <a:highlight>
                  <a:srgbClr val="131314"/>
                </a:highlight>
                <a:latin typeface="Times New Roman"/>
                <a:ea typeface="Times New Roman"/>
                <a:cs typeface="Times New Roman"/>
                <a:sym typeface="Times New Roman"/>
              </a:rPr>
              <a:t>Confusion matrix &amp; metrics showed areas for improvement, especially neutral sentiment.</a:t>
            </a:r>
            <a:endParaRPr sz="2500" b="1">
              <a:solidFill>
                <a:srgbClr val="E3E3E3"/>
              </a:solidFill>
              <a:highlight>
                <a:srgbClr val="131314"/>
              </a:highlight>
              <a:latin typeface="Times New Roman"/>
              <a:ea typeface="Times New Roman"/>
              <a:cs typeface="Times New Roman"/>
              <a:sym typeface="Times New Roman"/>
            </a:endParaRPr>
          </a:p>
          <a:p>
            <a:pPr marL="914400" lvl="0" indent="0" algn="just" rtl="0">
              <a:lnSpc>
                <a:spcPct val="115000"/>
              </a:lnSpc>
              <a:spcBef>
                <a:spcPts val="100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sp>
        <p:nvSpPr>
          <p:cNvPr id="547" name="Google Shape;547;g246928937a3_0_69"/>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548" name="Google Shape;548;g246928937a3_0_69" descr="image"/>
          <p:cNvPicPr preferRelativeResize="0"/>
          <p:nvPr/>
        </p:nvPicPr>
        <p:blipFill>
          <a:blip r:embed="rId5">
            <a:alphaModFix/>
          </a:blip>
          <a:stretch>
            <a:fillRect/>
          </a:stretch>
        </p:blipFill>
        <p:spPr>
          <a:xfrm>
            <a:off x="1453475" y="2553500"/>
            <a:ext cx="7523401" cy="6150799"/>
          </a:xfrm>
          <a:prstGeom prst="rect">
            <a:avLst/>
          </a:prstGeom>
          <a:noFill/>
          <a:ln>
            <a:noFill/>
          </a:ln>
        </p:spPr>
      </p:pic>
      <p:sp>
        <p:nvSpPr>
          <p:cNvPr id="549" name="Google Shape;549;g246928937a3_0_69"/>
          <p:cNvSpPr txBox="1"/>
          <p:nvPr/>
        </p:nvSpPr>
        <p:spPr>
          <a:xfrm>
            <a:off x="5450925" y="8659600"/>
            <a:ext cx="4386600" cy="754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3000" b="1">
                <a:solidFill>
                  <a:srgbClr val="1B9DF0"/>
                </a:solidFill>
                <a:latin typeface="Times New Roman"/>
                <a:ea typeface="Times New Roman"/>
                <a:cs typeface="Times New Roman"/>
                <a:sym typeface="Times New Roman"/>
              </a:rPr>
              <a:t>ACCURACY</a:t>
            </a:r>
            <a:r>
              <a:rPr lang="en-US" sz="3700" b="1">
                <a:solidFill>
                  <a:srgbClr val="1B9DF0"/>
                </a:solidFill>
                <a:latin typeface="Times New Roman"/>
                <a:ea typeface="Times New Roman"/>
                <a:cs typeface="Times New Roman"/>
                <a:sym typeface="Times New Roman"/>
              </a:rPr>
              <a:t> </a:t>
            </a:r>
            <a:r>
              <a:rPr lang="en-US" sz="3000" b="1">
                <a:solidFill>
                  <a:srgbClr val="1B9DF0"/>
                </a:solidFill>
                <a:latin typeface="Times New Roman"/>
                <a:ea typeface="Times New Roman"/>
                <a:cs typeface="Times New Roman"/>
                <a:sym typeface="Times New Roman"/>
              </a:rPr>
              <a:t>63.75 %</a:t>
            </a:r>
            <a:endParaRPr/>
          </a:p>
        </p:txBody>
      </p:sp>
      <p:sp>
        <p:nvSpPr>
          <p:cNvPr id="550" name="Google Shape;550;g246928937a3_0_69"/>
          <p:cNvSpPr/>
          <p:nvPr/>
        </p:nvSpPr>
        <p:spPr>
          <a:xfrm>
            <a:off x="12909823" y="8881325"/>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1" name="Google Shape;551;g246928937a3_0_69"/>
          <p:cNvSpPr txBox="1"/>
          <p:nvPr/>
        </p:nvSpPr>
        <p:spPr>
          <a:xfrm>
            <a:off x="9460250" y="8758150"/>
            <a:ext cx="3496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F1 - SCORE 0.72</a:t>
            </a:r>
            <a:endParaRPr sz="3000" b="1">
              <a:solidFill>
                <a:srgbClr val="1B9DF0"/>
              </a:solidFill>
              <a:latin typeface="Times New Roman"/>
              <a:ea typeface="Times New Roman"/>
              <a:cs typeface="Times New Roman"/>
              <a:sym typeface="Times New Roman"/>
            </a:endParaRPr>
          </a:p>
        </p:txBody>
      </p:sp>
      <p:sp>
        <p:nvSpPr>
          <p:cNvPr id="552" name="Google Shape;552;g246928937a3_0_69"/>
          <p:cNvSpPr/>
          <p:nvPr/>
        </p:nvSpPr>
        <p:spPr>
          <a:xfrm>
            <a:off x="4835623" y="8843500"/>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0C0E"/>
        </a:solidFill>
        <a:effectLst/>
      </p:bgPr>
    </p:bg>
    <p:spTree>
      <p:nvGrpSpPr>
        <p:cNvPr id="1" name="Shape 148"/>
        <p:cNvGrpSpPr/>
        <p:nvPr/>
      </p:nvGrpSpPr>
      <p:grpSpPr>
        <a:xfrm>
          <a:off x="0" y="0"/>
          <a:ext cx="0" cy="0"/>
          <a:chOff x="0" y="0"/>
          <a:chExt cx="0" cy="0"/>
        </a:xfrm>
      </p:grpSpPr>
      <p:sp>
        <p:nvSpPr>
          <p:cNvPr id="149" name="Google Shape;149;g245ff388c53_2_210"/>
          <p:cNvSpPr txBox="1"/>
          <p:nvPr/>
        </p:nvSpPr>
        <p:spPr>
          <a:xfrm>
            <a:off x="2929052" y="607473"/>
            <a:ext cx="6118500" cy="126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3306"/>
              <a:buFont typeface="Helvetica Neue"/>
              <a:buNone/>
            </a:pPr>
            <a:r>
              <a:rPr lang="en-US" sz="3106" b="1">
                <a:solidFill>
                  <a:srgbClr val="FFFFFF"/>
                </a:solidFill>
                <a:latin typeface="Times New Roman"/>
                <a:ea typeface="Times New Roman"/>
                <a:cs typeface="Times New Roman"/>
                <a:sym typeface="Times New Roman"/>
              </a:rPr>
              <a:t>PROJECT TIMELINE</a:t>
            </a:r>
            <a:endParaRPr sz="3106" b="1">
              <a:solidFill>
                <a:srgbClr val="FFFFFF"/>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@ALY6040</a:t>
            </a:r>
            <a:endParaRPr sz="3306">
              <a:solidFill>
                <a:srgbClr val="FFFFFF"/>
              </a:solidFill>
              <a:latin typeface="Helvetica Neue"/>
              <a:ea typeface="Helvetica Neue"/>
              <a:cs typeface="Helvetica Neue"/>
              <a:sym typeface="Helvetica Neue"/>
            </a:endParaRPr>
          </a:p>
        </p:txBody>
      </p:sp>
      <p:sp>
        <p:nvSpPr>
          <p:cNvPr id="150" name="Google Shape;150;g245ff388c53_2_210"/>
          <p:cNvSpPr/>
          <p:nvPr/>
        </p:nvSpPr>
        <p:spPr>
          <a:xfrm rot="10799990">
            <a:off x="16316881" y="8701567"/>
            <a:ext cx="1971118" cy="1555869"/>
          </a:xfrm>
          <a:custGeom>
            <a:avLst/>
            <a:gdLst/>
            <a:ahLst/>
            <a:cxnLst/>
            <a:rect l="l" t="t" r="r" b="b"/>
            <a:pathLst>
              <a:path w="1125" h="888" extrusionOk="0">
                <a:moveTo>
                  <a:pt x="0" y="636"/>
                </a:moveTo>
                <a:lnTo>
                  <a:pt x="242" y="888"/>
                </a:lnTo>
                <a:lnTo>
                  <a:pt x="1125" y="0"/>
                </a:lnTo>
                <a:lnTo>
                  <a:pt x="0" y="0"/>
                </a:lnTo>
                <a:lnTo>
                  <a:pt x="0" y="636"/>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sp>
        <p:nvSpPr>
          <p:cNvPr id="151" name="Google Shape;151;g245ff388c53_2_210"/>
          <p:cNvSpPr/>
          <p:nvPr/>
        </p:nvSpPr>
        <p:spPr>
          <a:xfrm>
            <a:off x="-21771" y="7470"/>
            <a:ext cx="1861554" cy="1469385"/>
          </a:xfrm>
          <a:custGeom>
            <a:avLst/>
            <a:gdLst/>
            <a:ahLst/>
            <a:cxnLst/>
            <a:rect l="l" t="t" r="r" b="b"/>
            <a:pathLst>
              <a:path w="1125" h="888" extrusionOk="0">
                <a:moveTo>
                  <a:pt x="0" y="636"/>
                </a:moveTo>
                <a:lnTo>
                  <a:pt x="242" y="888"/>
                </a:lnTo>
                <a:lnTo>
                  <a:pt x="1125" y="0"/>
                </a:lnTo>
                <a:lnTo>
                  <a:pt x="0" y="0"/>
                </a:lnTo>
                <a:lnTo>
                  <a:pt x="0" y="636"/>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pic>
        <p:nvPicPr>
          <p:cNvPr id="152" name="Google Shape;152;g245ff388c53_2_210"/>
          <p:cNvPicPr preferRelativeResize="0"/>
          <p:nvPr/>
        </p:nvPicPr>
        <p:blipFill>
          <a:blip r:embed="rId3">
            <a:alphaModFix/>
          </a:blip>
          <a:stretch>
            <a:fillRect/>
          </a:stretch>
        </p:blipFill>
        <p:spPr>
          <a:xfrm>
            <a:off x="2217149" y="-285100"/>
            <a:ext cx="8551" cy="10287000"/>
          </a:xfrm>
          <a:prstGeom prst="rect">
            <a:avLst/>
          </a:prstGeom>
          <a:noFill/>
          <a:ln>
            <a:noFill/>
          </a:ln>
        </p:spPr>
      </p:pic>
      <p:sp>
        <p:nvSpPr>
          <p:cNvPr id="153" name="Google Shape;153;g245ff388c53_2_210"/>
          <p:cNvSpPr txBox="1"/>
          <p:nvPr/>
        </p:nvSpPr>
        <p:spPr>
          <a:xfrm>
            <a:off x="-369126" y="2402971"/>
            <a:ext cx="2936400" cy="102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911" b="1">
                <a:solidFill>
                  <a:srgbClr val="1B9DF0"/>
                </a:solidFill>
                <a:latin typeface="Helvetica Neue"/>
                <a:ea typeface="Helvetica Neue"/>
                <a:cs typeface="Helvetica Neue"/>
                <a:sym typeface="Helvetica Neue"/>
              </a:rPr>
              <a:t>Week 1</a:t>
            </a:r>
            <a:endParaRPr sz="3306">
              <a:solidFill>
                <a:srgbClr val="FFFFFF"/>
              </a:solidFill>
              <a:latin typeface="Helvetica Neue"/>
              <a:ea typeface="Helvetica Neue"/>
              <a:cs typeface="Helvetica Neue"/>
              <a:sym typeface="Helvetica Neue"/>
            </a:endParaRPr>
          </a:p>
        </p:txBody>
      </p:sp>
      <p:sp>
        <p:nvSpPr>
          <p:cNvPr id="154" name="Google Shape;154;g245ff388c53_2_210"/>
          <p:cNvSpPr txBox="1"/>
          <p:nvPr/>
        </p:nvSpPr>
        <p:spPr>
          <a:xfrm>
            <a:off x="-369126" y="3579571"/>
            <a:ext cx="2936400" cy="102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911" b="1">
                <a:solidFill>
                  <a:srgbClr val="1B9DF0"/>
                </a:solidFill>
                <a:latin typeface="Helvetica Neue"/>
                <a:ea typeface="Helvetica Neue"/>
                <a:cs typeface="Helvetica Neue"/>
                <a:sym typeface="Helvetica Neue"/>
              </a:rPr>
              <a:t>Week 2</a:t>
            </a:r>
            <a:endParaRPr sz="3306">
              <a:solidFill>
                <a:srgbClr val="FFFFFF"/>
              </a:solidFill>
              <a:latin typeface="Helvetica Neue"/>
              <a:ea typeface="Helvetica Neue"/>
              <a:cs typeface="Helvetica Neue"/>
              <a:sym typeface="Helvetica Neue"/>
            </a:endParaRPr>
          </a:p>
        </p:txBody>
      </p:sp>
      <p:sp>
        <p:nvSpPr>
          <p:cNvPr id="155" name="Google Shape;155;g245ff388c53_2_210"/>
          <p:cNvSpPr txBox="1"/>
          <p:nvPr/>
        </p:nvSpPr>
        <p:spPr>
          <a:xfrm>
            <a:off x="-369126" y="4705821"/>
            <a:ext cx="2936400" cy="102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911" b="1">
                <a:solidFill>
                  <a:srgbClr val="1B9DF0"/>
                </a:solidFill>
                <a:latin typeface="Helvetica Neue"/>
                <a:ea typeface="Helvetica Neue"/>
                <a:cs typeface="Helvetica Neue"/>
                <a:sym typeface="Helvetica Neue"/>
              </a:rPr>
              <a:t>Week 3</a:t>
            </a:r>
            <a:endParaRPr sz="3306">
              <a:solidFill>
                <a:srgbClr val="FFFFFF"/>
              </a:solidFill>
              <a:latin typeface="Helvetica Neue"/>
              <a:ea typeface="Helvetica Neue"/>
              <a:cs typeface="Helvetica Neue"/>
              <a:sym typeface="Helvetica Neue"/>
            </a:endParaRPr>
          </a:p>
        </p:txBody>
      </p:sp>
      <p:sp>
        <p:nvSpPr>
          <p:cNvPr id="156" name="Google Shape;156;g245ff388c53_2_210"/>
          <p:cNvSpPr txBox="1"/>
          <p:nvPr/>
        </p:nvSpPr>
        <p:spPr>
          <a:xfrm>
            <a:off x="-369126" y="5984471"/>
            <a:ext cx="2936400" cy="102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911" b="1">
                <a:solidFill>
                  <a:srgbClr val="1B9DF0"/>
                </a:solidFill>
                <a:latin typeface="Helvetica Neue"/>
                <a:ea typeface="Helvetica Neue"/>
                <a:cs typeface="Helvetica Neue"/>
                <a:sym typeface="Helvetica Neue"/>
              </a:rPr>
              <a:t>Week 4</a:t>
            </a:r>
            <a:endParaRPr sz="3306">
              <a:solidFill>
                <a:srgbClr val="FFFFFF"/>
              </a:solidFill>
              <a:latin typeface="Helvetica Neue"/>
              <a:ea typeface="Helvetica Neue"/>
              <a:cs typeface="Helvetica Neue"/>
              <a:sym typeface="Helvetica Neue"/>
            </a:endParaRPr>
          </a:p>
        </p:txBody>
      </p:sp>
      <p:sp>
        <p:nvSpPr>
          <p:cNvPr id="157" name="Google Shape;157;g245ff388c53_2_210"/>
          <p:cNvSpPr txBox="1"/>
          <p:nvPr/>
        </p:nvSpPr>
        <p:spPr>
          <a:xfrm>
            <a:off x="-369126" y="7158446"/>
            <a:ext cx="2936400" cy="102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911" b="1">
                <a:solidFill>
                  <a:srgbClr val="1B9DF0"/>
                </a:solidFill>
                <a:latin typeface="Helvetica Neue"/>
                <a:ea typeface="Helvetica Neue"/>
                <a:cs typeface="Helvetica Neue"/>
                <a:sym typeface="Helvetica Neue"/>
              </a:rPr>
              <a:t>Week 5</a:t>
            </a:r>
            <a:endParaRPr sz="3306">
              <a:solidFill>
                <a:srgbClr val="FFFFFF"/>
              </a:solidFill>
              <a:latin typeface="Helvetica Neue"/>
              <a:ea typeface="Helvetica Neue"/>
              <a:cs typeface="Helvetica Neue"/>
              <a:sym typeface="Helvetica Neue"/>
            </a:endParaRPr>
          </a:p>
        </p:txBody>
      </p:sp>
      <p:sp>
        <p:nvSpPr>
          <p:cNvPr id="158" name="Google Shape;158;g245ff388c53_2_210"/>
          <p:cNvSpPr txBox="1"/>
          <p:nvPr/>
        </p:nvSpPr>
        <p:spPr>
          <a:xfrm>
            <a:off x="-369126" y="8332421"/>
            <a:ext cx="2936400" cy="1024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911" b="1">
                <a:solidFill>
                  <a:srgbClr val="1B9DF0"/>
                </a:solidFill>
                <a:latin typeface="Helvetica Neue"/>
                <a:ea typeface="Helvetica Neue"/>
                <a:cs typeface="Helvetica Neue"/>
                <a:sym typeface="Helvetica Neue"/>
              </a:rPr>
              <a:t>Week 6</a:t>
            </a:r>
            <a:endParaRPr sz="3306">
              <a:solidFill>
                <a:srgbClr val="FFFFFF"/>
              </a:solidFill>
              <a:latin typeface="Helvetica Neue"/>
              <a:ea typeface="Helvetica Neue"/>
              <a:cs typeface="Helvetica Neue"/>
              <a:sym typeface="Helvetica Neue"/>
            </a:endParaRPr>
          </a:p>
        </p:txBody>
      </p:sp>
      <p:sp>
        <p:nvSpPr>
          <p:cNvPr id="159" name="Google Shape;159;g245ff388c53_2_210"/>
          <p:cNvSpPr/>
          <p:nvPr/>
        </p:nvSpPr>
        <p:spPr>
          <a:xfrm>
            <a:off x="2225700" y="2044250"/>
            <a:ext cx="15232658" cy="1097593"/>
          </a:xfrm>
          <a:custGeom>
            <a:avLst/>
            <a:gdLst/>
            <a:ahLst/>
            <a:cxnLst/>
            <a:rect l="l" t="t" r="r" b="b"/>
            <a:pathLst>
              <a:path w="9080571" h="670286" extrusionOk="0">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g245ff388c53_2_210"/>
          <p:cNvSpPr/>
          <p:nvPr/>
        </p:nvSpPr>
        <p:spPr>
          <a:xfrm>
            <a:off x="2225697" y="3222626"/>
            <a:ext cx="15232658" cy="1124405"/>
          </a:xfrm>
          <a:custGeom>
            <a:avLst/>
            <a:gdLst/>
            <a:ahLst/>
            <a:cxnLst/>
            <a:rect l="l" t="t" r="r" b="b"/>
            <a:pathLst>
              <a:path w="9080571" h="670286" extrusionOk="0">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g245ff388c53_2_210"/>
          <p:cNvSpPr/>
          <p:nvPr/>
        </p:nvSpPr>
        <p:spPr>
          <a:xfrm>
            <a:off x="2225697" y="4413052"/>
            <a:ext cx="15232658" cy="1124405"/>
          </a:xfrm>
          <a:custGeom>
            <a:avLst/>
            <a:gdLst/>
            <a:ahLst/>
            <a:cxnLst/>
            <a:rect l="l" t="t" r="r" b="b"/>
            <a:pathLst>
              <a:path w="9080571" h="670286" extrusionOk="0">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g245ff388c53_2_210"/>
          <p:cNvSpPr/>
          <p:nvPr/>
        </p:nvSpPr>
        <p:spPr>
          <a:xfrm>
            <a:off x="2225697" y="5607377"/>
            <a:ext cx="15232658" cy="1097593"/>
          </a:xfrm>
          <a:custGeom>
            <a:avLst/>
            <a:gdLst/>
            <a:ahLst/>
            <a:cxnLst/>
            <a:rect l="l" t="t" r="r" b="b"/>
            <a:pathLst>
              <a:path w="9080571" h="670286" extrusionOk="0">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g245ff388c53_2_210"/>
          <p:cNvSpPr/>
          <p:nvPr/>
        </p:nvSpPr>
        <p:spPr>
          <a:xfrm>
            <a:off x="2225697" y="6761652"/>
            <a:ext cx="15232658" cy="1097593"/>
          </a:xfrm>
          <a:custGeom>
            <a:avLst/>
            <a:gdLst/>
            <a:ahLst/>
            <a:cxnLst/>
            <a:rect l="l" t="t" r="r" b="b"/>
            <a:pathLst>
              <a:path w="9080571" h="670286" extrusionOk="0">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g245ff388c53_2_210"/>
          <p:cNvSpPr/>
          <p:nvPr/>
        </p:nvSpPr>
        <p:spPr>
          <a:xfrm>
            <a:off x="2225697" y="7915927"/>
            <a:ext cx="15232658" cy="1097593"/>
          </a:xfrm>
          <a:custGeom>
            <a:avLst/>
            <a:gdLst/>
            <a:ahLst/>
            <a:cxnLst/>
            <a:rect l="l" t="t" r="r" b="b"/>
            <a:pathLst>
              <a:path w="9080571" h="670286" extrusionOk="0">
                <a:moveTo>
                  <a:pt x="8956110" y="670286"/>
                </a:moveTo>
                <a:lnTo>
                  <a:pt x="124460" y="670286"/>
                </a:lnTo>
                <a:cubicBezTo>
                  <a:pt x="55880" y="670286"/>
                  <a:pt x="0" y="614406"/>
                  <a:pt x="0" y="545826"/>
                </a:cubicBezTo>
                <a:lnTo>
                  <a:pt x="0" y="124460"/>
                </a:lnTo>
                <a:cubicBezTo>
                  <a:pt x="0" y="55880"/>
                  <a:pt x="55880" y="0"/>
                  <a:pt x="124460" y="0"/>
                </a:cubicBezTo>
                <a:lnTo>
                  <a:pt x="8956110" y="0"/>
                </a:lnTo>
                <a:cubicBezTo>
                  <a:pt x="9024690" y="0"/>
                  <a:pt x="9080571" y="55880"/>
                  <a:pt x="9080571" y="124460"/>
                </a:cubicBezTo>
                <a:lnTo>
                  <a:pt x="9080571" y="545826"/>
                </a:lnTo>
                <a:cubicBezTo>
                  <a:pt x="9080571" y="614406"/>
                  <a:pt x="9024690" y="670286"/>
                  <a:pt x="8956110" y="670286"/>
                </a:cubicBezTo>
                <a:close/>
              </a:path>
            </a:pathLst>
          </a:custGeom>
          <a:solidFill>
            <a:srgbClr val="1B1E2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g245ff388c53_2_210"/>
          <p:cNvSpPr txBox="1"/>
          <p:nvPr/>
        </p:nvSpPr>
        <p:spPr>
          <a:xfrm>
            <a:off x="2454725" y="2338650"/>
            <a:ext cx="15003600" cy="508800"/>
          </a:xfrm>
          <a:prstGeom prst="rect">
            <a:avLst/>
          </a:prstGeom>
          <a:noFill/>
          <a:ln>
            <a:noFill/>
          </a:ln>
        </p:spPr>
        <p:txBody>
          <a:bodyPr spcFirstLastPara="1" wrap="square" lIns="0" tIns="0" rIns="0" bIns="0" anchor="t" anchorCtr="0">
            <a:spAutoFit/>
          </a:bodyPr>
          <a:lstStyle/>
          <a:p>
            <a:pPr marL="0" marR="0" lvl="0" indent="0" algn="l" rtl="0">
              <a:lnSpc>
                <a:spcPct val="202964"/>
              </a:lnSpc>
              <a:spcBef>
                <a:spcPts val="0"/>
              </a:spcBef>
              <a:spcAft>
                <a:spcPts val="0"/>
              </a:spcAft>
              <a:buClr>
                <a:srgbClr val="FFFFFF"/>
              </a:buClr>
              <a:buSzPts val="3306"/>
              <a:buFont typeface="Arial"/>
              <a:buNone/>
            </a:pPr>
            <a:r>
              <a:rPr lang="en-US" sz="3306">
                <a:solidFill>
                  <a:srgbClr val="FFFFFF"/>
                </a:solidFill>
              </a:rPr>
              <a:t>Data Cleaning, </a:t>
            </a:r>
            <a:r>
              <a:rPr lang="en-US" sz="3306">
                <a:solidFill>
                  <a:schemeClr val="lt1"/>
                </a:solidFill>
              </a:rPr>
              <a:t>Feature Engineering </a:t>
            </a:r>
            <a:r>
              <a:rPr lang="en-US" sz="3306">
                <a:solidFill>
                  <a:srgbClr val="FFFFFF"/>
                </a:solidFill>
              </a:rPr>
              <a:t>&amp; EDA</a:t>
            </a:r>
            <a:endParaRPr/>
          </a:p>
        </p:txBody>
      </p:sp>
      <p:sp>
        <p:nvSpPr>
          <p:cNvPr id="166" name="Google Shape;166;g245ff388c53_2_210"/>
          <p:cNvSpPr txBox="1"/>
          <p:nvPr/>
        </p:nvSpPr>
        <p:spPr>
          <a:xfrm>
            <a:off x="2454725" y="3523050"/>
            <a:ext cx="15003600" cy="508800"/>
          </a:xfrm>
          <a:prstGeom prst="rect">
            <a:avLst/>
          </a:prstGeom>
          <a:noFill/>
          <a:ln>
            <a:noFill/>
          </a:ln>
        </p:spPr>
        <p:txBody>
          <a:bodyPr spcFirstLastPara="1" wrap="square" lIns="0" tIns="0" rIns="0" bIns="0" anchor="t" anchorCtr="0">
            <a:spAutoFit/>
          </a:bodyPr>
          <a:lstStyle/>
          <a:p>
            <a:pPr marL="0" marR="0" lvl="0" indent="0" algn="l" rtl="0">
              <a:lnSpc>
                <a:spcPct val="202964"/>
              </a:lnSpc>
              <a:spcBef>
                <a:spcPts val="0"/>
              </a:spcBef>
              <a:spcAft>
                <a:spcPts val="0"/>
              </a:spcAft>
              <a:buClr>
                <a:srgbClr val="FFFFFF"/>
              </a:buClr>
              <a:buSzPts val="3306"/>
              <a:buFont typeface="Arial"/>
              <a:buNone/>
            </a:pPr>
            <a:r>
              <a:rPr lang="en-US" sz="3306">
                <a:solidFill>
                  <a:srgbClr val="FFFFFF"/>
                </a:solidFill>
              </a:rPr>
              <a:t>Text Preprocessing, Decision Tree and Random Forest </a:t>
            </a:r>
            <a:endParaRPr/>
          </a:p>
        </p:txBody>
      </p:sp>
      <p:sp>
        <p:nvSpPr>
          <p:cNvPr id="167" name="Google Shape;167;g245ff388c53_2_210"/>
          <p:cNvSpPr txBox="1"/>
          <p:nvPr/>
        </p:nvSpPr>
        <p:spPr>
          <a:xfrm>
            <a:off x="2454725" y="5953338"/>
            <a:ext cx="6592800" cy="508800"/>
          </a:xfrm>
          <a:prstGeom prst="rect">
            <a:avLst/>
          </a:prstGeom>
          <a:noFill/>
          <a:ln>
            <a:noFill/>
          </a:ln>
        </p:spPr>
        <p:txBody>
          <a:bodyPr spcFirstLastPara="1" wrap="square" lIns="0" tIns="0" rIns="0" bIns="0" anchor="t" anchorCtr="0">
            <a:spAutoFit/>
          </a:bodyPr>
          <a:lstStyle/>
          <a:p>
            <a:pPr marL="0" marR="0" lvl="0" indent="0" algn="l" rtl="0">
              <a:lnSpc>
                <a:spcPct val="202964"/>
              </a:lnSpc>
              <a:spcBef>
                <a:spcPts val="0"/>
              </a:spcBef>
              <a:spcAft>
                <a:spcPts val="0"/>
              </a:spcAft>
              <a:buClr>
                <a:srgbClr val="FFFFFF"/>
              </a:buClr>
              <a:buSzPts val="3306"/>
              <a:buFont typeface="Arial"/>
              <a:buNone/>
            </a:pPr>
            <a:r>
              <a:rPr lang="en-US" sz="3306">
                <a:solidFill>
                  <a:srgbClr val="FFFFFF"/>
                </a:solidFill>
              </a:rPr>
              <a:t>Support Vector Machine</a:t>
            </a:r>
            <a:endParaRPr/>
          </a:p>
        </p:txBody>
      </p:sp>
      <p:sp>
        <p:nvSpPr>
          <p:cNvPr id="168" name="Google Shape;168;g245ff388c53_2_210"/>
          <p:cNvSpPr txBox="1"/>
          <p:nvPr/>
        </p:nvSpPr>
        <p:spPr>
          <a:xfrm>
            <a:off x="2454725" y="7093588"/>
            <a:ext cx="6592800" cy="508800"/>
          </a:xfrm>
          <a:prstGeom prst="rect">
            <a:avLst/>
          </a:prstGeom>
          <a:noFill/>
          <a:ln>
            <a:noFill/>
          </a:ln>
        </p:spPr>
        <p:txBody>
          <a:bodyPr spcFirstLastPara="1" wrap="square" lIns="0" tIns="0" rIns="0" bIns="0" anchor="t" anchorCtr="0">
            <a:spAutoFit/>
          </a:bodyPr>
          <a:lstStyle/>
          <a:p>
            <a:pPr marL="0" marR="0" lvl="0" indent="0" algn="l" rtl="0">
              <a:lnSpc>
                <a:spcPct val="202964"/>
              </a:lnSpc>
              <a:spcBef>
                <a:spcPts val="0"/>
              </a:spcBef>
              <a:spcAft>
                <a:spcPts val="0"/>
              </a:spcAft>
              <a:buClr>
                <a:srgbClr val="FFFFFF"/>
              </a:buClr>
              <a:buSzPts val="3306"/>
              <a:buFont typeface="Arial"/>
              <a:buNone/>
            </a:pPr>
            <a:r>
              <a:rPr lang="en-US" sz="3306">
                <a:solidFill>
                  <a:srgbClr val="FFFFFF"/>
                </a:solidFill>
              </a:rPr>
              <a:t>Text mining and Wordcloud</a:t>
            </a:r>
            <a:endParaRPr/>
          </a:p>
        </p:txBody>
      </p:sp>
      <p:sp>
        <p:nvSpPr>
          <p:cNvPr id="169" name="Google Shape;169;g245ff388c53_2_210"/>
          <p:cNvSpPr txBox="1"/>
          <p:nvPr/>
        </p:nvSpPr>
        <p:spPr>
          <a:xfrm>
            <a:off x="2454725" y="8233838"/>
            <a:ext cx="6592800" cy="508800"/>
          </a:xfrm>
          <a:prstGeom prst="rect">
            <a:avLst/>
          </a:prstGeom>
          <a:noFill/>
          <a:ln>
            <a:noFill/>
          </a:ln>
        </p:spPr>
        <p:txBody>
          <a:bodyPr spcFirstLastPara="1" wrap="square" lIns="0" tIns="0" rIns="0" bIns="0" anchor="t" anchorCtr="0">
            <a:spAutoFit/>
          </a:bodyPr>
          <a:lstStyle/>
          <a:p>
            <a:pPr marL="0" marR="0" lvl="0" indent="0" algn="l" rtl="0">
              <a:lnSpc>
                <a:spcPct val="202964"/>
              </a:lnSpc>
              <a:spcBef>
                <a:spcPts val="0"/>
              </a:spcBef>
              <a:spcAft>
                <a:spcPts val="0"/>
              </a:spcAft>
              <a:buClr>
                <a:srgbClr val="FFFFFF"/>
              </a:buClr>
              <a:buSzPts val="3306"/>
              <a:buFont typeface="Arial"/>
              <a:buNone/>
            </a:pPr>
            <a:r>
              <a:rPr lang="en-US" sz="3306">
                <a:solidFill>
                  <a:srgbClr val="FFFFFF"/>
                </a:solidFill>
              </a:rPr>
              <a:t>Multinomial Logistic Regression</a:t>
            </a:r>
            <a:endParaRPr/>
          </a:p>
        </p:txBody>
      </p:sp>
      <p:sp>
        <p:nvSpPr>
          <p:cNvPr id="170" name="Google Shape;170;g245ff388c53_2_210"/>
          <p:cNvSpPr txBox="1"/>
          <p:nvPr/>
        </p:nvSpPr>
        <p:spPr>
          <a:xfrm>
            <a:off x="2454725" y="4722788"/>
            <a:ext cx="6592800" cy="508800"/>
          </a:xfrm>
          <a:prstGeom prst="rect">
            <a:avLst/>
          </a:prstGeom>
          <a:noFill/>
          <a:ln>
            <a:noFill/>
          </a:ln>
        </p:spPr>
        <p:txBody>
          <a:bodyPr spcFirstLastPara="1" wrap="square" lIns="0" tIns="0" rIns="0" bIns="0" anchor="t" anchorCtr="0">
            <a:spAutoFit/>
          </a:bodyPr>
          <a:lstStyle/>
          <a:p>
            <a:pPr marL="0" marR="0" lvl="0" indent="0" algn="l" rtl="0">
              <a:lnSpc>
                <a:spcPct val="202964"/>
              </a:lnSpc>
              <a:spcBef>
                <a:spcPts val="0"/>
              </a:spcBef>
              <a:spcAft>
                <a:spcPts val="0"/>
              </a:spcAft>
              <a:buClr>
                <a:srgbClr val="FFFFFF"/>
              </a:buClr>
              <a:buSzPts val="3306"/>
              <a:buFont typeface="Arial"/>
              <a:buNone/>
            </a:pPr>
            <a:r>
              <a:rPr lang="en-US" sz="3306">
                <a:solidFill>
                  <a:srgbClr val="FFFFFF"/>
                </a:solidFill>
              </a:rPr>
              <a:t>KNN Model</a:t>
            </a:r>
            <a:endParaRPr/>
          </a:p>
        </p:txBody>
      </p:sp>
      <p:pic>
        <p:nvPicPr>
          <p:cNvPr id="171" name="Google Shape;171;g245ff388c53_2_210"/>
          <p:cNvPicPr preferRelativeResize="0"/>
          <p:nvPr/>
        </p:nvPicPr>
        <p:blipFill>
          <a:blip r:embed="rId4">
            <a:alphaModFix/>
          </a:blip>
          <a:stretch>
            <a:fillRect/>
          </a:stretch>
        </p:blipFill>
        <p:spPr>
          <a:xfrm>
            <a:off x="2454722" y="9070200"/>
            <a:ext cx="1276350" cy="504825"/>
          </a:xfrm>
          <a:prstGeom prst="rect">
            <a:avLst/>
          </a:prstGeom>
          <a:noFill/>
          <a:ln>
            <a:noFill/>
          </a:ln>
        </p:spPr>
      </p:pic>
      <p:pic>
        <p:nvPicPr>
          <p:cNvPr id="172" name="Google Shape;172;g245ff388c53_2_210"/>
          <p:cNvPicPr preferRelativeResize="0"/>
          <p:nvPr/>
        </p:nvPicPr>
        <p:blipFill>
          <a:blip r:embed="rId5">
            <a:alphaModFix/>
          </a:blip>
          <a:stretch>
            <a:fillRect/>
          </a:stretch>
        </p:blipFill>
        <p:spPr>
          <a:xfrm>
            <a:off x="1816610" y="607475"/>
            <a:ext cx="809625" cy="809625"/>
          </a:xfrm>
          <a:prstGeom prst="rect">
            <a:avLst/>
          </a:prstGeom>
          <a:noFill/>
          <a:ln>
            <a:noFill/>
          </a:ln>
        </p:spPr>
      </p:pic>
      <p:pic>
        <p:nvPicPr>
          <p:cNvPr id="173" name="Google Shape;173;g245ff388c53_2_210"/>
          <p:cNvPicPr preferRelativeResize="0"/>
          <p:nvPr/>
        </p:nvPicPr>
        <p:blipFill>
          <a:blip r:embed="rId6">
            <a:alphaModFix/>
          </a:blip>
          <a:stretch>
            <a:fillRect/>
          </a:stretch>
        </p:blipFill>
        <p:spPr>
          <a:xfrm>
            <a:off x="16078200" y="1053786"/>
            <a:ext cx="371475" cy="7620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500"/>
                                        <p:tgtEl>
                                          <p:spTgt spid="1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7"/>
        <p:cNvGrpSpPr/>
        <p:nvPr/>
      </p:nvGrpSpPr>
      <p:grpSpPr>
        <a:xfrm>
          <a:off x="0" y="0"/>
          <a:ext cx="0" cy="0"/>
          <a:chOff x="0" y="0"/>
          <a:chExt cx="0" cy="0"/>
        </a:xfrm>
      </p:grpSpPr>
      <p:grpSp>
        <p:nvGrpSpPr>
          <p:cNvPr id="558" name="Google Shape;558;g246928937a3_0_89"/>
          <p:cNvGrpSpPr/>
          <p:nvPr/>
        </p:nvGrpSpPr>
        <p:grpSpPr>
          <a:xfrm>
            <a:off x="-980294" y="-91646"/>
            <a:ext cx="19268294" cy="2424749"/>
            <a:chOff x="-980294" y="-91646"/>
            <a:chExt cx="19268294" cy="2424749"/>
          </a:xfrm>
        </p:grpSpPr>
        <p:sp>
          <p:nvSpPr>
            <p:cNvPr id="559" name="Google Shape;559;g246928937a3_0_89"/>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560" name="Google Shape;560;g246928937a3_0_89"/>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561" name="Google Shape;561;g246928937a3_0_89"/>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g246928937a3_0_89"/>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63" name="Google Shape;563;g246928937a3_0_8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64" name="Google Shape;564;g246928937a3_0_89"/>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SVM MODEL</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565" name="Google Shape;565;g246928937a3_0_89"/>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566" name="Google Shape;566;g246928937a3_0_8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67" name="Google Shape;567;g246928937a3_0_89"/>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568" name="Google Shape;568;g246928937a3_0_89"/>
          <p:cNvSpPr txBox="1"/>
          <p:nvPr/>
        </p:nvSpPr>
        <p:spPr>
          <a:xfrm>
            <a:off x="9897375" y="2553500"/>
            <a:ext cx="6552300" cy="4447200"/>
          </a:xfrm>
          <a:prstGeom prst="rect">
            <a:avLst/>
          </a:prstGeom>
          <a:noFill/>
          <a:ln>
            <a:noFill/>
          </a:ln>
        </p:spPr>
        <p:txBody>
          <a:bodyPr spcFirstLastPara="1" wrap="square" lIns="91425" tIns="91425" rIns="91425" bIns="91425" anchor="t" anchorCtr="0">
            <a:spAutoFit/>
          </a:bodyPr>
          <a:lstStyle/>
          <a:p>
            <a:pPr marL="457200" lvl="0" indent="-374650" algn="l" rtl="0">
              <a:lnSpc>
                <a:spcPct val="115000"/>
              </a:lnSpc>
              <a:spcBef>
                <a:spcPts val="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Used C classification and linear kernel for the model.</a:t>
            </a:r>
            <a:endParaRPr sz="2300" b="1">
              <a:solidFill>
                <a:srgbClr val="E3E3E3"/>
              </a:solidFill>
              <a:highlight>
                <a:srgbClr val="131314"/>
              </a:highlight>
              <a:latin typeface="Times New Roman"/>
              <a:ea typeface="Times New Roman"/>
              <a:cs typeface="Times New Roman"/>
              <a:sym typeface="Times New Roman"/>
            </a:endParaRPr>
          </a:p>
          <a:p>
            <a:pPr marL="457200" lvl="0" indent="-374650" algn="l" rtl="0">
              <a:lnSpc>
                <a:spcPct val="115000"/>
              </a:lnSpc>
              <a:spcBef>
                <a:spcPts val="100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Negative sentiment detection: Sensitivity = 0.86, Specificity = 0.74.</a:t>
            </a:r>
            <a:endParaRPr sz="2300" b="1">
              <a:solidFill>
                <a:srgbClr val="E3E3E3"/>
              </a:solidFill>
              <a:highlight>
                <a:srgbClr val="131314"/>
              </a:highlight>
              <a:latin typeface="Times New Roman"/>
              <a:ea typeface="Times New Roman"/>
              <a:cs typeface="Times New Roman"/>
              <a:sym typeface="Times New Roman"/>
            </a:endParaRPr>
          </a:p>
          <a:p>
            <a:pPr marL="457200" lvl="0" indent="-374650" algn="l" rtl="0">
              <a:lnSpc>
                <a:spcPct val="115000"/>
              </a:lnSpc>
              <a:spcBef>
                <a:spcPts val="100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Neutral sentiment detection: Sensitivity = 0.54, Specificity = 0.90.</a:t>
            </a:r>
            <a:endParaRPr sz="2300" b="1">
              <a:solidFill>
                <a:srgbClr val="E3E3E3"/>
              </a:solidFill>
              <a:highlight>
                <a:srgbClr val="131314"/>
              </a:highlight>
              <a:latin typeface="Times New Roman"/>
              <a:ea typeface="Times New Roman"/>
              <a:cs typeface="Times New Roman"/>
              <a:sym typeface="Times New Roman"/>
            </a:endParaRPr>
          </a:p>
          <a:p>
            <a:pPr marL="457200" lvl="0" indent="-374650" algn="l" rtl="0">
              <a:lnSpc>
                <a:spcPct val="115000"/>
              </a:lnSpc>
              <a:spcBef>
                <a:spcPts val="100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Positive sentiment detection: Sensitivity = 0.68, Specificity = 0.90.</a:t>
            </a:r>
            <a:endParaRPr sz="3700" b="1">
              <a:solidFill>
                <a:schemeClr val="lt1"/>
              </a:solidFill>
              <a:latin typeface="Times New Roman"/>
              <a:ea typeface="Times New Roman"/>
              <a:cs typeface="Times New Roman"/>
              <a:sym typeface="Times New Roman"/>
            </a:endParaRPr>
          </a:p>
          <a:p>
            <a:pPr marL="0" lvl="0" indent="0" algn="l" rtl="0">
              <a:spcBef>
                <a:spcPts val="1000"/>
              </a:spcBef>
              <a:spcAft>
                <a:spcPts val="0"/>
              </a:spcAft>
              <a:buNone/>
            </a:pPr>
            <a:endParaRPr sz="3200" b="1">
              <a:solidFill>
                <a:schemeClr val="lt1"/>
              </a:solidFill>
              <a:latin typeface="Times New Roman"/>
              <a:ea typeface="Times New Roman"/>
              <a:cs typeface="Times New Roman"/>
              <a:sym typeface="Times New Roman"/>
            </a:endParaRPr>
          </a:p>
        </p:txBody>
      </p:sp>
      <p:sp>
        <p:nvSpPr>
          <p:cNvPr id="569" name="Google Shape;569;g246928937a3_0_89"/>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570" name="Google Shape;570;g246928937a3_0_89" descr="image"/>
          <p:cNvPicPr preferRelativeResize="0"/>
          <p:nvPr/>
        </p:nvPicPr>
        <p:blipFill>
          <a:blip r:embed="rId5">
            <a:alphaModFix/>
          </a:blip>
          <a:stretch>
            <a:fillRect/>
          </a:stretch>
        </p:blipFill>
        <p:spPr>
          <a:xfrm>
            <a:off x="1741600" y="2498800"/>
            <a:ext cx="7381075" cy="6420900"/>
          </a:xfrm>
          <a:prstGeom prst="rect">
            <a:avLst/>
          </a:prstGeom>
          <a:noFill/>
          <a:ln>
            <a:noFill/>
          </a:ln>
        </p:spPr>
      </p:pic>
      <p:sp>
        <p:nvSpPr>
          <p:cNvPr id="571" name="Google Shape;571;g246928937a3_0_89"/>
          <p:cNvSpPr txBox="1"/>
          <p:nvPr/>
        </p:nvSpPr>
        <p:spPr>
          <a:xfrm>
            <a:off x="5045675" y="8865850"/>
            <a:ext cx="4077000" cy="754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3000" b="1">
                <a:solidFill>
                  <a:srgbClr val="1B9DF0"/>
                </a:solidFill>
                <a:latin typeface="Times New Roman"/>
                <a:ea typeface="Times New Roman"/>
                <a:cs typeface="Times New Roman"/>
                <a:sym typeface="Times New Roman"/>
              </a:rPr>
              <a:t>ACCURACY</a:t>
            </a:r>
            <a:r>
              <a:rPr lang="en-US" sz="3700" b="1">
                <a:solidFill>
                  <a:srgbClr val="1B9DF0"/>
                </a:solidFill>
                <a:latin typeface="Times New Roman"/>
                <a:ea typeface="Times New Roman"/>
                <a:cs typeface="Times New Roman"/>
                <a:sym typeface="Times New Roman"/>
              </a:rPr>
              <a:t> </a:t>
            </a:r>
            <a:r>
              <a:rPr lang="en-US" sz="3000" b="1">
                <a:solidFill>
                  <a:srgbClr val="1B9DF0"/>
                </a:solidFill>
                <a:latin typeface="Times New Roman"/>
                <a:ea typeface="Times New Roman"/>
                <a:cs typeface="Times New Roman"/>
                <a:sym typeface="Times New Roman"/>
              </a:rPr>
              <a:t>76.80 %</a:t>
            </a:r>
            <a:endParaRPr/>
          </a:p>
        </p:txBody>
      </p:sp>
      <p:sp>
        <p:nvSpPr>
          <p:cNvPr id="572" name="Google Shape;572;g246928937a3_0_89"/>
          <p:cNvSpPr txBox="1"/>
          <p:nvPr/>
        </p:nvSpPr>
        <p:spPr>
          <a:xfrm>
            <a:off x="9338325" y="8919700"/>
            <a:ext cx="3398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F1 - SCORE  0.85</a:t>
            </a:r>
            <a:endParaRPr sz="3000" b="1">
              <a:solidFill>
                <a:srgbClr val="1B9DF0"/>
              </a:solidFill>
              <a:latin typeface="Times New Roman"/>
              <a:ea typeface="Times New Roman"/>
              <a:cs typeface="Times New Roman"/>
              <a:sym typeface="Times New Roman"/>
            </a:endParaRPr>
          </a:p>
        </p:txBody>
      </p:sp>
      <p:sp>
        <p:nvSpPr>
          <p:cNvPr id="573" name="Google Shape;573;g246928937a3_0_89"/>
          <p:cNvSpPr/>
          <p:nvPr/>
        </p:nvSpPr>
        <p:spPr>
          <a:xfrm>
            <a:off x="3865823" y="9042875"/>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4" name="Google Shape;574;g246928937a3_0_89"/>
          <p:cNvSpPr/>
          <p:nvPr/>
        </p:nvSpPr>
        <p:spPr>
          <a:xfrm>
            <a:off x="13044948" y="9042875"/>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9"/>
        <p:cNvGrpSpPr/>
        <p:nvPr/>
      </p:nvGrpSpPr>
      <p:grpSpPr>
        <a:xfrm>
          <a:off x="0" y="0"/>
          <a:ext cx="0" cy="0"/>
          <a:chOff x="0" y="0"/>
          <a:chExt cx="0" cy="0"/>
        </a:xfrm>
      </p:grpSpPr>
      <p:grpSp>
        <p:nvGrpSpPr>
          <p:cNvPr id="580" name="Google Shape;580;g246928937a3_0_109"/>
          <p:cNvGrpSpPr/>
          <p:nvPr/>
        </p:nvGrpSpPr>
        <p:grpSpPr>
          <a:xfrm>
            <a:off x="-980294" y="-91646"/>
            <a:ext cx="19268294" cy="2424749"/>
            <a:chOff x="-980294" y="-91646"/>
            <a:chExt cx="19268294" cy="2424749"/>
          </a:xfrm>
        </p:grpSpPr>
        <p:sp>
          <p:nvSpPr>
            <p:cNvPr id="581" name="Google Shape;581;g246928937a3_0_109"/>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582" name="Google Shape;582;g246928937a3_0_109"/>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583" name="Google Shape;583;g246928937a3_0_109"/>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4" name="Google Shape;584;g246928937a3_0_109"/>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85" name="Google Shape;585;g246928937a3_0_10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586" name="Google Shape;586;g246928937a3_0_109"/>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MULTINOMIAL LOGISTIC REGRESSION</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587" name="Google Shape;587;g246928937a3_0_109"/>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588" name="Google Shape;588;g246928937a3_0_10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589" name="Google Shape;589;g246928937a3_0_109"/>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590" name="Google Shape;590;g246928937a3_0_109"/>
          <p:cNvSpPr txBox="1"/>
          <p:nvPr/>
        </p:nvSpPr>
        <p:spPr>
          <a:xfrm>
            <a:off x="10574475" y="2498800"/>
            <a:ext cx="6552300" cy="6115500"/>
          </a:xfrm>
          <a:prstGeom prst="rect">
            <a:avLst/>
          </a:prstGeom>
          <a:noFill/>
          <a:ln>
            <a:noFill/>
          </a:ln>
        </p:spPr>
        <p:txBody>
          <a:bodyPr spcFirstLastPara="1" wrap="square" lIns="91425" tIns="91425" rIns="91425" bIns="91425" anchor="t" anchorCtr="0">
            <a:spAutoFit/>
          </a:bodyPr>
          <a:lstStyle/>
          <a:p>
            <a:pPr marL="457200" lvl="0" indent="-374650" algn="l" rtl="0">
              <a:lnSpc>
                <a:spcPct val="115000"/>
              </a:lnSpc>
              <a:spcBef>
                <a:spcPts val="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Outcome variable: sentiment category (negative, neutral, positive)</a:t>
            </a:r>
            <a:endParaRPr sz="2300" b="1">
              <a:solidFill>
                <a:srgbClr val="E3E3E3"/>
              </a:solidFill>
              <a:highlight>
                <a:srgbClr val="131314"/>
              </a:highlight>
              <a:latin typeface="Times New Roman"/>
              <a:ea typeface="Times New Roman"/>
              <a:cs typeface="Times New Roman"/>
              <a:sym typeface="Times New Roman"/>
            </a:endParaRPr>
          </a:p>
          <a:p>
            <a:pPr marL="457200" lvl="0" indent="-374650" algn="l" rtl="0">
              <a:lnSpc>
                <a:spcPct val="115000"/>
              </a:lnSpc>
              <a:spcBef>
                <a:spcPts val="100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Better performance for negative and positive sentiment compared to neutral sentiment</a:t>
            </a:r>
            <a:endParaRPr sz="2300" b="1">
              <a:solidFill>
                <a:srgbClr val="E3E3E3"/>
              </a:solidFill>
              <a:highlight>
                <a:srgbClr val="131314"/>
              </a:highlight>
              <a:latin typeface="Times New Roman"/>
              <a:ea typeface="Times New Roman"/>
              <a:cs typeface="Times New Roman"/>
              <a:sym typeface="Times New Roman"/>
            </a:endParaRPr>
          </a:p>
          <a:p>
            <a:pPr marL="457200" lvl="0" indent="-374650" algn="l" rtl="0">
              <a:lnSpc>
                <a:spcPct val="115000"/>
              </a:lnSpc>
              <a:spcBef>
                <a:spcPts val="1000"/>
              </a:spcBef>
              <a:spcAft>
                <a:spcPts val="0"/>
              </a:spcAft>
              <a:buClr>
                <a:srgbClr val="E3E3E3"/>
              </a:buClr>
              <a:buSzPts val="2300"/>
              <a:buFont typeface="Times New Roman"/>
              <a:buChar char="★"/>
            </a:pPr>
            <a:r>
              <a:rPr lang="en-US" sz="2300" b="1">
                <a:solidFill>
                  <a:srgbClr val="E3E3E3"/>
                </a:solidFill>
                <a:highlight>
                  <a:srgbClr val="131314"/>
                </a:highlight>
                <a:latin typeface="Times New Roman"/>
                <a:ea typeface="Times New Roman"/>
                <a:cs typeface="Times New Roman"/>
                <a:sym typeface="Times New Roman"/>
              </a:rPr>
              <a:t>The sensitivity of the model was highest for negative sentiment.</a:t>
            </a:r>
            <a:endParaRPr sz="2300" b="1">
              <a:solidFill>
                <a:srgbClr val="E3E3E3"/>
              </a:solidFill>
              <a:highlight>
                <a:srgbClr val="131314"/>
              </a:highlight>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900">
              <a:solidFill>
                <a:srgbClr val="E3E3E3"/>
              </a:solidFill>
              <a:highlight>
                <a:srgbClr val="131314"/>
              </a:highlight>
              <a:latin typeface="Helvetica Neue"/>
              <a:ea typeface="Helvetica Neue"/>
              <a:cs typeface="Helvetica Neue"/>
              <a:sym typeface="Helvetica Neue"/>
            </a:endParaRPr>
          </a:p>
          <a:p>
            <a:pPr marL="914400" lvl="0" indent="0" algn="l" rtl="0">
              <a:lnSpc>
                <a:spcPct val="115000"/>
              </a:lnSpc>
              <a:spcBef>
                <a:spcPts val="1000"/>
              </a:spcBef>
              <a:spcAft>
                <a:spcPts val="0"/>
              </a:spcAft>
              <a:buNone/>
            </a:pPr>
            <a:endParaRPr sz="1900">
              <a:solidFill>
                <a:srgbClr val="E3E3E3"/>
              </a:solidFill>
              <a:highlight>
                <a:srgbClr val="131314"/>
              </a:highlight>
              <a:latin typeface="Helvetica Neue"/>
              <a:ea typeface="Helvetica Neue"/>
              <a:cs typeface="Helvetica Neue"/>
              <a:sym typeface="Helvetica Neue"/>
            </a:endParaRPr>
          </a:p>
          <a:p>
            <a:pPr marL="914400" lvl="0" indent="0" algn="just" rtl="0">
              <a:lnSpc>
                <a:spcPct val="115000"/>
              </a:lnSpc>
              <a:spcBef>
                <a:spcPts val="1000"/>
              </a:spcBef>
              <a:spcAft>
                <a:spcPts val="0"/>
              </a:spcAft>
              <a:buNone/>
            </a:pPr>
            <a:endParaRPr sz="25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sp>
        <p:nvSpPr>
          <p:cNvPr id="591" name="Google Shape;591;g246928937a3_0_109"/>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sp>
        <p:nvSpPr>
          <p:cNvPr id="592" name="Google Shape;592;g246928937a3_0_109"/>
          <p:cNvSpPr txBox="1"/>
          <p:nvPr/>
        </p:nvSpPr>
        <p:spPr>
          <a:xfrm>
            <a:off x="5203550" y="8587300"/>
            <a:ext cx="4386600" cy="754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US" sz="3000" b="1">
                <a:solidFill>
                  <a:srgbClr val="1B9DF0"/>
                </a:solidFill>
                <a:latin typeface="Times New Roman"/>
                <a:ea typeface="Times New Roman"/>
                <a:cs typeface="Times New Roman"/>
                <a:sym typeface="Times New Roman"/>
              </a:rPr>
              <a:t>ACCURACY</a:t>
            </a:r>
            <a:r>
              <a:rPr lang="en-US" sz="3700" b="1">
                <a:solidFill>
                  <a:srgbClr val="1B9DF0"/>
                </a:solidFill>
                <a:latin typeface="Times New Roman"/>
                <a:ea typeface="Times New Roman"/>
                <a:cs typeface="Times New Roman"/>
                <a:sym typeface="Times New Roman"/>
              </a:rPr>
              <a:t> </a:t>
            </a:r>
            <a:r>
              <a:rPr lang="en-US" sz="3000" b="1">
                <a:solidFill>
                  <a:srgbClr val="1B9DF0"/>
                </a:solidFill>
                <a:latin typeface="Times New Roman"/>
                <a:ea typeface="Times New Roman"/>
                <a:cs typeface="Times New Roman"/>
                <a:sym typeface="Times New Roman"/>
              </a:rPr>
              <a:t>75.12 %</a:t>
            </a:r>
            <a:endParaRPr/>
          </a:p>
        </p:txBody>
      </p:sp>
      <p:sp>
        <p:nvSpPr>
          <p:cNvPr id="593" name="Google Shape;593;g246928937a3_0_109"/>
          <p:cNvSpPr/>
          <p:nvPr/>
        </p:nvSpPr>
        <p:spPr>
          <a:xfrm>
            <a:off x="12357648" y="8809025"/>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4" name="Google Shape;594;g246928937a3_0_109"/>
          <p:cNvSpPr txBox="1"/>
          <p:nvPr/>
        </p:nvSpPr>
        <p:spPr>
          <a:xfrm>
            <a:off x="9212875" y="8685850"/>
            <a:ext cx="3496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1B9DF0"/>
                </a:solidFill>
                <a:latin typeface="Times New Roman"/>
                <a:ea typeface="Times New Roman"/>
                <a:cs typeface="Times New Roman"/>
                <a:sym typeface="Times New Roman"/>
              </a:rPr>
              <a:t>F1 - SCORE 0.84</a:t>
            </a:r>
            <a:endParaRPr sz="3000" b="1">
              <a:solidFill>
                <a:srgbClr val="1B9DF0"/>
              </a:solidFill>
              <a:latin typeface="Times New Roman"/>
              <a:ea typeface="Times New Roman"/>
              <a:cs typeface="Times New Roman"/>
              <a:sym typeface="Times New Roman"/>
            </a:endParaRPr>
          </a:p>
        </p:txBody>
      </p:sp>
      <p:sp>
        <p:nvSpPr>
          <p:cNvPr id="595" name="Google Shape;595;g246928937a3_0_109"/>
          <p:cNvSpPr/>
          <p:nvPr/>
        </p:nvSpPr>
        <p:spPr>
          <a:xfrm>
            <a:off x="4588248" y="8771200"/>
            <a:ext cx="580247"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596" name="Google Shape;596;g246928937a3_0_109" descr="image"/>
          <p:cNvPicPr preferRelativeResize="0"/>
          <p:nvPr/>
        </p:nvPicPr>
        <p:blipFill>
          <a:blip r:embed="rId5">
            <a:alphaModFix/>
          </a:blip>
          <a:stretch>
            <a:fillRect/>
          </a:stretch>
        </p:blipFill>
        <p:spPr>
          <a:xfrm>
            <a:off x="1869525" y="2504050"/>
            <a:ext cx="7753626" cy="6029400"/>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grpSp>
        <p:nvGrpSpPr>
          <p:cNvPr id="602" name="Google Shape;602;g246928937a3_0_129"/>
          <p:cNvGrpSpPr/>
          <p:nvPr/>
        </p:nvGrpSpPr>
        <p:grpSpPr>
          <a:xfrm>
            <a:off x="-980294" y="-91646"/>
            <a:ext cx="19268294" cy="2424749"/>
            <a:chOff x="-980294" y="-91646"/>
            <a:chExt cx="19268294" cy="2424749"/>
          </a:xfrm>
        </p:grpSpPr>
        <p:sp>
          <p:nvSpPr>
            <p:cNvPr id="603" name="Google Shape;603;g246928937a3_0_129"/>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604" name="Google Shape;604;g246928937a3_0_129"/>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605" name="Google Shape;605;g246928937a3_0_129"/>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g246928937a3_0_129"/>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07" name="Google Shape;607;g246928937a3_0_129"/>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608" name="Google Shape;608;g246928937a3_0_129"/>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MODEL COMPARISON</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sp>
        <p:nvSpPr>
          <p:cNvPr id="609" name="Google Shape;609;g246928937a3_0_129"/>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610" name="Google Shape;610;g246928937a3_0_129"/>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611" name="Google Shape;611;g246928937a3_0_129"/>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612" name="Google Shape;612;g246928937a3_0_129"/>
          <p:cNvSpPr txBox="1"/>
          <p:nvPr/>
        </p:nvSpPr>
        <p:spPr>
          <a:xfrm>
            <a:off x="3252075" y="7235100"/>
            <a:ext cx="12576900" cy="6999300"/>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0"/>
              </a:spcBef>
              <a:spcAft>
                <a:spcPts val="0"/>
              </a:spcAft>
              <a:buClr>
                <a:srgbClr val="E3E3E3"/>
              </a:buClr>
              <a:buSzPts val="2200"/>
              <a:buFont typeface="Times New Roman"/>
              <a:buChar char="★"/>
            </a:pPr>
            <a:r>
              <a:rPr lang="en-US" sz="2200" b="1">
                <a:solidFill>
                  <a:srgbClr val="E3E3E3"/>
                </a:solidFill>
                <a:highlight>
                  <a:srgbClr val="131314"/>
                </a:highlight>
                <a:latin typeface="Times New Roman"/>
                <a:ea typeface="Times New Roman"/>
                <a:cs typeface="Times New Roman"/>
                <a:sym typeface="Times New Roman"/>
              </a:rPr>
              <a:t>Overall, the SVM model demonstrated the highest performance in terms of both accuracy and F1 score, making it the top-performing model in this sentiment analysis task.</a:t>
            </a:r>
            <a:endParaRPr sz="2200" b="1">
              <a:solidFill>
                <a:srgbClr val="E3E3E3"/>
              </a:solidFill>
              <a:highlight>
                <a:srgbClr val="131314"/>
              </a:highlight>
              <a:latin typeface="Times New Roman"/>
              <a:ea typeface="Times New Roman"/>
              <a:cs typeface="Times New Roman"/>
              <a:sym typeface="Times New Roman"/>
            </a:endParaRPr>
          </a:p>
          <a:p>
            <a:pPr marL="457200" lvl="0" indent="-368300" algn="l" rtl="0">
              <a:lnSpc>
                <a:spcPct val="115000"/>
              </a:lnSpc>
              <a:spcBef>
                <a:spcPts val="1000"/>
              </a:spcBef>
              <a:spcAft>
                <a:spcPts val="0"/>
              </a:spcAft>
              <a:buClr>
                <a:srgbClr val="E3E3E3"/>
              </a:buClr>
              <a:buSzPts val="2200"/>
              <a:buFont typeface="Times New Roman"/>
              <a:buChar char="★"/>
            </a:pPr>
            <a:r>
              <a:rPr lang="en-US" sz="2200" b="1">
                <a:solidFill>
                  <a:srgbClr val="E3E3E3"/>
                </a:solidFill>
                <a:highlight>
                  <a:srgbClr val="131314"/>
                </a:highlight>
                <a:latin typeface="Times New Roman"/>
                <a:ea typeface="Times New Roman"/>
                <a:cs typeface="Times New Roman"/>
                <a:sym typeface="Times New Roman"/>
              </a:rPr>
              <a:t>Among these models, SVM showed relatively better performance in classifying both negative and positive sentiments. MLR also performed well in classifying negative and positive sentiments. KNN showed better performance in classifying neutral sentiments.</a:t>
            </a:r>
            <a:endParaRPr sz="2200" b="1">
              <a:solidFill>
                <a:srgbClr val="E3E3E3"/>
              </a:solidFill>
              <a:highlight>
                <a:srgbClr val="131314"/>
              </a:highlight>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4572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4572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4572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457200" lvl="0" indent="0" algn="l" rtl="0">
              <a:lnSpc>
                <a:spcPct val="115000"/>
              </a:lnSpc>
              <a:spcBef>
                <a:spcPts val="11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4572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4572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914400" lvl="0" indent="0" algn="l" rtl="0">
              <a:lnSpc>
                <a:spcPct val="115000"/>
              </a:lnSpc>
              <a:spcBef>
                <a:spcPts val="1000"/>
              </a:spcBef>
              <a:spcAft>
                <a:spcPts val="0"/>
              </a:spcAft>
              <a:buNone/>
            </a:pPr>
            <a:endParaRPr sz="1700">
              <a:solidFill>
                <a:srgbClr val="E3E3E3"/>
              </a:solidFill>
              <a:highlight>
                <a:srgbClr val="131314"/>
              </a:highlight>
              <a:latin typeface="Helvetica Neue"/>
              <a:ea typeface="Helvetica Neue"/>
              <a:cs typeface="Helvetica Neue"/>
              <a:sym typeface="Helvetica Neue"/>
            </a:endParaRPr>
          </a:p>
          <a:p>
            <a:pPr marL="914400" lvl="0" indent="0" algn="just" rtl="0">
              <a:lnSpc>
                <a:spcPct val="115000"/>
              </a:lnSpc>
              <a:spcBef>
                <a:spcPts val="1000"/>
              </a:spcBef>
              <a:spcAft>
                <a:spcPts val="0"/>
              </a:spcAft>
              <a:buNone/>
            </a:pPr>
            <a:endParaRPr sz="17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1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7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700" b="1">
              <a:solidFill>
                <a:schemeClr val="lt1"/>
              </a:solidFill>
              <a:latin typeface="Times New Roman"/>
              <a:ea typeface="Times New Roman"/>
              <a:cs typeface="Times New Roman"/>
              <a:sym typeface="Times New Roman"/>
            </a:endParaRPr>
          </a:p>
        </p:txBody>
      </p:sp>
      <p:sp>
        <p:nvSpPr>
          <p:cNvPr id="613" name="Google Shape;613;g246928937a3_0_129"/>
          <p:cNvSpPr txBox="1"/>
          <p:nvPr/>
        </p:nvSpPr>
        <p:spPr>
          <a:xfrm>
            <a:off x="13303210" y="87042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614" name="Google Shape;614;g246928937a3_0_129"/>
          <p:cNvPicPr preferRelativeResize="0"/>
          <p:nvPr/>
        </p:nvPicPr>
        <p:blipFill>
          <a:blip r:embed="rId5">
            <a:alphaModFix/>
          </a:blip>
          <a:stretch>
            <a:fillRect/>
          </a:stretch>
        </p:blipFill>
        <p:spPr>
          <a:xfrm>
            <a:off x="1295350" y="2413650"/>
            <a:ext cx="6305326" cy="4342600"/>
          </a:xfrm>
          <a:prstGeom prst="rect">
            <a:avLst/>
          </a:prstGeom>
          <a:noFill/>
          <a:ln>
            <a:noFill/>
          </a:ln>
        </p:spPr>
      </p:pic>
      <p:graphicFrame>
        <p:nvGraphicFramePr>
          <p:cNvPr id="615" name="Google Shape;615;g246928937a3_0_129"/>
          <p:cNvGraphicFramePr/>
          <p:nvPr/>
        </p:nvGraphicFramePr>
        <p:xfrm>
          <a:off x="8156175" y="2693550"/>
          <a:ext cx="3000000" cy="3000000"/>
        </p:xfrm>
        <a:graphic>
          <a:graphicData uri="http://schemas.openxmlformats.org/drawingml/2006/table">
            <a:tbl>
              <a:tblPr>
                <a:noFill/>
                <a:tableStyleId>{C5788C1B-FE79-49D5-9FEC-DC13754E6BBC}</a:tableStyleId>
              </a:tblPr>
              <a:tblGrid>
                <a:gridCol w="4238625">
                  <a:extLst>
                    <a:ext uri="{9D8B030D-6E8A-4147-A177-3AD203B41FA5}">
                      <a16:colId xmlns:a16="http://schemas.microsoft.com/office/drawing/2014/main" val="20000"/>
                    </a:ext>
                  </a:extLst>
                </a:gridCol>
                <a:gridCol w="1336200">
                  <a:extLst>
                    <a:ext uri="{9D8B030D-6E8A-4147-A177-3AD203B41FA5}">
                      <a16:colId xmlns:a16="http://schemas.microsoft.com/office/drawing/2014/main" val="20001"/>
                    </a:ext>
                  </a:extLst>
                </a:gridCol>
                <a:gridCol w="1281425">
                  <a:extLst>
                    <a:ext uri="{9D8B030D-6E8A-4147-A177-3AD203B41FA5}">
                      <a16:colId xmlns:a16="http://schemas.microsoft.com/office/drawing/2014/main" val="20002"/>
                    </a:ext>
                  </a:extLst>
                </a:gridCol>
                <a:gridCol w="1358100">
                  <a:extLst>
                    <a:ext uri="{9D8B030D-6E8A-4147-A177-3AD203B41FA5}">
                      <a16:colId xmlns:a16="http://schemas.microsoft.com/office/drawing/2014/main" val="20003"/>
                    </a:ext>
                  </a:extLst>
                </a:gridCol>
              </a:tblGrid>
              <a:tr h="676075">
                <a:tc>
                  <a:txBody>
                    <a:bodyPr/>
                    <a:lstStyle/>
                    <a:p>
                      <a:pPr marL="0" lvl="0" indent="0" algn="l" rtl="0">
                        <a:spcBef>
                          <a:spcPts val="0"/>
                        </a:spcBef>
                        <a:spcAft>
                          <a:spcPts val="0"/>
                        </a:spcAft>
                        <a:buNone/>
                      </a:pPr>
                      <a:r>
                        <a:rPr lang="en-US" sz="2400" b="1">
                          <a:solidFill>
                            <a:srgbClr val="FFFFFF"/>
                          </a:solidFill>
                          <a:latin typeface="Times New Roman"/>
                          <a:ea typeface="Times New Roman"/>
                          <a:cs typeface="Times New Roman"/>
                          <a:sym typeface="Times New Roman"/>
                        </a:rPr>
                        <a:t>Model</a:t>
                      </a:r>
                      <a:endParaRPr sz="24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400" b="1">
                          <a:solidFill>
                            <a:srgbClr val="FFFFFF"/>
                          </a:solidFill>
                          <a:latin typeface="Times New Roman"/>
                          <a:ea typeface="Times New Roman"/>
                          <a:cs typeface="Times New Roman"/>
                          <a:sym typeface="Times New Roman"/>
                        </a:rPr>
                        <a:t>Accuracy</a:t>
                      </a:r>
                      <a:endParaRPr sz="24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28575" cap="flat" cmpd="sng">
                      <a:solidFill>
                        <a:srgbClr val="00AF00"/>
                      </a:solidFill>
                      <a:prstDash val="solid"/>
                      <a:round/>
                      <a:headEnd type="none" w="sm" len="sm"/>
                      <a:tailEnd type="none" w="sm" len="sm"/>
                    </a:lnB>
                  </a:tcPr>
                </a:tc>
                <a:tc>
                  <a:txBody>
                    <a:bodyPr/>
                    <a:lstStyle/>
                    <a:p>
                      <a:pPr marL="0" lvl="0" indent="0" algn="l" rtl="0">
                        <a:spcBef>
                          <a:spcPts val="0"/>
                        </a:spcBef>
                        <a:spcAft>
                          <a:spcPts val="0"/>
                        </a:spcAft>
                        <a:buNone/>
                      </a:pPr>
                      <a:r>
                        <a:rPr lang="en-US" sz="2400" b="1">
                          <a:solidFill>
                            <a:srgbClr val="FFFFFF"/>
                          </a:solidFill>
                          <a:latin typeface="Times New Roman"/>
                          <a:ea typeface="Times New Roman"/>
                          <a:cs typeface="Times New Roman"/>
                          <a:sym typeface="Times New Roman"/>
                        </a:rPr>
                        <a:t>F1 Score</a:t>
                      </a:r>
                      <a:endParaRPr sz="24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28575" cap="flat" cmpd="sng">
                      <a:solidFill>
                        <a:srgbClr val="00AF00"/>
                      </a:solidFill>
                      <a:prstDash val="solid"/>
                      <a:round/>
                      <a:headEnd type="none" w="sm" len="sm"/>
                      <a:tailEnd type="none" w="sm" len="sm"/>
                    </a:lnB>
                  </a:tcPr>
                </a:tc>
                <a:tc>
                  <a:txBody>
                    <a:bodyPr/>
                    <a:lstStyle/>
                    <a:p>
                      <a:pPr marL="0" lvl="0" indent="0" algn="l" rtl="0">
                        <a:spcBef>
                          <a:spcPts val="0"/>
                        </a:spcBef>
                        <a:spcAft>
                          <a:spcPts val="0"/>
                        </a:spcAft>
                        <a:buNone/>
                      </a:pPr>
                      <a:r>
                        <a:rPr lang="en-US" sz="2400" b="1">
                          <a:solidFill>
                            <a:srgbClr val="FFFFFF"/>
                          </a:solidFill>
                          <a:latin typeface="Times New Roman"/>
                          <a:ea typeface="Times New Roman"/>
                          <a:cs typeface="Times New Roman"/>
                          <a:sym typeface="Times New Roman"/>
                        </a:rPr>
                        <a:t> Precision</a:t>
                      </a:r>
                      <a:endParaRPr sz="24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28575" cap="flat" cmpd="sng">
                      <a:solidFill>
                        <a:srgbClr val="00AF00"/>
                      </a:solidFill>
                      <a:prstDash val="solid"/>
                      <a:round/>
                      <a:headEnd type="none" w="sm" len="sm"/>
                      <a:tailEnd type="none" w="sm" len="sm"/>
                    </a:lnB>
                  </a:tcPr>
                </a:tc>
                <a:extLst>
                  <a:ext uri="{0D108BD9-81ED-4DB2-BD59-A6C34878D82A}">
                    <a16:rowId xmlns:a16="http://schemas.microsoft.com/office/drawing/2014/main" val="10000"/>
                  </a:ext>
                </a:extLst>
              </a:tr>
              <a:tr h="546575">
                <a:tc>
                  <a:txBody>
                    <a:bodyPr/>
                    <a:lstStyle/>
                    <a:p>
                      <a:pPr marL="0" lvl="0" indent="0" algn="l" rtl="0">
                        <a:spcBef>
                          <a:spcPts val="0"/>
                        </a:spcBef>
                        <a:spcAft>
                          <a:spcPts val="0"/>
                        </a:spcAft>
                        <a:buNone/>
                      </a:pPr>
                      <a:r>
                        <a:rPr lang="en-US" sz="1900" b="1">
                          <a:solidFill>
                            <a:srgbClr val="FFFFFF"/>
                          </a:solidFill>
                          <a:latin typeface="Times New Roman"/>
                          <a:ea typeface="Times New Roman"/>
                          <a:cs typeface="Times New Roman"/>
                          <a:sym typeface="Times New Roman"/>
                        </a:rPr>
                        <a:t>Support Vector Machine (SVM)</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00AF00"/>
                          </a:solidFill>
                          <a:latin typeface="Times New Roman"/>
                          <a:ea typeface="Times New Roman"/>
                          <a:cs typeface="Times New Roman"/>
                          <a:sym typeface="Times New Roman"/>
                        </a:rPr>
                        <a:t>76.80%</a:t>
                      </a:r>
                      <a:endParaRPr sz="1900" b="1">
                        <a:solidFill>
                          <a:srgbClr val="00AF00"/>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00AF00"/>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00AF00"/>
                          </a:solidFill>
                          <a:latin typeface="Times New Roman"/>
                          <a:ea typeface="Times New Roman"/>
                          <a:cs typeface="Times New Roman"/>
                          <a:sym typeface="Times New Roman"/>
                        </a:rPr>
                        <a:t>0.86</a:t>
                      </a:r>
                      <a:endParaRPr sz="1900" b="1">
                        <a:solidFill>
                          <a:srgbClr val="00AF00"/>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00AF00"/>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00AF00"/>
                          </a:solidFill>
                          <a:latin typeface="Times New Roman"/>
                          <a:ea typeface="Times New Roman"/>
                          <a:cs typeface="Times New Roman"/>
                          <a:sym typeface="Times New Roman"/>
                        </a:rPr>
                        <a:t>84.49%</a:t>
                      </a:r>
                      <a:endParaRPr sz="1900" b="1">
                        <a:solidFill>
                          <a:srgbClr val="00AF00"/>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00AF00"/>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725200">
                <a:tc>
                  <a:txBody>
                    <a:bodyPr/>
                    <a:lstStyle/>
                    <a:p>
                      <a:pPr marL="0" lvl="0" indent="0" algn="l" rtl="0">
                        <a:spcBef>
                          <a:spcPts val="0"/>
                        </a:spcBef>
                        <a:spcAft>
                          <a:spcPts val="0"/>
                        </a:spcAft>
                        <a:buNone/>
                      </a:pPr>
                      <a:r>
                        <a:rPr lang="en-US" sz="1900" b="1">
                          <a:solidFill>
                            <a:srgbClr val="FFFFFF"/>
                          </a:solidFill>
                          <a:latin typeface="Times New Roman"/>
                          <a:ea typeface="Times New Roman"/>
                          <a:cs typeface="Times New Roman"/>
                          <a:sym typeface="Times New Roman"/>
                        </a:rPr>
                        <a:t>Multinomial Logistic Regression (MLR)</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75.16%</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0.85</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83.42%</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546575">
                <a:tc>
                  <a:txBody>
                    <a:bodyPr/>
                    <a:lstStyle/>
                    <a:p>
                      <a:pPr marL="0" lvl="0" indent="0" algn="l" rtl="0">
                        <a:spcBef>
                          <a:spcPts val="0"/>
                        </a:spcBef>
                        <a:spcAft>
                          <a:spcPts val="0"/>
                        </a:spcAft>
                        <a:buNone/>
                      </a:pPr>
                      <a:r>
                        <a:rPr lang="en-US" sz="1900" b="1">
                          <a:solidFill>
                            <a:srgbClr val="FFFFFF"/>
                          </a:solidFill>
                          <a:latin typeface="Times New Roman"/>
                          <a:ea typeface="Times New Roman"/>
                          <a:cs typeface="Times New Roman"/>
                          <a:sym typeface="Times New Roman"/>
                        </a:rPr>
                        <a:t>Random Forest (RF)</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75.05%</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0.84</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83.03%</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46575">
                <a:tc>
                  <a:txBody>
                    <a:bodyPr/>
                    <a:lstStyle/>
                    <a:p>
                      <a:pPr marL="0" lvl="0" indent="0" algn="l" rtl="0">
                        <a:spcBef>
                          <a:spcPts val="0"/>
                        </a:spcBef>
                        <a:spcAft>
                          <a:spcPts val="0"/>
                        </a:spcAft>
                        <a:buNone/>
                      </a:pPr>
                      <a:r>
                        <a:rPr lang="en-US" sz="1900" b="1">
                          <a:solidFill>
                            <a:srgbClr val="FFFFFF"/>
                          </a:solidFill>
                          <a:latin typeface="Times New Roman"/>
                          <a:ea typeface="Times New Roman"/>
                          <a:cs typeface="Times New Roman"/>
                          <a:sym typeface="Times New Roman"/>
                        </a:rPr>
                        <a:t>K-Nearest Neighbors (KNN)</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62.56%</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0.73</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69.69%</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2857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546575">
                <a:tc>
                  <a:txBody>
                    <a:bodyPr/>
                    <a:lstStyle/>
                    <a:p>
                      <a:pPr marL="0" lvl="0" indent="0" algn="l" rtl="0">
                        <a:spcBef>
                          <a:spcPts val="0"/>
                        </a:spcBef>
                        <a:spcAft>
                          <a:spcPts val="0"/>
                        </a:spcAft>
                        <a:buNone/>
                      </a:pPr>
                      <a:r>
                        <a:rPr lang="en-US" sz="1900" b="1">
                          <a:solidFill>
                            <a:srgbClr val="FFFFFF"/>
                          </a:solidFill>
                          <a:latin typeface="Times New Roman"/>
                          <a:ea typeface="Times New Roman"/>
                          <a:cs typeface="Times New Roman"/>
                          <a:sym typeface="Times New Roman"/>
                        </a:rPr>
                        <a:t>Decision Tree (DT)</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67.02%</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0.79</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US" sz="1900" b="1">
                          <a:solidFill>
                            <a:srgbClr val="FFFFFF"/>
                          </a:solidFill>
                          <a:latin typeface="Times New Roman"/>
                          <a:ea typeface="Times New Roman"/>
                          <a:cs typeface="Times New Roman"/>
                          <a:sym typeface="Times New Roman"/>
                        </a:rPr>
                        <a:t>76.75%</a:t>
                      </a:r>
                      <a:endParaRPr sz="1900" b="1">
                        <a:solidFill>
                          <a:srgbClr val="FFFFFF"/>
                        </a:solidFill>
                        <a:latin typeface="Times New Roman"/>
                        <a:ea typeface="Times New Roman"/>
                        <a:cs typeface="Times New Roman"/>
                        <a:sym typeface="Times New Roman"/>
                      </a:endParaRPr>
                    </a:p>
                  </a:txBody>
                  <a:tcPr marL="9525" marR="9525" marT="9525" marB="91425" anchor="b">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28575" cap="flat" cmpd="sng">
                      <a:solidFill>
                        <a:srgbClr val="FFFFFF"/>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0"/>
        <p:cNvGrpSpPr/>
        <p:nvPr/>
      </p:nvGrpSpPr>
      <p:grpSpPr>
        <a:xfrm>
          <a:off x="0" y="0"/>
          <a:ext cx="0" cy="0"/>
          <a:chOff x="0" y="0"/>
          <a:chExt cx="0" cy="0"/>
        </a:xfrm>
      </p:grpSpPr>
      <p:grpSp>
        <p:nvGrpSpPr>
          <p:cNvPr id="621" name="Google Shape;621;g246928937a3_0_156"/>
          <p:cNvGrpSpPr/>
          <p:nvPr/>
        </p:nvGrpSpPr>
        <p:grpSpPr>
          <a:xfrm>
            <a:off x="-980294" y="-91646"/>
            <a:ext cx="19268294" cy="2424749"/>
            <a:chOff x="-980294" y="-91646"/>
            <a:chExt cx="19268294" cy="2424749"/>
          </a:xfrm>
        </p:grpSpPr>
        <p:sp>
          <p:nvSpPr>
            <p:cNvPr id="622" name="Google Shape;622;g246928937a3_0_156"/>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623" name="Google Shape;623;g246928937a3_0_156"/>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624" name="Google Shape;624;g246928937a3_0_156"/>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g246928937a3_0_156"/>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626" name="Google Shape;626;g246928937a3_0_156"/>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627" name="Google Shape;627;g246928937a3_0_156"/>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4100" b="1">
                <a:solidFill>
                  <a:schemeClr val="lt1"/>
                </a:solidFill>
                <a:latin typeface="Times New Roman"/>
                <a:ea typeface="Times New Roman"/>
                <a:cs typeface="Times New Roman"/>
                <a:sym typeface="Times New Roman"/>
              </a:rPr>
              <a:t>CONCLUSION</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34">
                <a:solidFill>
                  <a:srgbClr val="5C6267"/>
                </a:solidFill>
              </a:rPr>
              <a:t>@Twitter</a:t>
            </a:r>
            <a:endParaRPr sz="4000" b="1">
              <a:solidFill>
                <a:schemeClr val="lt1"/>
              </a:solidFill>
            </a:endParaRPr>
          </a:p>
        </p:txBody>
      </p:sp>
      <p:pic>
        <p:nvPicPr>
          <p:cNvPr id="628" name="Google Shape;628;g246928937a3_0_156"/>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629" name="Google Shape;629;g246928937a3_0_156"/>
          <p:cNvSpPr txBox="1"/>
          <p:nvPr/>
        </p:nvSpPr>
        <p:spPr>
          <a:xfrm>
            <a:off x="10841175" y="2840175"/>
            <a:ext cx="498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sp>
        <p:nvSpPr>
          <p:cNvPr id="630" name="Google Shape;630;g246928937a3_0_156"/>
          <p:cNvSpPr txBox="1"/>
          <p:nvPr/>
        </p:nvSpPr>
        <p:spPr>
          <a:xfrm>
            <a:off x="8758950" y="2197400"/>
            <a:ext cx="8481600" cy="76719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300"/>
              </a:spcBef>
              <a:spcAft>
                <a:spcPts val="0"/>
              </a:spcAft>
              <a:buClr>
                <a:srgbClr val="E3E3E3"/>
              </a:buClr>
              <a:buSzPts val="14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Sentiment analysis helps monitor brand perception and improve customer experience.</a:t>
            </a:r>
            <a:endParaRPr sz="2300" b="1">
              <a:solidFill>
                <a:srgbClr val="E3E3E3"/>
              </a:solidFill>
              <a:highlight>
                <a:srgbClr val="131314"/>
              </a:highlight>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rgbClr val="E3E3E3"/>
              </a:buClr>
              <a:buSzPts val="14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Insights help addressing customer issues, enhancing services, and making data-driven decisions.</a:t>
            </a:r>
            <a:endParaRPr sz="2300" b="1">
              <a:solidFill>
                <a:srgbClr val="E3E3E3"/>
              </a:solidFill>
              <a:highlight>
                <a:srgbClr val="131314"/>
              </a:highlight>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rgbClr val="E3E3E3"/>
              </a:buClr>
              <a:buSzPts val="14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Analyzing tweet volume over time across airlines identifies patterns and engagement opportunities.</a:t>
            </a:r>
            <a:endParaRPr sz="2300" b="1">
              <a:solidFill>
                <a:srgbClr val="E3E3E3"/>
              </a:solidFill>
              <a:highlight>
                <a:srgbClr val="131314"/>
              </a:highlight>
              <a:latin typeface="Times New Roman"/>
              <a:ea typeface="Times New Roman"/>
              <a:cs typeface="Times New Roman"/>
              <a:sym typeface="Times New Roman"/>
            </a:endParaRPr>
          </a:p>
          <a:p>
            <a:pPr marL="457200" lvl="0" indent="-304800" algn="l" rtl="0">
              <a:lnSpc>
                <a:spcPct val="115000"/>
              </a:lnSpc>
              <a:spcBef>
                <a:spcPts val="1000"/>
              </a:spcBef>
              <a:spcAft>
                <a:spcPts val="0"/>
              </a:spcAft>
              <a:buClr>
                <a:srgbClr val="E3E3E3"/>
              </a:buClr>
              <a:buSzPts val="12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Sentiment distribution: 62.7% negative, 21.2% neutral, 16.1% positive.</a:t>
            </a:r>
            <a:endParaRPr sz="2300" b="1">
              <a:solidFill>
                <a:srgbClr val="E3E3E3"/>
              </a:solidFill>
              <a:highlight>
                <a:srgbClr val="131314"/>
              </a:highlight>
              <a:latin typeface="Times New Roman"/>
              <a:ea typeface="Times New Roman"/>
              <a:cs typeface="Times New Roman"/>
              <a:sym typeface="Times New Roman"/>
            </a:endParaRPr>
          </a:p>
          <a:p>
            <a:pPr marL="457200" lvl="0" indent="-304800" algn="l" rtl="0">
              <a:lnSpc>
                <a:spcPct val="115000"/>
              </a:lnSpc>
              <a:spcBef>
                <a:spcPts val="1000"/>
              </a:spcBef>
              <a:spcAft>
                <a:spcPts val="0"/>
              </a:spcAft>
              <a:buClr>
                <a:srgbClr val="E3E3E3"/>
              </a:buClr>
              <a:buSzPts val="12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Most common negative reasons: Customer Service Issue, Late Flight.</a:t>
            </a:r>
            <a:endParaRPr sz="2300" b="1">
              <a:solidFill>
                <a:srgbClr val="E3E3E3"/>
              </a:solidFill>
              <a:highlight>
                <a:srgbClr val="131314"/>
              </a:highlight>
              <a:latin typeface="Times New Roman"/>
              <a:ea typeface="Times New Roman"/>
              <a:cs typeface="Times New Roman"/>
              <a:sym typeface="Times New Roman"/>
            </a:endParaRPr>
          </a:p>
          <a:p>
            <a:pPr marL="457200" lvl="0" indent="-304800" algn="l" rtl="0">
              <a:lnSpc>
                <a:spcPct val="115000"/>
              </a:lnSpc>
              <a:spcBef>
                <a:spcPts val="1000"/>
              </a:spcBef>
              <a:spcAft>
                <a:spcPts val="0"/>
              </a:spcAft>
              <a:buClr>
                <a:srgbClr val="E3E3E3"/>
              </a:buClr>
              <a:buSzPts val="12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Negative tweets longer on average.</a:t>
            </a:r>
            <a:endParaRPr sz="2300" b="1">
              <a:solidFill>
                <a:srgbClr val="E3E3E3"/>
              </a:solidFill>
              <a:highlight>
                <a:srgbClr val="131314"/>
              </a:highlight>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rgbClr val="E3E3E3"/>
              </a:buClr>
              <a:buSzPts val="14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SVM model: 76.8% accuracy, 0.8565 F1-score (Top-performing).</a:t>
            </a:r>
            <a:endParaRPr sz="2300" b="1">
              <a:solidFill>
                <a:srgbClr val="E3E3E3"/>
              </a:solidFill>
              <a:highlight>
                <a:srgbClr val="131314"/>
              </a:highlight>
              <a:latin typeface="Times New Roman"/>
              <a:ea typeface="Times New Roman"/>
              <a:cs typeface="Times New Roman"/>
              <a:sym typeface="Times New Roman"/>
            </a:endParaRPr>
          </a:p>
          <a:p>
            <a:pPr marL="457200" lvl="0" indent="-317500" algn="l" rtl="0">
              <a:lnSpc>
                <a:spcPct val="115000"/>
              </a:lnSpc>
              <a:spcBef>
                <a:spcPts val="1000"/>
              </a:spcBef>
              <a:spcAft>
                <a:spcPts val="0"/>
              </a:spcAft>
              <a:buClr>
                <a:srgbClr val="E3E3E3"/>
              </a:buClr>
              <a:buSzPts val="14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Random Forest (75.16%) and Multinomial Logistic Regression (75.05%) also performed well.</a:t>
            </a:r>
            <a:endParaRPr sz="2300" b="1">
              <a:solidFill>
                <a:srgbClr val="E3E3E3"/>
              </a:solidFill>
              <a:highlight>
                <a:srgbClr val="131314"/>
              </a:highlight>
              <a:latin typeface="Times New Roman"/>
              <a:ea typeface="Times New Roman"/>
              <a:cs typeface="Times New Roman"/>
              <a:sym typeface="Times New Roman"/>
            </a:endParaRPr>
          </a:p>
          <a:p>
            <a:pPr marL="457200" lvl="0" indent="-317500" algn="l" rtl="0">
              <a:lnSpc>
                <a:spcPct val="115000"/>
              </a:lnSpc>
              <a:spcBef>
                <a:spcPts val="1000"/>
              </a:spcBef>
              <a:spcAft>
                <a:spcPts val="1000"/>
              </a:spcAft>
              <a:buClr>
                <a:srgbClr val="E3E3E3"/>
              </a:buClr>
              <a:buSzPts val="1400"/>
              <a:buFont typeface="Helvetica Neue"/>
              <a:buChar char="★"/>
            </a:pPr>
            <a:r>
              <a:rPr lang="en-US" sz="2300" b="1">
                <a:solidFill>
                  <a:srgbClr val="E3E3E3"/>
                </a:solidFill>
                <a:highlight>
                  <a:srgbClr val="131314"/>
                </a:highlight>
                <a:latin typeface="Times New Roman"/>
                <a:ea typeface="Times New Roman"/>
                <a:cs typeface="Times New Roman"/>
                <a:sym typeface="Times New Roman"/>
              </a:rPr>
              <a:t>KNN and Decision Tree showed slightly lower performance</a:t>
            </a:r>
            <a:endParaRPr sz="1700" b="1">
              <a:solidFill>
                <a:schemeClr val="lt1"/>
              </a:solidFill>
              <a:latin typeface="Times New Roman"/>
              <a:ea typeface="Times New Roman"/>
              <a:cs typeface="Times New Roman"/>
              <a:sym typeface="Times New Roman"/>
            </a:endParaRPr>
          </a:p>
        </p:txBody>
      </p:sp>
      <p:sp>
        <p:nvSpPr>
          <p:cNvPr id="631" name="Google Shape;631;g246928937a3_0_156"/>
          <p:cNvSpPr txBox="1"/>
          <p:nvPr/>
        </p:nvSpPr>
        <p:spPr>
          <a:xfrm>
            <a:off x="13224185" y="8672697"/>
            <a:ext cx="2368200" cy="215400"/>
          </a:xfrm>
          <a:prstGeom prst="rect">
            <a:avLst/>
          </a:prstGeom>
          <a:noFill/>
          <a:ln>
            <a:noFill/>
          </a:ln>
        </p:spPr>
        <p:txBody>
          <a:bodyPr spcFirstLastPara="1" wrap="square" lIns="0" tIns="0" rIns="0" bIns="0" anchor="t" anchorCtr="1">
            <a:spAutoFit/>
          </a:bodyPr>
          <a:lstStyle/>
          <a:p>
            <a:pPr marL="0" marR="0" lvl="0" indent="0" algn="l" rtl="0">
              <a:lnSpc>
                <a:spcPct val="139993"/>
              </a:lnSpc>
              <a:spcBef>
                <a:spcPts val="0"/>
              </a:spcBef>
              <a:spcAft>
                <a:spcPts val="0"/>
              </a:spcAft>
              <a:buClr>
                <a:srgbClr val="FFFFFF"/>
              </a:buClr>
              <a:buSzPts val="2893"/>
              <a:buFont typeface="Arial"/>
              <a:buNone/>
            </a:pPr>
            <a:endParaRPr/>
          </a:p>
        </p:txBody>
      </p:sp>
      <p:pic>
        <p:nvPicPr>
          <p:cNvPr id="632" name="Google Shape;632;g246928937a3_0_156"/>
          <p:cNvPicPr preferRelativeResize="0"/>
          <p:nvPr/>
        </p:nvPicPr>
        <p:blipFill>
          <a:blip r:embed="rId5">
            <a:alphaModFix/>
          </a:blip>
          <a:stretch>
            <a:fillRect/>
          </a:stretch>
        </p:blipFill>
        <p:spPr>
          <a:xfrm>
            <a:off x="853300" y="2322300"/>
            <a:ext cx="7505875" cy="7212376"/>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6"/>
        <p:cNvGrpSpPr/>
        <p:nvPr/>
      </p:nvGrpSpPr>
      <p:grpSpPr>
        <a:xfrm>
          <a:off x="0" y="0"/>
          <a:ext cx="0" cy="0"/>
          <a:chOff x="0" y="0"/>
          <a:chExt cx="0" cy="0"/>
        </a:xfrm>
      </p:grpSpPr>
      <p:sp>
        <p:nvSpPr>
          <p:cNvPr id="637" name="Google Shape;637;g245ff388c53_2_266"/>
          <p:cNvSpPr/>
          <p:nvPr/>
        </p:nvSpPr>
        <p:spPr>
          <a:xfrm>
            <a:off x="779352" y="723903"/>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rgbClr val="16181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38" name="Google Shape;638;g245ff388c53_2_266"/>
          <p:cNvGrpSpPr/>
          <p:nvPr/>
        </p:nvGrpSpPr>
        <p:grpSpPr>
          <a:xfrm>
            <a:off x="16403202" y="1016437"/>
            <a:ext cx="597900" cy="405647"/>
            <a:chOff x="16403202" y="1016437"/>
            <a:chExt cx="597900" cy="405647"/>
          </a:xfrm>
        </p:grpSpPr>
        <p:sp>
          <p:nvSpPr>
            <p:cNvPr id="639" name="Google Shape;639;g245ff388c53_2_266"/>
            <p:cNvSpPr/>
            <p:nvPr/>
          </p:nvSpPr>
          <p:spPr>
            <a:xfrm>
              <a:off x="16403202" y="1016437"/>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g245ff388c53_2_266"/>
            <p:cNvSpPr/>
            <p:nvPr/>
          </p:nvSpPr>
          <p:spPr>
            <a:xfrm>
              <a:off x="16403202" y="1226402"/>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g245ff388c53_2_266"/>
            <p:cNvSpPr/>
            <p:nvPr/>
          </p:nvSpPr>
          <p:spPr>
            <a:xfrm>
              <a:off x="16403202" y="1422084"/>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42" name="Google Shape;642;g245ff388c53_2_266"/>
          <p:cNvSpPr/>
          <p:nvPr/>
        </p:nvSpPr>
        <p:spPr>
          <a:xfrm>
            <a:off x="1286889" y="2272146"/>
            <a:ext cx="15714300" cy="0"/>
          </a:xfrm>
          <a:custGeom>
            <a:avLst/>
            <a:gdLst/>
            <a:ahLst/>
            <a:cxnLst/>
            <a:rect l="l" t="t" r="r" b="b"/>
            <a:pathLst>
              <a:path w="120000" h="120000" extrusionOk="0">
                <a:moveTo>
                  <a:pt x="0" y="0"/>
                </a:moveTo>
                <a:lnTo>
                  <a:pt x="120000" y="0"/>
                </a:lnTo>
              </a:path>
            </a:pathLst>
          </a:custGeom>
          <a:noFill/>
          <a:ln w="47600" cap="rnd" cmpd="sng">
            <a:solidFill>
              <a:srgbClr val="2F3336"/>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g245ff388c53_2_266"/>
          <p:cNvSpPr/>
          <p:nvPr/>
        </p:nvSpPr>
        <p:spPr>
          <a:xfrm>
            <a:off x="1186845" y="7269662"/>
            <a:ext cx="15714300" cy="0"/>
          </a:xfrm>
          <a:custGeom>
            <a:avLst/>
            <a:gdLst/>
            <a:ahLst/>
            <a:cxnLst/>
            <a:rect l="l" t="t" r="r" b="b"/>
            <a:pathLst>
              <a:path w="120000" h="120000" extrusionOk="0">
                <a:moveTo>
                  <a:pt x="0" y="0"/>
                </a:moveTo>
                <a:lnTo>
                  <a:pt x="120000" y="0"/>
                </a:lnTo>
              </a:path>
            </a:pathLst>
          </a:custGeom>
          <a:noFill/>
          <a:ln w="47600" cap="rnd" cmpd="sng">
            <a:solidFill>
              <a:srgbClr val="2F3336"/>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4" name="Google Shape;644;g245ff388c53_2_266"/>
          <p:cNvPicPr preferRelativeResize="0"/>
          <p:nvPr/>
        </p:nvPicPr>
        <p:blipFill rotWithShape="1">
          <a:blip r:embed="rId3">
            <a:alphaModFix/>
          </a:blip>
          <a:srcRect t="25022" r="1283" b="21233"/>
          <a:stretch/>
        </p:blipFill>
        <p:spPr>
          <a:xfrm>
            <a:off x="8565321" y="1044628"/>
            <a:ext cx="1157364" cy="630068"/>
          </a:xfrm>
          <a:prstGeom prst="rect">
            <a:avLst/>
          </a:prstGeom>
          <a:noFill/>
          <a:ln>
            <a:noFill/>
          </a:ln>
        </p:spPr>
      </p:pic>
      <p:pic>
        <p:nvPicPr>
          <p:cNvPr id="645" name="Google Shape;645;g245ff388c53_2_266"/>
          <p:cNvPicPr preferRelativeResize="0"/>
          <p:nvPr/>
        </p:nvPicPr>
        <p:blipFill rotWithShape="1">
          <a:blip r:embed="rId4">
            <a:alphaModFix/>
          </a:blip>
          <a:srcRect/>
          <a:stretch/>
        </p:blipFill>
        <p:spPr>
          <a:xfrm>
            <a:off x="779352" y="7073844"/>
            <a:ext cx="5695596" cy="1669913"/>
          </a:xfrm>
          <a:prstGeom prst="rect">
            <a:avLst/>
          </a:prstGeom>
          <a:noFill/>
          <a:ln>
            <a:noFill/>
          </a:ln>
        </p:spPr>
      </p:pic>
      <p:sp>
        <p:nvSpPr>
          <p:cNvPr id="646" name="Google Shape;646;g245ff388c53_2_266"/>
          <p:cNvSpPr txBox="1"/>
          <p:nvPr/>
        </p:nvSpPr>
        <p:spPr>
          <a:xfrm>
            <a:off x="1286889" y="869594"/>
            <a:ext cx="1564200" cy="616500"/>
          </a:xfrm>
          <a:prstGeom prst="rect">
            <a:avLst/>
          </a:prstGeom>
          <a:noFill/>
          <a:ln>
            <a:noFill/>
          </a:ln>
        </p:spPr>
        <p:txBody>
          <a:bodyPr spcFirstLastPara="1" wrap="square" lIns="0" tIns="0" rIns="0" bIns="0" anchor="t" anchorCtr="0">
            <a:spAutoFit/>
          </a:bodyPr>
          <a:lstStyle/>
          <a:p>
            <a:pPr marL="0" marR="0" lvl="0" indent="0" algn="l" rtl="0">
              <a:lnSpc>
                <a:spcPct val="202945"/>
              </a:lnSpc>
              <a:spcBef>
                <a:spcPts val="0"/>
              </a:spcBef>
              <a:spcAft>
                <a:spcPts val="0"/>
              </a:spcAft>
              <a:buClr>
                <a:srgbClr val="FFFFFF"/>
              </a:buClr>
              <a:buSzPts val="4006"/>
              <a:buFont typeface="Arial"/>
              <a:buNone/>
            </a:pPr>
            <a:r>
              <a:rPr lang="en-US" sz="4006" b="0" i="0" u="none" strike="noStrike" cap="none">
                <a:solidFill>
                  <a:srgbClr val="FFFFFF"/>
                </a:solidFill>
                <a:latin typeface="Arial"/>
                <a:ea typeface="Arial"/>
                <a:cs typeface="Arial"/>
                <a:sym typeface="Arial"/>
              </a:rPr>
              <a:t>Home</a:t>
            </a:r>
            <a:endParaRPr/>
          </a:p>
        </p:txBody>
      </p:sp>
      <p:grpSp>
        <p:nvGrpSpPr>
          <p:cNvPr id="647" name="Google Shape;647;g245ff388c53_2_266"/>
          <p:cNvGrpSpPr/>
          <p:nvPr/>
        </p:nvGrpSpPr>
        <p:grpSpPr>
          <a:xfrm>
            <a:off x="13233068" y="7832997"/>
            <a:ext cx="3668100" cy="445200"/>
            <a:chOff x="13233068" y="7832997"/>
            <a:chExt cx="3668100" cy="445200"/>
          </a:xfrm>
        </p:grpSpPr>
        <p:sp>
          <p:nvSpPr>
            <p:cNvPr id="648" name="Google Shape;648;g245ff388c53_2_266"/>
            <p:cNvSpPr/>
            <p:nvPr/>
          </p:nvSpPr>
          <p:spPr>
            <a:xfrm>
              <a:off x="13233068" y="8083588"/>
              <a:ext cx="3668100" cy="0"/>
            </a:xfrm>
            <a:custGeom>
              <a:avLst/>
              <a:gdLst/>
              <a:ahLst/>
              <a:cxnLst/>
              <a:rect l="l" t="t" r="r" b="b"/>
              <a:pathLst>
                <a:path w="120000" h="120000" extrusionOk="0">
                  <a:moveTo>
                    <a:pt x="0" y="0"/>
                  </a:moveTo>
                  <a:lnTo>
                    <a:pt x="120000" y="0"/>
                  </a:lnTo>
                </a:path>
              </a:pathLst>
            </a:custGeom>
            <a:noFill/>
            <a:ln w="885825"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g245ff388c53_2_266"/>
            <p:cNvSpPr txBox="1"/>
            <p:nvPr/>
          </p:nvSpPr>
          <p:spPr>
            <a:xfrm>
              <a:off x="13882960" y="78329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grpSp>
      <p:sp>
        <p:nvSpPr>
          <p:cNvPr id="650" name="Google Shape;650;g245ff388c53_2_266"/>
          <p:cNvSpPr txBox="1"/>
          <p:nvPr/>
        </p:nvSpPr>
        <p:spPr>
          <a:xfrm>
            <a:off x="3898882" y="3267169"/>
            <a:ext cx="7861500" cy="1990200"/>
          </a:xfrm>
          <a:prstGeom prst="rect">
            <a:avLst/>
          </a:prstGeom>
          <a:noFill/>
          <a:ln>
            <a:noFill/>
          </a:ln>
        </p:spPr>
        <p:txBody>
          <a:bodyPr spcFirstLastPara="1" wrap="square" lIns="0" tIns="0" rIns="0" bIns="0" anchor="t" anchorCtr="0">
            <a:spAutoFit/>
          </a:bodyPr>
          <a:lstStyle/>
          <a:p>
            <a:pPr marL="0" marR="0" lvl="0" indent="0" algn="just" rtl="0">
              <a:lnSpc>
                <a:spcPct val="103991"/>
              </a:lnSpc>
              <a:spcBef>
                <a:spcPts val="0"/>
              </a:spcBef>
              <a:spcAft>
                <a:spcPts val="0"/>
              </a:spcAft>
              <a:buClr>
                <a:srgbClr val="FFFFFF"/>
              </a:buClr>
              <a:buSzPts val="5938"/>
              <a:buFont typeface="Arial"/>
              <a:buNone/>
            </a:pPr>
            <a:r>
              <a:rPr lang="en-US" sz="6338" b="1" i="0" u="none" strike="noStrike" cap="none">
                <a:solidFill>
                  <a:srgbClr val="FFFFFF"/>
                </a:solidFill>
                <a:latin typeface="Times New Roman"/>
                <a:ea typeface="Times New Roman"/>
                <a:cs typeface="Times New Roman"/>
                <a:sym typeface="Times New Roman"/>
              </a:rPr>
              <a:t>Thank you, see you on</a:t>
            </a:r>
            <a:r>
              <a:rPr lang="en-US" sz="2189" b="1" i="0" u="none" strike="noStrike" cap="none">
                <a:solidFill>
                  <a:srgbClr val="FFFFFF"/>
                </a:solidFill>
                <a:latin typeface="Times New Roman"/>
                <a:ea typeface="Times New Roman"/>
                <a:cs typeface="Times New Roman"/>
                <a:sym typeface="Times New Roman"/>
              </a:rPr>
              <a:t> </a:t>
            </a:r>
            <a:r>
              <a:rPr lang="en-US" sz="6338" b="1" i="0" u="none" strike="noStrike" cap="none">
                <a:solidFill>
                  <a:srgbClr val="FFFFFF"/>
                </a:solidFill>
                <a:latin typeface="Times New Roman"/>
                <a:ea typeface="Times New Roman"/>
                <a:cs typeface="Times New Roman"/>
                <a:sym typeface="Times New Roman"/>
              </a:rPr>
              <a:t>next presentation!</a:t>
            </a:r>
            <a:endParaRPr sz="1800" b="1">
              <a:latin typeface="Times New Roman"/>
              <a:ea typeface="Times New Roman"/>
              <a:cs typeface="Times New Roman"/>
              <a:sym typeface="Times New Roman"/>
            </a:endParaRPr>
          </a:p>
        </p:txBody>
      </p:sp>
      <p:pic>
        <p:nvPicPr>
          <p:cNvPr id="651" name="Google Shape;651;g245ff388c53_2_266"/>
          <p:cNvPicPr preferRelativeResize="0"/>
          <p:nvPr/>
        </p:nvPicPr>
        <p:blipFill rotWithShape="1">
          <a:blip r:embed="rId5">
            <a:alphaModFix/>
          </a:blip>
          <a:srcRect/>
          <a:stretch/>
        </p:blipFill>
        <p:spPr>
          <a:xfrm>
            <a:off x="1521012" y="5941460"/>
            <a:ext cx="528770" cy="528770"/>
          </a:xfrm>
          <a:prstGeom prst="rect">
            <a:avLst/>
          </a:prstGeom>
          <a:noFill/>
          <a:ln>
            <a:noFill/>
          </a:ln>
        </p:spPr>
      </p:pic>
      <p:sp>
        <p:nvSpPr>
          <p:cNvPr id="652" name="Google Shape;652;g245ff388c53_2_266"/>
          <p:cNvSpPr txBox="1"/>
          <p:nvPr/>
        </p:nvSpPr>
        <p:spPr>
          <a:xfrm>
            <a:off x="2209793" y="5996818"/>
            <a:ext cx="8119500" cy="417300"/>
          </a:xfrm>
          <a:prstGeom prst="rect">
            <a:avLst/>
          </a:prstGeom>
          <a:noFill/>
          <a:ln>
            <a:noFill/>
          </a:ln>
        </p:spPr>
        <p:txBody>
          <a:bodyPr spcFirstLastPara="1" wrap="square" lIns="0" tIns="0" rIns="0" bIns="0" anchor="t" anchorCtr="0">
            <a:spAutoFit/>
          </a:bodyPr>
          <a:lstStyle/>
          <a:p>
            <a:pPr marL="0" marR="0" lvl="0" indent="0" algn="just" rtl="0">
              <a:lnSpc>
                <a:spcPct val="139985"/>
              </a:lnSpc>
              <a:spcBef>
                <a:spcPts val="0"/>
              </a:spcBef>
              <a:spcAft>
                <a:spcPts val="0"/>
              </a:spcAft>
              <a:buClr>
                <a:srgbClr val="1B9DF0"/>
              </a:buClr>
              <a:buSzPts val="2711"/>
              <a:buFont typeface="Arial"/>
              <a:buNone/>
            </a:pPr>
            <a:r>
              <a:rPr lang="en-US" sz="2711" b="1" i="0" u="none" strike="noStrike" cap="none">
                <a:solidFill>
                  <a:srgbClr val="1B9DF0"/>
                </a:solidFill>
              </a:rPr>
              <a:t>Everyone can reply. </a:t>
            </a:r>
            <a:r>
              <a:rPr lang="en-US" sz="2711" b="1">
                <a:solidFill>
                  <a:srgbClr val="1B9DF0"/>
                </a:solidFill>
              </a:rPr>
              <a:t>Any Questions ?</a:t>
            </a:r>
            <a:endParaRPr b="1"/>
          </a:p>
        </p:txBody>
      </p:sp>
      <p:grpSp>
        <p:nvGrpSpPr>
          <p:cNvPr id="653" name="Google Shape;653;g245ff388c53_2_266"/>
          <p:cNvGrpSpPr/>
          <p:nvPr/>
        </p:nvGrpSpPr>
        <p:grpSpPr>
          <a:xfrm>
            <a:off x="-980294" y="-91646"/>
            <a:ext cx="19268294" cy="2424749"/>
            <a:chOff x="-980294" y="-91646"/>
            <a:chExt cx="19268294" cy="2424749"/>
          </a:xfrm>
        </p:grpSpPr>
        <p:sp>
          <p:nvSpPr>
            <p:cNvPr id="654" name="Google Shape;654;g245ff388c53_2_266"/>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655" name="Google Shape;655;g245ff388c53_2_266"/>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grpSp>
        <p:nvGrpSpPr>
          <p:cNvPr id="656" name="Google Shape;656;g245ff388c53_2_266"/>
          <p:cNvGrpSpPr/>
          <p:nvPr/>
        </p:nvGrpSpPr>
        <p:grpSpPr>
          <a:xfrm>
            <a:off x="1186857" y="3201671"/>
            <a:ext cx="2139086" cy="1926582"/>
            <a:chOff x="1028699" y="3122145"/>
            <a:chExt cx="2615339" cy="2502054"/>
          </a:xfrm>
        </p:grpSpPr>
        <p:sp>
          <p:nvSpPr>
            <p:cNvPr id="657" name="Google Shape;657;g245ff388c53_2_266"/>
            <p:cNvSpPr/>
            <p:nvPr/>
          </p:nvSpPr>
          <p:spPr>
            <a:xfrm>
              <a:off x="1305022" y="3122145"/>
              <a:ext cx="2339016" cy="2349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9D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g245ff388c53_2_266"/>
            <p:cNvSpPr/>
            <p:nvPr/>
          </p:nvSpPr>
          <p:spPr>
            <a:xfrm>
              <a:off x="1409483" y="3227082"/>
              <a:ext cx="2133562" cy="214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6181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g245ff388c53_2_266"/>
            <p:cNvSpPr/>
            <p:nvPr/>
          </p:nvSpPr>
          <p:spPr>
            <a:xfrm>
              <a:off x="1476006" y="3293897"/>
              <a:ext cx="1991324" cy="20002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g245ff388c53_2_266"/>
            <p:cNvSpPr/>
            <p:nvPr/>
          </p:nvSpPr>
          <p:spPr>
            <a:xfrm>
              <a:off x="1471525" y="3293897"/>
              <a:ext cx="2000250" cy="2000242"/>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61" name="Google Shape;661;g245ff388c53_2_266"/>
            <p:cNvPicPr preferRelativeResize="0"/>
            <p:nvPr/>
          </p:nvPicPr>
          <p:blipFill rotWithShape="1">
            <a:blip r:embed="rId7">
              <a:alphaModFix/>
            </a:blip>
            <a:srcRect t="82926" r="57004"/>
            <a:stretch/>
          </p:blipFill>
          <p:spPr>
            <a:xfrm rot="-1390832">
              <a:off x="1053748" y="5173171"/>
              <a:ext cx="835559" cy="298632"/>
            </a:xfrm>
            <a:prstGeom prst="rect">
              <a:avLst/>
            </a:prstGeom>
            <a:noFill/>
            <a:ln>
              <a:noFill/>
            </a:ln>
          </p:spPr>
        </p:pic>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46"/>
                                        </p:tgtEl>
                                        <p:attrNameLst>
                                          <p:attrName>style.visibility</p:attrName>
                                        </p:attrNameLst>
                                      </p:cBhvr>
                                      <p:to>
                                        <p:strVal val="visible"/>
                                      </p:to>
                                    </p:set>
                                    <p:anim calcmode="lin" valueType="num">
                                      <p:cBhvr additive="base">
                                        <p:cTn id="7" dur="500"/>
                                        <p:tgtEl>
                                          <p:spTgt spid="646"/>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644"/>
                                        </p:tgtEl>
                                        <p:attrNameLst>
                                          <p:attrName>style.visibility</p:attrName>
                                        </p:attrNameLst>
                                      </p:cBhvr>
                                      <p:to>
                                        <p:strVal val="visible"/>
                                      </p:to>
                                    </p:set>
                                    <p:anim calcmode="lin" valueType="num">
                                      <p:cBhvr additive="base">
                                        <p:cTn id="10" dur="500"/>
                                        <p:tgtEl>
                                          <p:spTgt spid="644"/>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0"/>
                                  </p:stCondLst>
                                  <p:childTnLst>
                                    <p:set>
                                      <p:cBhvr>
                                        <p:cTn id="12" dur="1" fill="hold">
                                          <p:stCondLst>
                                            <p:cond delay="0"/>
                                          </p:stCondLst>
                                        </p:cTn>
                                        <p:tgtEl>
                                          <p:spTgt spid="638"/>
                                        </p:tgtEl>
                                        <p:attrNameLst>
                                          <p:attrName>style.visibility</p:attrName>
                                        </p:attrNameLst>
                                      </p:cBhvr>
                                      <p:to>
                                        <p:strVal val="visible"/>
                                      </p:to>
                                    </p:set>
                                    <p:anim calcmode="lin" valueType="num">
                                      <p:cBhvr additive="base">
                                        <p:cTn id="13" dur="500"/>
                                        <p:tgtEl>
                                          <p:spTgt spid="638"/>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1500"/>
                                  </p:stCondLst>
                                  <p:childTnLst>
                                    <p:set>
                                      <p:cBhvr>
                                        <p:cTn id="15" dur="1" fill="hold">
                                          <p:stCondLst>
                                            <p:cond delay="0"/>
                                          </p:stCondLst>
                                        </p:cTn>
                                        <p:tgtEl>
                                          <p:spTgt spid="645"/>
                                        </p:tgtEl>
                                        <p:attrNameLst>
                                          <p:attrName>style.visibility</p:attrName>
                                        </p:attrNameLst>
                                      </p:cBhvr>
                                      <p:to>
                                        <p:strVal val="visible"/>
                                      </p:to>
                                    </p:set>
                                    <p:anim calcmode="lin" valueType="num">
                                      <p:cBhvr additive="base">
                                        <p:cTn id="16" dur="500"/>
                                        <p:tgtEl>
                                          <p:spTgt spid="645"/>
                                        </p:tgtEl>
                                        <p:attrNameLst>
                                          <p:attrName>ppt_y</p:attrName>
                                        </p:attrNameLst>
                                      </p:cBhvr>
                                      <p:tavLst>
                                        <p:tav tm="0">
                                          <p:val>
                                            <p:strVal val="#ppt_y-1"/>
                                          </p:val>
                                        </p:tav>
                                        <p:tav tm="100000">
                                          <p:val>
                                            <p:strVal val="#ppt_y"/>
                                          </p:val>
                                        </p:tav>
                                      </p:tavLst>
                                    </p:anim>
                                  </p:childTnLst>
                                </p:cTn>
                              </p:par>
                              <p:par>
                                <p:cTn id="17" presetID="2" presetClass="entr" presetSubtype="1" fill="hold" nodeType="withEffect">
                                  <p:stCondLst>
                                    <p:cond delay="1500"/>
                                  </p:stCondLst>
                                  <p:childTnLst>
                                    <p:set>
                                      <p:cBhvr>
                                        <p:cTn id="18" dur="1" fill="hold">
                                          <p:stCondLst>
                                            <p:cond delay="0"/>
                                          </p:stCondLst>
                                        </p:cTn>
                                        <p:tgtEl>
                                          <p:spTgt spid="647"/>
                                        </p:tgtEl>
                                        <p:attrNameLst>
                                          <p:attrName>style.visibility</p:attrName>
                                        </p:attrNameLst>
                                      </p:cBhvr>
                                      <p:to>
                                        <p:strVal val="visible"/>
                                      </p:to>
                                    </p:set>
                                    <p:anim calcmode="lin" valueType="num">
                                      <p:cBhvr additive="base">
                                        <p:cTn id="19" dur="500"/>
                                        <p:tgtEl>
                                          <p:spTgt spid="6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sp>
        <p:nvSpPr>
          <p:cNvPr id="178" name="Google Shape;178;g24687325e8a_0_0"/>
          <p:cNvSpPr/>
          <p:nvPr/>
        </p:nvSpPr>
        <p:spPr>
          <a:xfrm>
            <a:off x="779352" y="723903"/>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rgbClr val="16181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000">
              <a:solidFill>
                <a:schemeClr val="lt1"/>
              </a:solidFill>
            </a:endParaRPr>
          </a:p>
        </p:txBody>
      </p:sp>
      <p:grpSp>
        <p:nvGrpSpPr>
          <p:cNvPr id="179" name="Google Shape;179;g24687325e8a_0_0"/>
          <p:cNvGrpSpPr/>
          <p:nvPr/>
        </p:nvGrpSpPr>
        <p:grpSpPr>
          <a:xfrm>
            <a:off x="16403202" y="1016437"/>
            <a:ext cx="597900" cy="405647"/>
            <a:chOff x="16403202" y="1016437"/>
            <a:chExt cx="597900" cy="405647"/>
          </a:xfrm>
        </p:grpSpPr>
        <p:sp>
          <p:nvSpPr>
            <p:cNvPr id="180" name="Google Shape;180;g24687325e8a_0_0"/>
            <p:cNvSpPr/>
            <p:nvPr/>
          </p:nvSpPr>
          <p:spPr>
            <a:xfrm>
              <a:off x="16403202" y="1016437"/>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g24687325e8a_0_0"/>
            <p:cNvSpPr/>
            <p:nvPr/>
          </p:nvSpPr>
          <p:spPr>
            <a:xfrm>
              <a:off x="16403202" y="1226402"/>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g24687325e8a_0_0"/>
            <p:cNvSpPr/>
            <p:nvPr/>
          </p:nvSpPr>
          <p:spPr>
            <a:xfrm>
              <a:off x="16403202" y="1422084"/>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3" name="Google Shape;183;g24687325e8a_0_0"/>
          <p:cNvSpPr/>
          <p:nvPr/>
        </p:nvSpPr>
        <p:spPr>
          <a:xfrm>
            <a:off x="1286889" y="2272146"/>
            <a:ext cx="15714300" cy="0"/>
          </a:xfrm>
          <a:custGeom>
            <a:avLst/>
            <a:gdLst/>
            <a:ahLst/>
            <a:cxnLst/>
            <a:rect l="l" t="t" r="r" b="b"/>
            <a:pathLst>
              <a:path w="120000" h="120000" extrusionOk="0">
                <a:moveTo>
                  <a:pt x="0" y="0"/>
                </a:moveTo>
                <a:lnTo>
                  <a:pt x="120000" y="0"/>
                </a:lnTo>
              </a:path>
            </a:pathLst>
          </a:custGeom>
          <a:noFill/>
          <a:ln w="47600" cap="rnd" cmpd="sng">
            <a:solidFill>
              <a:srgbClr val="2F3336"/>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g24687325e8a_0_0"/>
          <p:cNvSpPr/>
          <p:nvPr/>
        </p:nvSpPr>
        <p:spPr>
          <a:xfrm>
            <a:off x="1186845" y="7269662"/>
            <a:ext cx="15714300" cy="0"/>
          </a:xfrm>
          <a:custGeom>
            <a:avLst/>
            <a:gdLst/>
            <a:ahLst/>
            <a:cxnLst/>
            <a:rect l="l" t="t" r="r" b="b"/>
            <a:pathLst>
              <a:path w="120000" h="120000" extrusionOk="0">
                <a:moveTo>
                  <a:pt x="0" y="0"/>
                </a:moveTo>
                <a:lnTo>
                  <a:pt x="120000" y="0"/>
                </a:lnTo>
              </a:path>
            </a:pathLst>
          </a:custGeom>
          <a:noFill/>
          <a:ln w="47600" cap="rnd" cmpd="sng">
            <a:solidFill>
              <a:srgbClr val="2F3336"/>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5" name="Google Shape;185;g24687325e8a_0_0"/>
          <p:cNvPicPr preferRelativeResize="0"/>
          <p:nvPr/>
        </p:nvPicPr>
        <p:blipFill rotWithShape="1">
          <a:blip r:embed="rId3">
            <a:alphaModFix/>
          </a:blip>
          <a:srcRect t="25022" r="1283" b="21233"/>
          <a:stretch/>
        </p:blipFill>
        <p:spPr>
          <a:xfrm>
            <a:off x="8565371" y="904216"/>
            <a:ext cx="1157364" cy="630068"/>
          </a:xfrm>
          <a:prstGeom prst="rect">
            <a:avLst/>
          </a:prstGeom>
          <a:noFill/>
          <a:ln>
            <a:noFill/>
          </a:ln>
        </p:spPr>
      </p:pic>
      <p:pic>
        <p:nvPicPr>
          <p:cNvPr id="186" name="Google Shape;186;g24687325e8a_0_0"/>
          <p:cNvPicPr preferRelativeResize="0"/>
          <p:nvPr/>
        </p:nvPicPr>
        <p:blipFill rotWithShape="1">
          <a:blip r:embed="rId4">
            <a:alphaModFix/>
          </a:blip>
          <a:srcRect/>
          <a:stretch/>
        </p:blipFill>
        <p:spPr>
          <a:xfrm>
            <a:off x="779352" y="7073844"/>
            <a:ext cx="5695596" cy="1669913"/>
          </a:xfrm>
          <a:prstGeom prst="rect">
            <a:avLst/>
          </a:prstGeom>
          <a:noFill/>
          <a:ln>
            <a:noFill/>
          </a:ln>
        </p:spPr>
      </p:pic>
      <p:grpSp>
        <p:nvGrpSpPr>
          <p:cNvPr id="187" name="Google Shape;187;g24687325e8a_0_0"/>
          <p:cNvGrpSpPr/>
          <p:nvPr/>
        </p:nvGrpSpPr>
        <p:grpSpPr>
          <a:xfrm>
            <a:off x="13233068" y="7832997"/>
            <a:ext cx="3668100" cy="445200"/>
            <a:chOff x="13233068" y="7832997"/>
            <a:chExt cx="3668100" cy="445200"/>
          </a:xfrm>
        </p:grpSpPr>
        <p:sp>
          <p:nvSpPr>
            <p:cNvPr id="188" name="Google Shape;188;g24687325e8a_0_0"/>
            <p:cNvSpPr/>
            <p:nvPr/>
          </p:nvSpPr>
          <p:spPr>
            <a:xfrm>
              <a:off x="13233068" y="8083588"/>
              <a:ext cx="3668100" cy="0"/>
            </a:xfrm>
            <a:custGeom>
              <a:avLst/>
              <a:gdLst/>
              <a:ahLst/>
              <a:cxnLst/>
              <a:rect l="l" t="t" r="r" b="b"/>
              <a:pathLst>
                <a:path w="120000" h="120000" extrusionOk="0">
                  <a:moveTo>
                    <a:pt x="0" y="0"/>
                  </a:moveTo>
                  <a:lnTo>
                    <a:pt x="120000" y="0"/>
                  </a:lnTo>
                </a:path>
              </a:pathLst>
            </a:custGeom>
            <a:noFill/>
            <a:ln w="885825"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g24687325e8a_0_0"/>
            <p:cNvSpPr txBox="1"/>
            <p:nvPr/>
          </p:nvSpPr>
          <p:spPr>
            <a:xfrm>
              <a:off x="13882960" y="78329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grpSp>
      <p:sp>
        <p:nvSpPr>
          <p:cNvPr id="190" name="Google Shape;190;g24687325e8a_0_0"/>
          <p:cNvSpPr txBox="1"/>
          <p:nvPr/>
        </p:nvSpPr>
        <p:spPr>
          <a:xfrm>
            <a:off x="1186850" y="1157625"/>
            <a:ext cx="9848700" cy="616500"/>
          </a:xfrm>
          <a:prstGeom prst="rect">
            <a:avLst/>
          </a:prstGeom>
          <a:noFill/>
          <a:ln>
            <a:noFill/>
          </a:ln>
        </p:spPr>
        <p:txBody>
          <a:bodyPr spcFirstLastPara="1" wrap="square" lIns="0" tIns="0" rIns="0" bIns="0" anchor="t" anchorCtr="0">
            <a:spAutoFit/>
          </a:bodyPr>
          <a:lstStyle/>
          <a:p>
            <a:pPr marL="0" marR="0" lvl="0" indent="0" algn="just" rtl="0">
              <a:lnSpc>
                <a:spcPct val="103991"/>
              </a:lnSpc>
              <a:spcBef>
                <a:spcPts val="0"/>
              </a:spcBef>
              <a:spcAft>
                <a:spcPts val="0"/>
              </a:spcAft>
              <a:buClr>
                <a:srgbClr val="FFFFFF"/>
              </a:buClr>
              <a:buSzPts val="5938"/>
              <a:buFont typeface="Arial"/>
              <a:buNone/>
            </a:pPr>
            <a:r>
              <a:rPr lang="en-US" sz="4006" b="1">
                <a:solidFill>
                  <a:schemeClr val="lt1"/>
                </a:solidFill>
                <a:latin typeface="Times New Roman"/>
                <a:ea typeface="Times New Roman"/>
                <a:cs typeface="Times New Roman"/>
                <a:sym typeface="Times New Roman"/>
              </a:rPr>
              <a:t>SENTIMENT ANALYSIS</a:t>
            </a:r>
            <a:endParaRPr sz="3000">
              <a:solidFill>
                <a:schemeClr val="lt1"/>
              </a:solidFill>
              <a:latin typeface="Times New Roman"/>
              <a:ea typeface="Times New Roman"/>
              <a:cs typeface="Times New Roman"/>
              <a:sym typeface="Times New Roman"/>
            </a:endParaRPr>
          </a:p>
        </p:txBody>
      </p:sp>
      <p:pic>
        <p:nvPicPr>
          <p:cNvPr id="191" name="Google Shape;191;g24687325e8a_0_0"/>
          <p:cNvPicPr preferRelativeResize="0"/>
          <p:nvPr/>
        </p:nvPicPr>
        <p:blipFill rotWithShape="1">
          <a:blip r:embed="rId5">
            <a:alphaModFix/>
          </a:blip>
          <a:srcRect/>
          <a:stretch/>
        </p:blipFill>
        <p:spPr>
          <a:xfrm>
            <a:off x="1521012" y="5941460"/>
            <a:ext cx="528770" cy="528770"/>
          </a:xfrm>
          <a:prstGeom prst="rect">
            <a:avLst/>
          </a:prstGeom>
          <a:noFill/>
          <a:ln>
            <a:noFill/>
          </a:ln>
        </p:spPr>
      </p:pic>
      <p:sp>
        <p:nvSpPr>
          <p:cNvPr id="192" name="Google Shape;192;g24687325e8a_0_0"/>
          <p:cNvSpPr txBox="1"/>
          <p:nvPr/>
        </p:nvSpPr>
        <p:spPr>
          <a:xfrm>
            <a:off x="2209793" y="5996818"/>
            <a:ext cx="8119500" cy="215400"/>
          </a:xfrm>
          <a:prstGeom prst="rect">
            <a:avLst/>
          </a:prstGeom>
          <a:noFill/>
          <a:ln>
            <a:noFill/>
          </a:ln>
        </p:spPr>
        <p:txBody>
          <a:bodyPr spcFirstLastPara="1" wrap="square" lIns="0" tIns="0" rIns="0" bIns="0" anchor="t" anchorCtr="0">
            <a:spAutoFit/>
          </a:bodyPr>
          <a:lstStyle/>
          <a:p>
            <a:pPr marL="0" marR="0" lvl="0" indent="0" algn="just" rtl="0">
              <a:lnSpc>
                <a:spcPct val="139985"/>
              </a:lnSpc>
              <a:spcBef>
                <a:spcPts val="0"/>
              </a:spcBef>
              <a:spcAft>
                <a:spcPts val="0"/>
              </a:spcAft>
              <a:buClr>
                <a:srgbClr val="1B9DF0"/>
              </a:buClr>
              <a:buSzPts val="2711"/>
              <a:buFont typeface="Arial"/>
              <a:buNone/>
            </a:pPr>
            <a:endParaRPr b="1"/>
          </a:p>
        </p:txBody>
      </p:sp>
      <p:grpSp>
        <p:nvGrpSpPr>
          <p:cNvPr id="193" name="Google Shape;193;g24687325e8a_0_0"/>
          <p:cNvGrpSpPr/>
          <p:nvPr/>
        </p:nvGrpSpPr>
        <p:grpSpPr>
          <a:xfrm>
            <a:off x="-980294" y="-91646"/>
            <a:ext cx="19268294" cy="2424749"/>
            <a:chOff x="-980294" y="-91646"/>
            <a:chExt cx="19268294" cy="2424749"/>
          </a:xfrm>
        </p:grpSpPr>
        <p:sp>
          <p:nvSpPr>
            <p:cNvPr id="194" name="Google Shape;194;g24687325e8a_0_0"/>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195" name="Google Shape;195;g24687325e8a_0_0"/>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grpSp>
        <p:nvGrpSpPr>
          <p:cNvPr id="196" name="Google Shape;196;g24687325e8a_0_0"/>
          <p:cNvGrpSpPr/>
          <p:nvPr/>
        </p:nvGrpSpPr>
        <p:grpSpPr>
          <a:xfrm>
            <a:off x="1186857" y="3201671"/>
            <a:ext cx="2139086" cy="1926582"/>
            <a:chOff x="1028699" y="3122145"/>
            <a:chExt cx="2615339" cy="2502054"/>
          </a:xfrm>
        </p:grpSpPr>
        <p:sp>
          <p:nvSpPr>
            <p:cNvPr id="197" name="Google Shape;197;g24687325e8a_0_0"/>
            <p:cNvSpPr/>
            <p:nvPr/>
          </p:nvSpPr>
          <p:spPr>
            <a:xfrm>
              <a:off x="1305022" y="3122145"/>
              <a:ext cx="2339016" cy="23495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B9DF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g24687325e8a_0_0"/>
            <p:cNvSpPr/>
            <p:nvPr/>
          </p:nvSpPr>
          <p:spPr>
            <a:xfrm>
              <a:off x="1409483" y="3227082"/>
              <a:ext cx="2133562" cy="214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16181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g24687325e8a_0_0"/>
            <p:cNvSpPr/>
            <p:nvPr/>
          </p:nvSpPr>
          <p:spPr>
            <a:xfrm>
              <a:off x="1476006" y="3293897"/>
              <a:ext cx="1991324" cy="20002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g24687325e8a_0_0"/>
            <p:cNvSpPr/>
            <p:nvPr/>
          </p:nvSpPr>
          <p:spPr>
            <a:xfrm>
              <a:off x="1471525" y="3293897"/>
              <a:ext cx="2000250" cy="2000242"/>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g24687325e8a_0_0"/>
            <p:cNvPicPr preferRelativeResize="0"/>
            <p:nvPr/>
          </p:nvPicPr>
          <p:blipFill rotWithShape="1">
            <a:blip r:embed="rId7">
              <a:alphaModFix/>
            </a:blip>
            <a:srcRect t="82926" r="57004"/>
            <a:stretch/>
          </p:blipFill>
          <p:spPr>
            <a:xfrm rot="-1390832">
              <a:off x="1053748" y="5173171"/>
              <a:ext cx="835559" cy="298632"/>
            </a:xfrm>
            <a:prstGeom prst="rect">
              <a:avLst/>
            </a:prstGeom>
            <a:noFill/>
            <a:ln>
              <a:noFill/>
            </a:ln>
          </p:spPr>
        </p:pic>
      </p:grpSp>
      <p:pic>
        <p:nvPicPr>
          <p:cNvPr id="202" name="Google Shape;202;g24687325e8a_0_0" descr="Analyze public sentiments, conduct market research, gauge brand reputation, and evaluate user experiences.&#10;&#10;Here is the link - https://www.bytesview.com/blog/sentiment-analysis/" title="Sentiment Analysis:  Everything You Need to Know">
            <a:hlinkClick r:id="rId8"/>
          </p:cNvPr>
          <p:cNvPicPr preferRelativeResize="0"/>
          <p:nvPr/>
        </p:nvPicPr>
        <p:blipFill>
          <a:blip r:embed="rId9">
            <a:alphaModFix/>
          </a:blip>
          <a:stretch>
            <a:fillRect/>
          </a:stretch>
        </p:blipFill>
        <p:spPr>
          <a:xfrm>
            <a:off x="5296501" y="2569211"/>
            <a:ext cx="7936581" cy="4464325"/>
          </a:xfrm>
          <a:prstGeom prst="rect">
            <a:avLst/>
          </a:prstGeom>
          <a:noFill/>
          <a:ln>
            <a:noFill/>
          </a:ln>
        </p:spPr>
      </p:pic>
      <p:sp>
        <p:nvSpPr>
          <p:cNvPr id="203" name="Google Shape;203;g24687325e8a_0_0"/>
          <p:cNvSpPr txBox="1"/>
          <p:nvPr/>
        </p:nvSpPr>
        <p:spPr>
          <a:xfrm>
            <a:off x="3894100" y="2909175"/>
            <a:ext cx="14409000" cy="646500"/>
          </a:xfrm>
          <a:prstGeom prst="rect">
            <a:avLst/>
          </a:prstGeom>
          <a:noFill/>
          <a:ln>
            <a:noFill/>
          </a:ln>
        </p:spPr>
        <p:txBody>
          <a:bodyPr spcFirstLastPara="1" wrap="square" lIns="91425" tIns="91425" rIns="91425" bIns="91425" anchor="t" anchorCtr="0">
            <a:spAutoFit/>
          </a:bodyPr>
          <a:lstStyle/>
          <a:p>
            <a:pPr marL="0" lvl="0" indent="0" algn="just" rtl="0">
              <a:lnSpc>
                <a:spcPct val="103991"/>
              </a:lnSpc>
              <a:spcBef>
                <a:spcPts val="0"/>
              </a:spcBef>
              <a:spcAft>
                <a:spcPts val="0"/>
              </a:spcAft>
              <a:buClr>
                <a:schemeClr val="lt1"/>
              </a:buClr>
              <a:buSzPts val="5938"/>
              <a:buFont typeface="Arial"/>
              <a:buNone/>
            </a:pPr>
            <a:r>
              <a:rPr lang="en-US" sz="3000">
                <a:solidFill>
                  <a:schemeClr val="lt1"/>
                </a:solidFill>
              </a:rPr>
              <a:t>Link - </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p:tgtEl>
                                          <p:spTgt spid="185"/>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179"/>
                                        </p:tgtEl>
                                        <p:attrNameLst>
                                          <p:attrName>style.visibility</p:attrName>
                                        </p:attrNameLst>
                                      </p:cBhvr>
                                      <p:to>
                                        <p:strVal val="visible"/>
                                      </p:to>
                                    </p:set>
                                    <p:anim calcmode="lin" valueType="num">
                                      <p:cBhvr additive="base">
                                        <p:cTn id="10" dur="500"/>
                                        <p:tgtEl>
                                          <p:spTgt spid="179"/>
                                        </p:tgtEl>
                                        <p:attrNameLst>
                                          <p:attrName>ppt_y</p:attrName>
                                        </p:attrNameLst>
                                      </p:cBhvr>
                                      <p:tavLst>
                                        <p:tav tm="0">
                                          <p:val>
                                            <p:strVal val="#ppt_y-1"/>
                                          </p:val>
                                        </p:tav>
                                        <p:tav tm="100000">
                                          <p:val>
                                            <p:strVal val="#ppt_y"/>
                                          </p:val>
                                        </p:tav>
                                      </p:tavLst>
                                    </p:anim>
                                  </p:childTnLst>
                                </p:cTn>
                              </p:par>
                              <p:par>
                                <p:cTn id="11" presetID="2" presetClass="entr" presetSubtype="1" fill="hold" nodeType="withEffect">
                                  <p:stCondLst>
                                    <p:cond delay="1500"/>
                                  </p:stCondLst>
                                  <p:childTnLst>
                                    <p:set>
                                      <p:cBhvr>
                                        <p:cTn id="12" dur="1" fill="hold">
                                          <p:stCondLst>
                                            <p:cond delay="0"/>
                                          </p:stCondLst>
                                        </p:cTn>
                                        <p:tgtEl>
                                          <p:spTgt spid="186"/>
                                        </p:tgtEl>
                                        <p:attrNameLst>
                                          <p:attrName>style.visibility</p:attrName>
                                        </p:attrNameLst>
                                      </p:cBhvr>
                                      <p:to>
                                        <p:strVal val="visible"/>
                                      </p:to>
                                    </p:set>
                                    <p:anim calcmode="lin" valueType="num">
                                      <p:cBhvr additive="base">
                                        <p:cTn id="13" dur="500"/>
                                        <p:tgtEl>
                                          <p:spTgt spid="186"/>
                                        </p:tgtEl>
                                        <p:attrNameLst>
                                          <p:attrName>ppt_y</p:attrName>
                                        </p:attrNameLst>
                                      </p:cBhvr>
                                      <p:tavLst>
                                        <p:tav tm="0">
                                          <p:val>
                                            <p:strVal val="#ppt_y-1"/>
                                          </p:val>
                                        </p:tav>
                                        <p:tav tm="100000">
                                          <p:val>
                                            <p:strVal val="#ppt_y"/>
                                          </p:val>
                                        </p:tav>
                                      </p:tavLst>
                                    </p:anim>
                                  </p:childTnLst>
                                </p:cTn>
                              </p:par>
                              <p:par>
                                <p:cTn id="14" presetID="2" presetClass="entr" presetSubtype="1" fill="hold" nodeType="withEffect">
                                  <p:stCondLst>
                                    <p:cond delay="1500"/>
                                  </p:stCondLst>
                                  <p:childTnLst>
                                    <p:set>
                                      <p:cBhvr>
                                        <p:cTn id="15" dur="1" fill="hold">
                                          <p:stCondLst>
                                            <p:cond delay="0"/>
                                          </p:stCondLst>
                                        </p:cTn>
                                        <p:tgtEl>
                                          <p:spTgt spid="187"/>
                                        </p:tgtEl>
                                        <p:attrNameLst>
                                          <p:attrName>style.visibility</p:attrName>
                                        </p:attrNameLst>
                                      </p:cBhvr>
                                      <p:to>
                                        <p:strVal val="visible"/>
                                      </p:to>
                                    </p:set>
                                    <p:anim calcmode="lin" valueType="num">
                                      <p:cBhvr additive="base">
                                        <p:cTn id="16" dur="500"/>
                                        <p:tgtEl>
                                          <p:spTgt spid="1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2"/>
                                        </p:tgtEl>
                                        <p:attrNameLst>
                                          <p:attrName>style.visibility</p:attrName>
                                        </p:attrNameLst>
                                      </p:cBhvr>
                                      <p:to>
                                        <p:strVal val="visible"/>
                                      </p:to>
                                    </p:set>
                                    <p:animEffect transition="in" filter="fade">
                                      <p:cBhvr>
                                        <p:cTn id="21"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grpSp>
        <p:nvGrpSpPr>
          <p:cNvPr id="209" name="Google Shape;209;g245ff388c53_2_68"/>
          <p:cNvGrpSpPr/>
          <p:nvPr/>
        </p:nvGrpSpPr>
        <p:grpSpPr>
          <a:xfrm>
            <a:off x="-980294" y="-91646"/>
            <a:ext cx="19268294" cy="2424749"/>
            <a:chOff x="-980294" y="-91646"/>
            <a:chExt cx="19268294" cy="2424749"/>
          </a:xfrm>
        </p:grpSpPr>
        <p:sp>
          <p:nvSpPr>
            <p:cNvPr id="210" name="Google Shape;210;g245ff388c53_2_68"/>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211" name="Google Shape;211;g245ff388c53_2_68"/>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212" name="Google Shape;212;g245ff388c53_2_68"/>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g245ff388c53_2_68"/>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14" name="Google Shape;214;g245ff388c53_2_68"/>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215" name="Google Shape;215;g245ff388c53_2_68"/>
          <p:cNvSpPr txBox="1"/>
          <p:nvPr/>
        </p:nvSpPr>
        <p:spPr>
          <a:xfrm>
            <a:off x="2786025" y="1085700"/>
            <a:ext cx="12576900" cy="122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solidFill>
                  <a:schemeClr val="lt1"/>
                </a:solidFill>
              </a:rPr>
              <a:t>About the Dataset</a:t>
            </a:r>
            <a:r>
              <a:rPr lang="en-US" sz="2900" b="1">
                <a:solidFill>
                  <a:schemeClr val="lt1"/>
                </a:solidFill>
              </a:rPr>
              <a:t> </a:t>
            </a:r>
            <a:endParaRPr sz="2900" b="1">
              <a:solidFill>
                <a:schemeClr val="lt1"/>
              </a:solidFill>
            </a:endParaRPr>
          </a:p>
          <a:p>
            <a:pPr marL="0" lvl="0" indent="0" algn="l" rtl="0">
              <a:spcBef>
                <a:spcPts val="0"/>
              </a:spcBef>
              <a:spcAft>
                <a:spcPts val="0"/>
              </a:spcAft>
              <a:buNone/>
            </a:pPr>
            <a:r>
              <a:rPr lang="en-US" sz="2734">
                <a:solidFill>
                  <a:srgbClr val="5C6267"/>
                </a:solidFill>
              </a:rPr>
              <a:t>@kaggle</a:t>
            </a:r>
            <a:endParaRPr sz="2900">
              <a:solidFill>
                <a:schemeClr val="lt1"/>
              </a:solidFill>
            </a:endParaRPr>
          </a:p>
        </p:txBody>
      </p:sp>
      <p:sp>
        <p:nvSpPr>
          <p:cNvPr id="216" name="Google Shape;216;g245ff388c53_2_68"/>
          <p:cNvSpPr txBox="1"/>
          <p:nvPr/>
        </p:nvSpPr>
        <p:spPr>
          <a:xfrm>
            <a:off x="1374750" y="2330138"/>
            <a:ext cx="9566100" cy="619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lt1"/>
                </a:solidFill>
              </a:rPr>
              <a:t>Rows</a:t>
            </a:r>
            <a:r>
              <a:rPr lang="en-US" sz="2911" b="1">
                <a:solidFill>
                  <a:srgbClr val="1B9DF0"/>
                </a:solidFill>
                <a:latin typeface="Helvetica Neue"/>
                <a:ea typeface="Helvetica Neue"/>
                <a:cs typeface="Helvetica Neue"/>
                <a:sym typeface="Helvetica Neue"/>
              </a:rPr>
              <a:t> - 14640</a:t>
            </a:r>
            <a:endParaRPr sz="2711">
              <a:solidFill>
                <a:srgbClr val="1B9DF0"/>
              </a:solidFill>
            </a:endParaRPr>
          </a:p>
          <a:p>
            <a:pPr marL="0" lvl="0" indent="0" algn="l" rtl="0">
              <a:spcBef>
                <a:spcPts val="0"/>
              </a:spcBef>
              <a:spcAft>
                <a:spcPts val="0"/>
              </a:spcAft>
              <a:buNone/>
            </a:pPr>
            <a:r>
              <a:rPr lang="en-US" sz="2800">
                <a:solidFill>
                  <a:schemeClr val="lt1"/>
                </a:solidFill>
              </a:rPr>
              <a:t>Columns</a:t>
            </a:r>
            <a:r>
              <a:rPr lang="en-US" sz="2911" b="1">
                <a:solidFill>
                  <a:srgbClr val="1B9DF0"/>
                </a:solidFill>
                <a:latin typeface="Helvetica Neue"/>
                <a:ea typeface="Helvetica Neue"/>
                <a:cs typeface="Helvetica Neue"/>
                <a:sym typeface="Helvetica Neue"/>
              </a:rPr>
              <a:t> -15 (Categorical -11, Numerical- 4)</a:t>
            </a:r>
            <a:endParaRPr sz="2800">
              <a:solidFill>
                <a:schemeClr val="lt1"/>
              </a:solidFill>
            </a:endParaRPr>
          </a:p>
          <a:p>
            <a:pPr marL="0" lvl="0" indent="0" algn="l" rtl="0">
              <a:spcBef>
                <a:spcPts val="0"/>
              </a:spcBef>
              <a:spcAft>
                <a:spcPts val="0"/>
              </a:spcAft>
              <a:buNone/>
            </a:pPr>
            <a:r>
              <a:rPr lang="en-US" sz="2800">
                <a:solidFill>
                  <a:schemeClr val="lt1"/>
                </a:solidFill>
              </a:rPr>
              <a:t>Missing Observations </a:t>
            </a:r>
            <a:r>
              <a:rPr lang="en-US" sz="2911" b="1">
                <a:solidFill>
                  <a:srgbClr val="1B9DF0"/>
                </a:solidFill>
                <a:latin typeface="Helvetica Neue"/>
                <a:ea typeface="Helvetica Neue"/>
                <a:cs typeface="Helvetica Neue"/>
                <a:sym typeface="Helvetica Neue"/>
              </a:rPr>
              <a:t>- 4118</a:t>
            </a: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r>
              <a:rPr lang="en-US" sz="2800">
                <a:solidFill>
                  <a:schemeClr val="lt1"/>
                </a:solidFill>
              </a:rPr>
              <a:t>Target variable</a:t>
            </a:r>
            <a:r>
              <a:rPr lang="en-US" sz="2911" b="1">
                <a:solidFill>
                  <a:srgbClr val="1B9DF0"/>
                </a:solidFill>
                <a:latin typeface="Helvetica Neue"/>
                <a:ea typeface="Helvetica Neue"/>
                <a:cs typeface="Helvetica Neue"/>
                <a:sym typeface="Helvetica Neue"/>
              </a:rPr>
              <a:t> - Airline sentiment (Positive, Negative and Neutral)</a:t>
            </a: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r>
              <a:rPr lang="en-US" sz="2911" b="1">
                <a:solidFill>
                  <a:srgbClr val="1B9DF0"/>
                </a:solidFill>
                <a:latin typeface="Helvetica Neue"/>
                <a:ea typeface="Helvetica Neue"/>
                <a:cs typeface="Helvetica Neue"/>
                <a:sym typeface="Helvetica Neue"/>
              </a:rPr>
              <a:t>Details of tweets between 16th to 24th Feb 2015 for 6 US Airlines</a:t>
            </a: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r>
              <a:rPr lang="en-US" sz="2800">
                <a:solidFill>
                  <a:schemeClr val="lt1"/>
                </a:solidFill>
              </a:rPr>
              <a:t>Important Statistics</a:t>
            </a:r>
            <a:endParaRPr sz="2800">
              <a:solidFill>
                <a:schemeClr val="lt1"/>
              </a:solidFill>
            </a:endParaRPr>
          </a:p>
          <a:p>
            <a:pPr marL="457200" lvl="0" indent="-413448" algn="l" rtl="0">
              <a:spcBef>
                <a:spcPts val="0"/>
              </a:spcBef>
              <a:spcAft>
                <a:spcPts val="0"/>
              </a:spcAft>
              <a:buClr>
                <a:srgbClr val="1B9DF0"/>
              </a:buClr>
              <a:buSzPts val="2911"/>
              <a:buFont typeface="Helvetica Neue"/>
              <a:buChar char="●"/>
            </a:pPr>
            <a:r>
              <a:rPr lang="en-US" sz="2911" b="1">
                <a:solidFill>
                  <a:srgbClr val="1B9DF0"/>
                </a:solidFill>
                <a:latin typeface="Helvetica Neue"/>
                <a:ea typeface="Helvetica Neue"/>
                <a:cs typeface="Helvetica Neue"/>
                <a:sym typeface="Helvetica Neue"/>
              </a:rPr>
              <a:t>Avg Length of Tweets - 7191 Characters</a:t>
            </a:r>
            <a:endParaRPr sz="2911" b="1">
              <a:solidFill>
                <a:srgbClr val="1B9DF0"/>
              </a:solidFill>
              <a:latin typeface="Helvetica Neue"/>
              <a:ea typeface="Helvetica Neue"/>
              <a:cs typeface="Helvetica Neue"/>
              <a:sym typeface="Helvetica Neue"/>
            </a:endParaRPr>
          </a:p>
          <a:p>
            <a:pPr marL="457200" lvl="0" indent="-413448" algn="l" rtl="0">
              <a:spcBef>
                <a:spcPts val="0"/>
              </a:spcBef>
              <a:spcAft>
                <a:spcPts val="0"/>
              </a:spcAft>
              <a:buClr>
                <a:srgbClr val="1B9DF0"/>
              </a:buClr>
              <a:buSzPts val="2911"/>
              <a:buFont typeface="Helvetica Neue"/>
              <a:buChar char="●"/>
            </a:pPr>
            <a:r>
              <a:rPr lang="en-US" sz="2911" b="1">
                <a:solidFill>
                  <a:srgbClr val="1B9DF0"/>
                </a:solidFill>
                <a:latin typeface="Helvetica Neue"/>
                <a:ea typeface="Helvetica Neue"/>
                <a:cs typeface="Helvetica Neue"/>
                <a:sym typeface="Helvetica Neue"/>
              </a:rPr>
              <a:t>Mean Retweet Count - 0.08</a:t>
            </a:r>
            <a:endParaRPr sz="2800">
              <a:solidFill>
                <a:schemeClr val="lt1"/>
              </a:solidFill>
            </a:endParaRPr>
          </a:p>
          <a:p>
            <a:pPr marL="0" lvl="0" indent="0" algn="l" rtl="0">
              <a:spcBef>
                <a:spcPts val="0"/>
              </a:spcBef>
              <a:spcAft>
                <a:spcPts val="0"/>
              </a:spcAft>
              <a:buNone/>
            </a:pPr>
            <a:endParaRPr/>
          </a:p>
        </p:txBody>
      </p:sp>
      <p:pic>
        <p:nvPicPr>
          <p:cNvPr id="217" name="Google Shape;217;g245ff388c53_2_68"/>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218" name="Google Shape;218;g245ff388c53_2_68"/>
          <p:cNvPicPr preferRelativeResize="0">
            <a:picLocks noGrp="1"/>
          </p:cNvPicPr>
          <p:nvPr>
            <p:ph type="pic" idx="2"/>
          </p:nvPr>
        </p:nvPicPr>
        <p:blipFill rotWithShape="1">
          <a:blip r:embed="rId5">
            <a:alphaModFix/>
          </a:blip>
          <a:srcRect/>
          <a:stretch/>
        </p:blipFill>
        <p:spPr>
          <a:xfrm>
            <a:off x="11214450" y="1977199"/>
            <a:ext cx="6145151" cy="6546701"/>
          </a:xfrm>
          <a:prstGeom prst="rect">
            <a:avLst/>
          </a:prstGeom>
          <a:solidFill>
            <a:srgbClr val="F2F2F2"/>
          </a:solidFill>
          <a:ln>
            <a:noFill/>
          </a:ln>
        </p:spPr>
      </p:pic>
      <p:pic>
        <p:nvPicPr>
          <p:cNvPr id="219" name="Google Shape;219;g245ff388c53_2_68"/>
          <p:cNvPicPr preferRelativeResize="0"/>
          <p:nvPr/>
        </p:nvPicPr>
        <p:blipFill>
          <a:blip r:embed="rId6">
            <a:alphaModFix/>
          </a:blip>
          <a:stretch>
            <a:fillRect/>
          </a:stretch>
        </p:blipFill>
        <p:spPr>
          <a:xfrm>
            <a:off x="2786025" y="8653663"/>
            <a:ext cx="1219200" cy="504825"/>
          </a:xfrm>
          <a:prstGeom prst="rect">
            <a:avLst/>
          </a:prstGeom>
          <a:noFill/>
          <a:ln>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p:cNvGrpSpPr/>
        <p:nvPr/>
      </p:nvGrpSpPr>
      <p:grpSpPr>
        <a:xfrm>
          <a:off x="0" y="0"/>
          <a:ext cx="0" cy="0"/>
          <a:chOff x="0" y="0"/>
          <a:chExt cx="0" cy="0"/>
        </a:xfrm>
      </p:grpSpPr>
      <p:grpSp>
        <p:nvGrpSpPr>
          <p:cNvPr id="225" name="Google Shape;225;g247c7710206_0_28"/>
          <p:cNvGrpSpPr/>
          <p:nvPr/>
        </p:nvGrpSpPr>
        <p:grpSpPr>
          <a:xfrm>
            <a:off x="-980294" y="-91646"/>
            <a:ext cx="19268294" cy="2424749"/>
            <a:chOff x="-980294" y="-91646"/>
            <a:chExt cx="19268294" cy="2424749"/>
          </a:xfrm>
        </p:grpSpPr>
        <p:sp>
          <p:nvSpPr>
            <p:cNvPr id="226" name="Google Shape;226;g247c7710206_0_28"/>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227" name="Google Shape;227;g247c7710206_0_28"/>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228" name="Google Shape;228;g247c7710206_0_28"/>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g247c7710206_0_28"/>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30" name="Google Shape;230;g247c7710206_0_28"/>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231" name="Google Shape;231;g247c7710206_0_28"/>
          <p:cNvSpPr txBox="1"/>
          <p:nvPr/>
        </p:nvSpPr>
        <p:spPr>
          <a:xfrm>
            <a:off x="2786025" y="1085700"/>
            <a:ext cx="12576900" cy="122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solidFill>
                  <a:schemeClr val="lt1"/>
                </a:solidFill>
              </a:rPr>
              <a:t>About the Dataset</a:t>
            </a:r>
            <a:r>
              <a:rPr lang="en-US" sz="2900" b="1">
                <a:solidFill>
                  <a:schemeClr val="lt1"/>
                </a:solidFill>
              </a:rPr>
              <a:t> </a:t>
            </a:r>
            <a:endParaRPr sz="2900" b="1">
              <a:solidFill>
                <a:schemeClr val="lt1"/>
              </a:solidFill>
            </a:endParaRPr>
          </a:p>
          <a:p>
            <a:pPr marL="0" lvl="0" indent="0" algn="l" rtl="0">
              <a:spcBef>
                <a:spcPts val="0"/>
              </a:spcBef>
              <a:spcAft>
                <a:spcPts val="0"/>
              </a:spcAft>
              <a:buNone/>
            </a:pPr>
            <a:r>
              <a:rPr lang="en-US" sz="2734">
                <a:solidFill>
                  <a:srgbClr val="5C6267"/>
                </a:solidFill>
              </a:rPr>
              <a:t>@kaggle</a:t>
            </a:r>
            <a:endParaRPr sz="2900">
              <a:solidFill>
                <a:schemeClr val="lt1"/>
              </a:solidFill>
            </a:endParaRPr>
          </a:p>
        </p:txBody>
      </p:sp>
      <p:pic>
        <p:nvPicPr>
          <p:cNvPr id="232" name="Google Shape;232;g247c7710206_0_28"/>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233" name="Google Shape;233;g247c7710206_0_28"/>
          <p:cNvPicPr preferRelativeResize="0"/>
          <p:nvPr/>
        </p:nvPicPr>
        <p:blipFill>
          <a:blip r:embed="rId5">
            <a:alphaModFix/>
          </a:blip>
          <a:stretch>
            <a:fillRect/>
          </a:stretch>
        </p:blipFill>
        <p:spPr>
          <a:xfrm>
            <a:off x="2786025" y="8653663"/>
            <a:ext cx="1219200" cy="504825"/>
          </a:xfrm>
          <a:prstGeom prst="rect">
            <a:avLst/>
          </a:prstGeom>
          <a:noFill/>
          <a:ln>
            <a:noFill/>
          </a:ln>
        </p:spPr>
      </p:pic>
      <p:pic>
        <p:nvPicPr>
          <p:cNvPr id="234" name="Google Shape;234;g247c7710206_0_28"/>
          <p:cNvPicPr preferRelativeResize="0"/>
          <p:nvPr/>
        </p:nvPicPr>
        <p:blipFill>
          <a:blip r:embed="rId6">
            <a:alphaModFix/>
          </a:blip>
          <a:stretch>
            <a:fillRect/>
          </a:stretch>
        </p:blipFill>
        <p:spPr>
          <a:xfrm>
            <a:off x="1038149" y="2403175"/>
            <a:ext cx="16072651" cy="618042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45ff388c53_2_106"/>
          <p:cNvSpPr/>
          <p:nvPr/>
        </p:nvSpPr>
        <p:spPr>
          <a:xfrm>
            <a:off x="768612" y="488088"/>
            <a:ext cx="16750773" cy="9310835"/>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g245ff388c53_2_106"/>
          <p:cNvSpPr txBox="1">
            <a:spLocks noGrp="1"/>
          </p:cNvSpPr>
          <p:nvPr>
            <p:ph type="body" idx="1"/>
          </p:nvPr>
        </p:nvSpPr>
        <p:spPr>
          <a:xfrm>
            <a:off x="464100" y="509278"/>
            <a:ext cx="17359800" cy="565500"/>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8100"/>
              <a:buFont typeface="Arial"/>
              <a:buNone/>
            </a:pPr>
            <a:r>
              <a:rPr lang="en-US" sz="8100" b="0" i="0" u="none" strike="noStrike" cap="none">
                <a:solidFill>
                  <a:srgbClr val="000000"/>
                </a:solidFill>
                <a:latin typeface="Calibri"/>
                <a:ea typeface="Calibri"/>
                <a:cs typeface="Calibri"/>
                <a:sym typeface="Calibri"/>
              </a:rPr>
              <a:t>Infographic Style</a:t>
            </a:r>
            <a:endParaRPr/>
          </a:p>
        </p:txBody>
      </p:sp>
      <p:sp>
        <p:nvSpPr>
          <p:cNvPr id="242" name="Google Shape;242;g245ff388c53_2_106"/>
          <p:cNvSpPr/>
          <p:nvPr/>
        </p:nvSpPr>
        <p:spPr>
          <a:xfrm>
            <a:off x="16047829" y="2974238"/>
            <a:ext cx="820500" cy="820500"/>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404040"/>
              </a:solidFill>
              <a:latin typeface="Calibri"/>
              <a:ea typeface="Calibri"/>
              <a:cs typeface="Calibri"/>
              <a:sym typeface="Calibri"/>
            </a:endParaRPr>
          </a:p>
        </p:txBody>
      </p:sp>
      <p:sp>
        <p:nvSpPr>
          <p:cNvPr id="243" name="Google Shape;243;g245ff388c53_2_106"/>
          <p:cNvSpPr/>
          <p:nvPr/>
        </p:nvSpPr>
        <p:spPr>
          <a:xfrm>
            <a:off x="16047829" y="4727996"/>
            <a:ext cx="820500" cy="820500"/>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404040"/>
              </a:solidFill>
              <a:latin typeface="Calibri"/>
              <a:ea typeface="Calibri"/>
              <a:cs typeface="Calibri"/>
              <a:sym typeface="Calibri"/>
            </a:endParaRPr>
          </a:p>
        </p:txBody>
      </p:sp>
      <p:sp>
        <p:nvSpPr>
          <p:cNvPr id="244" name="Google Shape;244;g245ff388c53_2_106"/>
          <p:cNvSpPr/>
          <p:nvPr/>
        </p:nvSpPr>
        <p:spPr>
          <a:xfrm flipH="1">
            <a:off x="1401381" y="2974246"/>
            <a:ext cx="820500" cy="820500"/>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404040"/>
              </a:solidFill>
              <a:latin typeface="Calibri"/>
              <a:ea typeface="Calibri"/>
              <a:cs typeface="Calibri"/>
              <a:sym typeface="Calibri"/>
            </a:endParaRPr>
          </a:p>
        </p:txBody>
      </p:sp>
      <p:sp>
        <p:nvSpPr>
          <p:cNvPr id="245" name="Google Shape;245;g245ff388c53_2_106"/>
          <p:cNvSpPr/>
          <p:nvPr/>
        </p:nvSpPr>
        <p:spPr>
          <a:xfrm flipH="1">
            <a:off x="1401394" y="4727996"/>
            <a:ext cx="820500" cy="820500"/>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404040"/>
              </a:solidFill>
              <a:latin typeface="Calibri"/>
              <a:ea typeface="Calibri"/>
              <a:cs typeface="Calibri"/>
              <a:sym typeface="Calibri"/>
            </a:endParaRPr>
          </a:p>
        </p:txBody>
      </p:sp>
      <p:grpSp>
        <p:nvGrpSpPr>
          <p:cNvPr id="246" name="Google Shape;246;g245ff388c53_2_106"/>
          <p:cNvGrpSpPr/>
          <p:nvPr/>
        </p:nvGrpSpPr>
        <p:grpSpPr>
          <a:xfrm>
            <a:off x="1267643" y="1068781"/>
            <a:ext cx="15322665" cy="616590"/>
            <a:chOff x="1738686" y="899116"/>
            <a:chExt cx="15919652" cy="540300"/>
          </a:xfrm>
        </p:grpSpPr>
        <p:grpSp>
          <p:nvGrpSpPr>
            <p:cNvPr id="247" name="Google Shape;247;g245ff388c53_2_106"/>
            <p:cNvGrpSpPr/>
            <p:nvPr/>
          </p:nvGrpSpPr>
          <p:grpSpPr>
            <a:xfrm>
              <a:off x="17060438" y="953604"/>
              <a:ext cx="597900" cy="405655"/>
              <a:chOff x="17060438" y="953604"/>
              <a:chExt cx="597900" cy="405655"/>
            </a:xfrm>
          </p:grpSpPr>
          <p:sp>
            <p:nvSpPr>
              <p:cNvPr id="248" name="Google Shape;248;g245ff388c53_2_106"/>
              <p:cNvSpPr/>
              <p:nvPr/>
            </p:nvSpPr>
            <p:spPr>
              <a:xfrm>
                <a:off x="17060438" y="953604"/>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g245ff388c53_2_106"/>
              <p:cNvSpPr/>
              <p:nvPr/>
            </p:nvSpPr>
            <p:spPr>
              <a:xfrm>
                <a:off x="17060438" y="1163577"/>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g245ff388c53_2_106"/>
              <p:cNvSpPr/>
              <p:nvPr/>
            </p:nvSpPr>
            <p:spPr>
              <a:xfrm>
                <a:off x="17060438" y="1359259"/>
                <a:ext cx="597900" cy="0"/>
              </a:xfrm>
              <a:custGeom>
                <a:avLst/>
                <a:gdLst/>
                <a:ahLst/>
                <a:cxnLst/>
                <a:rect l="l" t="t" r="r" b="b"/>
                <a:pathLst>
                  <a:path w="120000" h="120000" extrusionOk="0">
                    <a:moveTo>
                      <a:pt x="0" y="0"/>
                    </a:moveTo>
                    <a:lnTo>
                      <a:pt x="120000" y="0"/>
                    </a:lnTo>
                  </a:path>
                </a:pathLst>
              </a:custGeom>
              <a:noFill/>
              <a:ln w="1397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1" name="Google Shape;251;g245ff388c53_2_106"/>
            <p:cNvSpPr txBox="1"/>
            <p:nvPr/>
          </p:nvSpPr>
          <p:spPr>
            <a:xfrm>
              <a:off x="1738686" y="899116"/>
              <a:ext cx="8004300" cy="540300"/>
            </a:xfrm>
            <a:prstGeom prst="rect">
              <a:avLst/>
            </a:prstGeom>
            <a:noFill/>
            <a:ln>
              <a:noFill/>
            </a:ln>
          </p:spPr>
          <p:txBody>
            <a:bodyPr spcFirstLastPara="1" wrap="square" lIns="0" tIns="0" rIns="0" bIns="0" anchor="t" anchorCtr="0">
              <a:spAutoFit/>
            </a:bodyPr>
            <a:lstStyle/>
            <a:p>
              <a:pPr marL="0" marR="0" lvl="0" indent="0" algn="l" rtl="0">
                <a:lnSpc>
                  <a:spcPct val="202945"/>
                </a:lnSpc>
                <a:spcBef>
                  <a:spcPts val="0"/>
                </a:spcBef>
                <a:spcAft>
                  <a:spcPts val="0"/>
                </a:spcAft>
                <a:buClr>
                  <a:srgbClr val="00B0F0"/>
                </a:buClr>
                <a:buSzPts val="4006"/>
                <a:buFont typeface="Arial"/>
                <a:buNone/>
              </a:pPr>
              <a:r>
                <a:rPr lang="en-US" sz="4006" b="1">
                  <a:solidFill>
                    <a:schemeClr val="lt1"/>
                  </a:solidFill>
                </a:rPr>
                <a:t>BUSINESS QUESTIONS</a:t>
              </a:r>
              <a:endParaRPr b="1"/>
            </a:p>
          </p:txBody>
        </p:sp>
      </p:grpSp>
      <p:grpSp>
        <p:nvGrpSpPr>
          <p:cNvPr id="252" name="Google Shape;252;g245ff388c53_2_106"/>
          <p:cNvGrpSpPr/>
          <p:nvPr/>
        </p:nvGrpSpPr>
        <p:grpSpPr>
          <a:xfrm>
            <a:off x="-980294" y="-91646"/>
            <a:ext cx="19268294" cy="2424749"/>
            <a:chOff x="-980294" y="-91646"/>
            <a:chExt cx="19268294" cy="2424749"/>
          </a:xfrm>
        </p:grpSpPr>
        <p:sp>
          <p:nvSpPr>
            <p:cNvPr id="253" name="Google Shape;253;g245ff388c53_2_106"/>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254" name="Google Shape;254;g245ff388c53_2_106"/>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255" name="Google Shape;255;g245ff388c53_2_106"/>
          <p:cNvSpPr txBox="1"/>
          <p:nvPr/>
        </p:nvSpPr>
        <p:spPr>
          <a:xfrm>
            <a:off x="11586598" y="4763138"/>
            <a:ext cx="40848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1800"/>
              <a:buFont typeface="Calibri"/>
              <a:buNone/>
            </a:pPr>
            <a:r>
              <a:rPr lang="en-US" sz="3000">
                <a:solidFill>
                  <a:schemeClr val="lt1"/>
                </a:solidFill>
              </a:rPr>
              <a:t>Top reasons for negative sentiment?</a:t>
            </a:r>
            <a:r>
              <a:rPr lang="en-US" sz="3000" i="0" u="none" strike="noStrike" cap="none">
                <a:solidFill>
                  <a:schemeClr val="lt1"/>
                </a:solidFill>
              </a:rPr>
              <a:t>  </a:t>
            </a:r>
            <a:endParaRPr sz="3000">
              <a:solidFill>
                <a:schemeClr val="lt1"/>
              </a:solidFill>
            </a:endParaRPr>
          </a:p>
        </p:txBody>
      </p:sp>
      <p:sp>
        <p:nvSpPr>
          <p:cNvPr id="256" name="Google Shape;256;g245ff388c53_2_106"/>
          <p:cNvSpPr txBox="1"/>
          <p:nvPr/>
        </p:nvSpPr>
        <p:spPr>
          <a:xfrm>
            <a:off x="2444108" y="4738930"/>
            <a:ext cx="4697400" cy="14775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rgbClr val="595959"/>
              </a:buClr>
              <a:buSzPts val="1800"/>
              <a:buFont typeface="Calibri"/>
              <a:buNone/>
            </a:pPr>
            <a:r>
              <a:rPr lang="en-US" sz="3000">
                <a:solidFill>
                  <a:schemeClr val="lt1"/>
                </a:solidFill>
              </a:rPr>
              <a:t>Locations with highest tweet count? </a:t>
            </a:r>
            <a:endParaRPr sz="3000">
              <a:solidFill>
                <a:schemeClr val="lt1"/>
              </a:solidFill>
            </a:endParaRPr>
          </a:p>
          <a:p>
            <a:pPr marL="0" marR="0" lvl="0" indent="0" algn="ctr" rtl="0">
              <a:lnSpc>
                <a:spcPct val="100000"/>
              </a:lnSpc>
              <a:spcBef>
                <a:spcPts val="0"/>
              </a:spcBef>
              <a:spcAft>
                <a:spcPts val="0"/>
              </a:spcAft>
              <a:buClr>
                <a:srgbClr val="595959"/>
              </a:buClr>
              <a:buSzPts val="1800"/>
              <a:buFont typeface="Calibri"/>
              <a:buNone/>
            </a:pPr>
            <a:r>
              <a:rPr lang="en-US" sz="3000" i="0" u="none" strike="noStrike" cap="none">
                <a:solidFill>
                  <a:schemeClr val="lt1"/>
                </a:solidFill>
              </a:rPr>
              <a:t>  </a:t>
            </a:r>
            <a:endParaRPr sz="3000">
              <a:solidFill>
                <a:schemeClr val="lt1"/>
              </a:solidFill>
            </a:endParaRPr>
          </a:p>
        </p:txBody>
      </p:sp>
      <p:sp>
        <p:nvSpPr>
          <p:cNvPr id="257" name="Google Shape;257;g245ff388c53_2_106"/>
          <p:cNvSpPr/>
          <p:nvPr/>
        </p:nvSpPr>
        <p:spPr>
          <a:xfrm flipH="1">
            <a:off x="1401369" y="6486546"/>
            <a:ext cx="820500" cy="820500"/>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404040"/>
              </a:solidFill>
              <a:latin typeface="Calibri"/>
              <a:ea typeface="Calibri"/>
              <a:cs typeface="Calibri"/>
              <a:sym typeface="Calibri"/>
            </a:endParaRPr>
          </a:p>
        </p:txBody>
      </p:sp>
      <p:pic>
        <p:nvPicPr>
          <p:cNvPr id="258" name="Google Shape;258;g245ff388c53_2_106"/>
          <p:cNvPicPr preferRelativeResize="0"/>
          <p:nvPr/>
        </p:nvPicPr>
        <p:blipFill>
          <a:blip r:embed="rId3">
            <a:alphaModFix/>
          </a:blip>
          <a:stretch>
            <a:fillRect/>
          </a:stretch>
        </p:blipFill>
        <p:spPr>
          <a:xfrm>
            <a:off x="16047825" y="4742475"/>
            <a:ext cx="820500" cy="820500"/>
          </a:xfrm>
          <a:prstGeom prst="rect">
            <a:avLst/>
          </a:prstGeom>
          <a:noFill/>
          <a:ln>
            <a:noFill/>
          </a:ln>
        </p:spPr>
      </p:pic>
      <p:pic>
        <p:nvPicPr>
          <p:cNvPr id="259" name="Google Shape;259;g245ff388c53_2_106"/>
          <p:cNvPicPr preferRelativeResize="0"/>
          <p:nvPr/>
        </p:nvPicPr>
        <p:blipFill>
          <a:blip r:embed="rId4">
            <a:alphaModFix/>
          </a:blip>
          <a:stretch>
            <a:fillRect/>
          </a:stretch>
        </p:blipFill>
        <p:spPr>
          <a:xfrm>
            <a:off x="1401400" y="2976950"/>
            <a:ext cx="820500" cy="820500"/>
          </a:xfrm>
          <a:prstGeom prst="rect">
            <a:avLst/>
          </a:prstGeom>
          <a:noFill/>
          <a:ln>
            <a:noFill/>
          </a:ln>
        </p:spPr>
      </p:pic>
      <p:pic>
        <p:nvPicPr>
          <p:cNvPr id="260" name="Google Shape;260;g245ff388c53_2_106"/>
          <p:cNvPicPr preferRelativeResize="0"/>
          <p:nvPr/>
        </p:nvPicPr>
        <p:blipFill>
          <a:blip r:embed="rId5">
            <a:alphaModFix/>
          </a:blip>
          <a:stretch>
            <a:fillRect/>
          </a:stretch>
        </p:blipFill>
        <p:spPr>
          <a:xfrm>
            <a:off x="6985825" y="3196325"/>
            <a:ext cx="4369338" cy="4738283"/>
          </a:xfrm>
          <a:prstGeom prst="rect">
            <a:avLst/>
          </a:prstGeom>
          <a:noFill/>
          <a:ln>
            <a:noFill/>
          </a:ln>
        </p:spPr>
      </p:pic>
      <p:pic>
        <p:nvPicPr>
          <p:cNvPr id="261" name="Google Shape;261;g245ff388c53_2_106"/>
          <p:cNvPicPr preferRelativeResize="0"/>
          <p:nvPr/>
        </p:nvPicPr>
        <p:blipFill>
          <a:blip r:embed="rId6">
            <a:alphaModFix/>
          </a:blip>
          <a:stretch>
            <a:fillRect/>
          </a:stretch>
        </p:blipFill>
        <p:spPr>
          <a:xfrm>
            <a:off x="1401375" y="4742473"/>
            <a:ext cx="820500" cy="820500"/>
          </a:xfrm>
          <a:prstGeom prst="rect">
            <a:avLst/>
          </a:prstGeom>
          <a:noFill/>
          <a:ln>
            <a:noFill/>
          </a:ln>
        </p:spPr>
      </p:pic>
      <p:sp>
        <p:nvSpPr>
          <p:cNvPr id="262" name="Google Shape;262;g245ff388c53_2_106"/>
          <p:cNvSpPr txBox="1"/>
          <p:nvPr/>
        </p:nvSpPr>
        <p:spPr>
          <a:xfrm>
            <a:off x="2444106" y="6492075"/>
            <a:ext cx="46974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1800"/>
              <a:buFont typeface="Calibri"/>
              <a:buNone/>
            </a:pPr>
            <a:r>
              <a:rPr lang="en-US" sz="3000">
                <a:solidFill>
                  <a:schemeClr val="lt1"/>
                </a:solidFill>
              </a:rPr>
              <a:t>Ways to improve customer service?</a:t>
            </a:r>
            <a:endParaRPr sz="3000">
              <a:solidFill>
                <a:schemeClr val="lt1"/>
              </a:solidFill>
            </a:endParaRPr>
          </a:p>
        </p:txBody>
      </p:sp>
      <p:pic>
        <p:nvPicPr>
          <p:cNvPr id="263" name="Google Shape;263;g245ff388c53_2_106"/>
          <p:cNvPicPr preferRelativeResize="0"/>
          <p:nvPr/>
        </p:nvPicPr>
        <p:blipFill>
          <a:blip r:embed="rId7">
            <a:alphaModFix/>
          </a:blip>
          <a:stretch>
            <a:fillRect/>
          </a:stretch>
        </p:blipFill>
        <p:spPr>
          <a:xfrm>
            <a:off x="1401375" y="6508000"/>
            <a:ext cx="820500" cy="820500"/>
          </a:xfrm>
          <a:prstGeom prst="rect">
            <a:avLst/>
          </a:prstGeom>
          <a:noFill/>
          <a:ln>
            <a:noFill/>
          </a:ln>
        </p:spPr>
      </p:pic>
      <p:pic>
        <p:nvPicPr>
          <p:cNvPr id="264" name="Google Shape;264;g245ff388c53_2_106"/>
          <p:cNvPicPr preferRelativeResize="0"/>
          <p:nvPr/>
        </p:nvPicPr>
        <p:blipFill>
          <a:blip r:embed="rId8">
            <a:alphaModFix/>
          </a:blip>
          <a:stretch>
            <a:fillRect/>
          </a:stretch>
        </p:blipFill>
        <p:spPr>
          <a:xfrm>
            <a:off x="16047825" y="2976950"/>
            <a:ext cx="820500" cy="820500"/>
          </a:xfrm>
          <a:prstGeom prst="rect">
            <a:avLst/>
          </a:prstGeom>
          <a:noFill/>
          <a:ln>
            <a:noFill/>
          </a:ln>
        </p:spPr>
      </p:pic>
      <p:sp>
        <p:nvSpPr>
          <p:cNvPr id="265" name="Google Shape;265;g245ff388c53_2_106"/>
          <p:cNvSpPr txBox="1"/>
          <p:nvPr/>
        </p:nvSpPr>
        <p:spPr>
          <a:xfrm>
            <a:off x="11652537" y="6492076"/>
            <a:ext cx="40848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1800"/>
              <a:buFont typeface="Calibri"/>
              <a:buNone/>
            </a:pPr>
            <a:r>
              <a:rPr lang="en-US" sz="3000">
                <a:solidFill>
                  <a:schemeClr val="lt1"/>
                </a:solidFill>
              </a:rPr>
              <a:t>Frequently used words in tweets?</a:t>
            </a:r>
            <a:endParaRPr sz="3000">
              <a:solidFill>
                <a:schemeClr val="lt1"/>
              </a:solidFill>
            </a:endParaRPr>
          </a:p>
        </p:txBody>
      </p:sp>
      <p:pic>
        <p:nvPicPr>
          <p:cNvPr id="266" name="Google Shape;266;g245ff388c53_2_106"/>
          <p:cNvPicPr preferRelativeResize="0"/>
          <p:nvPr/>
        </p:nvPicPr>
        <p:blipFill rotWithShape="1">
          <a:blip r:embed="rId9">
            <a:alphaModFix/>
          </a:blip>
          <a:srcRect t="25022" r="1283" b="21233"/>
          <a:stretch/>
        </p:blipFill>
        <p:spPr>
          <a:xfrm>
            <a:off x="8347550" y="943500"/>
            <a:ext cx="1645896" cy="896000"/>
          </a:xfrm>
          <a:prstGeom prst="rect">
            <a:avLst/>
          </a:prstGeom>
          <a:noFill/>
          <a:ln>
            <a:noFill/>
          </a:ln>
        </p:spPr>
      </p:pic>
      <p:sp>
        <p:nvSpPr>
          <p:cNvPr id="267" name="Google Shape;267;g245ff388c53_2_106"/>
          <p:cNvSpPr/>
          <p:nvPr/>
        </p:nvSpPr>
        <p:spPr>
          <a:xfrm>
            <a:off x="1286889" y="2272146"/>
            <a:ext cx="15714300" cy="0"/>
          </a:xfrm>
          <a:custGeom>
            <a:avLst/>
            <a:gdLst/>
            <a:ahLst/>
            <a:cxnLst/>
            <a:rect l="l" t="t" r="r" b="b"/>
            <a:pathLst>
              <a:path w="120000" h="120000" extrusionOk="0">
                <a:moveTo>
                  <a:pt x="0" y="0"/>
                </a:moveTo>
                <a:lnTo>
                  <a:pt x="120000" y="0"/>
                </a:lnTo>
              </a:path>
            </a:pathLst>
          </a:custGeom>
          <a:noFill/>
          <a:ln w="47600" cap="rnd" cmpd="sng">
            <a:solidFill>
              <a:srgbClr val="2F3336"/>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g245ff388c53_2_106"/>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g245ff388c53_2_106"/>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
        <p:nvSpPr>
          <p:cNvPr id="270" name="Google Shape;270;g245ff388c53_2_106"/>
          <p:cNvSpPr txBox="1"/>
          <p:nvPr/>
        </p:nvSpPr>
        <p:spPr>
          <a:xfrm>
            <a:off x="11586598" y="3002125"/>
            <a:ext cx="40848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1800"/>
              <a:buFont typeface="Calibri"/>
              <a:buNone/>
            </a:pPr>
            <a:r>
              <a:rPr lang="en-US" sz="3000">
                <a:solidFill>
                  <a:schemeClr val="lt1"/>
                </a:solidFill>
              </a:rPr>
              <a:t>Peak Tweet times and patterns?</a:t>
            </a:r>
            <a:r>
              <a:rPr lang="en-US" sz="3000" i="0" u="none" strike="noStrike" cap="none">
                <a:solidFill>
                  <a:schemeClr val="lt1"/>
                </a:solidFill>
              </a:rPr>
              <a:t>  </a:t>
            </a:r>
            <a:endParaRPr sz="3000">
              <a:solidFill>
                <a:schemeClr val="lt1"/>
              </a:solidFill>
            </a:endParaRPr>
          </a:p>
        </p:txBody>
      </p:sp>
      <p:sp>
        <p:nvSpPr>
          <p:cNvPr id="271" name="Google Shape;271;g245ff388c53_2_106"/>
          <p:cNvSpPr txBox="1"/>
          <p:nvPr/>
        </p:nvSpPr>
        <p:spPr>
          <a:xfrm>
            <a:off x="2380025" y="3026175"/>
            <a:ext cx="46974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1800"/>
              <a:buFont typeface="Calibri"/>
              <a:buNone/>
            </a:pPr>
            <a:r>
              <a:rPr lang="en-US" sz="3000">
                <a:solidFill>
                  <a:schemeClr val="lt1"/>
                </a:solidFill>
              </a:rPr>
              <a:t>Sentiment Distribution by Airline?</a:t>
            </a:r>
            <a:endParaRPr sz="3000">
              <a:solidFill>
                <a:schemeClr val="lt1"/>
              </a:solidFill>
            </a:endParaRPr>
          </a:p>
        </p:txBody>
      </p:sp>
      <p:sp>
        <p:nvSpPr>
          <p:cNvPr id="272" name="Google Shape;272;g245ff388c53_2_106"/>
          <p:cNvSpPr/>
          <p:nvPr/>
        </p:nvSpPr>
        <p:spPr>
          <a:xfrm>
            <a:off x="16034679" y="6589721"/>
            <a:ext cx="820500" cy="820500"/>
          </a:xfrm>
          <a:custGeom>
            <a:avLst/>
            <a:gdLst/>
            <a:ahLst/>
            <a:cxnLst/>
            <a:rect l="l" t="t" r="r" b="b"/>
            <a:pathLst>
              <a:path w="120000" h="120000" extrusionOk="0">
                <a:moveTo>
                  <a:pt x="0" y="60000"/>
                </a:moveTo>
                <a:lnTo>
                  <a:pt x="0" y="60000"/>
                </a:lnTo>
                <a:cubicBezTo>
                  <a:pt x="0" y="26863"/>
                  <a:pt x="26863" y="0"/>
                  <a:pt x="60000" y="0"/>
                </a:cubicBezTo>
                <a:cubicBezTo>
                  <a:pt x="93137" y="0"/>
                  <a:pt x="120000" y="26863"/>
                  <a:pt x="120000" y="60000"/>
                </a:cubicBezTo>
                <a:cubicBezTo>
                  <a:pt x="120000" y="93137"/>
                  <a:pt x="93137" y="120000"/>
                  <a:pt x="60000" y="120000"/>
                </a:cubicBezTo>
                <a:cubicBezTo>
                  <a:pt x="26863" y="120000"/>
                  <a:pt x="0" y="93137"/>
                  <a:pt x="0" y="60000"/>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404040"/>
              </a:solidFill>
              <a:latin typeface="Calibri"/>
              <a:ea typeface="Calibri"/>
              <a:cs typeface="Calibri"/>
              <a:sym typeface="Calibri"/>
            </a:endParaRPr>
          </a:p>
        </p:txBody>
      </p:sp>
      <p:pic>
        <p:nvPicPr>
          <p:cNvPr id="273" name="Google Shape;273;g245ff388c53_2_106"/>
          <p:cNvPicPr preferRelativeResize="0"/>
          <p:nvPr/>
        </p:nvPicPr>
        <p:blipFill>
          <a:blip r:embed="rId10">
            <a:alphaModFix/>
          </a:blip>
          <a:stretch>
            <a:fillRect/>
          </a:stretch>
        </p:blipFill>
        <p:spPr>
          <a:xfrm>
            <a:off x="16034675" y="6589725"/>
            <a:ext cx="820500" cy="82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8"/>
        <p:cNvGrpSpPr/>
        <p:nvPr/>
      </p:nvGrpSpPr>
      <p:grpSpPr>
        <a:xfrm>
          <a:off x="0" y="0"/>
          <a:ext cx="0" cy="0"/>
          <a:chOff x="0" y="0"/>
          <a:chExt cx="0" cy="0"/>
        </a:xfrm>
      </p:grpSpPr>
      <p:grpSp>
        <p:nvGrpSpPr>
          <p:cNvPr id="279" name="Google Shape;279;g245ff388c53_0_0"/>
          <p:cNvGrpSpPr/>
          <p:nvPr/>
        </p:nvGrpSpPr>
        <p:grpSpPr>
          <a:xfrm>
            <a:off x="-980294" y="-91646"/>
            <a:ext cx="19268294" cy="2424749"/>
            <a:chOff x="-980294" y="-91646"/>
            <a:chExt cx="19268294" cy="2424749"/>
          </a:xfrm>
        </p:grpSpPr>
        <p:sp>
          <p:nvSpPr>
            <p:cNvPr id="280" name="Google Shape;280;g245ff388c53_0_0"/>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281" name="Google Shape;281;g245ff388c53_0_0"/>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282" name="Google Shape;282;g245ff388c53_0_0"/>
          <p:cNvSpPr/>
          <p:nvPr/>
        </p:nvSpPr>
        <p:spPr>
          <a:xfrm>
            <a:off x="782765" y="468310"/>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g245ff388c53_0_0"/>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84" name="Google Shape;284;g245ff388c53_0_0"/>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285" name="Google Shape;285;g245ff388c53_0_0"/>
          <p:cNvSpPr txBox="1"/>
          <p:nvPr/>
        </p:nvSpPr>
        <p:spPr>
          <a:xfrm>
            <a:off x="2786025" y="1085700"/>
            <a:ext cx="12576900" cy="1221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000" b="1">
                <a:solidFill>
                  <a:schemeClr val="lt1"/>
                </a:solidFill>
              </a:rPr>
              <a:t>DATA CLEANING</a:t>
            </a:r>
            <a:endParaRPr sz="2900" b="1">
              <a:solidFill>
                <a:schemeClr val="lt1"/>
              </a:solidFill>
            </a:endParaRPr>
          </a:p>
          <a:p>
            <a:pPr marL="0" lvl="0" indent="0" algn="l" rtl="0">
              <a:spcBef>
                <a:spcPts val="0"/>
              </a:spcBef>
              <a:spcAft>
                <a:spcPts val="0"/>
              </a:spcAft>
              <a:buNone/>
            </a:pPr>
            <a:r>
              <a:rPr lang="en-US" sz="2734">
                <a:solidFill>
                  <a:srgbClr val="5C6267"/>
                </a:solidFill>
              </a:rPr>
              <a:t>@Twitter</a:t>
            </a:r>
            <a:endParaRPr sz="2900">
              <a:solidFill>
                <a:schemeClr val="lt1"/>
              </a:solidFill>
            </a:endParaRPr>
          </a:p>
        </p:txBody>
      </p:sp>
      <p:pic>
        <p:nvPicPr>
          <p:cNvPr id="286" name="Google Shape;286;g245ff388c53_0_0"/>
          <p:cNvPicPr preferRelativeResize="0"/>
          <p:nvPr/>
        </p:nvPicPr>
        <p:blipFill>
          <a:blip r:embed="rId4">
            <a:alphaModFix/>
          </a:blip>
          <a:stretch>
            <a:fillRect/>
          </a:stretch>
        </p:blipFill>
        <p:spPr>
          <a:xfrm>
            <a:off x="16078200" y="1663386"/>
            <a:ext cx="371475" cy="76200"/>
          </a:xfrm>
          <a:prstGeom prst="rect">
            <a:avLst/>
          </a:prstGeom>
          <a:noFill/>
          <a:ln>
            <a:noFill/>
          </a:ln>
        </p:spPr>
      </p:pic>
      <p:sp>
        <p:nvSpPr>
          <p:cNvPr id="287" name="Google Shape;287;g245ff388c53_0_0"/>
          <p:cNvSpPr txBox="1"/>
          <p:nvPr/>
        </p:nvSpPr>
        <p:spPr>
          <a:xfrm>
            <a:off x="2786030" y="8885975"/>
            <a:ext cx="1293900" cy="354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595959"/>
              </a:buClr>
              <a:buSzPts val="1800"/>
              <a:buFont typeface="Calibri"/>
              <a:buNone/>
            </a:pPr>
            <a:r>
              <a:rPr lang="en-US" sz="1700">
                <a:solidFill>
                  <a:srgbClr val="595959"/>
                </a:solidFill>
                <a:latin typeface="Helvetica Neue"/>
                <a:ea typeface="Helvetica Neue"/>
                <a:cs typeface="Helvetica Neue"/>
                <a:sym typeface="Helvetica Neue"/>
              </a:rPr>
              <a:t>2:35 AM</a:t>
            </a:r>
            <a:endParaRPr sz="1700">
              <a:solidFill>
                <a:srgbClr val="595959"/>
              </a:solidFill>
              <a:latin typeface="Helvetica Neue"/>
              <a:ea typeface="Helvetica Neue"/>
              <a:cs typeface="Helvetica Neue"/>
              <a:sym typeface="Helvetica Neue"/>
            </a:endParaRPr>
          </a:p>
        </p:txBody>
      </p:sp>
      <p:cxnSp>
        <p:nvCxnSpPr>
          <p:cNvPr id="288" name="Google Shape;288;g245ff388c53_0_0"/>
          <p:cNvCxnSpPr/>
          <p:nvPr/>
        </p:nvCxnSpPr>
        <p:spPr>
          <a:xfrm rot="10800000" flipH="1">
            <a:off x="1338350" y="6660000"/>
            <a:ext cx="237600" cy="118800"/>
          </a:xfrm>
          <a:prstGeom prst="straightConnector1">
            <a:avLst/>
          </a:prstGeom>
          <a:noFill/>
          <a:ln w="9525" cap="flat" cmpd="sng">
            <a:solidFill>
              <a:schemeClr val="dk2"/>
            </a:solidFill>
            <a:prstDash val="solid"/>
            <a:round/>
            <a:headEnd type="none" w="med" len="med"/>
            <a:tailEnd type="none" w="med" len="med"/>
          </a:ln>
        </p:spPr>
      </p:cxnSp>
      <p:sp>
        <p:nvSpPr>
          <p:cNvPr id="289" name="Google Shape;289;g245ff388c53_0_0"/>
          <p:cNvSpPr txBox="1"/>
          <p:nvPr/>
        </p:nvSpPr>
        <p:spPr>
          <a:xfrm>
            <a:off x="1561725" y="7040150"/>
            <a:ext cx="3742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rPr>
              <a:t>Handling Missing values</a:t>
            </a:r>
            <a:endParaRPr sz="3000">
              <a:solidFill>
                <a:schemeClr val="lt1"/>
              </a:solidFill>
            </a:endParaRPr>
          </a:p>
        </p:txBody>
      </p:sp>
      <p:sp>
        <p:nvSpPr>
          <p:cNvPr id="290" name="Google Shape;290;g245ff388c53_0_0"/>
          <p:cNvSpPr txBox="1"/>
          <p:nvPr/>
        </p:nvSpPr>
        <p:spPr>
          <a:xfrm>
            <a:off x="4489175" y="3546050"/>
            <a:ext cx="3742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rPr>
              <a:t>Removing duplicate records</a:t>
            </a:r>
            <a:endParaRPr sz="3000">
              <a:solidFill>
                <a:schemeClr val="lt1"/>
              </a:solidFill>
            </a:endParaRPr>
          </a:p>
        </p:txBody>
      </p:sp>
      <p:sp>
        <p:nvSpPr>
          <p:cNvPr id="291" name="Google Shape;291;g245ff388c53_0_0"/>
          <p:cNvSpPr txBox="1"/>
          <p:nvPr/>
        </p:nvSpPr>
        <p:spPr>
          <a:xfrm>
            <a:off x="7203225" y="7040150"/>
            <a:ext cx="3742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rPr>
              <a:t>Dropping Irrelavent columns</a:t>
            </a:r>
            <a:endParaRPr sz="3000">
              <a:solidFill>
                <a:schemeClr val="lt1"/>
              </a:solidFill>
            </a:endParaRPr>
          </a:p>
        </p:txBody>
      </p:sp>
      <p:sp>
        <p:nvSpPr>
          <p:cNvPr id="292" name="Google Shape;292;g245ff388c53_0_0"/>
          <p:cNvSpPr txBox="1"/>
          <p:nvPr/>
        </p:nvSpPr>
        <p:spPr>
          <a:xfrm>
            <a:off x="13305550" y="7040150"/>
            <a:ext cx="37425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rPr>
              <a:t>Modifying the datatypes</a:t>
            </a:r>
            <a:endParaRPr sz="3000">
              <a:solidFill>
                <a:schemeClr val="lt1"/>
              </a:solidFill>
            </a:endParaRPr>
          </a:p>
        </p:txBody>
      </p:sp>
      <p:sp>
        <p:nvSpPr>
          <p:cNvPr id="293" name="Google Shape;293;g245ff388c53_0_0"/>
          <p:cNvSpPr txBox="1"/>
          <p:nvPr/>
        </p:nvSpPr>
        <p:spPr>
          <a:xfrm>
            <a:off x="10300925" y="3546050"/>
            <a:ext cx="3742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a:solidFill>
                  <a:schemeClr val="lt1"/>
                </a:solidFill>
              </a:rPr>
              <a:t>Recoding columns</a:t>
            </a:r>
            <a:endParaRPr sz="3000">
              <a:solidFill>
                <a:schemeClr val="lt1"/>
              </a:solidFill>
            </a:endParaRPr>
          </a:p>
        </p:txBody>
      </p:sp>
      <p:pic>
        <p:nvPicPr>
          <p:cNvPr id="294" name="Google Shape;294;g245ff388c53_0_0"/>
          <p:cNvPicPr preferRelativeResize="0"/>
          <p:nvPr/>
        </p:nvPicPr>
        <p:blipFill>
          <a:blip r:embed="rId5">
            <a:alphaModFix/>
          </a:blip>
          <a:stretch>
            <a:fillRect/>
          </a:stretch>
        </p:blipFill>
        <p:spPr>
          <a:xfrm>
            <a:off x="1869530" y="4563650"/>
            <a:ext cx="14811024" cy="24765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
        <p:cNvGrpSpPr/>
        <p:nvPr/>
      </p:nvGrpSpPr>
      <p:grpSpPr>
        <a:xfrm>
          <a:off x="0" y="0"/>
          <a:ext cx="0" cy="0"/>
          <a:chOff x="0" y="0"/>
          <a:chExt cx="0" cy="0"/>
        </a:xfrm>
      </p:grpSpPr>
      <p:grpSp>
        <p:nvGrpSpPr>
          <p:cNvPr id="300" name="Google Shape;300;g245ff388c53_0_15"/>
          <p:cNvGrpSpPr/>
          <p:nvPr/>
        </p:nvGrpSpPr>
        <p:grpSpPr>
          <a:xfrm>
            <a:off x="-980294" y="-91646"/>
            <a:ext cx="19268294" cy="2424749"/>
            <a:chOff x="-980294" y="-91646"/>
            <a:chExt cx="19268294" cy="2424749"/>
          </a:xfrm>
        </p:grpSpPr>
        <p:sp>
          <p:nvSpPr>
            <p:cNvPr id="301" name="Google Shape;301;g245ff388c53_0_15"/>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302" name="Google Shape;302;g245ff388c53_0_15"/>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303" name="Google Shape;303;g245ff388c53_0_15"/>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g245ff388c53_0_15"/>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05" name="Google Shape;305;g245ff388c53_0_15"/>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06" name="Google Shape;306;g245ff388c53_0_15"/>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100" b="1">
                <a:solidFill>
                  <a:schemeClr val="lt1"/>
                </a:solidFill>
                <a:latin typeface="Times New Roman"/>
                <a:ea typeface="Times New Roman"/>
                <a:cs typeface="Times New Roman"/>
                <a:sym typeface="Times New Roman"/>
              </a:rPr>
              <a:t>EXPLORATORY DATA ANALYSIS </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sz="2734">
                <a:solidFill>
                  <a:srgbClr val="5C6267"/>
                </a:solidFill>
              </a:rPr>
              <a:t>@Twitter</a:t>
            </a:r>
            <a:endParaRPr sz="2900">
              <a:solidFill>
                <a:schemeClr val="lt1"/>
              </a:solidFill>
            </a:endParaRPr>
          </a:p>
        </p:txBody>
      </p:sp>
      <p:sp>
        <p:nvSpPr>
          <p:cNvPr id="307" name="Google Shape;307;g245ff388c53_0_15"/>
          <p:cNvSpPr txBox="1"/>
          <p:nvPr/>
        </p:nvSpPr>
        <p:spPr>
          <a:xfrm>
            <a:off x="2786025" y="2553500"/>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308" name="Google Shape;308;g245ff388c53_0_15"/>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09" name="Google Shape;309;g245ff388c53_0_15"/>
          <p:cNvPicPr preferRelativeResize="0"/>
          <p:nvPr/>
        </p:nvPicPr>
        <p:blipFill>
          <a:blip r:embed="rId5">
            <a:alphaModFix/>
          </a:blip>
          <a:stretch>
            <a:fillRect/>
          </a:stretch>
        </p:blipFill>
        <p:spPr>
          <a:xfrm>
            <a:off x="2786025" y="9064038"/>
            <a:ext cx="1219200" cy="504825"/>
          </a:xfrm>
          <a:prstGeom prst="rect">
            <a:avLst/>
          </a:prstGeom>
          <a:noFill/>
          <a:ln>
            <a:noFill/>
          </a:ln>
        </p:spPr>
      </p:pic>
      <p:pic>
        <p:nvPicPr>
          <p:cNvPr id="310" name="Google Shape;310;g245ff388c53_0_15"/>
          <p:cNvPicPr preferRelativeResize="0"/>
          <p:nvPr/>
        </p:nvPicPr>
        <p:blipFill>
          <a:blip r:embed="rId6">
            <a:alphaModFix/>
          </a:blip>
          <a:stretch>
            <a:fillRect/>
          </a:stretch>
        </p:blipFill>
        <p:spPr>
          <a:xfrm>
            <a:off x="1645000" y="2417025"/>
            <a:ext cx="8103950" cy="6552300"/>
          </a:xfrm>
          <a:prstGeom prst="rect">
            <a:avLst/>
          </a:prstGeom>
          <a:noFill/>
          <a:ln>
            <a:noFill/>
          </a:ln>
        </p:spPr>
      </p:pic>
      <p:sp>
        <p:nvSpPr>
          <p:cNvPr id="311" name="Google Shape;311;g245ff388c53_0_15"/>
          <p:cNvSpPr txBox="1"/>
          <p:nvPr/>
        </p:nvSpPr>
        <p:spPr>
          <a:xfrm>
            <a:off x="10793825" y="2654750"/>
            <a:ext cx="6333000" cy="4960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2500" b="1">
                <a:solidFill>
                  <a:schemeClr val="lt1"/>
                </a:solidFill>
                <a:latin typeface="Times New Roman"/>
                <a:ea typeface="Times New Roman"/>
                <a:cs typeface="Times New Roman"/>
                <a:sym typeface="Times New Roman"/>
              </a:rPr>
              <a:t>American Airlines experiences largest spike on 23rd Feb 2015</a:t>
            </a:r>
            <a:endParaRPr sz="25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5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500" b="1">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400" b="1">
                <a:solidFill>
                  <a:schemeClr val="lt1"/>
                </a:solidFill>
                <a:latin typeface="Times New Roman"/>
                <a:ea typeface="Times New Roman"/>
                <a:cs typeface="Times New Roman"/>
                <a:sym typeface="Times New Roman"/>
              </a:rPr>
              <a:t>Virgin America has consistently low tweet numbers throughout the period with minimal fluctuations..</a:t>
            </a:r>
            <a:endParaRPr sz="24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37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33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3200" b="1">
              <a:solidFill>
                <a:schemeClr val="lt1"/>
              </a:solidFill>
              <a:latin typeface="Times New Roman"/>
              <a:ea typeface="Times New Roman"/>
              <a:cs typeface="Times New Roman"/>
              <a:sym typeface="Times New Roman"/>
            </a:endParaRPr>
          </a:p>
        </p:txBody>
      </p:sp>
      <p:sp>
        <p:nvSpPr>
          <p:cNvPr id="312" name="Google Shape;312;g245ff388c53_0_15"/>
          <p:cNvSpPr/>
          <p:nvPr/>
        </p:nvSpPr>
        <p:spPr>
          <a:xfrm>
            <a:off x="10204275" y="273095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g245ff388c53_0_15"/>
          <p:cNvSpPr/>
          <p:nvPr/>
        </p:nvSpPr>
        <p:spPr>
          <a:xfrm>
            <a:off x="10228525" y="449870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g245ff388c53_0_15"/>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g245ff388c53_0_15"/>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0"/>
        <p:cNvGrpSpPr/>
        <p:nvPr/>
      </p:nvGrpSpPr>
      <p:grpSpPr>
        <a:xfrm>
          <a:off x="0" y="0"/>
          <a:ext cx="0" cy="0"/>
          <a:chOff x="0" y="0"/>
          <a:chExt cx="0" cy="0"/>
        </a:xfrm>
      </p:grpSpPr>
      <p:grpSp>
        <p:nvGrpSpPr>
          <p:cNvPr id="321" name="Google Shape;321;g245ff388c53_0_136"/>
          <p:cNvGrpSpPr/>
          <p:nvPr/>
        </p:nvGrpSpPr>
        <p:grpSpPr>
          <a:xfrm>
            <a:off x="-980294" y="-91646"/>
            <a:ext cx="19268294" cy="2424749"/>
            <a:chOff x="-980294" y="-91646"/>
            <a:chExt cx="19268294" cy="2424749"/>
          </a:xfrm>
        </p:grpSpPr>
        <p:sp>
          <p:nvSpPr>
            <p:cNvPr id="322" name="Google Shape;322;g245ff388c53_0_136"/>
            <p:cNvSpPr/>
            <p:nvPr/>
          </p:nvSpPr>
          <p:spPr>
            <a:xfrm rot="10800000">
              <a:off x="1" y="-91646"/>
              <a:ext cx="18288000" cy="714300"/>
            </a:xfrm>
            <a:prstGeom prst="rect">
              <a:avLst/>
            </a:prstGeom>
            <a:solidFill>
              <a:srgbClr val="00B0F0"/>
            </a:soli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323" name="Google Shape;323;g245ff388c53_0_136"/>
            <p:cNvSpPr/>
            <p:nvPr/>
          </p:nvSpPr>
          <p:spPr>
            <a:xfrm rot="-2836572">
              <a:off x="-814885" y="533589"/>
              <a:ext cx="1935108" cy="1297277"/>
            </a:xfrm>
            <a:custGeom>
              <a:avLst/>
              <a:gdLst/>
              <a:ahLst/>
              <a:cxnLst/>
              <a:rect l="l" t="t" r="r" b="b"/>
              <a:pathLst>
                <a:path w="765" h="547" extrusionOk="0">
                  <a:moveTo>
                    <a:pt x="0" y="547"/>
                  </a:moveTo>
                  <a:lnTo>
                    <a:pt x="195" y="547"/>
                  </a:lnTo>
                  <a:lnTo>
                    <a:pt x="765" y="0"/>
                  </a:lnTo>
                  <a:lnTo>
                    <a:pt x="570" y="0"/>
                  </a:lnTo>
                  <a:lnTo>
                    <a:pt x="0" y="547"/>
                  </a:lnTo>
                  <a:close/>
                </a:path>
              </a:pathLst>
            </a:custGeom>
            <a:solidFill>
              <a:srgbClr val="00B0F0"/>
            </a:solidFill>
            <a:ln>
              <a:noFill/>
            </a:ln>
          </p:spPr>
          <p:txBody>
            <a:bodyPr spcFirstLastPara="1" wrap="square" lIns="137150" tIns="68575" rIns="137150" bIns="68575" anchor="t" anchorCtr="0">
              <a:noAutofit/>
            </a:bodyPr>
            <a:lstStyle/>
            <a:p>
              <a:pPr marL="0" marR="0" lvl="0" indent="0" algn="l" rtl="0">
                <a:lnSpc>
                  <a:spcPct val="100000"/>
                </a:lnSpc>
                <a:spcBef>
                  <a:spcPts val="0"/>
                </a:spcBef>
                <a:spcAft>
                  <a:spcPts val="0"/>
                </a:spcAft>
                <a:buClr>
                  <a:srgbClr val="000000"/>
                </a:buClr>
                <a:buSzPts val="2700"/>
                <a:buFont typeface="Calibri"/>
                <a:buNone/>
              </a:pPr>
              <a:endParaRPr sz="2700" b="0" i="0" u="none" strike="noStrike" cap="none">
                <a:solidFill>
                  <a:srgbClr val="000000"/>
                </a:solidFill>
                <a:latin typeface="Calibri"/>
                <a:ea typeface="Calibri"/>
                <a:cs typeface="Calibri"/>
                <a:sym typeface="Calibri"/>
              </a:endParaRPr>
            </a:p>
          </p:txBody>
        </p:sp>
      </p:grpSp>
      <p:sp>
        <p:nvSpPr>
          <p:cNvPr id="324" name="Google Shape;324;g245ff388c53_0_136"/>
          <p:cNvSpPr/>
          <p:nvPr/>
        </p:nvSpPr>
        <p:spPr>
          <a:xfrm>
            <a:off x="779352" y="466398"/>
            <a:ext cx="16722478" cy="9350388"/>
          </a:xfrm>
          <a:custGeom>
            <a:avLst/>
            <a:gdLst/>
            <a:ahLst/>
            <a:cxnLst/>
            <a:rect l="l" t="t" r="r" b="b"/>
            <a:pathLst>
              <a:path w="5659045" h="3164260" extrusionOk="0">
                <a:moveTo>
                  <a:pt x="5534584" y="3164259"/>
                </a:moveTo>
                <a:lnTo>
                  <a:pt x="124460" y="3164259"/>
                </a:lnTo>
                <a:cubicBezTo>
                  <a:pt x="55880" y="3164259"/>
                  <a:pt x="0" y="3108379"/>
                  <a:pt x="0" y="3039799"/>
                </a:cubicBezTo>
                <a:lnTo>
                  <a:pt x="0" y="124460"/>
                </a:lnTo>
                <a:cubicBezTo>
                  <a:pt x="0" y="55880"/>
                  <a:pt x="55880" y="0"/>
                  <a:pt x="124460" y="0"/>
                </a:cubicBezTo>
                <a:lnTo>
                  <a:pt x="5534584" y="0"/>
                </a:lnTo>
                <a:cubicBezTo>
                  <a:pt x="5603164" y="0"/>
                  <a:pt x="5659045" y="55880"/>
                  <a:pt x="5659045" y="124460"/>
                </a:cubicBezTo>
                <a:lnTo>
                  <a:pt x="5659045" y="3039800"/>
                </a:lnTo>
                <a:cubicBezTo>
                  <a:pt x="5659045" y="3108380"/>
                  <a:pt x="5603164" y="3164260"/>
                  <a:pt x="5534584" y="3164260"/>
                </a:cubicBezTo>
                <a:close/>
              </a:path>
            </a:pathLst>
          </a:custGeom>
          <a:solidFill>
            <a:schemeClr val="dk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g245ff388c53_0_136"/>
          <p:cNvSpPr txBox="1"/>
          <p:nvPr/>
        </p:nvSpPr>
        <p:spPr>
          <a:xfrm>
            <a:off x="1869525" y="2498800"/>
            <a:ext cx="1575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26" name="Google Shape;326;g245ff388c53_0_136"/>
          <p:cNvPicPr preferRelativeResize="0"/>
          <p:nvPr/>
        </p:nvPicPr>
        <p:blipFill>
          <a:blip r:embed="rId3">
            <a:alphaModFix/>
          </a:blip>
          <a:stretch>
            <a:fillRect/>
          </a:stretch>
        </p:blipFill>
        <p:spPr>
          <a:xfrm>
            <a:off x="1453475" y="1025813"/>
            <a:ext cx="1162050" cy="1171575"/>
          </a:xfrm>
          <a:prstGeom prst="rect">
            <a:avLst/>
          </a:prstGeom>
          <a:noFill/>
          <a:ln>
            <a:noFill/>
          </a:ln>
        </p:spPr>
      </p:pic>
      <p:sp>
        <p:nvSpPr>
          <p:cNvPr id="327" name="Google Shape;327;g245ff388c53_0_136"/>
          <p:cNvSpPr txBox="1"/>
          <p:nvPr/>
        </p:nvSpPr>
        <p:spPr>
          <a:xfrm>
            <a:off x="2786025" y="1085700"/>
            <a:ext cx="12576900" cy="1236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100" b="1">
                <a:solidFill>
                  <a:schemeClr val="lt1"/>
                </a:solidFill>
                <a:latin typeface="Times New Roman"/>
                <a:ea typeface="Times New Roman"/>
                <a:cs typeface="Times New Roman"/>
                <a:sym typeface="Times New Roman"/>
              </a:rPr>
              <a:t>EXPLORATORY DATA ANALYSIS </a:t>
            </a:r>
            <a:endParaRPr sz="30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US" sz="2734">
                <a:solidFill>
                  <a:srgbClr val="5C6267"/>
                </a:solidFill>
              </a:rPr>
              <a:t>@Twitter</a:t>
            </a:r>
            <a:endParaRPr sz="4000" b="1">
              <a:solidFill>
                <a:schemeClr val="lt1"/>
              </a:solidFill>
              <a:latin typeface="Times New Roman"/>
              <a:ea typeface="Times New Roman"/>
              <a:cs typeface="Times New Roman"/>
              <a:sym typeface="Times New Roman"/>
            </a:endParaRPr>
          </a:p>
        </p:txBody>
      </p:sp>
      <p:sp>
        <p:nvSpPr>
          <p:cNvPr id="328" name="Google Shape;328;g245ff388c53_0_136"/>
          <p:cNvSpPr txBox="1"/>
          <p:nvPr/>
        </p:nvSpPr>
        <p:spPr>
          <a:xfrm>
            <a:off x="1781550" y="2614425"/>
            <a:ext cx="6552300" cy="396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911" b="1">
              <a:solidFill>
                <a:srgbClr val="1B9DF0"/>
              </a:solidFill>
              <a:latin typeface="Helvetica Neue"/>
              <a:ea typeface="Helvetica Neue"/>
              <a:cs typeface="Helvetica Neue"/>
              <a:sym typeface="Helvetica Neue"/>
            </a:endParaRPr>
          </a:p>
          <a:p>
            <a:pPr marL="0" lvl="0" indent="0" algn="l" rtl="0">
              <a:spcBef>
                <a:spcPts val="0"/>
              </a:spcBef>
              <a:spcAft>
                <a:spcPts val="0"/>
              </a:spcAft>
              <a:buNone/>
            </a:pPr>
            <a:endParaRPr sz="2800">
              <a:solidFill>
                <a:schemeClr val="lt1"/>
              </a:solidFill>
            </a:endParaRPr>
          </a:p>
          <a:p>
            <a:pPr marL="0" lvl="0" indent="0" algn="l" rtl="0">
              <a:spcBef>
                <a:spcPts val="0"/>
              </a:spcBef>
              <a:spcAft>
                <a:spcPts val="0"/>
              </a:spcAft>
              <a:buNone/>
            </a:pPr>
            <a:endParaRPr/>
          </a:p>
        </p:txBody>
      </p:sp>
      <p:pic>
        <p:nvPicPr>
          <p:cNvPr id="329" name="Google Shape;329;g245ff388c53_0_136"/>
          <p:cNvPicPr preferRelativeResize="0"/>
          <p:nvPr/>
        </p:nvPicPr>
        <p:blipFill>
          <a:blip r:embed="rId4">
            <a:alphaModFix/>
          </a:blip>
          <a:stretch>
            <a:fillRect/>
          </a:stretch>
        </p:blipFill>
        <p:spPr>
          <a:xfrm>
            <a:off x="16078200" y="1663386"/>
            <a:ext cx="371475" cy="76200"/>
          </a:xfrm>
          <a:prstGeom prst="rect">
            <a:avLst/>
          </a:prstGeom>
          <a:noFill/>
          <a:ln>
            <a:noFill/>
          </a:ln>
        </p:spPr>
      </p:pic>
      <p:pic>
        <p:nvPicPr>
          <p:cNvPr id="330" name="Google Shape;330;g245ff388c53_0_136"/>
          <p:cNvPicPr preferRelativeResize="0"/>
          <p:nvPr/>
        </p:nvPicPr>
        <p:blipFill>
          <a:blip r:embed="rId5">
            <a:alphaModFix/>
          </a:blip>
          <a:stretch>
            <a:fillRect/>
          </a:stretch>
        </p:blipFill>
        <p:spPr>
          <a:xfrm>
            <a:off x="1191238" y="2498800"/>
            <a:ext cx="7975376" cy="6316150"/>
          </a:xfrm>
          <a:prstGeom prst="rect">
            <a:avLst/>
          </a:prstGeom>
          <a:noFill/>
          <a:ln>
            <a:noFill/>
          </a:ln>
        </p:spPr>
      </p:pic>
      <p:sp>
        <p:nvSpPr>
          <p:cNvPr id="331" name="Google Shape;331;g245ff388c53_0_136"/>
          <p:cNvSpPr txBox="1"/>
          <p:nvPr/>
        </p:nvSpPr>
        <p:spPr>
          <a:xfrm>
            <a:off x="10106825" y="2614425"/>
            <a:ext cx="6552300" cy="5211900"/>
          </a:xfrm>
          <a:prstGeom prst="rect">
            <a:avLst/>
          </a:prstGeom>
          <a:noFill/>
          <a:ln>
            <a:noFill/>
          </a:ln>
        </p:spPr>
        <p:txBody>
          <a:bodyPr spcFirstLastPara="1" wrap="square" lIns="91425" tIns="91425" rIns="91425" bIns="91425" anchor="t" anchorCtr="0">
            <a:spAutoFit/>
          </a:bodyPr>
          <a:lstStyle/>
          <a:p>
            <a:pPr marL="457200" lvl="0" indent="-381000" algn="just" rtl="0">
              <a:lnSpc>
                <a:spcPct val="115000"/>
              </a:lnSpc>
              <a:spcBef>
                <a:spcPts val="0"/>
              </a:spcBef>
              <a:spcAft>
                <a:spcPts val="0"/>
              </a:spcAft>
              <a:buClr>
                <a:srgbClr val="1B9DF0"/>
              </a:buClr>
              <a:buSzPts val="2400"/>
              <a:buFont typeface="Times New Roman"/>
              <a:buChar char="●"/>
            </a:pPr>
            <a:r>
              <a:rPr lang="en-US" sz="2400" b="1">
                <a:solidFill>
                  <a:schemeClr val="lt1"/>
                </a:solidFill>
                <a:latin typeface="Times New Roman"/>
                <a:ea typeface="Times New Roman"/>
                <a:cs typeface="Times New Roman"/>
                <a:sym typeface="Times New Roman"/>
              </a:rPr>
              <a:t>All the airlines have the majority of tweets expressing negative sentiments.</a:t>
            </a:r>
            <a:endParaRPr sz="24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400" b="1">
              <a:solidFill>
                <a:schemeClr val="lt1"/>
              </a:solidFill>
              <a:latin typeface="Times New Roman"/>
              <a:ea typeface="Times New Roman"/>
              <a:cs typeface="Times New Roman"/>
              <a:sym typeface="Times New Roman"/>
            </a:endParaRPr>
          </a:p>
          <a:p>
            <a:pPr marL="914400" lvl="0" indent="0" algn="just" rtl="0">
              <a:lnSpc>
                <a:spcPct val="115000"/>
              </a:lnSpc>
              <a:spcBef>
                <a:spcPts val="0"/>
              </a:spcBef>
              <a:spcAft>
                <a:spcPts val="0"/>
              </a:spcAft>
              <a:buNone/>
            </a:pPr>
            <a:endParaRPr sz="2400" b="1">
              <a:solidFill>
                <a:schemeClr val="lt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rgbClr val="1B9DF0"/>
              </a:buClr>
              <a:buSzPts val="2400"/>
              <a:buFont typeface="Times New Roman"/>
              <a:buChar char="●"/>
            </a:pPr>
            <a:r>
              <a:rPr lang="en-US" sz="2400" b="1">
                <a:solidFill>
                  <a:schemeClr val="lt1"/>
                </a:solidFill>
                <a:latin typeface="Times New Roman"/>
                <a:ea typeface="Times New Roman"/>
                <a:cs typeface="Times New Roman"/>
                <a:sym typeface="Times New Roman"/>
              </a:rPr>
              <a:t>US Airways and American Airlines having the highest proportion of negative tweets at over 70%</a:t>
            </a:r>
            <a:endParaRPr sz="24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400" b="1">
              <a:solidFill>
                <a:schemeClr val="lt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US" sz="2400" b="1">
                <a:solidFill>
                  <a:schemeClr val="lt1"/>
                </a:solidFill>
                <a:latin typeface="Times New Roman"/>
                <a:ea typeface="Times New Roman"/>
                <a:cs typeface="Times New Roman"/>
                <a:sym typeface="Times New Roman"/>
              </a:rPr>
              <a:t>  Virgin America has relatively balanced distribution of Tweets.</a:t>
            </a:r>
            <a:endParaRPr sz="2400" b="1">
              <a:solidFill>
                <a:schemeClr val="lt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4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2300" b="1">
              <a:solidFill>
                <a:schemeClr val="lt1"/>
              </a:solidFill>
              <a:latin typeface="Times New Roman"/>
              <a:ea typeface="Times New Roman"/>
              <a:cs typeface="Times New Roman"/>
              <a:sym typeface="Times New Roman"/>
            </a:endParaRPr>
          </a:p>
        </p:txBody>
      </p:sp>
      <p:sp>
        <p:nvSpPr>
          <p:cNvPr id="332" name="Google Shape;332;g245ff388c53_0_136"/>
          <p:cNvSpPr/>
          <p:nvPr/>
        </p:nvSpPr>
        <p:spPr>
          <a:xfrm>
            <a:off x="10106825" y="273095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3" name="Google Shape;333;g245ff388c53_0_136"/>
          <p:cNvSpPr/>
          <p:nvPr/>
        </p:nvSpPr>
        <p:spPr>
          <a:xfrm>
            <a:off x="10106825" y="439825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4" name="Google Shape;334;g245ff388c53_0_136"/>
          <p:cNvSpPr/>
          <p:nvPr/>
        </p:nvSpPr>
        <p:spPr>
          <a:xfrm>
            <a:off x="10106825" y="6065550"/>
            <a:ext cx="370203" cy="400148"/>
          </a:xfrm>
          <a:custGeom>
            <a:avLst/>
            <a:gdLst/>
            <a:ahLst/>
            <a:cxnLst/>
            <a:rect l="l" t="t" r="r" b="b"/>
            <a:pathLst>
              <a:path w="1050220" h="689911" extrusionOk="0">
                <a:moveTo>
                  <a:pt x="452447" y="214807"/>
                </a:moveTo>
                <a:cubicBezTo>
                  <a:pt x="522604" y="42157"/>
                  <a:pt x="652776" y="-33206"/>
                  <a:pt x="790074" y="13657"/>
                </a:cubicBezTo>
                <a:cubicBezTo>
                  <a:pt x="835839" y="29277"/>
                  <a:pt x="879413" y="52982"/>
                  <a:pt x="902570" y="94638"/>
                </a:cubicBezTo>
                <a:cubicBezTo>
                  <a:pt x="931071" y="146021"/>
                  <a:pt x="967108" y="183018"/>
                  <a:pt x="1020547" y="206860"/>
                </a:cubicBezTo>
                <a:cubicBezTo>
                  <a:pt x="1057955" y="223577"/>
                  <a:pt x="1062066" y="251804"/>
                  <a:pt x="1020959" y="267835"/>
                </a:cubicBezTo>
                <a:cubicBezTo>
                  <a:pt x="969164" y="287841"/>
                  <a:pt x="959435" y="327852"/>
                  <a:pt x="947240" y="375399"/>
                </a:cubicBezTo>
                <a:cubicBezTo>
                  <a:pt x="883524" y="624508"/>
                  <a:pt x="569329" y="761121"/>
                  <a:pt x="316109" y="651913"/>
                </a:cubicBezTo>
                <a:cubicBezTo>
                  <a:pt x="190458" y="597789"/>
                  <a:pt x="96597" y="505983"/>
                  <a:pt x="18905" y="395953"/>
                </a:cubicBezTo>
                <a:cubicBezTo>
                  <a:pt x="9039" y="381976"/>
                  <a:pt x="-6445" y="367041"/>
                  <a:pt x="2873" y="348542"/>
                </a:cubicBezTo>
                <a:cubicBezTo>
                  <a:pt x="13287" y="327852"/>
                  <a:pt x="33292" y="338677"/>
                  <a:pt x="49872" y="340732"/>
                </a:cubicBezTo>
                <a:cubicBezTo>
                  <a:pt x="67411" y="342925"/>
                  <a:pt x="84813" y="346213"/>
                  <a:pt x="102352" y="347583"/>
                </a:cubicBezTo>
                <a:cubicBezTo>
                  <a:pt x="198913" y="354982"/>
                  <a:pt x="246871" y="311998"/>
                  <a:pt x="246227" y="218644"/>
                </a:cubicBezTo>
                <a:cubicBezTo>
                  <a:pt x="246227" y="209874"/>
                  <a:pt x="245679" y="200968"/>
                  <a:pt x="246501" y="192199"/>
                </a:cubicBezTo>
                <a:cubicBezTo>
                  <a:pt x="250338" y="149036"/>
                  <a:pt x="239376" y="88746"/>
                  <a:pt x="280072" y="72440"/>
                </a:cubicBezTo>
                <a:cubicBezTo>
                  <a:pt x="316931" y="57641"/>
                  <a:pt x="327208" y="121768"/>
                  <a:pt x="355161" y="145884"/>
                </a:cubicBezTo>
                <a:cubicBezTo>
                  <a:pt x="384073" y="170960"/>
                  <a:pt x="411751" y="196720"/>
                  <a:pt x="452722" y="214807"/>
                </a:cubicBezTo>
                <a:close/>
              </a:path>
            </a:pathLst>
          </a:custGeom>
          <a:solidFill>
            <a:srgbClr val="00B0F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35" name="Google Shape;335;g245ff388c53_0_136"/>
          <p:cNvSpPr/>
          <p:nvPr/>
        </p:nvSpPr>
        <p:spPr>
          <a:xfrm>
            <a:off x="12402524" y="8926902"/>
            <a:ext cx="3918000" cy="0"/>
          </a:xfrm>
          <a:custGeom>
            <a:avLst/>
            <a:gdLst/>
            <a:ahLst/>
            <a:cxnLst/>
            <a:rect l="l" t="t" r="r" b="b"/>
            <a:pathLst>
              <a:path w="120000" h="120000" extrusionOk="0">
                <a:moveTo>
                  <a:pt x="0" y="0"/>
                </a:moveTo>
                <a:lnTo>
                  <a:pt x="120000" y="0"/>
                </a:lnTo>
              </a:path>
            </a:pathLst>
          </a:custGeom>
          <a:noFill/>
          <a:ln w="723900" cap="rnd" cmpd="sng">
            <a:solidFill>
              <a:srgbClr val="1B9DF0"/>
            </a:solidFill>
            <a:prstDash val="solid"/>
            <a:miter lim="8000"/>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45ff388c53_0_136"/>
          <p:cNvSpPr txBox="1"/>
          <p:nvPr/>
        </p:nvSpPr>
        <p:spPr>
          <a:xfrm>
            <a:off x="13303210" y="8704297"/>
            <a:ext cx="2368200" cy="445200"/>
          </a:xfrm>
          <a:prstGeom prst="rect">
            <a:avLst/>
          </a:prstGeom>
          <a:noFill/>
          <a:ln>
            <a:noFill/>
          </a:ln>
        </p:spPr>
        <p:txBody>
          <a:bodyPr spcFirstLastPara="1" wrap="square" lIns="0" tIns="0" rIns="0" bIns="0" anchor="t" anchorCtr="1">
            <a:spAutoFit/>
          </a:bodyPr>
          <a:lstStyle/>
          <a:p>
            <a:pPr marL="0" marR="0" lvl="0" indent="0" algn="ctr" rtl="0">
              <a:lnSpc>
                <a:spcPct val="139993"/>
              </a:lnSpc>
              <a:spcBef>
                <a:spcPts val="0"/>
              </a:spcBef>
              <a:spcAft>
                <a:spcPts val="0"/>
              </a:spcAft>
              <a:buClr>
                <a:srgbClr val="FFFFFF"/>
              </a:buClr>
              <a:buSzPts val="2893"/>
              <a:buFont typeface="Arial"/>
              <a:buNone/>
            </a:pPr>
            <a:r>
              <a:rPr lang="en-US" sz="2893" b="0" i="0" u="none" strike="noStrike" cap="none">
                <a:solidFill>
                  <a:srgbClr val="FFFFFF"/>
                </a:solidFill>
                <a:latin typeface="Arial"/>
                <a:ea typeface="Arial"/>
                <a:cs typeface="Arial"/>
                <a:sym typeface="Arial"/>
              </a:rPr>
              <a:t>TWEET</a:t>
            </a:r>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1322</Words>
  <Application>Microsoft Office PowerPoint</Application>
  <PresentationFormat>Custom</PresentationFormat>
  <Paragraphs>380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Times New Roman</vt:lpstr>
      <vt:lpstr>Calibri</vt:lpstr>
      <vt:lpstr>Arial</vt:lpstr>
      <vt:lpstr>Arial Black</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Grym</dc:creator>
  <cp:lastModifiedBy>Nikshita Ranganathan</cp:lastModifiedBy>
  <cp:revision>2</cp:revision>
  <dcterms:created xsi:type="dcterms:W3CDTF">2006-08-16T00:00:00Z</dcterms:created>
  <dcterms:modified xsi:type="dcterms:W3CDTF">2024-04-03T03:34:34Z</dcterms:modified>
</cp:coreProperties>
</file>